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B788E9-7A74-4843-A51E-339432CF49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Creamos un esquema (itemSchema) que define cómo se estructuran los documentos en la colección items. En este caso, solo tiene un campo name de tipo String.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Luego, creamos un modelo Item, que nos permite interactuar con la colección items de MongoDB utilizando este esquema.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0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dt" idx="22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Implementamos la operación de creación con el método HTTP POST en la ruta /items.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Utilizamos req.body.name para recibir el nombre del ítem desde el cuerpo de la solicitud.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Guardamos el nuevo ítem en la base de datos con el método save(), y si todo va bien, respondemos con un estado 201 (Creado) y el objeto creado en formato JSON.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En caso de error, enviamos un mensaje de error con el código de estado 400.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ftr" idx="23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6" name="PlaceHolder 6"/>
          <p:cNvSpPr>
            <a:spLocks noGrp="1"/>
          </p:cNvSpPr>
          <p:nvPr>
            <p:ph type="sldNum" idx="24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dt" idx="25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Implementamos la operación de lectura con el método GET en la ruta /items.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Usamos Item.find() para recuperar todos los documentos de la colección items.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 la operación es exitosa, enviamos todos los ítems como respuesta en formato JSON.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En caso de error, devolvemos un código de estado 500, indicando un error en el servidor.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ftr" idx="26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2" name="PlaceHolder 6"/>
          <p:cNvSpPr>
            <a:spLocks noGrp="1"/>
          </p:cNvSpPr>
          <p:nvPr>
            <p:ph type="sldNum" idx="27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dt" idx="28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Aquí, usamos el método GET con un parámetro dinámico (:id) en la ruta /items/:id.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El método Item.findById(req.params.id) busca un ítem con el ID especificado en la solicitud.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 no se encuentra el ítem, enviamos un código 404 indicando que no fue encontrado.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 ocurre un error, lo capturamos y respondemos con el código 500.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ftr" idx="29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sldNum" idx="30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dt" idx="31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Para la actualización, utilizamos el método PUT en la ruta /items/:id.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Primero, buscamos el ítem con Item.findById(req.params.id). Si no se encuentra, respondemos con un error 404.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 el ítem existe, actualizamos su nombre con req.body.name y luego guardamos los cambios con save().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En caso de error, devolvemos un mensaje de error con el código de estado 400.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ftr" idx="32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ldNum" idx="33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dt" idx="34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Utilizamos el método DELETE en la ruta /items/:id para eliminar un ítem por su ID.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Item.findByIdAndDelete(req.params.id) busca y elimina el ítem. Si no lo encuentra, responde con un código 404.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 el ítem es eliminado correctamente, respondemos con el ítem eliminado en formato JSON.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En caso de error, enviamos un código 500 con el mensaje de error correspondiente.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ftr" idx="35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sldNum" idx="36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Finalmente, utilizamos app.listen(3000) para iniciar el servidor en el puerto 3000.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El servidor estará escuchando las peticiones entrantes y mostrará un mensaje en la consola indicando que está corriendo.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6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Ventajas de usar un ORM: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Abstracción del acceso a la base de datos: Simplifica las operaciones sobre la base de datos mediante el uso de modelos en lugar de consultas SQL directas.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Manejo automático de relaciones: Facilita la definición y gestión de relaciones entre entidades.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Migraciones: Permite realizar cambios en el esquema de la base de datos de forma controlada y versionada.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Ventajas de usar un ODM: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Simplificación del modelado de datos: Permite definir estructuras de documentos y validaciones de manera clara y estructurada.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Consultas simplificadas: Proporciona una interfaz de alto nivel para realizar consultas y operaciones sobre documentos en lugar de manejar directamente el formato BSON.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Comenzamos importando los módulos necesarios: express para gestionar el servidor y mongoose para interactuar con MongoDB.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Utilizamos mongoose.connect() para establecer la conexión con una base de datos en MongoDB Atlas. La URI de conexión debe incluir las credenciales necesarias.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4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cs-CZ" sz="1200" spc="-1" strike="noStrike">
                <a:latin typeface="Times New Roman"/>
              </a:rPr>
              <a:t>‹</a:t>
            </a:r>
            <a:r>
              <a:rPr b="0" lang="cs-CZ" sz="1200" spc="-1" strike="noStrike">
                <a:latin typeface="Times New Roman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5D72E-22F9-4A74-A350-C68B7CED9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B7BF1-24C5-4755-AE5C-0289196AB9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F1095-9333-4AF6-8198-B56399655E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D072AD-BACC-4D85-9E11-8F901E8FA9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1E692-F418-47B3-B85F-4AA98E1E4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E63B4-0ACE-4593-AAA1-EE0E202988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3AB9E6-6474-42A8-9407-E64A7A4782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B1541-B2BA-4008-8518-B8B4EDFE66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28FF6-F883-42D4-AC0B-6D1014F0A0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E77CF-6D99-481D-B5AE-2D1CAC30F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24436-DBED-4A95-A707-EEAA832E83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F71CA-5575-4E69-A558-CBB907AAB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417D7-28C7-410F-BA26-5E8061DF40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/>
          <p:cNvGrpSpPr/>
          <p:nvPr/>
        </p:nvGrpSpPr>
        <p:grpSpPr>
          <a:xfrm>
            <a:off x="0" y="0"/>
            <a:ext cx="9528120" cy="10286640"/>
            <a:chOff x="0" y="0"/>
            <a:chExt cx="9528120" cy="10286640"/>
          </a:xfrm>
        </p:grpSpPr>
        <p:pic>
          <p:nvPicPr>
            <p:cNvPr id="48" name="Picture 3" descr=""/>
            <p:cNvPicPr/>
            <p:nvPr/>
          </p:nvPicPr>
          <p:blipFill>
            <a:blip r:embed="rId1"/>
            <a:srcRect l="19121" t="0" r="19121" b="0"/>
            <a:stretch/>
          </p:blipFill>
          <p:spPr>
            <a:xfrm>
              <a:off x="0" y="0"/>
              <a:ext cx="9528120" cy="1028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9" name="Group 4"/>
          <p:cNvGrpSpPr/>
          <p:nvPr/>
        </p:nvGrpSpPr>
        <p:grpSpPr>
          <a:xfrm>
            <a:off x="-66600" y="-2475000"/>
            <a:ext cx="2863080" cy="15237360"/>
            <a:chOff x="-66600" y="-2475000"/>
            <a:chExt cx="2863080" cy="15237360"/>
          </a:xfrm>
        </p:grpSpPr>
        <p:sp>
          <p:nvSpPr>
            <p:cNvPr id="50" name="Freeform 5"/>
            <p:cNvSpPr/>
            <p:nvPr/>
          </p:nvSpPr>
          <p:spPr>
            <a:xfrm rot="16200000">
              <a:off x="-6253560" y="3711960"/>
              <a:ext cx="15237360" cy="2863080"/>
            </a:xfrm>
            <a:custGeom>
              <a:avLst/>
              <a:gdLst/>
              <a:ahLst/>
              <a:rect l="l" t="t" r="r" b="b"/>
              <a:pathLst>
                <a:path w="3784552" h="711200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bf63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TextBox 6"/>
            <p:cNvSpPr/>
            <p:nvPr/>
          </p:nvSpPr>
          <p:spPr>
            <a:xfrm rot="16200000">
              <a:off x="-4511880" y="4402080"/>
              <a:ext cx="10475640" cy="14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7"/>
          <p:cNvGrpSpPr/>
          <p:nvPr/>
        </p:nvGrpSpPr>
        <p:grpSpPr>
          <a:xfrm>
            <a:off x="8802360" y="2252880"/>
            <a:ext cx="726120" cy="7004880"/>
            <a:chOff x="8802360" y="2252880"/>
            <a:chExt cx="726120" cy="7004880"/>
          </a:xfrm>
        </p:grpSpPr>
        <p:sp>
          <p:nvSpPr>
            <p:cNvPr id="53" name="Freeform 8"/>
            <p:cNvSpPr/>
            <p:nvPr/>
          </p:nvSpPr>
          <p:spPr>
            <a:xfrm>
              <a:off x="8802360" y="2397600"/>
              <a:ext cx="726120" cy="6860160"/>
            </a:xfrm>
            <a:custGeom>
              <a:avLst/>
              <a:gdLst/>
              <a:ahLst/>
              <a:rect l="l" t="t" r="r" b="b"/>
              <a:pathLst>
                <a:path w="191324" h="1806932">
                  <a:moveTo>
                    <a:pt x="0" y="0"/>
                  </a:moveTo>
                  <a:lnTo>
                    <a:pt x="191324" y="0"/>
                  </a:lnTo>
                  <a:lnTo>
                    <a:pt x="191324" y="1806932"/>
                  </a:lnTo>
                  <a:lnTo>
                    <a:pt x="0" y="180693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TextBox 9"/>
            <p:cNvSpPr/>
            <p:nvPr/>
          </p:nvSpPr>
          <p:spPr>
            <a:xfrm>
              <a:off x="8802360" y="2252880"/>
              <a:ext cx="726120" cy="700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" name="Group 10"/>
          <p:cNvGrpSpPr/>
          <p:nvPr/>
        </p:nvGrpSpPr>
        <p:grpSpPr>
          <a:xfrm>
            <a:off x="7978680" y="3925440"/>
            <a:ext cx="961560" cy="3208320"/>
            <a:chOff x="7978680" y="3925440"/>
            <a:chExt cx="961560" cy="3208320"/>
          </a:xfrm>
        </p:grpSpPr>
        <p:sp>
          <p:nvSpPr>
            <p:cNvPr id="56" name="Freeform 11"/>
            <p:cNvSpPr/>
            <p:nvPr/>
          </p:nvSpPr>
          <p:spPr>
            <a:xfrm>
              <a:off x="7978680" y="4070160"/>
              <a:ext cx="961560" cy="3063600"/>
            </a:xfrm>
            <a:custGeom>
              <a:avLst/>
              <a:gdLst/>
              <a:ahLst/>
              <a:rect l="l" t="t" r="r" b="b"/>
              <a:pathLst>
                <a:path w="253356" h="806984">
                  <a:moveTo>
                    <a:pt x="0" y="0"/>
                  </a:moveTo>
                  <a:lnTo>
                    <a:pt x="253356" y="0"/>
                  </a:lnTo>
                  <a:lnTo>
                    <a:pt x="253356" y="806984"/>
                  </a:lnTo>
                  <a:lnTo>
                    <a:pt x="0" y="8069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TextBox 12"/>
            <p:cNvSpPr/>
            <p:nvPr/>
          </p:nvSpPr>
          <p:spPr>
            <a:xfrm>
              <a:off x="7978680" y="3925440"/>
              <a:ext cx="961560" cy="320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" name="Group 13"/>
          <p:cNvGrpSpPr/>
          <p:nvPr/>
        </p:nvGrpSpPr>
        <p:grpSpPr>
          <a:xfrm>
            <a:off x="7054200" y="-562680"/>
            <a:ext cx="3548160" cy="7266600"/>
            <a:chOff x="7054200" y="-562680"/>
            <a:chExt cx="3548160" cy="7266600"/>
          </a:xfrm>
        </p:grpSpPr>
        <p:sp>
          <p:nvSpPr>
            <p:cNvPr id="59" name="Freeform 14"/>
            <p:cNvSpPr/>
            <p:nvPr/>
          </p:nvSpPr>
          <p:spPr>
            <a:xfrm rot="1284600">
              <a:off x="8358480" y="-518400"/>
              <a:ext cx="887040" cy="7312680"/>
            </a:xfrm>
            <a:custGeom>
              <a:avLst/>
              <a:gdLst/>
              <a:ahLst/>
              <a:rect l="l" t="t" r="r" b="b"/>
              <a:pathLst>
                <a:path w="233731" h="1926057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TextBox 15"/>
            <p:cNvSpPr/>
            <p:nvPr/>
          </p:nvSpPr>
          <p:spPr>
            <a:xfrm rot="1284600">
              <a:off x="8384760" y="-658080"/>
              <a:ext cx="887040" cy="745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" name="Group 16"/>
          <p:cNvGrpSpPr/>
          <p:nvPr/>
        </p:nvGrpSpPr>
        <p:grpSpPr>
          <a:xfrm>
            <a:off x="7054560" y="6374160"/>
            <a:ext cx="1522800" cy="1520280"/>
            <a:chOff x="7054560" y="6374160"/>
            <a:chExt cx="1522800" cy="1520280"/>
          </a:xfrm>
        </p:grpSpPr>
        <p:sp>
          <p:nvSpPr>
            <p:cNvPr id="62" name="Freeform 17"/>
            <p:cNvSpPr/>
            <p:nvPr/>
          </p:nvSpPr>
          <p:spPr>
            <a:xfrm rot="10800000">
              <a:off x="7054560" y="6374160"/>
              <a:ext cx="1522800" cy="1520280"/>
            </a:xfrm>
            <a:custGeom>
              <a:avLst/>
              <a:gdLst/>
              <a:ah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roup 18"/>
          <p:cNvGrpSpPr/>
          <p:nvPr/>
        </p:nvGrpSpPr>
        <p:grpSpPr>
          <a:xfrm>
            <a:off x="7054920" y="6374160"/>
            <a:ext cx="2923200" cy="3912840"/>
            <a:chOff x="7054920" y="6374160"/>
            <a:chExt cx="2923200" cy="3912840"/>
          </a:xfrm>
        </p:grpSpPr>
        <p:sp>
          <p:nvSpPr>
            <p:cNvPr id="64" name="Freeform 19"/>
            <p:cNvSpPr/>
            <p:nvPr/>
          </p:nvSpPr>
          <p:spPr>
            <a:xfrm rot="10800000">
              <a:off x="7054920" y="6374160"/>
              <a:ext cx="2923200" cy="3912840"/>
            </a:xfrm>
            <a:custGeom>
              <a:avLst/>
              <a:gdLst/>
              <a:ahLst/>
              <a:rect l="l" t="t" r="r" b="b"/>
              <a:pathLst>
                <a:path w="531372" h="711200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TextBox 20"/>
            <p:cNvSpPr/>
            <p:nvPr/>
          </p:nvSpPr>
          <p:spPr>
            <a:xfrm rot="10800000">
              <a:off x="7511760" y="8191080"/>
              <a:ext cx="2009520" cy="202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" name="Group 21"/>
          <p:cNvGrpSpPr/>
          <p:nvPr/>
        </p:nvGrpSpPr>
        <p:grpSpPr>
          <a:xfrm>
            <a:off x="-266760" y="31320"/>
            <a:ext cx="1927080" cy="10255680"/>
            <a:chOff x="-266760" y="31320"/>
            <a:chExt cx="1927080" cy="10255680"/>
          </a:xfrm>
        </p:grpSpPr>
        <p:sp>
          <p:nvSpPr>
            <p:cNvPr id="67" name="Freeform 22"/>
            <p:cNvSpPr/>
            <p:nvPr/>
          </p:nvSpPr>
          <p:spPr>
            <a:xfrm rot="16200000">
              <a:off x="-4430880" y="4195440"/>
              <a:ext cx="10255680" cy="1927080"/>
            </a:xfrm>
            <a:custGeom>
              <a:avLst/>
              <a:gdLst/>
              <a:ahLst/>
              <a:rect l="l" t="t" r="r" b="b"/>
              <a:pathLst>
                <a:path w="3784552" h="711200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4aad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TextBox 23"/>
            <p:cNvSpPr/>
            <p:nvPr/>
          </p:nvSpPr>
          <p:spPr>
            <a:xfrm rot="16200000">
              <a:off x="-3258360" y="4660560"/>
              <a:ext cx="7050600" cy="99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TextBox 24"/>
          <p:cNvSpPr/>
          <p:nvPr/>
        </p:nvSpPr>
        <p:spPr>
          <a:xfrm>
            <a:off x="9916560" y="3197880"/>
            <a:ext cx="788364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8960"/>
              </a:lnSpc>
              <a:buNone/>
            </a:pPr>
            <a:r>
              <a:rPr b="1" lang="en-US" sz="6400" spc="-384" strike="noStrike">
                <a:solidFill>
                  <a:srgbClr val="000000"/>
                </a:solidFill>
                <a:latin typeface="Open Sans Bold"/>
                <a:ea typeface="Open Sans Bold"/>
              </a:rPr>
              <a:t>INTEGRACIÓN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70" name="TextBox 25"/>
          <p:cNvSpPr/>
          <p:nvPr/>
        </p:nvSpPr>
        <p:spPr>
          <a:xfrm>
            <a:off x="9165600" y="4168800"/>
            <a:ext cx="863496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8960"/>
              </a:lnSpc>
              <a:buNone/>
            </a:pPr>
            <a:r>
              <a:rPr b="1" lang="en-US" sz="6400" spc="-194" strike="noStrike">
                <a:solidFill>
                  <a:srgbClr val="004aad"/>
                </a:solidFill>
                <a:latin typeface="Open Sans Bold Bold"/>
                <a:ea typeface="Open Sans Bold Bold"/>
              </a:rPr>
              <a:t>CON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71" name="TextBox 26"/>
          <p:cNvSpPr/>
          <p:nvPr/>
        </p:nvSpPr>
        <p:spPr>
          <a:xfrm>
            <a:off x="8730000" y="5139720"/>
            <a:ext cx="907056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ts val="8960"/>
              </a:lnSpc>
              <a:buNone/>
            </a:pPr>
            <a:r>
              <a:rPr b="1" lang="en-US" sz="6400" spc="-194" strike="noStrike">
                <a:solidFill>
                  <a:srgbClr val="004aad"/>
                </a:solidFill>
                <a:latin typeface="Open Sans Bold Bold"/>
                <a:ea typeface="Open Sans Bold Bold"/>
              </a:rPr>
              <a:t>BASE DE DATOS</a:t>
            </a:r>
            <a:endParaRPr b="0" lang="en-U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251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254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57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60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63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Freeform 18"/>
          <p:cNvSpPr/>
          <p:nvPr/>
        </p:nvSpPr>
        <p:spPr>
          <a:xfrm>
            <a:off x="2520000" y="1293120"/>
            <a:ext cx="13248000" cy="7700400"/>
          </a:xfrm>
          <a:custGeom>
            <a:avLst/>
            <a:gdLst/>
            <a:ahLst/>
            <a:rect l="l" t="t" r="r" b="b"/>
            <a:pathLst>
              <a:path w="13248319" h="7700585">
                <a:moveTo>
                  <a:pt x="0" y="0"/>
                </a:moveTo>
                <a:lnTo>
                  <a:pt x="13248318" y="0"/>
                </a:lnTo>
                <a:lnTo>
                  <a:pt x="13248318" y="7700586"/>
                </a:lnTo>
                <a:lnTo>
                  <a:pt x="0" y="7700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Box 19"/>
          <p:cNvSpPr/>
          <p:nvPr/>
        </p:nvSpPr>
        <p:spPr>
          <a:xfrm>
            <a:off x="1582920" y="544680"/>
            <a:ext cx="125128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DEFINIR EL ESQUEMA Y EL MODELO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269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1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272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75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78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81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Freeform 18"/>
          <p:cNvSpPr/>
          <p:nvPr/>
        </p:nvSpPr>
        <p:spPr>
          <a:xfrm>
            <a:off x="4164480" y="1359000"/>
            <a:ext cx="9959040" cy="7568640"/>
          </a:xfrm>
          <a:custGeom>
            <a:avLst/>
            <a:gdLst/>
            <a:ahLst/>
            <a:rect l="l" t="t" r="r" b="b"/>
            <a:pathLst>
              <a:path w="9959237" h="7569020">
                <a:moveTo>
                  <a:pt x="0" y="0"/>
                </a:moveTo>
                <a:lnTo>
                  <a:pt x="9959238" y="0"/>
                </a:lnTo>
                <a:lnTo>
                  <a:pt x="9959238" y="7569020"/>
                </a:lnTo>
                <a:lnTo>
                  <a:pt x="0" y="75690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OPERACIÓN CREATE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6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287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9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290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2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93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5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96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8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99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Freeform 18"/>
          <p:cNvSpPr/>
          <p:nvPr/>
        </p:nvSpPr>
        <p:spPr>
          <a:xfrm>
            <a:off x="3020040" y="925560"/>
            <a:ext cx="12247920" cy="8435520"/>
          </a:xfrm>
          <a:custGeom>
            <a:avLst/>
            <a:gdLst/>
            <a:ahLst/>
            <a:rect l="l" t="t" r="r" b="b"/>
            <a:pathLst>
              <a:path w="12248213" h="8435956">
                <a:moveTo>
                  <a:pt x="0" y="0"/>
                </a:moveTo>
                <a:lnTo>
                  <a:pt x="12248212" y="0"/>
                </a:lnTo>
                <a:lnTo>
                  <a:pt x="12248212" y="8435956"/>
                </a:lnTo>
                <a:lnTo>
                  <a:pt x="0" y="84359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OPERACIÓN READ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4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305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7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308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0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311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3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314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317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Freeform 18"/>
          <p:cNvSpPr/>
          <p:nvPr/>
        </p:nvSpPr>
        <p:spPr>
          <a:xfrm>
            <a:off x="3862800" y="740160"/>
            <a:ext cx="10562400" cy="8806320"/>
          </a:xfrm>
          <a:custGeom>
            <a:avLst/>
            <a:gdLst/>
            <a:ahLst/>
            <a:rect l="l" t="t" r="r" b="b"/>
            <a:pathLst>
              <a:path w="10562740" h="8806685">
                <a:moveTo>
                  <a:pt x="0" y="0"/>
                </a:moveTo>
                <a:lnTo>
                  <a:pt x="10562740" y="0"/>
                </a:lnTo>
                <a:lnTo>
                  <a:pt x="10562740" y="8806684"/>
                </a:lnTo>
                <a:lnTo>
                  <a:pt x="0" y="88066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OPERACIÓN READ POR ID 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2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323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5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326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8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329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332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4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335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Freeform 18"/>
          <p:cNvSpPr/>
          <p:nvPr/>
        </p:nvSpPr>
        <p:spPr>
          <a:xfrm>
            <a:off x="4920120" y="1173240"/>
            <a:ext cx="8447040" cy="7940160"/>
          </a:xfrm>
          <a:custGeom>
            <a:avLst/>
            <a:gdLst/>
            <a:ahLst/>
            <a:rect l="l" t="t" r="r" b="b"/>
            <a:pathLst>
              <a:path w="8447509" h="7940658">
                <a:moveTo>
                  <a:pt x="0" y="0"/>
                </a:moveTo>
                <a:lnTo>
                  <a:pt x="8447508" y="0"/>
                </a:lnTo>
                <a:lnTo>
                  <a:pt x="8447508" y="7940658"/>
                </a:lnTo>
                <a:lnTo>
                  <a:pt x="0" y="794065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OPERACIÓN UPDATE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341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3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344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6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347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9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350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353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Freeform 18"/>
          <p:cNvSpPr/>
          <p:nvPr/>
        </p:nvSpPr>
        <p:spPr>
          <a:xfrm>
            <a:off x="4626000" y="1218600"/>
            <a:ext cx="9035640" cy="7849800"/>
          </a:xfrm>
          <a:custGeom>
            <a:avLst/>
            <a:gdLst/>
            <a:ahLst/>
            <a:rect l="l" t="t" r="r" b="b"/>
            <a:pathLst>
              <a:path w="9036123" h="7850132">
                <a:moveTo>
                  <a:pt x="0" y="0"/>
                </a:moveTo>
                <a:lnTo>
                  <a:pt x="9036122" y="0"/>
                </a:lnTo>
                <a:lnTo>
                  <a:pt x="9036122" y="7850132"/>
                </a:lnTo>
                <a:lnTo>
                  <a:pt x="0" y="78501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OPERACIÓN DELETE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8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359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1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362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4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365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7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368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0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371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Freeform 18"/>
          <p:cNvSpPr/>
          <p:nvPr/>
        </p:nvSpPr>
        <p:spPr>
          <a:xfrm>
            <a:off x="3173760" y="1882080"/>
            <a:ext cx="11940120" cy="6522120"/>
          </a:xfrm>
          <a:custGeom>
            <a:avLst/>
            <a:gdLst/>
            <a:ahLst/>
            <a:rect l="l" t="t" r="r" b="b"/>
            <a:pathLst>
              <a:path w="11940630" h="6522569">
                <a:moveTo>
                  <a:pt x="0" y="0"/>
                </a:moveTo>
                <a:lnTo>
                  <a:pt x="11940630" y="0"/>
                </a:lnTo>
                <a:lnTo>
                  <a:pt x="11940630" y="6522570"/>
                </a:lnTo>
                <a:lnTo>
                  <a:pt x="0" y="6522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INICIAR EL SERVIDOR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2"/>
          <p:cNvGrpSpPr/>
          <p:nvPr/>
        </p:nvGrpSpPr>
        <p:grpSpPr>
          <a:xfrm>
            <a:off x="9505440" y="0"/>
            <a:ext cx="8782200" cy="10286640"/>
            <a:chOff x="9505440" y="0"/>
            <a:chExt cx="8782200" cy="10286640"/>
          </a:xfrm>
        </p:grpSpPr>
        <p:pic>
          <p:nvPicPr>
            <p:cNvPr id="376" name="Picture 3" descr=""/>
            <p:cNvPicPr/>
            <p:nvPr/>
          </p:nvPicPr>
          <p:blipFill>
            <a:blip r:embed="rId1"/>
            <a:srcRect l="33359" t="0" r="33359" b="0"/>
            <a:stretch/>
          </p:blipFill>
          <p:spPr>
            <a:xfrm>
              <a:off x="9505440" y="0"/>
              <a:ext cx="8782200" cy="1028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77" name="Group 4"/>
          <p:cNvGrpSpPr/>
          <p:nvPr/>
        </p:nvGrpSpPr>
        <p:grpSpPr>
          <a:xfrm>
            <a:off x="8759520" y="0"/>
            <a:ext cx="9528120" cy="10286640"/>
            <a:chOff x="8759520" y="0"/>
            <a:chExt cx="9528120" cy="10286640"/>
          </a:xfrm>
        </p:grpSpPr>
        <p:pic>
          <p:nvPicPr>
            <p:cNvPr id="378" name="Picture 5" descr=""/>
            <p:cNvPicPr/>
            <p:nvPr/>
          </p:nvPicPr>
          <p:blipFill>
            <a:blip r:embed="rId2"/>
            <a:srcRect l="19121" t="0" r="19121" b="0"/>
            <a:stretch/>
          </p:blipFill>
          <p:spPr>
            <a:xfrm>
              <a:off x="8759520" y="0"/>
              <a:ext cx="9528120" cy="1028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79" name="Group 6"/>
          <p:cNvGrpSpPr/>
          <p:nvPr/>
        </p:nvGrpSpPr>
        <p:grpSpPr>
          <a:xfrm>
            <a:off x="9505440" y="6229440"/>
            <a:ext cx="480600" cy="4057200"/>
            <a:chOff x="9505440" y="6229440"/>
            <a:chExt cx="480600" cy="4057200"/>
          </a:xfrm>
        </p:grpSpPr>
        <p:sp>
          <p:nvSpPr>
            <p:cNvPr id="380" name="Freeform 7"/>
            <p:cNvSpPr/>
            <p:nvPr/>
          </p:nvSpPr>
          <p:spPr>
            <a:xfrm>
              <a:off x="9505440" y="6373800"/>
              <a:ext cx="480600" cy="3912840"/>
            </a:xfrm>
            <a:custGeom>
              <a:avLst/>
              <a:gdLst/>
              <a:ahLst/>
              <a:rect l="l" t="t" r="r" b="b"/>
              <a:pathLst>
                <a:path w="126678" h="1030599">
                  <a:moveTo>
                    <a:pt x="0" y="0"/>
                  </a:moveTo>
                  <a:lnTo>
                    <a:pt x="126678" y="0"/>
                  </a:lnTo>
                  <a:lnTo>
                    <a:pt x="126678" y="1030599"/>
                  </a:lnTo>
                  <a:lnTo>
                    <a:pt x="0" y="10305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TextBox 8"/>
            <p:cNvSpPr/>
            <p:nvPr/>
          </p:nvSpPr>
          <p:spPr>
            <a:xfrm>
              <a:off x="9505440" y="6229440"/>
              <a:ext cx="480600" cy="40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roup 9"/>
          <p:cNvGrpSpPr/>
          <p:nvPr/>
        </p:nvGrpSpPr>
        <p:grpSpPr>
          <a:xfrm>
            <a:off x="6373440" y="-1225080"/>
            <a:ext cx="4965480" cy="7811640"/>
            <a:chOff x="6373440" y="-1225080"/>
            <a:chExt cx="4965480" cy="7811640"/>
          </a:xfrm>
        </p:grpSpPr>
        <p:sp>
          <p:nvSpPr>
            <p:cNvPr id="383" name="Freeform 10"/>
            <p:cNvSpPr/>
            <p:nvPr/>
          </p:nvSpPr>
          <p:spPr>
            <a:xfrm rot="1302000">
              <a:off x="7642080" y="-910800"/>
              <a:ext cx="2374200" cy="7317720"/>
            </a:xfrm>
            <a:custGeom>
              <a:avLst/>
              <a:gdLst/>
              <a:ahLst/>
              <a:rect l="l" t="t" r="r" b="b"/>
              <a:pathLst>
                <a:path w="625383" h="1927350">
                  <a:moveTo>
                    <a:pt x="0" y="0"/>
                  </a:moveTo>
                  <a:lnTo>
                    <a:pt x="625383" y="0"/>
                  </a:lnTo>
                  <a:lnTo>
                    <a:pt x="625383" y="1927350"/>
                  </a:lnTo>
                  <a:lnTo>
                    <a:pt x="0" y="19273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TextBox 11"/>
            <p:cNvSpPr/>
            <p:nvPr/>
          </p:nvSpPr>
          <p:spPr>
            <a:xfrm rot="1302000">
              <a:off x="7669080" y="-1050480"/>
              <a:ext cx="2374200" cy="746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5" name="Group 12"/>
          <p:cNvGrpSpPr/>
          <p:nvPr/>
        </p:nvGrpSpPr>
        <p:grpSpPr>
          <a:xfrm>
            <a:off x="8580960" y="-562680"/>
            <a:ext cx="3548160" cy="7266600"/>
            <a:chOff x="8580960" y="-562680"/>
            <a:chExt cx="3548160" cy="7266600"/>
          </a:xfrm>
        </p:grpSpPr>
        <p:sp>
          <p:nvSpPr>
            <p:cNvPr id="386" name="Freeform 13"/>
            <p:cNvSpPr/>
            <p:nvPr/>
          </p:nvSpPr>
          <p:spPr>
            <a:xfrm rot="1284600">
              <a:off x="9884880" y="-518400"/>
              <a:ext cx="887040" cy="7312680"/>
            </a:xfrm>
            <a:custGeom>
              <a:avLst/>
              <a:gdLst/>
              <a:ahLst/>
              <a:rect l="l" t="t" r="r" b="b"/>
              <a:pathLst>
                <a:path w="233731" h="1926057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TextBox 14"/>
            <p:cNvSpPr/>
            <p:nvPr/>
          </p:nvSpPr>
          <p:spPr>
            <a:xfrm rot="1284600">
              <a:off x="9911520" y="-658080"/>
              <a:ext cx="887040" cy="745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8" name="Group 15"/>
          <p:cNvGrpSpPr/>
          <p:nvPr/>
        </p:nvGrpSpPr>
        <p:grpSpPr>
          <a:xfrm>
            <a:off x="8581320" y="6374160"/>
            <a:ext cx="1522800" cy="1520280"/>
            <a:chOff x="8581320" y="6374160"/>
            <a:chExt cx="1522800" cy="1520280"/>
          </a:xfrm>
        </p:grpSpPr>
        <p:sp>
          <p:nvSpPr>
            <p:cNvPr id="389" name="Freeform 16"/>
            <p:cNvSpPr/>
            <p:nvPr/>
          </p:nvSpPr>
          <p:spPr>
            <a:xfrm rot="10800000">
              <a:off x="8581320" y="6374160"/>
              <a:ext cx="1522800" cy="1520280"/>
            </a:xfrm>
            <a:custGeom>
              <a:avLst/>
              <a:gdLst/>
              <a:ah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0" name="Group 17"/>
          <p:cNvGrpSpPr/>
          <p:nvPr/>
        </p:nvGrpSpPr>
        <p:grpSpPr>
          <a:xfrm>
            <a:off x="8524800" y="6374160"/>
            <a:ext cx="2923200" cy="3912840"/>
            <a:chOff x="8524800" y="6374160"/>
            <a:chExt cx="2923200" cy="3912840"/>
          </a:xfrm>
        </p:grpSpPr>
        <p:sp>
          <p:nvSpPr>
            <p:cNvPr id="391" name="Freeform 18"/>
            <p:cNvSpPr/>
            <p:nvPr/>
          </p:nvSpPr>
          <p:spPr>
            <a:xfrm rot="10800000">
              <a:off x="8524800" y="6374160"/>
              <a:ext cx="2923200" cy="3912840"/>
            </a:xfrm>
            <a:custGeom>
              <a:avLst/>
              <a:gdLst/>
              <a:ahLst/>
              <a:rect l="l" t="t" r="r" b="b"/>
              <a:pathLst>
                <a:path w="531372" h="711200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TextBox 19"/>
            <p:cNvSpPr/>
            <p:nvPr/>
          </p:nvSpPr>
          <p:spPr>
            <a:xfrm rot="10800000">
              <a:off x="8981640" y="8191080"/>
              <a:ext cx="2009520" cy="2026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3" name="AutoShape 20"/>
          <p:cNvSpPr/>
          <p:nvPr/>
        </p:nvSpPr>
        <p:spPr>
          <a:xfrm>
            <a:off x="511920" y="6156720"/>
            <a:ext cx="5979240" cy="360"/>
          </a:xfrm>
          <a:prstGeom prst="line">
            <a:avLst/>
          </a:prstGeom>
          <a:ln w="152400">
            <a:solidFill>
              <a:srgbClr val="00bf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TextBox 21"/>
          <p:cNvSpPr/>
          <p:nvPr/>
        </p:nvSpPr>
        <p:spPr>
          <a:xfrm>
            <a:off x="511920" y="3522960"/>
            <a:ext cx="10003680" cy="24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9570"/>
              </a:lnSpc>
              <a:buNone/>
            </a:pPr>
            <a:r>
              <a:rPr b="1" lang="en-US" sz="13980" spc="-840" strike="noStrike">
                <a:solidFill>
                  <a:srgbClr val="004aad"/>
                </a:solidFill>
                <a:latin typeface="Open Sans Bold Bold"/>
                <a:ea typeface="Open Sans Bold Bold"/>
              </a:rPr>
              <a:t>GRACIAS</a:t>
            </a:r>
            <a:endParaRPr b="0" lang="en-US" sz="13980" spc="-1" strike="noStrike">
              <a:latin typeface="Arial"/>
            </a:endParaRPr>
          </a:p>
        </p:txBody>
      </p:sp>
      <p:grpSp>
        <p:nvGrpSpPr>
          <p:cNvPr id="395" name="Group 22"/>
          <p:cNvGrpSpPr/>
          <p:nvPr/>
        </p:nvGrpSpPr>
        <p:grpSpPr>
          <a:xfrm>
            <a:off x="4961520" y="6450840"/>
            <a:ext cx="4693680" cy="7563240"/>
            <a:chOff x="4961520" y="6450840"/>
            <a:chExt cx="4693680" cy="7563240"/>
          </a:xfrm>
        </p:grpSpPr>
        <p:sp>
          <p:nvSpPr>
            <p:cNvPr id="396" name="Freeform 23"/>
            <p:cNvSpPr/>
            <p:nvPr/>
          </p:nvSpPr>
          <p:spPr>
            <a:xfrm rot="1203000">
              <a:off x="6096240" y="6779880"/>
              <a:ext cx="2374200" cy="7040160"/>
            </a:xfrm>
            <a:custGeom>
              <a:avLst/>
              <a:gdLst/>
              <a:ahLst/>
              <a:rect l="l" t="t" r="r" b="b"/>
              <a:pathLst>
                <a:path w="625383" h="1854257">
                  <a:moveTo>
                    <a:pt x="0" y="0"/>
                  </a:moveTo>
                  <a:lnTo>
                    <a:pt x="625383" y="0"/>
                  </a:lnTo>
                  <a:lnTo>
                    <a:pt x="625383" y="1854257"/>
                  </a:lnTo>
                  <a:lnTo>
                    <a:pt x="0" y="18542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TextBox 24"/>
            <p:cNvSpPr/>
            <p:nvPr/>
          </p:nvSpPr>
          <p:spPr>
            <a:xfrm rot="1203000">
              <a:off x="6121440" y="6639840"/>
              <a:ext cx="2374200" cy="718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roup 25"/>
          <p:cNvGrpSpPr/>
          <p:nvPr/>
        </p:nvGrpSpPr>
        <p:grpSpPr>
          <a:xfrm>
            <a:off x="5265360" y="6189840"/>
            <a:ext cx="4442400" cy="4442400"/>
            <a:chOff x="5265360" y="6189840"/>
            <a:chExt cx="4442400" cy="4442400"/>
          </a:xfrm>
        </p:grpSpPr>
        <p:sp>
          <p:nvSpPr>
            <p:cNvPr id="399" name="Freeform 26"/>
            <p:cNvSpPr/>
            <p:nvPr/>
          </p:nvSpPr>
          <p:spPr>
            <a:xfrm rot="2700000">
              <a:off x="6652440" y="6176160"/>
              <a:ext cx="1566000" cy="4571640"/>
            </a:xfrm>
            <a:custGeom>
              <a:avLst/>
              <a:gdLst/>
              <a:ahLst/>
              <a:rect l="l" t="t" r="r" b="b"/>
              <a:pathLst>
                <a:path w="412547" h="1204143">
                  <a:moveTo>
                    <a:pt x="0" y="0"/>
                  </a:moveTo>
                  <a:lnTo>
                    <a:pt x="412547" y="0"/>
                  </a:lnTo>
                  <a:lnTo>
                    <a:pt x="412547" y="1204143"/>
                  </a:lnTo>
                  <a:lnTo>
                    <a:pt x="0" y="12041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TextBox 27"/>
            <p:cNvSpPr/>
            <p:nvPr/>
          </p:nvSpPr>
          <p:spPr>
            <a:xfrm rot="2700000">
              <a:off x="6703560" y="6052680"/>
              <a:ext cx="1566000" cy="471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"/>
          <p:cNvGrpSpPr/>
          <p:nvPr/>
        </p:nvGrpSpPr>
        <p:grpSpPr>
          <a:xfrm>
            <a:off x="625320" y="918720"/>
            <a:ext cx="1174320" cy="1543320"/>
            <a:chOff x="625320" y="918720"/>
            <a:chExt cx="1174320" cy="1543320"/>
          </a:xfrm>
        </p:grpSpPr>
        <p:sp>
          <p:nvSpPr>
            <p:cNvPr id="73" name="Freeform 3"/>
            <p:cNvSpPr/>
            <p:nvPr/>
          </p:nvSpPr>
          <p:spPr>
            <a:xfrm>
              <a:off x="625320" y="102888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TextBox 4"/>
            <p:cNvSpPr/>
            <p:nvPr/>
          </p:nvSpPr>
          <p:spPr>
            <a:xfrm>
              <a:off x="919080" y="91872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TextBox 5"/>
          <p:cNvSpPr/>
          <p:nvPr/>
        </p:nvSpPr>
        <p:spPr>
          <a:xfrm>
            <a:off x="1800360" y="1640520"/>
            <a:ext cx="426132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0000"/>
                </a:solidFill>
                <a:latin typeface="Open Sans Bold Bold"/>
                <a:ea typeface="Open Sans Bold Bold"/>
              </a:rPr>
              <a:t>TABLA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6" name="TextBox 6"/>
          <p:cNvSpPr/>
          <p:nvPr/>
        </p:nvSpPr>
        <p:spPr>
          <a:xfrm>
            <a:off x="1800360" y="2357280"/>
            <a:ext cx="633744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DE CONTENIDO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7" name="AutoShape 7"/>
          <p:cNvSpPr/>
          <p:nvPr/>
        </p:nvSpPr>
        <p:spPr>
          <a:xfrm>
            <a:off x="1800000" y="3220920"/>
            <a:ext cx="426168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roup 8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79" name="Freeform 9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TextBox 10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11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82" name="Freeform 12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TextBox 13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roup 14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85" name="Freeform 15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TextBox 16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17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88" name="Freeform 18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TextBox 19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" name="Group 20"/>
          <p:cNvGrpSpPr/>
          <p:nvPr/>
        </p:nvGrpSpPr>
        <p:grpSpPr>
          <a:xfrm>
            <a:off x="1212840" y="3821040"/>
            <a:ext cx="708480" cy="708480"/>
            <a:chOff x="1212840" y="3821040"/>
            <a:chExt cx="708480" cy="708480"/>
          </a:xfrm>
        </p:grpSpPr>
        <p:sp>
          <p:nvSpPr>
            <p:cNvPr id="91" name="Freeform 21"/>
            <p:cNvSpPr/>
            <p:nvPr/>
          </p:nvSpPr>
          <p:spPr>
            <a:xfrm>
              <a:off x="1212840" y="382104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TextBox 22"/>
            <p:cNvSpPr/>
            <p:nvPr/>
          </p:nvSpPr>
          <p:spPr>
            <a:xfrm>
              <a:off x="1279080" y="385452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TextBox 23"/>
          <p:cNvSpPr/>
          <p:nvPr/>
        </p:nvSpPr>
        <p:spPr>
          <a:xfrm>
            <a:off x="1212840" y="395568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TextBox 24"/>
          <p:cNvSpPr/>
          <p:nvPr/>
        </p:nvSpPr>
        <p:spPr>
          <a:xfrm>
            <a:off x="2016720" y="3902040"/>
            <a:ext cx="738432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SQL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95" name="Group 25"/>
          <p:cNvGrpSpPr/>
          <p:nvPr/>
        </p:nvGrpSpPr>
        <p:grpSpPr>
          <a:xfrm>
            <a:off x="1212840" y="4703760"/>
            <a:ext cx="708480" cy="708480"/>
            <a:chOff x="1212840" y="4703760"/>
            <a:chExt cx="708480" cy="708480"/>
          </a:xfrm>
        </p:grpSpPr>
        <p:sp>
          <p:nvSpPr>
            <p:cNvPr id="96" name="Freeform 26"/>
            <p:cNvSpPr/>
            <p:nvPr/>
          </p:nvSpPr>
          <p:spPr>
            <a:xfrm>
              <a:off x="1212840" y="470376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TextBox 27"/>
            <p:cNvSpPr/>
            <p:nvPr/>
          </p:nvSpPr>
          <p:spPr>
            <a:xfrm>
              <a:off x="1279080" y="473688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TextBox 28"/>
          <p:cNvSpPr/>
          <p:nvPr/>
        </p:nvSpPr>
        <p:spPr>
          <a:xfrm>
            <a:off x="1212840" y="483840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TextBox 29"/>
          <p:cNvSpPr/>
          <p:nvPr/>
        </p:nvSpPr>
        <p:spPr>
          <a:xfrm>
            <a:off x="2016720" y="4775400"/>
            <a:ext cx="738432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noSQL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100" name="Group 30"/>
          <p:cNvGrpSpPr/>
          <p:nvPr/>
        </p:nvGrpSpPr>
        <p:grpSpPr>
          <a:xfrm>
            <a:off x="1212840" y="5583960"/>
            <a:ext cx="708480" cy="708480"/>
            <a:chOff x="1212840" y="5583960"/>
            <a:chExt cx="708480" cy="708480"/>
          </a:xfrm>
        </p:grpSpPr>
        <p:sp>
          <p:nvSpPr>
            <p:cNvPr id="101" name="Freeform 31"/>
            <p:cNvSpPr/>
            <p:nvPr/>
          </p:nvSpPr>
          <p:spPr>
            <a:xfrm>
              <a:off x="1212840" y="558396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TextBox 32"/>
            <p:cNvSpPr/>
            <p:nvPr/>
          </p:nvSpPr>
          <p:spPr>
            <a:xfrm>
              <a:off x="1279080" y="561708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TextBox 33"/>
          <p:cNvSpPr/>
          <p:nvPr/>
        </p:nvSpPr>
        <p:spPr>
          <a:xfrm>
            <a:off x="1212840" y="571860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TextBox 34"/>
          <p:cNvSpPr/>
          <p:nvPr/>
        </p:nvSpPr>
        <p:spPr>
          <a:xfrm>
            <a:off x="2016720" y="5664960"/>
            <a:ext cx="738432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ORM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105" name="Group 35"/>
          <p:cNvGrpSpPr/>
          <p:nvPr/>
        </p:nvGrpSpPr>
        <p:grpSpPr>
          <a:xfrm>
            <a:off x="1212840" y="6466680"/>
            <a:ext cx="708480" cy="708480"/>
            <a:chOff x="1212840" y="6466680"/>
            <a:chExt cx="708480" cy="708480"/>
          </a:xfrm>
        </p:grpSpPr>
        <p:sp>
          <p:nvSpPr>
            <p:cNvPr id="106" name="Freeform 36"/>
            <p:cNvSpPr/>
            <p:nvPr/>
          </p:nvSpPr>
          <p:spPr>
            <a:xfrm>
              <a:off x="1212840" y="646668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TextBox 37"/>
            <p:cNvSpPr/>
            <p:nvPr/>
          </p:nvSpPr>
          <p:spPr>
            <a:xfrm>
              <a:off x="1279080" y="649980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TextBox 38"/>
          <p:cNvSpPr/>
          <p:nvPr/>
        </p:nvSpPr>
        <p:spPr>
          <a:xfrm>
            <a:off x="1212840" y="660132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2016720" y="6535440"/>
            <a:ext cx="101610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ODM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110" name="Group 40"/>
          <p:cNvGrpSpPr/>
          <p:nvPr/>
        </p:nvGrpSpPr>
        <p:grpSpPr>
          <a:xfrm>
            <a:off x="1212840" y="7346520"/>
            <a:ext cx="708480" cy="708480"/>
            <a:chOff x="1212840" y="7346520"/>
            <a:chExt cx="708480" cy="708480"/>
          </a:xfrm>
        </p:grpSpPr>
        <p:sp>
          <p:nvSpPr>
            <p:cNvPr id="111" name="Freeform 41"/>
            <p:cNvSpPr/>
            <p:nvPr/>
          </p:nvSpPr>
          <p:spPr>
            <a:xfrm>
              <a:off x="1212840" y="734652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TextBox 42"/>
            <p:cNvSpPr/>
            <p:nvPr/>
          </p:nvSpPr>
          <p:spPr>
            <a:xfrm>
              <a:off x="1279080" y="738000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TextBox 43"/>
          <p:cNvSpPr/>
          <p:nvPr/>
        </p:nvSpPr>
        <p:spPr>
          <a:xfrm>
            <a:off x="1212840" y="748152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TextBox 44"/>
          <p:cNvSpPr/>
          <p:nvPr/>
        </p:nvSpPr>
        <p:spPr>
          <a:xfrm>
            <a:off x="2016720" y="7427520"/>
            <a:ext cx="738432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MongoDB Atlas</a:t>
            </a:r>
            <a:endParaRPr b="0" lang="en-US" sz="3500" spc="-1" strike="noStrike">
              <a:latin typeface="Arial"/>
            </a:endParaRPr>
          </a:p>
        </p:txBody>
      </p:sp>
      <p:grpSp>
        <p:nvGrpSpPr>
          <p:cNvPr id="115" name="Group 45"/>
          <p:cNvGrpSpPr/>
          <p:nvPr/>
        </p:nvGrpSpPr>
        <p:grpSpPr>
          <a:xfrm>
            <a:off x="1212840" y="8229240"/>
            <a:ext cx="708480" cy="708480"/>
            <a:chOff x="1212840" y="8229240"/>
            <a:chExt cx="708480" cy="708480"/>
          </a:xfrm>
        </p:grpSpPr>
        <p:sp>
          <p:nvSpPr>
            <p:cNvPr id="116" name="Freeform 46"/>
            <p:cNvSpPr/>
            <p:nvPr/>
          </p:nvSpPr>
          <p:spPr>
            <a:xfrm>
              <a:off x="1212840" y="8229240"/>
              <a:ext cx="708480" cy="7084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TextBox 47"/>
            <p:cNvSpPr/>
            <p:nvPr/>
          </p:nvSpPr>
          <p:spPr>
            <a:xfrm>
              <a:off x="1279080" y="8262720"/>
              <a:ext cx="575280" cy="60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TextBox 48"/>
          <p:cNvSpPr/>
          <p:nvPr/>
        </p:nvSpPr>
        <p:spPr>
          <a:xfrm>
            <a:off x="1212840" y="8363880"/>
            <a:ext cx="70848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277"/>
              </a:lnSpc>
              <a:buNone/>
            </a:pPr>
            <a:r>
              <a:rPr b="1" lang="en-US" sz="2800" spc="-100" strike="noStrike">
                <a:solidFill>
                  <a:srgbClr val="ffffff"/>
                </a:solidFill>
                <a:latin typeface="Poppins Semi-Bold"/>
                <a:ea typeface="Poppins Semi-Bold"/>
              </a:rPr>
              <a:t>06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TextBox 49"/>
          <p:cNvSpPr/>
          <p:nvPr/>
        </p:nvSpPr>
        <p:spPr>
          <a:xfrm>
            <a:off x="2016720" y="8300880"/>
            <a:ext cx="738432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93"/>
              </a:lnSpc>
              <a:buNone/>
            </a:pPr>
            <a:r>
              <a:rPr b="1" lang="en-US" sz="3500" spc="-123" strike="noStrike">
                <a:solidFill>
                  <a:srgbClr val="000000"/>
                </a:solidFill>
                <a:latin typeface="Poppins Semi-Bold"/>
                <a:ea typeface="Poppins Semi-Bold"/>
              </a:rPr>
              <a:t>Ejemplo API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122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125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128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131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134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Freeform 18"/>
          <p:cNvSpPr/>
          <p:nvPr/>
        </p:nvSpPr>
        <p:spPr>
          <a:xfrm>
            <a:off x="12547440" y="2840400"/>
            <a:ext cx="3683880" cy="4605840"/>
          </a:xfrm>
          <a:custGeom>
            <a:avLst/>
            <a:gdLst/>
            <a:ahLst/>
            <a:rect l="l" t="t" r="r" b="b"/>
            <a:pathLst>
              <a:path w="3684265" h="4606058">
                <a:moveTo>
                  <a:pt x="0" y="0"/>
                </a:moveTo>
                <a:lnTo>
                  <a:pt x="3684265" y="0"/>
                </a:lnTo>
                <a:lnTo>
                  <a:pt x="3684265" y="4606058"/>
                </a:lnTo>
                <a:lnTo>
                  <a:pt x="0" y="460605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SQL (RELACIONAL):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8" name="TextBox 20"/>
          <p:cNvSpPr/>
          <p:nvPr/>
        </p:nvSpPr>
        <p:spPr>
          <a:xfrm>
            <a:off x="1582920" y="2197080"/>
            <a:ext cx="9131040" cy="73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Los datos se organizan en tablas con filas y columnas.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Las relaciones entre tablas se definen mediante claves primarias y foráneas.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Ideal para aplicaciones que requieren transacciones complejas y consistencia referencial.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Ejemplos: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4aad"/>
              </a:buClr>
              <a:buFont typeface="Arial"/>
              <a:buChar char="•"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MySQL: </a:t>
            </a: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Sistema de gestión de bases de datos relacional de código abierto.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4aad"/>
              </a:buClr>
              <a:buFont typeface="Arial"/>
              <a:buChar char="•"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PostgreSQL: </a:t>
            </a: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Sistema de gestión de bases de datos relacional avanzado con soporte para JSON.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0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141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144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147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150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153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TextBox 18"/>
          <p:cNvSpPr/>
          <p:nvPr/>
        </p:nvSpPr>
        <p:spPr>
          <a:xfrm>
            <a:off x="1582920" y="2197080"/>
            <a:ext cx="9131040" cy="68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Los datos se almacenan en formatos flexibles como JSON (documentos), pares clave-valor, o estructuras de grafos.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Ideal para aplicaciones que manejan grandes volúmenes de datos y requieren escalabilidad horizontal.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Ejemplos: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4aad"/>
              </a:buClr>
              <a:buFont typeface="Arial"/>
              <a:buChar char="•"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MongoDB:</a:t>
            </a: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 Base de datos orientada a documentos que almacena datos en formato BSON (una extensión de JSON).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4aad"/>
              </a:buClr>
              <a:buFont typeface="Arial"/>
              <a:buChar char="•"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Cassandra:</a:t>
            </a: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 Base de datos distribuida orientada a columnas.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Freeform 19"/>
          <p:cNvSpPr/>
          <p:nvPr/>
        </p:nvSpPr>
        <p:spPr>
          <a:xfrm>
            <a:off x="12497760" y="2825280"/>
            <a:ext cx="4636080" cy="4636080"/>
          </a:xfrm>
          <a:custGeom>
            <a:avLst/>
            <a:gdLst/>
            <a:ahLst/>
            <a:rect l="l" t="t" r="r" b="b"/>
            <a:pathLst>
              <a:path w="4636498" h="4636498">
                <a:moveTo>
                  <a:pt x="0" y="0"/>
                </a:moveTo>
                <a:lnTo>
                  <a:pt x="4636497" y="0"/>
                </a:lnTo>
                <a:lnTo>
                  <a:pt x="4636497" y="4636498"/>
                </a:lnTo>
                <a:lnTo>
                  <a:pt x="0" y="46364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Box 20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NOSQL (NO RELACIONAL):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9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160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163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166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169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172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TextBox 18"/>
          <p:cNvSpPr/>
          <p:nvPr/>
        </p:nvSpPr>
        <p:spPr>
          <a:xfrm>
            <a:off x="1582920" y="544680"/>
            <a:ext cx="125128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ORM (OBJECT RELATIONAL MAPPING)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75" name="TextBox 19"/>
          <p:cNvSpPr/>
          <p:nvPr/>
        </p:nvSpPr>
        <p:spPr>
          <a:xfrm>
            <a:off x="1582920" y="2197080"/>
            <a:ext cx="11527200" cy="68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844"/>
              </a:lnSpc>
              <a:buNone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Es una técnica que permite interactuar con bases de datos relacionales utilizando modelos de objetos, eliminando la necesidad de escribir consultas SQL directamente.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Sequelize: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ORM para Node.js que trabaja con bases de datos SQL.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Permite definir modelos de datos y relaciones, y proporciona métodos para consultas y operaciones CRUD.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TypeORM: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ORM para TypeScript y JavaScript, compatible con SQL.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Soporta características avanzadas como migraciones, relaciones entre entidades y transacciones.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178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181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184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187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190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TextBox 18"/>
          <p:cNvSpPr/>
          <p:nvPr/>
        </p:nvSpPr>
        <p:spPr>
          <a:xfrm>
            <a:off x="1582920" y="544680"/>
            <a:ext cx="125128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ODM (OBJECT DOCUMENT MAPPING)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3" name="TextBox 19"/>
          <p:cNvSpPr/>
          <p:nvPr/>
        </p:nvSpPr>
        <p:spPr>
          <a:xfrm>
            <a:off x="1582920" y="2197080"/>
            <a:ext cx="11527200" cy="43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844"/>
              </a:lnSpc>
              <a:buNone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Es una técnica similar al ORM pero para bases de datos NoSQL (documentales), como MongoDB, donde los datos no están estructurados en tablas, sino en documentos.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Mongoose: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ODM para MongoDB en Node.js.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Facilita la interacción con MongoDB mediante la definición de esquemas y modelos para documentos.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5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196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199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02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05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08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TextBox 18"/>
          <p:cNvSpPr/>
          <p:nvPr/>
        </p:nvSpPr>
        <p:spPr>
          <a:xfrm>
            <a:off x="1582920" y="2197080"/>
            <a:ext cx="9794880" cy="73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844"/>
              </a:lnSpc>
              <a:buNone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MongoDB Atlas es una base de datos como servicio (DBaaS) que permite desplegar y gestionar bases de datos MongoDB en la nube.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r>
              <a:rPr b="1" lang="en-US" sz="3290" spc="-117" strike="noStrike">
                <a:solidFill>
                  <a:srgbClr val="004aad"/>
                </a:solidFill>
                <a:latin typeface="Poppins Bold"/>
                <a:ea typeface="Poppins Bold"/>
              </a:rPr>
              <a:t>Proceso de conexión a MongoDB Atlas: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Crear una cuenta en MongoDB Atlas.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Configurar un clúster en la nube.</a:t>
            </a:r>
            <a:endParaRPr b="0" lang="en-US" sz="3290" spc="-1" strike="noStrike">
              <a:latin typeface="Arial"/>
            </a:endParaRPr>
          </a:p>
          <a:p>
            <a:pPr lvl="1" marL="709560" indent="-354600">
              <a:lnSpc>
                <a:spcPts val="3844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Obtener la URI de conexión y agregarla a la aplicación Node.js mediante </a:t>
            </a:r>
            <a:r>
              <a:rPr b="0" lang="en-US" sz="3290" spc="-117" strike="noStrike">
                <a:solidFill>
                  <a:srgbClr val="004aad"/>
                </a:solidFill>
                <a:latin typeface="Poppins"/>
                <a:ea typeface="Poppins"/>
              </a:rPr>
              <a:t>mongoose,</a:t>
            </a:r>
            <a:r>
              <a:rPr b="0" lang="en-US" sz="3290" spc="-117" strike="noStrike">
                <a:solidFill>
                  <a:srgbClr val="000000"/>
                </a:solidFill>
                <a:latin typeface="Poppins"/>
                <a:ea typeface="Poppins"/>
              </a:rPr>
              <a:t> ésta es una librería ODM (Object Data Modeling) que simplifica la interacción con la base de datos y permite definir esquemas y modelos de datos.</a:t>
            </a:r>
            <a:endParaRPr b="0" lang="en-US" sz="329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3844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1" name="Freeform 19"/>
          <p:cNvSpPr/>
          <p:nvPr/>
        </p:nvSpPr>
        <p:spPr>
          <a:xfrm>
            <a:off x="12497760" y="2825280"/>
            <a:ext cx="4636080" cy="4636080"/>
          </a:xfrm>
          <a:custGeom>
            <a:avLst/>
            <a:gdLst/>
            <a:ahLst/>
            <a:rect l="l" t="t" r="r" b="b"/>
            <a:pathLst>
              <a:path w="4636498" h="4636498">
                <a:moveTo>
                  <a:pt x="0" y="0"/>
                </a:moveTo>
                <a:lnTo>
                  <a:pt x="4636497" y="0"/>
                </a:lnTo>
                <a:lnTo>
                  <a:pt x="4636497" y="4636498"/>
                </a:lnTo>
                <a:lnTo>
                  <a:pt x="0" y="46364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Box 20"/>
          <p:cNvSpPr/>
          <p:nvPr/>
        </p:nvSpPr>
        <p:spPr>
          <a:xfrm>
            <a:off x="1582920" y="544680"/>
            <a:ext cx="1510488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CONEXIÓN A MONGODB ATLAS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215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218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21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24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27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TextBox 18"/>
          <p:cNvSpPr/>
          <p:nvPr/>
        </p:nvSpPr>
        <p:spPr>
          <a:xfrm>
            <a:off x="1582920" y="544680"/>
            <a:ext cx="1327608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IMPORTAR EXPRESS Y MONGOOSE: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30" name="Freeform 19"/>
          <p:cNvSpPr/>
          <p:nvPr/>
        </p:nvSpPr>
        <p:spPr>
          <a:xfrm>
            <a:off x="2926440" y="1086480"/>
            <a:ext cx="12434760" cy="8113680"/>
          </a:xfrm>
          <a:custGeom>
            <a:avLst/>
            <a:gdLst/>
            <a:ahLst/>
            <a:rect l="l" t="t" r="r" b="b"/>
            <a:pathLst>
              <a:path w="12435289" h="8114026">
                <a:moveTo>
                  <a:pt x="0" y="0"/>
                </a:moveTo>
                <a:lnTo>
                  <a:pt x="12435288" y="0"/>
                </a:lnTo>
                <a:lnTo>
                  <a:pt x="12435288" y="8114026"/>
                </a:lnTo>
                <a:lnTo>
                  <a:pt x="0" y="81140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utoShape 2"/>
          <p:cNvSpPr/>
          <p:nvPr/>
        </p:nvSpPr>
        <p:spPr>
          <a:xfrm>
            <a:off x="1800000" y="1811160"/>
            <a:ext cx="3748320" cy="360"/>
          </a:xfrm>
          <a:prstGeom prst="line">
            <a:avLst/>
          </a:prstGeom>
          <a:ln w="47625">
            <a:solidFill>
              <a:srgbClr val="004aad"/>
            </a:solidFill>
            <a:round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" name="Group 3"/>
          <p:cNvGrpSpPr/>
          <p:nvPr/>
        </p:nvGrpSpPr>
        <p:grpSpPr>
          <a:xfrm>
            <a:off x="15561360" y="9179280"/>
            <a:ext cx="3313800" cy="1107720"/>
            <a:chOff x="15561360" y="9179280"/>
            <a:chExt cx="3313800" cy="1107720"/>
          </a:xfrm>
        </p:grpSpPr>
        <p:sp>
          <p:nvSpPr>
            <p:cNvPr id="233" name="Freeform 4"/>
            <p:cNvSpPr/>
            <p:nvPr/>
          </p:nvSpPr>
          <p:spPr>
            <a:xfrm>
              <a:off x="15561360" y="9258480"/>
              <a:ext cx="3313800" cy="102852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TextBox 5"/>
            <p:cNvSpPr/>
            <p:nvPr/>
          </p:nvSpPr>
          <p:spPr>
            <a:xfrm>
              <a:off x="15771960" y="9179280"/>
              <a:ext cx="2892240" cy="11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" name="Group 6"/>
          <p:cNvGrpSpPr/>
          <p:nvPr/>
        </p:nvGrpSpPr>
        <p:grpSpPr>
          <a:xfrm>
            <a:off x="14096520" y="9732960"/>
            <a:ext cx="2135160" cy="553680"/>
            <a:chOff x="14096520" y="9732960"/>
            <a:chExt cx="2135160" cy="553680"/>
          </a:xfrm>
        </p:grpSpPr>
        <p:sp>
          <p:nvSpPr>
            <p:cNvPr id="236" name="Freeform 7"/>
            <p:cNvSpPr/>
            <p:nvPr/>
          </p:nvSpPr>
          <p:spPr>
            <a:xfrm>
              <a:off x="14096520" y="9772560"/>
              <a:ext cx="2135160" cy="514080"/>
            </a:xfrm>
            <a:custGeom>
              <a:avLst/>
              <a:gdLst/>
              <a:ah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TextBox 8"/>
            <p:cNvSpPr/>
            <p:nvPr/>
          </p:nvSpPr>
          <p:spPr>
            <a:xfrm>
              <a:off x="14201640" y="9732960"/>
              <a:ext cx="192420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" name="Group 9"/>
          <p:cNvGrpSpPr/>
          <p:nvPr/>
        </p:nvGrpSpPr>
        <p:grpSpPr>
          <a:xfrm>
            <a:off x="16044120" y="457920"/>
            <a:ext cx="2180160" cy="728640"/>
            <a:chOff x="16044120" y="457920"/>
            <a:chExt cx="2180160" cy="728640"/>
          </a:xfrm>
        </p:grpSpPr>
        <p:sp>
          <p:nvSpPr>
            <p:cNvPr id="239" name="Freeform 10"/>
            <p:cNvSpPr/>
            <p:nvPr/>
          </p:nvSpPr>
          <p:spPr>
            <a:xfrm>
              <a:off x="16044120" y="509760"/>
              <a:ext cx="2180160" cy="6764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cap="sq" w="95250">
              <a:solidFill>
                <a:srgbClr val="00bf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TextBox 11"/>
            <p:cNvSpPr/>
            <p:nvPr/>
          </p:nvSpPr>
          <p:spPr>
            <a:xfrm>
              <a:off x="16182720" y="457920"/>
              <a:ext cx="1902960" cy="72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" name="Group 12"/>
          <p:cNvGrpSpPr/>
          <p:nvPr/>
        </p:nvGrpSpPr>
        <p:grpSpPr>
          <a:xfrm>
            <a:off x="17134200" y="-299520"/>
            <a:ext cx="3432960" cy="1147320"/>
            <a:chOff x="17134200" y="-299520"/>
            <a:chExt cx="3432960" cy="1147320"/>
          </a:xfrm>
        </p:grpSpPr>
        <p:sp>
          <p:nvSpPr>
            <p:cNvPr id="242" name="Freeform 13"/>
            <p:cNvSpPr/>
            <p:nvPr/>
          </p:nvSpPr>
          <p:spPr>
            <a:xfrm>
              <a:off x="17134200" y="-217440"/>
              <a:ext cx="3432960" cy="1065240"/>
            </a:xfrm>
            <a:custGeom>
              <a:avLst/>
              <a:gdLst/>
              <a:ah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cap="sq" w="95250">
              <a:solidFill>
                <a:srgbClr val="004aa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TextBox 14"/>
            <p:cNvSpPr/>
            <p:nvPr/>
          </p:nvSpPr>
          <p:spPr>
            <a:xfrm>
              <a:off x="17352720" y="-299520"/>
              <a:ext cx="2996280" cy="114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" name="Group 15"/>
          <p:cNvGrpSpPr/>
          <p:nvPr/>
        </p:nvGrpSpPr>
        <p:grpSpPr>
          <a:xfrm>
            <a:off x="277560" y="291600"/>
            <a:ext cx="1174320" cy="1543320"/>
            <a:chOff x="277560" y="291600"/>
            <a:chExt cx="1174320" cy="1543320"/>
          </a:xfrm>
        </p:grpSpPr>
        <p:sp>
          <p:nvSpPr>
            <p:cNvPr id="245" name="Freeform 16"/>
            <p:cNvSpPr/>
            <p:nvPr/>
          </p:nvSpPr>
          <p:spPr>
            <a:xfrm>
              <a:off x="277560" y="401760"/>
              <a:ext cx="1174320" cy="1433160"/>
            </a:xfrm>
            <a:custGeom>
              <a:avLst/>
              <a:gdLst/>
              <a:ah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TextBox 17"/>
            <p:cNvSpPr/>
            <p:nvPr/>
          </p:nvSpPr>
          <p:spPr>
            <a:xfrm>
              <a:off x="570960" y="291600"/>
              <a:ext cx="587160" cy="154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Freeform 18"/>
          <p:cNvSpPr/>
          <p:nvPr/>
        </p:nvSpPr>
        <p:spPr>
          <a:xfrm>
            <a:off x="3254760" y="1550880"/>
            <a:ext cx="11778480" cy="7184520"/>
          </a:xfrm>
          <a:custGeom>
            <a:avLst/>
            <a:gdLst/>
            <a:ahLst/>
            <a:rect l="l" t="t" r="r" b="b"/>
            <a:pathLst>
              <a:path w="11778733" h="7185027">
                <a:moveTo>
                  <a:pt x="0" y="0"/>
                </a:moveTo>
                <a:lnTo>
                  <a:pt x="11778732" y="0"/>
                </a:lnTo>
                <a:lnTo>
                  <a:pt x="11778732" y="7185026"/>
                </a:lnTo>
                <a:lnTo>
                  <a:pt x="0" y="71850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Box 19"/>
          <p:cNvSpPr/>
          <p:nvPr/>
        </p:nvSpPr>
        <p:spPr>
          <a:xfrm>
            <a:off x="1582920" y="544680"/>
            <a:ext cx="9987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99"/>
              </a:lnSpc>
              <a:buNone/>
            </a:pPr>
            <a:r>
              <a:rPr b="1" lang="en-US" sz="5000" spc="-301" strike="noStrike">
                <a:solidFill>
                  <a:srgbClr val="004aad"/>
                </a:solidFill>
                <a:latin typeface="Open Sans Bold"/>
                <a:ea typeface="Open Sans Bold"/>
              </a:rPr>
              <a:t>CONECTAR A MONGODB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DAGQPQ9pFEA</dc:identifier>
  <dc:language>en-US</dc:language>
  <cp:lastModifiedBy/>
  <dcterms:modified xsi:type="dcterms:W3CDTF">2024-09-11T00:42:48Z</dcterms:modified>
  <cp:revision>2</cp:revision>
  <dc:subject/>
  <dc:title>SEMANA 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