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0" r:id="rId1"/>
  </p:sldMasterIdLst>
  <p:sldIdLst>
    <p:sldId id="256" r:id="rId2"/>
    <p:sldId id="300" r:id="rId3"/>
    <p:sldId id="327" r:id="rId4"/>
    <p:sldId id="330" r:id="rId5"/>
    <p:sldId id="453" r:id="rId6"/>
    <p:sldId id="376" r:id="rId7"/>
    <p:sldId id="454" r:id="rId8"/>
    <p:sldId id="455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433" r:id="rId19"/>
    <p:sldId id="458" r:id="rId20"/>
    <p:sldId id="279" r:id="rId21"/>
    <p:sldId id="278" r:id="rId22"/>
    <p:sldId id="280" r:id="rId23"/>
    <p:sldId id="460" r:id="rId24"/>
    <p:sldId id="461" r:id="rId25"/>
    <p:sldId id="271" r:id="rId26"/>
    <p:sldId id="463" r:id="rId27"/>
    <p:sldId id="272" r:id="rId28"/>
    <p:sldId id="274" r:id="rId29"/>
    <p:sldId id="275" r:id="rId30"/>
    <p:sldId id="465" r:id="rId31"/>
    <p:sldId id="276" r:id="rId32"/>
    <p:sldId id="277" r:id="rId33"/>
    <p:sldId id="466" r:id="rId34"/>
    <p:sldId id="425" r:id="rId35"/>
    <p:sldId id="459" r:id="rId36"/>
    <p:sldId id="467" r:id="rId37"/>
    <p:sldId id="396" r:id="rId38"/>
    <p:sldId id="468" r:id="rId39"/>
    <p:sldId id="469" r:id="rId40"/>
    <p:sldId id="470" r:id="rId41"/>
    <p:sldId id="472" r:id="rId42"/>
    <p:sldId id="473" r:id="rId43"/>
    <p:sldId id="471" r:id="rId44"/>
    <p:sldId id="326" r:id="rId45"/>
    <p:sldId id="437" r:id="rId46"/>
    <p:sldId id="474" r:id="rId47"/>
    <p:sldId id="475" r:id="rId48"/>
    <p:sldId id="476" r:id="rId49"/>
    <p:sldId id="477" r:id="rId50"/>
    <p:sldId id="478" r:id="rId51"/>
    <p:sldId id="479" r:id="rId52"/>
    <p:sldId id="480" r:id="rId53"/>
    <p:sldId id="481" r:id="rId54"/>
    <p:sldId id="415" r:id="rId5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6F6"/>
    <a:srgbClr val="FF7AFE"/>
    <a:srgbClr val="FD77F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128B8F-B2CE-40AB-B6B6-9EB437F23DAB}" v="1972" dt="2024-08-26T04:06:34.762"/>
    <p1510:client id="{41C671C2-716B-5E91-EC76-F877E1E66188}" v="202" dt="2024-08-24T04:50:08.270"/>
    <p1510:client id="{59BB9250-158E-4F38-8E34-CBE79A8D1D57}" v="8178" dt="2024-08-25T04:56:45.863"/>
    <p1510:client id="{721D3AD7-AE1D-4C78-BDEE-245866DD4FA2}" v="909" dt="2024-08-25T19:33:25.088"/>
    <p1510:client id="{BB142008-9FE4-20E7-BB9B-54D202510020}" v="3922" dt="2024-08-24T22:39:59.185"/>
    <p1510:client id="{D389EA98-7859-B74B-B89D-988E012A46E6}" v="3589" dt="2024-08-26T00:58:16.0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Acento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54786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5452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5221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dirty="0"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7684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22083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935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4705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6041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10/17/2024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7144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10/17/2024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6085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4988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729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1" r:id="rId1"/>
    <p:sldLayoutId id="2147484022" r:id="rId2"/>
    <p:sldLayoutId id="2147484023" r:id="rId3"/>
    <p:sldLayoutId id="2147484024" r:id="rId4"/>
    <p:sldLayoutId id="2147484025" r:id="rId5"/>
    <p:sldLayoutId id="2147484026" r:id="rId6"/>
    <p:sldLayoutId id="2147484027" r:id="rId7"/>
    <p:sldLayoutId id="2147484028" r:id="rId8"/>
    <p:sldLayoutId id="2147484029" r:id="rId9"/>
    <p:sldLayoutId id="2147484030" r:id="rId10"/>
    <p:sldLayoutId id="2147484031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ECF0FC6-D57B-48B6-9036-F4FFD91A4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47730" y="1160886"/>
            <a:ext cx="4920461" cy="2070723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es-ES" sz="5400" b="1">
                <a:solidFill>
                  <a:schemeClr val="accent2"/>
                </a:solidFill>
                <a:ea typeface="Calibri Light"/>
                <a:cs typeface="Calibri Light"/>
              </a:rPr>
              <a:t>Programación de Servidores Web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idx="1"/>
          </p:nvPr>
        </p:nvSpPr>
        <p:spPr>
          <a:xfrm>
            <a:off x="1262468" y="3522135"/>
            <a:ext cx="5894961" cy="2293304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algn="ctr">
              <a:lnSpc>
                <a:spcPct val="150000"/>
              </a:lnSpc>
            </a:pPr>
            <a:r>
              <a:rPr lang="es-ES" sz="3600" b="1" dirty="0">
                <a:solidFill>
                  <a:schemeClr val="accent1"/>
                </a:solidFill>
                <a:latin typeface="Calibri Light"/>
                <a:ea typeface="+mn-lt"/>
                <a:cs typeface="+mn-lt"/>
              </a:rPr>
              <a:t>Tema 6: </a:t>
            </a:r>
            <a:endParaRPr lang="es-ES" dirty="0">
              <a:solidFill>
                <a:schemeClr val="accent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s-ES" sz="3600" dirty="0">
                <a:ea typeface="+mn-lt"/>
                <a:cs typeface="+mn-lt"/>
              </a:rPr>
              <a:t> Librerías de CSS y JavaScript de Abstracción</a:t>
            </a:r>
          </a:p>
          <a:p>
            <a:pPr algn="ctr">
              <a:lnSpc>
                <a:spcPct val="150000"/>
              </a:lnSpc>
            </a:pPr>
            <a:endParaRPr lang="es-ES" sz="3600" dirty="0">
              <a:latin typeface="Calibri" panose="020F0502020204030204"/>
              <a:ea typeface="Calibri"/>
              <a:cs typeface="Calibri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17A211C-5863-4303-AC3D-AEBFDF6D6A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4150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7519CD-2FFF-42E3-BB0C-FEAA828BA5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2823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C38BBA1-0E54-3743-553F-BEB936B86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17DE1FC-E54A-4B87-A814-263D1E8654B2}" type="slidenum">
              <a:rPr lang="en-US" dirty="0"/>
              <a:pPr>
                <a:spcAft>
                  <a:spcPts val="600"/>
                </a:spcAft>
              </a:pPr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062731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AutoShape 2"/>
          <p:cNvSpPr/>
          <p:nvPr/>
        </p:nvSpPr>
        <p:spPr>
          <a:xfrm>
            <a:off x="1200000" y="1207440"/>
            <a:ext cx="2498880" cy="240"/>
          </a:xfrm>
          <a:prstGeom prst="line">
            <a:avLst/>
          </a:prstGeom>
          <a:ln w="47625">
            <a:solidFill>
              <a:srgbClr val="004AAD"/>
            </a:solidFill>
            <a:round/>
            <a:tailEnd type="oval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s-ES"/>
          </a:p>
        </p:txBody>
      </p:sp>
      <p:grpSp>
        <p:nvGrpSpPr>
          <p:cNvPr id="114" name="Group 3"/>
          <p:cNvGrpSpPr/>
          <p:nvPr/>
        </p:nvGrpSpPr>
        <p:grpSpPr>
          <a:xfrm>
            <a:off x="10374240" y="6119520"/>
            <a:ext cx="2208960" cy="738240"/>
            <a:chOff x="15561360" y="9179280"/>
            <a:chExt cx="3313440" cy="1107360"/>
          </a:xfrm>
        </p:grpSpPr>
        <p:sp>
          <p:nvSpPr>
            <p:cNvPr id="115" name="Freeform 4"/>
            <p:cNvSpPr/>
            <p:nvPr/>
          </p:nvSpPr>
          <p:spPr>
            <a:xfrm>
              <a:off x="15561360" y="9258480"/>
              <a:ext cx="3313440" cy="1028160"/>
            </a:xfrm>
            <a:custGeom>
              <a:avLst/>
              <a:gdLst/>
              <a:ahLst/>
              <a:cxnLst/>
              <a:rect l="l" t="t" r="r" b="b"/>
              <a:pathLst>
                <a:path w="1597601" h="495897">
                  <a:moveTo>
                    <a:pt x="203200" y="0"/>
                  </a:moveTo>
                  <a:lnTo>
                    <a:pt x="1597601" y="0"/>
                  </a:lnTo>
                  <a:lnTo>
                    <a:pt x="1394401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16" name="TextBox 5"/>
            <p:cNvSpPr/>
            <p:nvPr/>
          </p:nvSpPr>
          <p:spPr>
            <a:xfrm>
              <a:off x="15771960" y="9179280"/>
              <a:ext cx="2891880" cy="1107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  <p:grpSp>
        <p:nvGrpSpPr>
          <p:cNvPr id="117" name="Group 6"/>
          <p:cNvGrpSpPr/>
          <p:nvPr/>
        </p:nvGrpSpPr>
        <p:grpSpPr>
          <a:xfrm>
            <a:off x="9397680" y="6488640"/>
            <a:ext cx="1423200" cy="368880"/>
            <a:chOff x="14096520" y="9732960"/>
            <a:chExt cx="2134800" cy="553320"/>
          </a:xfrm>
        </p:grpSpPr>
        <p:sp>
          <p:nvSpPr>
            <p:cNvPr id="118" name="Freeform 7"/>
            <p:cNvSpPr/>
            <p:nvPr/>
          </p:nvSpPr>
          <p:spPr>
            <a:xfrm>
              <a:off x="14096520" y="9772560"/>
              <a:ext cx="2134800" cy="513720"/>
            </a:xfrm>
            <a:custGeom>
              <a:avLst/>
              <a:gdLst/>
              <a:ahLst/>
              <a:cxnLst/>
              <a:rect l="l" t="t" r="r" b="b"/>
              <a:pathLst>
                <a:path w="2058870" h="495897">
                  <a:moveTo>
                    <a:pt x="203200" y="0"/>
                  </a:moveTo>
                  <a:lnTo>
                    <a:pt x="2058870" y="0"/>
                  </a:lnTo>
                  <a:lnTo>
                    <a:pt x="1855670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BF6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19" name="TextBox 8"/>
            <p:cNvSpPr/>
            <p:nvPr/>
          </p:nvSpPr>
          <p:spPr>
            <a:xfrm>
              <a:off x="14201640" y="9732960"/>
              <a:ext cx="1923840" cy="553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  <p:grpSp>
        <p:nvGrpSpPr>
          <p:cNvPr id="120" name="Group 9"/>
          <p:cNvGrpSpPr/>
          <p:nvPr/>
        </p:nvGrpSpPr>
        <p:grpSpPr>
          <a:xfrm>
            <a:off x="10696080" y="305280"/>
            <a:ext cx="1453200" cy="485520"/>
            <a:chOff x="16044120" y="457920"/>
            <a:chExt cx="2179800" cy="728280"/>
          </a:xfrm>
        </p:grpSpPr>
        <p:sp>
          <p:nvSpPr>
            <p:cNvPr id="121" name="Freeform 10"/>
            <p:cNvSpPr/>
            <p:nvPr/>
          </p:nvSpPr>
          <p:spPr>
            <a:xfrm>
              <a:off x="16044120" y="509760"/>
              <a:ext cx="2179800" cy="676080"/>
            </a:xfrm>
            <a:custGeom>
              <a:avLst/>
              <a:gdLst/>
              <a:ahLst/>
              <a:cxnLst/>
              <a:rect l="l" t="t" r="r" b="b"/>
              <a:pathLst>
                <a:path w="1597601" h="495897">
                  <a:moveTo>
                    <a:pt x="203200" y="0"/>
                  </a:moveTo>
                  <a:lnTo>
                    <a:pt x="1597601" y="0"/>
                  </a:lnTo>
                  <a:lnTo>
                    <a:pt x="1394401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BF63"/>
            </a:solidFill>
            <a:ln w="95250" cap="sq">
              <a:solidFill>
                <a:srgbClr val="00BF63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22" name="TextBox 11"/>
            <p:cNvSpPr/>
            <p:nvPr/>
          </p:nvSpPr>
          <p:spPr>
            <a:xfrm>
              <a:off x="16182720" y="457920"/>
              <a:ext cx="1902600" cy="728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  <p:grpSp>
        <p:nvGrpSpPr>
          <p:cNvPr id="123" name="Group 12"/>
          <p:cNvGrpSpPr/>
          <p:nvPr/>
        </p:nvGrpSpPr>
        <p:grpSpPr>
          <a:xfrm>
            <a:off x="11422800" y="-199680"/>
            <a:ext cx="2288400" cy="764640"/>
            <a:chOff x="17134200" y="-299520"/>
            <a:chExt cx="3432600" cy="1146960"/>
          </a:xfrm>
        </p:grpSpPr>
        <p:sp>
          <p:nvSpPr>
            <p:cNvPr id="124" name="Freeform 13"/>
            <p:cNvSpPr/>
            <p:nvPr/>
          </p:nvSpPr>
          <p:spPr>
            <a:xfrm>
              <a:off x="17134200" y="-217440"/>
              <a:ext cx="3432600" cy="1064880"/>
            </a:xfrm>
            <a:custGeom>
              <a:avLst/>
              <a:gdLst/>
              <a:ahLst/>
              <a:cxnLst/>
              <a:rect l="l" t="t" r="r" b="b"/>
              <a:pathLst>
                <a:path w="1597601" h="495897">
                  <a:moveTo>
                    <a:pt x="203200" y="0"/>
                  </a:moveTo>
                  <a:lnTo>
                    <a:pt x="1597601" y="0"/>
                  </a:lnTo>
                  <a:lnTo>
                    <a:pt x="1394401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  <a:ln w="95250" cap="sq">
              <a:solidFill>
                <a:srgbClr val="004AAD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25" name="TextBox 14"/>
            <p:cNvSpPr/>
            <p:nvPr/>
          </p:nvSpPr>
          <p:spPr>
            <a:xfrm>
              <a:off x="17352720" y="-299520"/>
              <a:ext cx="2995920" cy="1146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  <p:grpSp>
        <p:nvGrpSpPr>
          <p:cNvPr id="126" name="Group 15"/>
          <p:cNvGrpSpPr/>
          <p:nvPr/>
        </p:nvGrpSpPr>
        <p:grpSpPr>
          <a:xfrm>
            <a:off x="185040" y="194400"/>
            <a:ext cx="782640" cy="1028640"/>
            <a:chOff x="277560" y="291600"/>
            <a:chExt cx="1173960" cy="1542960"/>
          </a:xfrm>
        </p:grpSpPr>
        <p:sp>
          <p:nvSpPr>
            <p:cNvPr id="127" name="Freeform 16"/>
            <p:cNvSpPr/>
            <p:nvPr/>
          </p:nvSpPr>
          <p:spPr>
            <a:xfrm>
              <a:off x="277560" y="401760"/>
              <a:ext cx="1173960" cy="1432800"/>
            </a:xfrm>
            <a:custGeom>
              <a:avLst/>
              <a:gdLst/>
              <a:ahLst/>
              <a:cxnLst/>
              <a:rect l="l" t="t" r="r" b="b"/>
              <a:pathLst>
                <a:path w="406400" h="495897">
                  <a:moveTo>
                    <a:pt x="203200" y="0"/>
                  </a:moveTo>
                  <a:lnTo>
                    <a:pt x="406400" y="0"/>
                  </a:lnTo>
                  <a:lnTo>
                    <a:pt x="203200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28" name="TextBox 17"/>
            <p:cNvSpPr/>
            <p:nvPr/>
          </p:nvSpPr>
          <p:spPr>
            <a:xfrm>
              <a:off x="570960" y="291600"/>
              <a:ext cx="586800" cy="1542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  <p:sp>
        <p:nvSpPr>
          <p:cNvPr id="129" name="Freeform 18"/>
          <p:cNvSpPr/>
          <p:nvPr/>
        </p:nvSpPr>
        <p:spPr>
          <a:xfrm>
            <a:off x="1790400" y="1428720"/>
            <a:ext cx="8610480" cy="4000080"/>
          </a:xfrm>
          <a:custGeom>
            <a:avLst/>
            <a:gdLst/>
            <a:ahLst/>
            <a:cxnLst/>
            <a:rect l="l" t="t" r="r" b="b"/>
            <a:pathLst>
              <a:path w="12916543" h="6000953">
                <a:moveTo>
                  <a:pt x="0" y="0"/>
                </a:moveTo>
                <a:lnTo>
                  <a:pt x="12916542" y="0"/>
                </a:lnTo>
                <a:lnTo>
                  <a:pt x="12916542" y="6000954"/>
                </a:lnTo>
                <a:lnTo>
                  <a:pt x="0" y="6000954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s-ES"/>
          </a:p>
        </p:txBody>
      </p:sp>
      <p:sp>
        <p:nvSpPr>
          <p:cNvPr id="130" name="TextBox 19"/>
          <p:cNvSpPr/>
          <p:nvPr/>
        </p:nvSpPr>
        <p:spPr>
          <a:xfrm>
            <a:off x="1055280" y="363120"/>
            <a:ext cx="6658080" cy="55970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4666"/>
              </a:lnSpc>
            </a:pPr>
            <a:r>
              <a:rPr lang="en-US" sz="3334" b="1" spc="-201">
                <a:solidFill>
                  <a:srgbClr val="004AAD"/>
                </a:solidFill>
                <a:latin typeface="Open Sans Bold"/>
                <a:ea typeface="Open Sans Bold"/>
              </a:rPr>
              <a:t>USO</a:t>
            </a:r>
            <a:endParaRPr lang="en-US" sz="3334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AutoShape 2"/>
          <p:cNvSpPr/>
          <p:nvPr/>
        </p:nvSpPr>
        <p:spPr>
          <a:xfrm>
            <a:off x="1200000" y="1207440"/>
            <a:ext cx="2498880" cy="240"/>
          </a:xfrm>
          <a:prstGeom prst="line">
            <a:avLst/>
          </a:prstGeom>
          <a:ln w="47625">
            <a:solidFill>
              <a:srgbClr val="004AAD"/>
            </a:solidFill>
            <a:round/>
            <a:tailEnd type="oval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s-ES"/>
          </a:p>
        </p:txBody>
      </p:sp>
      <p:grpSp>
        <p:nvGrpSpPr>
          <p:cNvPr id="132" name="Group 3"/>
          <p:cNvGrpSpPr/>
          <p:nvPr/>
        </p:nvGrpSpPr>
        <p:grpSpPr>
          <a:xfrm>
            <a:off x="10374240" y="6119520"/>
            <a:ext cx="2208960" cy="738240"/>
            <a:chOff x="15561360" y="9179280"/>
            <a:chExt cx="3313440" cy="1107360"/>
          </a:xfrm>
        </p:grpSpPr>
        <p:sp>
          <p:nvSpPr>
            <p:cNvPr id="133" name="Freeform 4"/>
            <p:cNvSpPr/>
            <p:nvPr/>
          </p:nvSpPr>
          <p:spPr>
            <a:xfrm>
              <a:off x="15561360" y="9258480"/>
              <a:ext cx="3313440" cy="1028160"/>
            </a:xfrm>
            <a:custGeom>
              <a:avLst/>
              <a:gdLst/>
              <a:ahLst/>
              <a:cxnLst/>
              <a:rect l="l" t="t" r="r" b="b"/>
              <a:pathLst>
                <a:path w="1597601" h="495897">
                  <a:moveTo>
                    <a:pt x="203200" y="0"/>
                  </a:moveTo>
                  <a:lnTo>
                    <a:pt x="1597601" y="0"/>
                  </a:lnTo>
                  <a:lnTo>
                    <a:pt x="1394401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34" name="TextBox 5"/>
            <p:cNvSpPr/>
            <p:nvPr/>
          </p:nvSpPr>
          <p:spPr>
            <a:xfrm>
              <a:off x="15771960" y="9179280"/>
              <a:ext cx="2891880" cy="1107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  <p:grpSp>
        <p:nvGrpSpPr>
          <p:cNvPr id="135" name="Group 6"/>
          <p:cNvGrpSpPr/>
          <p:nvPr/>
        </p:nvGrpSpPr>
        <p:grpSpPr>
          <a:xfrm>
            <a:off x="9397680" y="6488640"/>
            <a:ext cx="1423200" cy="368880"/>
            <a:chOff x="14096520" y="9732960"/>
            <a:chExt cx="2134800" cy="553320"/>
          </a:xfrm>
        </p:grpSpPr>
        <p:sp>
          <p:nvSpPr>
            <p:cNvPr id="136" name="Freeform 7"/>
            <p:cNvSpPr/>
            <p:nvPr/>
          </p:nvSpPr>
          <p:spPr>
            <a:xfrm>
              <a:off x="14096520" y="9772560"/>
              <a:ext cx="2134800" cy="513720"/>
            </a:xfrm>
            <a:custGeom>
              <a:avLst/>
              <a:gdLst/>
              <a:ahLst/>
              <a:cxnLst/>
              <a:rect l="l" t="t" r="r" b="b"/>
              <a:pathLst>
                <a:path w="2058870" h="495897">
                  <a:moveTo>
                    <a:pt x="203200" y="0"/>
                  </a:moveTo>
                  <a:lnTo>
                    <a:pt x="2058870" y="0"/>
                  </a:lnTo>
                  <a:lnTo>
                    <a:pt x="1855670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BF6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37" name="TextBox 8"/>
            <p:cNvSpPr/>
            <p:nvPr/>
          </p:nvSpPr>
          <p:spPr>
            <a:xfrm>
              <a:off x="14201640" y="9732960"/>
              <a:ext cx="1923840" cy="553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  <p:grpSp>
        <p:nvGrpSpPr>
          <p:cNvPr id="138" name="Group 9"/>
          <p:cNvGrpSpPr/>
          <p:nvPr/>
        </p:nvGrpSpPr>
        <p:grpSpPr>
          <a:xfrm>
            <a:off x="10696080" y="305280"/>
            <a:ext cx="1453200" cy="485520"/>
            <a:chOff x="16044120" y="457920"/>
            <a:chExt cx="2179800" cy="728280"/>
          </a:xfrm>
        </p:grpSpPr>
        <p:sp>
          <p:nvSpPr>
            <p:cNvPr id="139" name="Freeform 10"/>
            <p:cNvSpPr/>
            <p:nvPr/>
          </p:nvSpPr>
          <p:spPr>
            <a:xfrm>
              <a:off x="16044120" y="509760"/>
              <a:ext cx="2179800" cy="676080"/>
            </a:xfrm>
            <a:custGeom>
              <a:avLst/>
              <a:gdLst/>
              <a:ahLst/>
              <a:cxnLst/>
              <a:rect l="l" t="t" r="r" b="b"/>
              <a:pathLst>
                <a:path w="1597601" h="495897">
                  <a:moveTo>
                    <a:pt x="203200" y="0"/>
                  </a:moveTo>
                  <a:lnTo>
                    <a:pt x="1597601" y="0"/>
                  </a:lnTo>
                  <a:lnTo>
                    <a:pt x="1394401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BF63"/>
            </a:solidFill>
            <a:ln w="95250" cap="sq">
              <a:solidFill>
                <a:srgbClr val="00BF63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40" name="TextBox 11"/>
            <p:cNvSpPr/>
            <p:nvPr/>
          </p:nvSpPr>
          <p:spPr>
            <a:xfrm>
              <a:off x="16182720" y="457920"/>
              <a:ext cx="1902600" cy="728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  <p:grpSp>
        <p:nvGrpSpPr>
          <p:cNvPr id="141" name="Group 12"/>
          <p:cNvGrpSpPr/>
          <p:nvPr/>
        </p:nvGrpSpPr>
        <p:grpSpPr>
          <a:xfrm>
            <a:off x="11422800" y="-199680"/>
            <a:ext cx="2288400" cy="764640"/>
            <a:chOff x="17134200" y="-299520"/>
            <a:chExt cx="3432600" cy="1146960"/>
          </a:xfrm>
        </p:grpSpPr>
        <p:sp>
          <p:nvSpPr>
            <p:cNvPr id="142" name="Freeform 13"/>
            <p:cNvSpPr/>
            <p:nvPr/>
          </p:nvSpPr>
          <p:spPr>
            <a:xfrm>
              <a:off x="17134200" y="-217440"/>
              <a:ext cx="3432600" cy="1064880"/>
            </a:xfrm>
            <a:custGeom>
              <a:avLst/>
              <a:gdLst/>
              <a:ahLst/>
              <a:cxnLst/>
              <a:rect l="l" t="t" r="r" b="b"/>
              <a:pathLst>
                <a:path w="1597601" h="495897">
                  <a:moveTo>
                    <a:pt x="203200" y="0"/>
                  </a:moveTo>
                  <a:lnTo>
                    <a:pt x="1597601" y="0"/>
                  </a:lnTo>
                  <a:lnTo>
                    <a:pt x="1394401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  <a:ln w="95250" cap="sq">
              <a:solidFill>
                <a:srgbClr val="004AAD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43" name="TextBox 14"/>
            <p:cNvSpPr/>
            <p:nvPr/>
          </p:nvSpPr>
          <p:spPr>
            <a:xfrm>
              <a:off x="17352720" y="-299520"/>
              <a:ext cx="2995920" cy="1146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  <p:grpSp>
        <p:nvGrpSpPr>
          <p:cNvPr id="144" name="Group 15"/>
          <p:cNvGrpSpPr/>
          <p:nvPr/>
        </p:nvGrpSpPr>
        <p:grpSpPr>
          <a:xfrm>
            <a:off x="185040" y="194400"/>
            <a:ext cx="782640" cy="1028640"/>
            <a:chOff x="277560" y="291600"/>
            <a:chExt cx="1173960" cy="1542960"/>
          </a:xfrm>
        </p:grpSpPr>
        <p:sp>
          <p:nvSpPr>
            <p:cNvPr id="145" name="Freeform 16"/>
            <p:cNvSpPr/>
            <p:nvPr/>
          </p:nvSpPr>
          <p:spPr>
            <a:xfrm>
              <a:off x="277560" y="401760"/>
              <a:ext cx="1173960" cy="1432800"/>
            </a:xfrm>
            <a:custGeom>
              <a:avLst/>
              <a:gdLst/>
              <a:ahLst/>
              <a:cxnLst/>
              <a:rect l="l" t="t" r="r" b="b"/>
              <a:pathLst>
                <a:path w="406400" h="495897">
                  <a:moveTo>
                    <a:pt x="203200" y="0"/>
                  </a:moveTo>
                  <a:lnTo>
                    <a:pt x="406400" y="0"/>
                  </a:lnTo>
                  <a:lnTo>
                    <a:pt x="203200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46" name="TextBox 17"/>
            <p:cNvSpPr/>
            <p:nvPr/>
          </p:nvSpPr>
          <p:spPr>
            <a:xfrm>
              <a:off x="570960" y="291600"/>
              <a:ext cx="586800" cy="1542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  <p:sp>
        <p:nvSpPr>
          <p:cNvPr id="147" name="Freeform 18"/>
          <p:cNvSpPr/>
          <p:nvPr/>
        </p:nvSpPr>
        <p:spPr>
          <a:xfrm>
            <a:off x="6915120" y="1542720"/>
            <a:ext cx="4161840" cy="3772080"/>
          </a:xfrm>
          <a:custGeom>
            <a:avLst/>
            <a:gdLst/>
            <a:ahLst/>
            <a:cxnLst/>
            <a:rect l="l" t="t" r="r" b="b"/>
            <a:pathLst>
              <a:path w="6243443" h="5658836">
                <a:moveTo>
                  <a:pt x="0" y="0"/>
                </a:moveTo>
                <a:lnTo>
                  <a:pt x="6243443" y="0"/>
                </a:lnTo>
                <a:lnTo>
                  <a:pt x="6243443" y="5658836"/>
                </a:lnTo>
                <a:lnTo>
                  <a:pt x="0" y="5658836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s-ES"/>
          </a:p>
        </p:txBody>
      </p:sp>
      <p:sp>
        <p:nvSpPr>
          <p:cNvPr id="148" name="TextBox 19"/>
          <p:cNvSpPr/>
          <p:nvPr/>
        </p:nvSpPr>
        <p:spPr>
          <a:xfrm>
            <a:off x="1055280" y="363120"/>
            <a:ext cx="6658080" cy="55970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4666"/>
              </a:lnSpc>
            </a:pPr>
            <a:r>
              <a:rPr lang="en-US" sz="3334" b="1" spc="-201">
                <a:solidFill>
                  <a:srgbClr val="004AAD"/>
                </a:solidFill>
                <a:latin typeface="Open Sans Bold"/>
                <a:ea typeface="Open Sans Bold"/>
              </a:rPr>
              <a:t>BOOTSTRAP</a:t>
            </a:r>
            <a:endParaRPr lang="en-US" sz="3334" spc="-1">
              <a:latin typeface="Arial"/>
            </a:endParaRPr>
          </a:p>
        </p:txBody>
      </p:sp>
      <p:sp>
        <p:nvSpPr>
          <p:cNvPr id="149" name="TextBox 20"/>
          <p:cNvSpPr/>
          <p:nvPr/>
        </p:nvSpPr>
        <p:spPr>
          <a:xfrm>
            <a:off x="968160" y="1464720"/>
            <a:ext cx="4979760" cy="269304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2563"/>
              </a:lnSpc>
            </a:pPr>
            <a:r>
              <a:rPr lang="en-US" sz="2193" b="1" spc="-78">
                <a:solidFill>
                  <a:srgbClr val="004AAD"/>
                </a:solidFill>
                <a:latin typeface="Poppins Bold"/>
                <a:ea typeface="Poppins Bold"/>
              </a:rPr>
              <a:t>Sistema de Rejilla (Grid System):</a:t>
            </a:r>
            <a:endParaRPr lang="en-US" sz="2193" spc="-1">
              <a:latin typeface="Arial"/>
            </a:endParaRPr>
          </a:p>
          <a:p>
            <a:pPr>
              <a:lnSpc>
                <a:spcPts val="2328"/>
              </a:lnSpc>
            </a:pPr>
            <a:endParaRPr lang="en-US" sz="1200" spc="-1">
              <a:latin typeface="Arial"/>
            </a:endParaRPr>
          </a:p>
          <a:p>
            <a:pPr>
              <a:lnSpc>
                <a:spcPts val="2328"/>
              </a:lnSpc>
            </a:pPr>
            <a:r>
              <a:rPr lang="en-US" sz="1987" spc="-71">
                <a:solidFill>
                  <a:srgbClr val="000000"/>
                </a:solidFill>
                <a:latin typeface="Poppins"/>
                <a:ea typeface="Poppins"/>
              </a:rPr>
              <a:t>Bootstrap utiliza un sistema de rejilla basado en </a:t>
            </a:r>
            <a:r>
              <a:rPr lang="en-US" sz="1987" b="1" spc="-71">
                <a:solidFill>
                  <a:srgbClr val="004AAD"/>
                </a:solidFill>
                <a:latin typeface="Poppins Bold"/>
                <a:ea typeface="Poppins Bold"/>
              </a:rPr>
              <a:t>12 columnas</a:t>
            </a:r>
            <a:r>
              <a:rPr lang="en-US" sz="1987" spc="-71">
                <a:solidFill>
                  <a:srgbClr val="000000"/>
                </a:solidFill>
                <a:latin typeface="Poppins"/>
                <a:ea typeface="Poppins"/>
              </a:rPr>
              <a:t> que permite crear diseños de página flexibles y adaptables. Se puede definir el ancho de las columnas en diferentes puntos de interrupción para garantizar que el diseño se vea bien en cualquier dispositivo.</a:t>
            </a:r>
            <a:endParaRPr lang="en-US" sz="1987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AutoShape 2"/>
          <p:cNvSpPr/>
          <p:nvPr/>
        </p:nvSpPr>
        <p:spPr>
          <a:xfrm>
            <a:off x="1200000" y="1207440"/>
            <a:ext cx="2498880" cy="240"/>
          </a:xfrm>
          <a:prstGeom prst="line">
            <a:avLst/>
          </a:prstGeom>
          <a:ln w="47625">
            <a:solidFill>
              <a:srgbClr val="004AAD"/>
            </a:solidFill>
            <a:round/>
            <a:tailEnd type="oval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s-ES"/>
          </a:p>
        </p:txBody>
      </p:sp>
      <p:grpSp>
        <p:nvGrpSpPr>
          <p:cNvPr id="151" name="Group 3"/>
          <p:cNvGrpSpPr/>
          <p:nvPr/>
        </p:nvGrpSpPr>
        <p:grpSpPr>
          <a:xfrm>
            <a:off x="10374240" y="6119520"/>
            <a:ext cx="2208960" cy="738240"/>
            <a:chOff x="15561360" y="9179280"/>
            <a:chExt cx="3313440" cy="1107360"/>
          </a:xfrm>
        </p:grpSpPr>
        <p:sp>
          <p:nvSpPr>
            <p:cNvPr id="152" name="Freeform 4"/>
            <p:cNvSpPr/>
            <p:nvPr/>
          </p:nvSpPr>
          <p:spPr>
            <a:xfrm>
              <a:off x="15561360" y="9258480"/>
              <a:ext cx="3313440" cy="1028160"/>
            </a:xfrm>
            <a:custGeom>
              <a:avLst/>
              <a:gdLst/>
              <a:ahLst/>
              <a:cxnLst/>
              <a:rect l="l" t="t" r="r" b="b"/>
              <a:pathLst>
                <a:path w="1597601" h="495897">
                  <a:moveTo>
                    <a:pt x="203200" y="0"/>
                  </a:moveTo>
                  <a:lnTo>
                    <a:pt x="1597601" y="0"/>
                  </a:lnTo>
                  <a:lnTo>
                    <a:pt x="1394401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53" name="TextBox 5"/>
            <p:cNvSpPr/>
            <p:nvPr/>
          </p:nvSpPr>
          <p:spPr>
            <a:xfrm>
              <a:off x="15771960" y="9179280"/>
              <a:ext cx="2891880" cy="1107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  <p:grpSp>
        <p:nvGrpSpPr>
          <p:cNvPr id="154" name="Group 6"/>
          <p:cNvGrpSpPr/>
          <p:nvPr/>
        </p:nvGrpSpPr>
        <p:grpSpPr>
          <a:xfrm>
            <a:off x="9397680" y="6488640"/>
            <a:ext cx="1423200" cy="368880"/>
            <a:chOff x="14096520" y="9732960"/>
            <a:chExt cx="2134800" cy="553320"/>
          </a:xfrm>
        </p:grpSpPr>
        <p:sp>
          <p:nvSpPr>
            <p:cNvPr id="155" name="Freeform 7"/>
            <p:cNvSpPr/>
            <p:nvPr/>
          </p:nvSpPr>
          <p:spPr>
            <a:xfrm>
              <a:off x="14096520" y="9772560"/>
              <a:ext cx="2134800" cy="513720"/>
            </a:xfrm>
            <a:custGeom>
              <a:avLst/>
              <a:gdLst/>
              <a:ahLst/>
              <a:cxnLst/>
              <a:rect l="l" t="t" r="r" b="b"/>
              <a:pathLst>
                <a:path w="2058870" h="495897">
                  <a:moveTo>
                    <a:pt x="203200" y="0"/>
                  </a:moveTo>
                  <a:lnTo>
                    <a:pt x="2058870" y="0"/>
                  </a:lnTo>
                  <a:lnTo>
                    <a:pt x="1855670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BF6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56" name="TextBox 8"/>
            <p:cNvSpPr/>
            <p:nvPr/>
          </p:nvSpPr>
          <p:spPr>
            <a:xfrm>
              <a:off x="14201640" y="9732960"/>
              <a:ext cx="1923840" cy="553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  <p:grpSp>
        <p:nvGrpSpPr>
          <p:cNvPr id="157" name="Group 9"/>
          <p:cNvGrpSpPr/>
          <p:nvPr/>
        </p:nvGrpSpPr>
        <p:grpSpPr>
          <a:xfrm>
            <a:off x="10696080" y="305280"/>
            <a:ext cx="1453200" cy="485520"/>
            <a:chOff x="16044120" y="457920"/>
            <a:chExt cx="2179800" cy="728280"/>
          </a:xfrm>
        </p:grpSpPr>
        <p:sp>
          <p:nvSpPr>
            <p:cNvPr id="158" name="Freeform 10"/>
            <p:cNvSpPr/>
            <p:nvPr/>
          </p:nvSpPr>
          <p:spPr>
            <a:xfrm>
              <a:off x="16044120" y="509760"/>
              <a:ext cx="2179800" cy="676080"/>
            </a:xfrm>
            <a:custGeom>
              <a:avLst/>
              <a:gdLst/>
              <a:ahLst/>
              <a:cxnLst/>
              <a:rect l="l" t="t" r="r" b="b"/>
              <a:pathLst>
                <a:path w="1597601" h="495897">
                  <a:moveTo>
                    <a:pt x="203200" y="0"/>
                  </a:moveTo>
                  <a:lnTo>
                    <a:pt x="1597601" y="0"/>
                  </a:lnTo>
                  <a:lnTo>
                    <a:pt x="1394401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BF63"/>
            </a:solidFill>
            <a:ln w="95250" cap="sq">
              <a:solidFill>
                <a:srgbClr val="00BF63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59" name="TextBox 11"/>
            <p:cNvSpPr/>
            <p:nvPr/>
          </p:nvSpPr>
          <p:spPr>
            <a:xfrm>
              <a:off x="16182720" y="457920"/>
              <a:ext cx="1902600" cy="728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  <p:grpSp>
        <p:nvGrpSpPr>
          <p:cNvPr id="160" name="Group 12"/>
          <p:cNvGrpSpPr/>
          <p:nvPr/>
        </p:nvGrpSpPr>
        <p:grpSpPr>
          <a:xfrm>
            <a:off x="11422800" y="-199680"/>
            <a:ext cx="2288400" cy="764640"/>
            <a:chOff x="17134200" y="-299520"/>
            <a:chExt cx="3432600" cy="1146960"/>
          </a:xfrm>
        </p:grpSpPr>
        <p:sp>
          <p:nvSpPr>
            <p:cNvPr id="161" name="Freeform 13"/>
            <p:cNvSpPr/>
            <p:nvPr/>
          </p:nvSpPr>
          <p:spPr>
            <a:xfrm>
              <a:off x="17134200" y="-217440"/>
              <a:ext cx="3432600" cy="1064880"/>
            </a:xfrm>
            <a:custGeom>
              <a:avLst/>
              <a:gdLst/>
              <a:ahLst/>
              <a:cxnLst/>
              <a:rect l="l" t="t" r="r" b="b"/>
              <a:pathLst>
                <a:path w="1597601" h="495897">
                  <a:moveTo>
                    <a:pt x="203200" y="0"/>
                  </a:moveTo>
                  <a:lnTo>
                    <a:pt x="1597601" y="0"/>
                  </a:lnTo>
                  <a:lnTo>
                    <a:pt x="1394401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  <a:ln w="95250" cap="sq">
              <a:solidFill>
                <a:srgbClr val="004AAD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62" name="TextBox 14"/>
            <p:cNvSpPr/>
            <p:nvPr/>
          </p:nvSpPr>
          <p:spPr>
            <a:xfrm>
              <a:off x="17352720" y="-299520"/>
              <a:ext cx="2995920" cy="1146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  <p:grpSp>
        <p:nvGrpSpPr>
          <p:cNvPr id="163" name="Group 15"/>
          <p:cNvGrpSpPr/>
          <p:nvPr/>
        </p:nvGrpSpPr>
        <p:grpSpPr>
          <a:xfrm>
            <a:off x="185040" y="194400"/>
            <a:ext cx="782640" cy="1028640"/>
            <a:chOff x="277560" y="291600"/>
            <a:chExt cx="1173960" cy="1542960"/>
          </a:xfrm>
        </p:grpSpPr>
        <p:sp>
          <p:nvSpPr>
            <p:cNvPr id="164" name="Freeform 16"/>
            <p:cNvSpPr/>
            <p:nvPr/>
          </p:nvSpPr>
          <p:spPr>
            <a:xfrm>
              <a:off x="277560" y="401760"/>
              <a:ext cx="1173960" cy="1432800"/>
            </a:xfrm>
            <a:custGeom>
              <a:avLst/>
              <a:gdLst/>
              <a:ahLst/>
              <a:cxnLst/>
              <a:rect l="l" t="t" r="r" b="b"/>
              <a:pathLst>
                <a:path w="406400" h="495897">
                  <a:moveTo>
                    <a:pt x="203200" y="0"/>
                  </a:moveTo>
                  <a:lnTo>
                    <a:pt x="406400" y="0"/>
                  </a:lnTo>
                  <a:lnTo>
                    <a:pt x="203200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65" name="TextBox 17"/>
            <p:cNvSpPr/>
            <p:nvPr/>
          </p:nvSpPr>
          <p:spPr>
            <a:xfrm>
              <a:off x="570960" y="291600"/>
              <a:ext cx="586800" cy="1542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  <p:sp>
        <p:nvSpPr>
          <p:cNvPr id="166" name="Freeform 18"/>
          <p:cNvSpPr/>
          <p:nvPr/>
        </p:nvSpPr>
        <p:spPr>
          <a:xfrm>
            <a:off x="2340960" y="2126160"/>
            <a:ext cx="7509360" cy="2605440"/>
          </a:xfrm>
          <a:custGeom>
            <a:avLst/>
            <a:gdLst/>
            <a:ahLst/>
            <a:cxnLst/>
            <a:rect l="l" t="t" r="r" b="b"/>
            <a:pathLst>
              <a:path w="11264898" h="3908845">
                <a:moveTo>
                  <a:pt x="0" y="0"/>
                </a:moveTo>
                <a:lnTo>
                  <a:pt x="11264898" y="0"/>
                </a:lnTo>
                <a:lnTo>
                  <a:pt x="11264898" y="3908846"/>
                </a:lnTo>
                <a:lnTo>
                  <a:pt x="0" y="3908846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s-ES"/>
          </a:p>
        </p:txBody>
      </p:sp>
      <p:sp>
        <p:nvSpPr>
          <p:cNvPr id="167" name="TextBox 19"/>
          <p:cNvSpPr/>
          <p:nvPr/>
        </p:nvSpPr>
        <p:spPr>
          <a:xfrm>
            <a:off x="1055280" y="363120"/>
            <a:ext cx="6658080" cy="55970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4666"/>
              </a:lnSpc>
            </a:pPr>
            <a:r>
              <a:rPr lang="en-US" sz="3334" b="1" spc="-201">
                <a:solidFill>
                  <a:srgbClr val="004AAD"/>
                </a:solidFill>
                <a:latin typeface="Open Sans Bold"/>
                <a:ea typeface="Open Sans Bold"/>
              </a:rPr>
              <a:t>BOOTSTRAP</a:t>
            </a:r>
            <a:endParaRPr lang="en-US" sz="3334" spc="-1">
              <a:latin typeface="Arial"/>
            </a:endParaRPr>
          </a:p>
        </p:txBody>
      </p:sp>
      <p:sp>
        <p:nvSpPr>
          <p:cNvPr id="168" name="TextBox 20"/>
          <p:cNvSpPr/>
          <p:nvPr/>
        </p:nvSpPr>
        <p:spPr>
          <a:xfrm>
            <a:off x="968160" y="1464721"/>
            <a:ext cx="4979760" cy="33342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2563"/>
              </a:lnSpc>
            </a:pPr>
            <a:r>
              <a:rPr lang="en-US" sz="2193" b="1" spc="-78">
                <a:solidFill>
                  <a:srgbClr val="004AAD"/>
                </a:solidFill>
                <a:latin typeface="Poppins Bold"/>
                <a:ea typeface="Poppins Bold"/>
              </a:rPr>
              <a:t>BOTONES</a:t>
            </a:r>
            <a:endParaRPr lang="en-US" sz="2193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AutoShape 2"/>
          <p:cNvSpPr/>
          <p:nvPr/>
        </p:nvSpPr>
        <p:spPr>
          <a:xfrm>
            <a:off x="1200000" y="1207440"/>
            <a:ext cx="2498880" cy="240"/>
          </a:xfrm>
          <a:prstGeom prst="line">
            <a:avLst/>
          </a:prstGeom>
          <a:ln w="47625">
            <a:solidFill>
              <a:srgbClr val="004AAD"/>
            </a:solidFill>
            <a:round/>
            <a:tailEnd type="oval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s-ES"/>
          </a:p>
        </p:txBody>
      </p:sp>
      <p:grpSp>
        <p:nvGrpSpPr>
          <p:cNvPr id="170" name="Group 3"/>
          <p:cNvGrpSpPr/>
          <p:nvPr/>
        </p:nvGrpSpPr>
        <p:grpSpPr>
          <a:xfrm>
            <a:off x="10374240" y="6119520"/>
            <a:ext cx="2208960" cy="738240"/>
            <a:chOff x="15561360" y="9179280"/>
            <a:chExt cx="3313440" cy="1107360"/>
          </a:xfrm>
        </p:grpSpPr>
        <p:sp>
          <p:nvSpPr>
            <p:cNvPr id="171" name="Freeform 4"/>
            <p:cNvSpPr/>
            <p:nvPr/>
          </p:nvSpPr>
          <p:spPr>
            <a:xfrm>
              <a:off x="15561360" y="9258480"/>
              <a:ext cx="3313440" cy="1028160"/>
            </a:xfrm>
            <a:custGeom>
              <a:avLst/>
              <a:gdLst/>
              <a:ahLst/>
              <a:cxnLst/>
              <a:rect l="l" t="t" r="r" b="b"/>
              <a:pathLst>
                <a:path w="1597601" h="495897">
                  <a:moveTo>
                    <a:pt x="203200" y="0"/>
                  </a:moveTo>
                  <a:lnTo>
                    <a:pt x="1597601" y="0"/>
                  </a:lnTo>
                  <a:lnTo>
                    <a:pt x="1394401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72" name="TextBox 5"/>
            <p:cNvSpPr/>
            <p:nvPr/>
          </p:nvSpPr>
          <p:spPr>
            <a:xfrm>
              <a:off x="15771960" y="9179280"/>
              <a:ext cx="2891880" cy="1107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  <p:grpSp>
        <p:nvGrpSpPr>
          <p:cNvPr id="173" name="Group 6"/>
          <p:cNvGrpSpPr/>
          <p:nvPr/>
        </p:nvGrpSpPr>
        <p:grpSpPr>
          <a:xfrm>
            <a:off x="9397680" y="6488640"/>
            <a:ext cx="1423200" cy="368880"/>
            <a:chOff x="14096520" y="9732960"/>
            <a:chExt cx="2134800" cy="553320"/>
          </a:xfrm>
        </p:grpSpPr>
        <p:sp>
          <p:nvSpPr>
            <p:cNvPr id="174" name="Freeform 7"/>
            <p:cNvSpPr/>
            <p:nvPr/>
          </p:nvSpPr>
          <p:spPr>
            <a:xfrm>
              <a:off x="14096520" y="9772560"/>
              <a:ext cx="2134800" cy="513720"/>
            </a:xfrm>
            <a:custGeom>
              <a:avLst/>
              <a:gdLst/>
              <a:ahLst/>
              <a:cxnLst/>
              <a:rect l="l" t="t" r="r" b="b"/>
              <a:pathLst>
                <a:path w="2058870" h="495897">
                  <a:moveTo>
                    <a:pt x="203200" y="0"/>
                  </a:moveTo>
                  <a:lnTo>
                    <a:pt x="2058870" y="0"/>
                  </a:lnTo>
                  <a:lnTo>
                    <a:pt x="1855670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BF6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75" name="TextBox 8"/>
            <p:cNvSpPr/>
            <p:nvPr/>
          </p:nvSpPr>
          <p:spPr>
            <a:xfrm>
              <a:off x="14201640" y="9732960"/>
              <a:ext cx="1923840" cy="553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  <p:grpSp>
        <p:nvGrpSpPr>
          <p:cNvPr id="176" name="Group 9"/>
          <p:cNvGrpSpPr/>
          <p:nvPr/>
        </p:nvGrpSpPr>
        <p:grpSpPr>
          <a:xfrm>
            <a:off x="10696080" y="305280"/>
            <a:ext cx="1453200" cy="485520"/>
            <a:chOff x="16044120" y="457920"/>
            <a:chExt cx="2179800" cy="728280"/>
          </a:xfrm>
        </p:grpSpPr>
        <p:sp>
          <p:nvSpPr>
            <p:cNvPr id="177" name="Freeform 10"/>
            <p:cNvSpPr/>
            <p:nvPr/>
          </p:nvSpPr>
          <p:spPr>
            <a:xfrm>
              <a:off x="16044120" y="509760"/>
              <a:ext cx="2179800" cy="676080"/>
            </a:xfrm>
            <a:custGeom>
              <a:avLst/>
              <a:gdLst/>
              <a:ahLst/>
              <a:cxnLst/>
              <a:rect l="l" t="t" r="r" b="b"/>
              <a:pathLst>
                <a:path w="1597601" h="495897">
                  <a:moveTo>
                    <a:pt x="203200" y="0"/>
                  </a:moveTo>
                  <a:lnTo>
                    <a:pt x="1597601" y="0"/>
                  </a:lnTo>
                  <a:lnTo>
                    <a:pt x="1394401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BF63"/>
            </a:solidFill>
            <a:ln w="95250" cap="sq">
              <a:solidFill>
                <a:srgbClr val="00BF63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78" name="TextBox 11"/>
            <p:cNvSpPr/>
            <p:nvPr/>
          </p:nvSpPr>
          <p:spPr>
            <a:xfrm>
              <a:off x="16182720" y="457920"/>
              <a:ext cx="1902600" cy="728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  <p:grpSp>
        <p:nvGrpSpPr>
          <p:cNvPr id="179" name="Group 12"/>
          <p:cNvGrpSpPr/>
          <p:nvPr/>
        </p:nvGrpSpPr>
        <p:grpSpPr>
          <a:xfrm>
            <a:off x="11422800" y="-199680"/>
            <a:ext cx="2288400" cy="764640"/>
            <a:chOff x="17134200" y="-299520"/>
            <a:chExt cx="3432600" cy="1146960"/>
          </a:xfrm>
        </p:grpSpPr>
        <p:sp>
          <p:nvSpPr>
            <p:cNvPr id="180" name="Freeform 13"/>
            <p:cNvSpPr/>
            <p:nvPr/>
          </p:nvSpPr>
          <p:spPr>
            <a:xfrm>
              <a:off x="17134200" y="-217440"/>
              <a:ext cx="3432600" cy="1064880"/>
            </a:xfrm>
            <a:custGeom>
              <a:avLst/>
              <a:gdLst/>
              <a:ahLst/>
              <a:cxnLst/>
              <a:rect l="l" t="t" r="r" b="b"/>
              <a:pathLst>
                <a:path w="1597601" h="495897">
                  <a:moveTo>
                    <a:pt x="203200" y="0"/>
                  </a:moveTo>
                  <a:lnTo>
                    <a:pt x="1597601" y="0"/>
                  </a:lnTo>
                  <a:lnTo>
                    <a:pt x="1394401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  <a:ln w="95250" cap="sq">
              <a:solidFill>
                <a:srgbClr val="004AAD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81" name="TextBox 14"/>
            <p:cNvSpPr/>
            <p:nvPr/>
          </p:nvSpPr>
          <p:spPr>
            <a:xfrm>
              <a:off x="17352720" y="-299520"/>
              <a:ext cx="2995920" cy="1146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  <p:grpSp>
        <p:nvGrpSpPr>
          <p:cNvPr id="182" name="Group 15"/>
          <p:cNvGrpSpPr/>
          <p:nvPr/>
        </p:nvGrpSpPr>
        <p:grpSpPr>
          <a:xfrm>
            <a:off x="185040" y="194400"/>
            <a:ext cx="782640" cy="1028640"/>
            <a:chOff x="277560" y="291600"/>
            <a:chExt cx="1173960" cy="1542960"/>
          </a:xfrm>
        </p:grpSpPr>
        <p:sp>
          <p:nvSpPr>
            <p:cNvPr id="183" name="Freeform 16"/>
            <p:cNvSpPr/>
            <p:nvPr/>
          </p:nvSpPr>
          <p:spPr>
            <a:xfrm>
              <a:off x="277560" y="401760"/>
              <a:ext cx="1173960" cy="1432800"/>
            </a:xfrm>
            <a:custGeom>
              <a:avLst/>
              <a:gdLst/>
              <a:ahLst/>
              <a:cxnLst/>
              <a:rect l="l" t="t" r="r" b="b"/>
              <a:pathLst>
                <a:path w="406400" h="495897">
                  <a:moveTo>
                    <a:pt x="203200" y="0"/>
                  </a:moveTo>
                  <a:lnTo>
                    <a:pt x="406400" y="0"/>
                  </a:lnTo>
                  <a:lnTo>
                    <a:pt x="203200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84" name="TextBox 17"/>
            <p:cNvSpPr/>
            <p:nvPr/>
          </p:nvSpPr>
          <p:spPr>
            <a:xfrm>
              <a:off x="570960" y="291600"/>
              <a:ext cx="586800" cy="1542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  <p:sp>
        <p:nvSpPr>
          <p:cNvPr id="185" name="Freeform 18"/>
          <p:cNvSpPr/>
          <p:nvPr/>
        </p:nvSpPr>
        <p:spPr>
          <a:xfrm>
            <a:off x="2649840" y="1809600"/>
            <a:ext cx="6891600" cy="4100880"/>
          </a:xfrm>
          <a:custGeom>
            <a:avLst/>
            <a:gdLst/>
            <a:ahLst/>
            <a:cxnLst/>
            <a:rect l="l" t="t" r="r" b="b"/>
            <a:pathLst>
              <a:path w="10338250" h="6152007">
                <a:moveTo>
                  <a:pt x="0" y="0"/>
                </a:moveTo>
                <a:lnTo>
                  <a:pt x="10338250" y="0"/>
                </a:lnTo>
                <a:lnTo>
                  <a:pt x="10338250" y="6152007"/>
                </a:lnTo>
                <a:lnTo>
                  <a:pt x="0" y="6152007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s-ES"/>
          </a:p>
        </p:txBody>
      </p:sp>
      <p:sp>
        <p:nvSpPr>
          <p:cNvPr id="186" name="TextBox 19"/>
          <p:cNvSpPr/>
          <p:nvPr/>
        </p:nvSpPr>
        <p:spPr>
          <a:xfrm>
            <a:off x="1055280" y="363120"/>
            <a:ext cx="6658080" cy="55970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4666"/>
              </a:lnSpc>
            </a:pPr>
            <a:r>
              <a:rPr lang="en-US" sz="3334" b="1" spc="-201">
                <a:solidFill>
                  <a:srgbClr val="004AAD"/>
                </a:solidFill>
                <a:latin typeface="Open Sans Bold"/>
                <a:ea typeface="Open Sans Bold"/>
              </a:rPr>
              <a:t>BOOTSTRAP</a:t>
            </a:r>
            <a:endParaRPr lang="en-US" sz="3334" spc="-1">
              <a:latin typeface="Arial"/>
            </a:endParaRPr>
          </a:p>
        </p:txBody>
      </p:sp>
      <p:sp>
        <p:nvSpPr>
          <p:cNvPr id="187" name="TextBox 20"/>
          <p:cNvSpPr/>
          <p:nvPr/>
        </p:nvSpPr>
        <p:spPr>
          <a:xfrm>
            <a:off x="968160" y="1464721"/>
            <a:ext cx="4979760" cy="33342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2563"/>
              </a:lnSpc>
            </a:pPr>
            <a:r>
              <a:rPr lang="en-US" sz="2193" b="1" spc="-78">
                <a:solidFill>
                  <a:srgbClr val="004AAD"/>
                </a:solidFill>
                <a:latin typeface="Poppins Bold"/>
                <a:ea typeface="Poppins Bold"/>
              </a:rPr>
              <a:t>FORMULARIOS</a:t>
            </a:r>
            <a:endParaRPr lang="en-US" sz="2193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AutoShape 2"/>
          <p:cNvSpPr/>
          <p:nvPr/>
        </p:nvSpPr>
        <p:spPr>
          <a:xfrm>
            <a:off x="1200000" y="1207440"/>
            <a:ext cx="2498880" cy="240"/>
          </a:xfrm>
          <a:prstGeom prst="line">
            <a:avLst/>
          </a:prstGeom>
          <a:ln w="47625">
            <a:solidFill>
              <a:srgbClr val="004AAD"/>
            </a:solidFill>
            <a:round/>
            <a:tailEnd type="oval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s-ES"/>
          </a:p>
        </p:txBody>
      </p:sp>
      <p:grpSp>
        <p:nvGrpSpPr>
          <p:cNvPr id="189" name="Group 3"/>
          <p:cNvGrpSpPr/>
          <p:nvPr/>
        </p:nvGrpSpPr>
        <p:grpSpPr>
          <a:xfrm>
            <a:off x="10374240" y="6119520"/>
            <a:ext cx="2208960" cy="738240"/>
            <a:chOff x="15561360" y="9179280"/>
            <a:chExt cx="3313440" cy="1107360"/>
          </a:xfrm>
        </p:grpSpPr>
        <p:sp>
          <p:nvSpPr>
            <p:cNvPr id="190" name="Freeform 4"/>
            <p:cNvSpPr/>
            <p:nvPr/>
          </p:nvSpPr>
          <p:spPr>
            <a:xfrm>
              <a:off x="15561360" y="9258480"/>
              <a:ext cx="3313440" cy="1028160"/>
            </a:xfrm>
            <a:custGeom>
              <a:avLst/>
              <a:gdLst/>
              <a:ahLst/>
              <a:cxnLst/>
              <a:rect l="l" t="t" r="r" b="b"/>
              <a:pathLst>
                <a:path w="1597601" h="495897">
                  <a:moveTo>
                    <a:pt x="203200" y="0"/>
                  </a:moveTo>
                  <a:lnTo>
                    <a:pt x="1597601" y="0"/>
                  </a:lnTo>
                  <a:lnTo>
                    <a:pt x="1394401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91" name="TextBox 5"/>
            <p:cNvSpPr/>
            <p:nvPr/>
          </p:nvSpPr>
          <p:spPr>
            <a:xfrm>
              <a:off x="15771960" y="9179280"/>
              <a:ext cx="2891880" cy="1107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  <p:grpSp>
        <p:nvGrpSpPr>
          <p:cNvPr id="192" name="Group 6"/>
          <p:cNvGrpSpPr/>
          <p:nvPr/>
        </p:nvGrpSpPr>
        <p:grpSpPr>
          <a:xfrm>
            <a:off x="9397680" y="6488640"/>
            <a:ext cx="1423200" cy="368880"/>
            <a:chOff x="14096520" y="9732960"/>
            <a:chExt cx="2134800" cy="553320"/>
          </a:xfrm>
        </p:grpSpPr>
        <p:sp>
          <p:nvSpPr>
            <p:cNvPr id="193" name="Freeform 7"/>
            <p:cNvSpPr/>
            <p:nvPr/>
          </p:nvSpPr>
          <p:spPr>
            <a:xfrm>
              <a:off x="14096520" y="9772560"/>
              <a:ext cx="2134800" cy="513720"/>
            </a:xfrm>
            <a:custGeom>
              <a:avLst/>
              <a:gdLst/>
              <a:ahLst/>
              <a:cxnLst/>
              <a:rect l="l" t="t" r="r" b="b"/>
              <a:pathLst>
                <a:path w="2058870" h="495897">
                  <a:moveTo>
                    <a:pt x="203200" y="0"/>
                  </a:moveTo>
                  <a:lnTo>
                    <a:pt x="2058870" y="0"/>
                  </a:lnTo>
                  <a:lnTo>
                    <a:pt x="1855670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BF6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94" name="TextBox 8"/>
            <p:cNvSpPr/>
            <p:nvPr/>
          </p:nvSpPr>
          <p:spPr>
            <a:xfrm>
              <a:off x="14201640" y="9732960"/>
              <a:ext cx="1923840" cy="553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  <p:grpSp>
        <p:nvGrpSpPr>
          <p:cNvPr id="195" name="Group 9"/>
          <p:cNvGrpSpPr/>
          <p:nvPr/>
        </p:nvGrpSpPr>
        <p:grpSpPr>
          <a:xfrm>
            <a:off x="10696080" y="305280"/>
            <a:ext cx="1453200" cy="485520"/>
            <a:chOff x="16044120" y="457920"/>
            <a:chExt cx="2179800" cy="728280"/>
          </a:xfrm>
        </p:grpSpPr>
        <p:sp>
          <p:nvSpPr>
            <p:cNvPr id="196" name="Freeform 10"/>
            <p:cNvSpPr/>
            <p:nvPr/>
          </p:nvSpPr>
          <p:spPr>
            <a:xfrm>
              <a:off x="16044120" y="509760"/>
              <a:ext cx="2179800" cy="676080"/>
            </a:xfrm>
            <a:custGeom>
              <a:avLst/>
              <a:gdLst/>
              <a:ahLst/>
              <a:cxnLst/>
              <a:rect l="l" t="t" r="r" b="b"/>
              <a:pathLst>
                <a:path w="1597601" h="495897">
                  <a:moveTo>
                    <a:pt x="203200" y="0"/>
                  </a:moveTo>
                  <a:lnTo>
                    <a:pt x="1597601" y="0"/>
                  </a:lnTo>
                  <a:lnTo>
                    <a:pt x="1394401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BF63"/>
            </a:solidFill>
            <a:ln w="95250" cap="sq">
              <a:solidFill>
                <a:srgbClr val="00BF63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97" name="TextBox 11"/>
            <p:cNvSpPr/>
            <p:nvPr/>
          </p:nvSpPr>
          <p:spPr>
            <a:xfrm>
              <a:off x="16182720" y="457920"/>
              <a:ext cx="1902600" cy="728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  <p:grpSp>
        <p:nvGrpSpPr>
          <p:cNvPr id="198" name="Group 12"/>
          <p:cNvGrpSpPr/>
          <p:nvPr/>
        </p:nvGrpSpPr>
        <p:grpSpPr>
          <a:xfrm>
            <a:off x="11422800" y="-199680"/>
            <a:ext cx="2288400" cy="764640"/>
            <a:chOff x="17134200" y="-299520"/>
            <a:chExt cx="3432600" cy="1146960"/>
          </a:xfrm>
        </p:grpSpPr>
        <p:sp>
          <p:nvSpPr>
            <p:cNvPr id="199" name="Freeform 13"/>
            <p:cNvSpPr/>
            <p:nvPr/>
          </p:nvSpPr>
          <p:spPr>
            <a:xfrm>
              <a:off x="17134200" y="-217440"/>
              <a:ext cx="3432600" cy="1064880"/>
            </a:xfrm>
            <a:custGeom>
              <a:avLst/>
              <a:gdLst/>
              <a:ahLst/>
              <a:cxnLst/>
              <a:rect l="l" t="t" r="r" b="b"/>
              <a:pathLst>
                <a:path w="1597601" h="495897">
                  <a:moveTo>
                    <a:pt x="203200" y="0"/>
                  </a:moveTo>
                  <a:lnTo>
                    <a:pt x="1597601" y="0"/>
                  </a:lnTo>
                  <a:lnTo>
                    <a:pt x="1394401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  <a:ln w="95250" cap="sq">
              <a:solidFill>
                <a:srgbClr val="004AAD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200" name="TextBox 14"/>
            <p:cNvSpPr/>
            <p:nvPr/>
          </p:nvSpPr>
          <p:spPr>
            <a:xfrm>
              <a:off x="17352720" y="-299520"/>
              <a:ext cx="2995920" cy="1146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  <p:grpSp>
        <p:nvGrpSpPr>
          <p:cNvPr id="201" name="Group 15"/>
          <p:cNvGrpSpPr/>
          <p:nvPr/>
        </p:nvGrpSpPr>
        <p:grpSpPr>
          <a:xfrm>
            <a:off x="185040" y="194400"/>
            <a:ext cx="782640" cy="1028640"/>
            <a:chOff x="277560" y="291600"/>
            <a:chExt cx="1173960" cy="1542960"/>
          </a:xfrm>
        </p:grpSpPr>
        <p:sp>
          <p:nvSpPr>
            <p:cNvPr id="202" name="Freeform 16"/>
            <p:cNvSpPr/>
            <p:nvPr/>
          </p:nvSpPr>
          <p:spPr>
            <a:xfrm>
              <a:off x="277560" y="401760"/>
              <a:ext cx="1173960" cy="1432800"/>
            </a:xfrm>
            <a:custGeom>
              <a:avLst/>
              <a:gdLst/>
              <a:ahLst/>
              <a:cxnLst/>
              <a:rect l="l" t="t" r="r" b="b"/>
              <a:pathLst>
                <a:path w="406400" h="495897">
                  <a:moveTo>
                    <a:pt x="203200" y="0"/>
                  </a:moveTo>
                  <a:lnTo>
                    <a:pt x="406400" y="0"/>
                  </a:lnTo>
                  <a:lnTo>
                    <a:pt x="203200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203" name="TextBox 17"/>
            <p:cNvSpPr/>
            <p:nvPr/>
          </p:nvSpPr>
          <p:spPr>
            <a:xfrm>
              <a:off x="570960" y="291600"/>
              <a:ext cx="586800" cy="1542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  <p:sp>
        <p:nvSpPr>
          <p:cNvPr id="204" name="Freeform 18"/>
          <p:cNvSpPr/>
          <p:nvPr/>
        </p:nvSpPr>
        <p:spPr>
          <a:xfrm>
            <a:off x="6183360" y="1133760"/>
            <a:ext cx="4776240" cy="4590240"/>
          </a:xfrm>
          <a:custGeom>
            <a:avLst/>
            <a:gdLst/>
            <a:ahLst/>
            <a:cxnLst/>
            <a:rect l="l" t="t" r="r" b="b"/>
            <a:pathLst>
              <a:path w="7165117" h="6886044">
                <a:moveTo>
                  <a:pt x="0" y="0"/>
                </a:moveTo>
                <a:lnTo>
                  <a:pt x="7165117" y="0"/>
                </a:lnTo>
                <a:lnTo>
                  <a:pt x="7165117" y="6886044"/>
                </a:lnTo>
                <a:lnTo>
                  <a:pt x="0" y="6886044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s-ES"/>
          </a:p>
        </p:txBody>
      </p:sp>
      <p:sp>
        <p:nvSpPr>
          <p:cNvPr id="205" name="TextBox 19"/>
          <p:cNvSpPr/>
          <p:nvPr/>
        </p:nvSpPr>
        <p:spPr>
          <a:xfrm>
            <a:off x="1055280" y="363120"/>
            <a:ext cx="6658080" cy="55970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4666"/>
              </a:lnSpc>
            </a:pPr>
            <a:r>
              <a:rPr lang="en-US" sz="3334" b="1" spc="-201">
                <a:solidFill>
                  <a:srgbClr val="004AAD"/>
                </a:solidFill>
                <a:latin typeface="Open Sans Bold"/>
                <a:ea typeface="Open Sans Bold"/>
              </a:rPr>
              <a:t>BOOTSTRAP</a:t>
            </a:r>
            <a:endParaRPr lang="en-US" sz="3334" spc="-1">
              <a:latin typeface="Arial"/>
            </a:endParaRPr>
          </a:p>
        </p:txBody>
      </p:sp>
      <p:sp>
        <p:nvSpPr>
          <p:cNvPr id="206" name="TextBox 20"/>
          <p:cNvSpPr/>
          <p:nvPr/>
        </p:nvSpPr>
        <p:spPr>
          <a:xfrm>
            <a:off x="1115760" y="3250321"/>
            <a:ext cx="3308400" cy="66684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2563"/>
              </a:lnSpc>
            </a:pPr>
            <a:r>
              <a:rPr lang="en-US" sz="2193" b="1" spc="-78">
                <a:solidFill>
                  <a:srgbClr val="004AAD"/>
                </a:solidFill>
                <a:latin typeface="Poppins Bold"/>
                <a:ea typeface="Poppins Bold"/>
              </a:rPr>
              <a:t>BARRAS DE NAVEGACIÓN</a:t>
            </a:r>
            <a:endParaRPr lang="en-US" sz="2193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AutoShape 2"/>
          <p:cNvSpPr/>
          <p:nvPr/>
        </p:nvSpPr>
        <p:spPr>
          <a:xfrm>
            <a:off x="1200000" y="1207440"/>
            <a:ext cx="2498880" cy="240"/>
          </a:xfrm>
          <a:prstGeom prst="line">
            <a:avLst/>
          </a:prstGeom>
          <a:ln w="47625">
            <a:solidFill>
              <a:srgbClr val="004AAD"/>
            </a:solidFill>
            <a:round/>
            <a:tailEnd type="oval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s-ES"/>
          </a:p>
        </p:txBody>
      </p:sp>
      <p:grpSp>
        <p:nvGrpSpPr>
          <p:cNvPr id="208" name="Group 3"/>
          <p:cNvGrpSpPr/>
          <p:nvPr/>
        </p:nvGrpSpPr>
        <p:grpSpPr>
          <a:xfrm>
            <a:off x="10374240" y="6119520"/>
            <a:ext cx="2208960" cy="738240"/>
            <a:chOff x="15561360" y="9179280"/>
            <a:chExt cx="3313440" cy="1107360"/>
          </a:xfrm>
        </p:grpSpPr>
        <p:sp>
          <p:nvSpPr>
            <p:cNvPr id="209" name="Freeform 4"/>
            <p:cNvSpPr/>
            <p:nvPr/>
          </p:nvSpPr>
          <p:spPr>
            <a:xfrm>
              <a:off x="15561360" y="9258480"/>
              <a:ext cx="3313440" cy="1028160"/>
            </a:xfrm>
            <a:custGeom>
              <a:avLst/>
              <a:gdLst/>
              <a:ahLst/>
              <a:cxnLst/>
              <a:rect l="l" t="t" r="r" b="b"/>
              <a:pathLst>
                <a:path w="1597601" h="495897">
                  <a:moveTo>
                    <a:pt x="203200" y="0"/>
                  </a:moveTo>
                  <a:lnTo>
                    <a:pt x="1597601" y="0"/>
                  </a:lnTo>
                  <a:lnTo>
                    <a:pt x="1394401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210" name="TextBox 5"/>
            <p:cNvSpPr/>
            <p:nvPr/>
          </p:nvSpPr>
          <p:spPr>
            <a:xfrm>
              <a:off x="15771960" y="9179280"/>
              <a:ext cx="2891880" cy="1107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  <p:grpSp>
        <p:nvGrpSpPr>
          <p:cNvPr id="211" name="Group 6"/>
          <p:cNvGrpSpPr/>
          <p:nvPr/>
        </p:nvGrpSpPr>
        <p:grpSpPr>
          <a:xfrm>
            <a:off x="9397680" y="6488640"/>
            <a:ext cx="1423200" cy="368880"/>
            <a:chOff x="14096520" y="9732960"/>
            <a:chExt cx="2134800" cy="553320"/>
          </a:xfrm>
        </p:grpSpPr>
        <p:sp>
          <p:nvSpPr>
            <p:cNvPr id="212" name="Freeform 7"/>
            <p:cNvSpPr/>
            <p:nvPr/>
          </p:nvSpPr>
          <p:spPr>
            <a:xfrm>
              <a:off x="14096520" y="9772560"/>
              <a:ext cx="2134800" cy="513720"/>
            </a:xfrm>
            <a:custGeom>
              <a:avLst/>
              <a:gdLst/>
              <a:ahLst/>
              <a:cxnLst/>
              <a:rect l="l" t="t" r="r" b="b"/>
              <a:pathLst>
                <a:path w="2058870" h="495897">
                  <a:moveTo>
                    <a:pt x="203200" y="0"/>
                  </a:moveTo>
                  <a:lnTo>
                    <a:pt x="2058870" y="0"/>
                  </a:lnTo>
                  <a:lnTo>
                    <a:pt x="1855670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BF6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213" name="TextBox 8"/>
            <p:cNvSpPr/>
            <p:nvPr/>
          </p:nvSpPr>
          <p:spPr>
            <a:xfrm>
              <a:off x="14201640" y="9732960"/>
              <a:ext cx="1923840" cy="553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  <p:grpSp>
        <p:nvGrpSpPr>
          <p:cNvPr id="214" name="Group 9"/>
          <p:cNvGrpSpPr/>
          <p:nvPr/>
        </p:nvGrpSpPr>
        <p:grpSpPr>
          <a:xfrm>
            <a:off x="10696080" y="305280"/>
            <a:ext cx="1453200" cy="485520"/>
            <a:chOff x="16044120" y="457920"/>
            <a:chExt cx="2179800" cy="728280"/>
          </a:xfrm>
        </p:grpSpPr>
        <p:sp>
          <p:nvSpPr>
            <p:cNvPr id="215" name="Freeform 10"/>
            <p:cNvSpPr/>
            <p:nvPr/>
          </p:nvSpPr>
          <p:spPr>
            <a:xfrm>
              <a:off x="16044120" y="509760"/>
              <a:ext cx="2179800" cy="676080"/>
            </a:xfrm>
            <a:custGeom>
              <a:avLst/>
              <a:gdLst/>
              <a:ahLst/>
              <a:cxnLst/>
              <a:rect l="l" t="t" r="r" b="b"/>
              <a:pathLst>
                <a:path w="1597601" h="495897">
                  <a:moveTo>
                    <a:pt x="203200" y="0"/>
                  </a:moveTo>
                  <a:lnTo>
                    <a:pt x="1597601" y="0"/>
                  </a:lnTo>
                  <a:lnTo>
                    <a:pt x="1394401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BF63"/>
            </a:solidFill>
            <a:ln w="95250" cap="sq">
              <a:solidFill>
                <a:srgbClr val="00BF63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216" name="TextBox 11"/>
            <p:cNvSpPr/>
            <p:nvPr/>
          </p:nvSpPr>
          <p:spPr>
            <a:xfrm>
              <a:off x="16182720" y="457920"/>
              <a:ext cx="1902600" cy="728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  <p:grpSp>
        <p:nvGrpSpPr>
          <p:cNvPr id="217" name="Group 12"/>
          <p:cNvGrpSpPr/>
          <p:nvPr/>
        </p:nvGrpSpPr>
        <p:grpSpPr>
          <a:xfrm>
            <a:off x="11422800" y="-199680"/>
            <a:ext cx="2288400" cy="764640"/>
            <a:chOff x="17134200" y="-299520"/>
            <a:chExt cx="3432600" cy="1146960"/>
          </a:xfrm>
        </p:grpSpPr>
        <p:sp>
          <p:nvSpPr>
            <p:cNvPr id="218" name="Freeform 13"/>
            <p:cNvSpPr/>
            <p:nvPr/>
          </p:nvSpPr>
          <p:spPr>
            <a:xfrm>
              <a:off x="17134200" y="-217440"/>
              <a:ext cx="3432600" cy="1064880"/>
            </a:xfrm>
            <a:custGeom>
              <a:avLst/>
              <a:gdLst/>
              <a:ahLst/>
              <a:cxnLst/>
              <a:rect l="l" t="t" r="r" b="b"/>
              <a:pathLst>
                <a:path w="1597601" h="495897">
                  <a:moveTo>
                    <a:pt x="203200" y="0"/>
                  </a:moveTo>
                  <a:lnTo>
                    <a:pt x="1597601" y="0"/>
                  </a:lnTo>
                  <a:lnTo>
                    <a:pt x="1394401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  <a:ln w="95250" cap="sq">
              <a:solidFill>
                <a:srgbClr val="004AAD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219" name="TextBox 14"/>
            <p:cNvSpPr/>
            <p:nvPr/>
          </p:nvSpPr>
          <p:spPr>
            <a:xfrm>
              <a:off x="17352720" y="-299520"/>
              <a:ext cx="2995920" cy="1146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  <p:grpSp>
        <p:nvGrpSpPr>
          <p:cNvPr id="220" name="Group 15"/>
          <p:cNvGrpSpPr/>
          <p:nvPr/>
        </p:nvGrpSpPr>
        <p:grpSpPr>
          <a:xfrm>
            <a:off x="185040" y="194400"/>
            <a:ext cx="782640" cy="1028640"/>
            <a:chOff x="277560" y="291600"/>
            <a:chExt cx="1173960" cy="1542960"/>
          </a:xfrm>
        </p:grpSpPr>
        <p:sp>
          <p:nvSpPr>
            <p:cNvPr id="221" name="Freeform 16"/>
            <p:cNvSpPr/>
            <p:nvPr/>
          </p:nvSpPr>
          <p:spPr>
            <a:xfrm>
              <a:off x="277560" y="401760"/>
              <a:ext cx="1173960" cy="1432800"/>
            </a:xfrm>
            <a:custGeom>
              <a:avLst/>
              <a:gdLst/>
              <a:ahLst/>
              <a:cxnLst/>
              <a:rect l="l" t="t" r="r" b="b"/>
              <a:pathLst>
                <a:path w="406400" h="495897">
                  <a:moveTo>
                    <a:pt x="203200" y="0"/>
                  </a:moveTo>
                  <a:lnTo>
                    <a:pt x="406400" y="0"/>
                  </a:lnTo>
                  <a:lnTo>
                    <a:pt x="203200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222" name="TextBox 17"/>
            <p:cNvSpPr/>
            <p:nvPr/>
          </p:nvSpPr>
          <p:spPr>
            <a:xfrm>
              <a:off x="570960" y="291600"/>
              <a:ext cx="586800" cy="1542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  <p:sp>
        <p:nvSpPr>
          <p:cNvPr id="223" name="Freeform 18"/>
          <p:cNvSpPr/>
          <p:nvPr/>
        </p:nvSpPr>
        <p:spPr>
          <a:xfrm>
            <a:off x="5946240" y="2185200"/>
            <a:ext cx="5476320" cy="2096640"/>
          </a:xfrm>
          <a:custGeom>
            <a:avLst/>
            <a:gdLst/>
            <a:ahLst/>
            <a:cxnLst/>
            <a:rect l="l" t="t" r="r" b="b"/>
            <a:pathLst>
              <a:path w="8215112" h="3145713">
                <a:moveTo>
                  <a:pt x="0" y="0"/>
                </a:moveTo>
                <a:lnTo>
                  <a:pt x="8215112" y="0"/>
                </a:lnTo>
                <a:lnTo>
                  <a:pt x="8215112" y="3145714"/>
                </a:lnTo>
                <a:lnTo>
                  <a:pt x="0" y="3145714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s-ES"/>
          </a:p>
        </p:txBody>
      </p:sp>
      <p:sp>
        <p:nvSpPr>
          <p:cNvPr id="224" name="TextBox 19"/>
          <p:cNvSpPr/>
          <p:nvPr/>
        </p:nvSpPr>
        <p:spPr>
          <a:xfrm>
            <a:off x="1055280" y="363120"/>
            <a:ext cx="6658080" cy="55970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4666"/>
              </a:lnSpc>
            </a:pPr>
            <a:r>
              <a:rPr lang="en-US" sz="3334" b="1" spc="-201">
                <a:solidFill>
                  <a:srgbClr val="004AAD"/>
                </a:solidFill>
                <a:latin typeface="Open Sans Bold"/>
                <a:ea typeface="Open Sans Bold"/>
              </a:rPr>
              <a:t>BOOTSTRAP</a:t>
            </a:r>
            <a:endParaRPr lang="en-US" sz="3334" spc="-1">
              <a:latin typeface="Arial"/>
            </a:endParaRPr>
          </a:p>
        </p:txBody>
      </p:sp>
      <p:sp>
        <p:nvSpPr>
          <p:cNvPr id="225" name="TextBox 20"/>
          <p:cNvSpPr/>
          <p:nvPr/>
        </p:nvSpPr>
        <p:spPr>
          <a:xfrm>
            <a:off x="968160" y="1471201"/>
            <a:ext cx="3960240" cy="353943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2328"/>
              </a:lnSpc>
            </a:pPr>
            <a:r>
              <a:rPr lang="en-US" sz="1987" b="1" spc="-71">
                <a:solidFill>
                  <a:srgbClr val="004AAD"/>
                </a:solidFill>
                <a:latin typeface="Poppins Bold"/>
                <a:ea typeface="Poppins Bold"/>
              </a:rPr>
              <a:t>Utilidades y Clases de Ayuda: </a:t>
            </a:r>
            <a:endParaRPr lang="en-US" sz="1987" spc="-1">
              <a:latin typeface="Arial"/>
            </a:endParaRPr>
          </a:p>
          <a:p>
            <a:pPr>
              <a:lnSpc>
                <a:spcPts val="2328"/>
              </a:lnSpc>
            </a:pPr>
            <a:endParaRPr lang="en-US" sz="1200" spc="-1">
              <a:latin typeface="Arial"/>
            </a:endParaRPr>
          </a:p>
          <a:p>
            <a:pPr>
              <a:lnSpc>
                <a:spcPts val="2328"/>
              </a:lnSpc>
            </a:pPr>
            <a:r>
              <a:rPr lang="en-US" sz="1987" spc="-71">
                <a:solidFill>
                  <a:srgbClr val="000000"/>
                </a:solidFill>
                <a:latin typeface="Poppins"/>
                <a:ea typeface="Poppins"/>
              </a:rPr>
              <a:t>Ofrece un conjunto de utilidades y clases de ayuda que permiten aplicar estilos rápidamente sin necesidad de escribir CSS personalizado. </a:t>
            </a:r>
            <a:endParaRPr lang="en-US" sz="1987" spc="-1">
              <a:latin typeface="Arial"/>
            </a:endParaRPr>
          </a:p>
          <a:p>
            <a:pPr>
              <a:lnSpc>
                <a:spcPts val="2328"/>
              </a:lnSpc>
            </a:pPr>
            <a:r>
              <a:rPr lang="en-US" sz="1987" spc="-71">
                <a:solidFill>
                  <a:srgbClr val="000000"/>
                </a:solidFill>
                <a:latin typeface="Poppins"/>
                <a:ea typeface="Poppins"/>
              </a:rPr>
              <a:t>Estas clases facilitan la manipulación de:</a:t>
            </a:r>
            <a:endParaRPr lang="en-US" sz="1987" spc="-1">
              <a:latin typeface="Arial"/>
            </a:endParaRPr>
          </a:p>
          <a:p>
            <a:pPr marL="429861" lvl="1" indent="-214811">
              <a:lnSpc>
                <a:spcPts val="2328"/>
              </a:lnSpc>
              <a:buClr>
                <a:srgbClr val="000000"/>
              </a:buClr>
              <a:buFont typeface="Arial"/>
              <a:buChar char="•"/>
            </a:pPr>
            <a:r>
              <a:rPr lang="en-US" sz="1987" spc="-71">
                <a:solidFill>
                  <a:srgbClr val="000000"/>
                </a:solidFill>
                <a:latin typeface="Poppins"/>
                <a:ea typeface="Poppins"/>
              </a:rPr>
              <a:t>Márgenes</a:t>
            </a:r>
            <a:endParaRPr lang="en-US" sz="1987" spc="-1">
              <a:latin typeface="Arial"/>
            </a:endParaRPr>
          </a:p>
          <a:p>
            <a:pPr marL="429861" lvl="1" indent="-214811">
              <a:lnSpc>
                <a:spcPts val="2328"/>
              </a:lnSpc>
              <a:buClr>
                <a:srgbClr val="000000"/>
              </a:buClr>
              <a:buFont typeface="Arial"/>
              <a:buChar char="•"/>
            </a:pPr>
            <a:r>
              <a:rPr lang="en-US" sz="1987" spc="-71">
                <a:solidFill>
                  <a:srgbClr val="000000"/>
                </a:solidFill>
                <a:latin typeface="Poppins"/>
                <a:ea typeface="Poppins"/>
              </a:rPr>
              <a:t>Rellenos</a:t>
            </a:r>
            <a:endParaRPr lang="en-US" sz="1987" spc="-1">
              <a:latin typeface="Arial"/>
            </a:endParaRPr>
          </a:p>
          <a:p>
            <a:pPr marL="429861" lvl="1" indent="-214811">
              <a:lnSpc>
                <a:spcPts val="2328"/>
              </a:lnSpc>
              <a:buClr>
                <a:srgbClr val="000000"/>
              </a:buClr>
              <a:buFont typeface="Arial"/>
              <a:buChar char="•"/>
            </a:pPr>
            <a:r>
              <a:rPr lang="en-US" sz="1987" spc="-71">
                <a:solidFill>
                  <a:srgbClr val="000000"/>
                </a:solidFill>
                <a:latin typeface="Poppins"/>
                <a:ea typeface="Poppins"/>
              </a:rPr>
              <a:t>Colores y más.</a:t>
            </a:r>
            <a:endParaRPr lang="en-US" sz="1987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AutoShape 2"/>
          <p:cNvSpPr/>
          <p:nvPr/>
        </p:nvSpPr>
        <p:spPr>
          <a:xfrm>
            <a:off x="1200000" y="1207440"/>
            <a:ext cx="2498880" cy="240"/>
          </a:xfrm>
          <a:prstGeom prst="line">
            <a:avLst/>
          </a:prstGeom>
          <a:ln w="47625">
            <a:solidFill>
              <a:srgbClr val="004AAD"/>
            </a:solidFill>
            <a:round/>
            <a:tailEnd type="oval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s-ES"/>
          </a:p>
        </p:txBody>
      </p:sp>
      <p:grpSp>
        <p:nvGrpSpPr>
          <p:cNvPr id="227" name="Group 3"/>
          <p:cNvGrpSpPr/>
          <p:nvPr/>
        </p:nvGrpSpPr>
        <p:grpSpPr>
          <a:xfrm>
            <a:off x="10374240" y="6119520"/>
            <a:ext cx="2208960" cy="738240"/>
            <a:chOff x="15561360" y="9179280"/>
            <a:chExt cx="3313440" cy="1107360"/>
          </a:xfrm>
        </p:grpSpPr>
        <p:sp>
          <p:nvSpPr>
            <p:cNvPr id="228" name="Freeform 4"/>
            <p:cNvSpPr/>
            <p:nvPr/>
          </p:nvSpPr>
          <p:spPr>
            <a:xfrm>
              <a:off x="15561360" y="9258480"/>
              <a:ext cx="3313440" cy="1028160"/>
            </a:xfrm>
            <a:custGeom>
              <a:avLst/>
              <a:gdLst/>
              <a:ahLst/>
              <a:cxnLst/>
              <a:rect l="l" t="t" r="r" b="b"/>
              <a:pathLst>
                <a:path w="1597601" h="495897">
                  <a:moveTo>
                    <a:pt x="203200" y="0"/>
                  </a:moveTo>
                  <a:lnTo>
                    <a:pt x="1597601" y="0"/>
                  </a:lnTo>
                  <a:lnTo>
                    <a:pt x="1394401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229" name="TextBox 5"/>
            <p:cNvSpPr/>
            <p:nvPr/>
          </p:nvSpPr>
          <p:spPr>
            <a:xfrm>
              <a:off x="15771960" y="9179280"/>
              <a:ext cx="2891880" cy="1107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  <p:grpSp>
        <p:nvGrpSpPr>
          <p:cNvPr id="230" name="Group 6"/>
          <p:cNvGrpSpPr/>
          <p:nvPr/>
        </p:nvGrpSpPr>
        <p:grpSpPr>
          <a:xfrm>
            <a:off x="9397680" y="6488640"/>
            <a:ext cx="1423200" cy="368880"/>
            <a:chOff x="14096520" y="9732960"/>
            <a:chExt cx="2134800" cy="553320"/>
          </a:xfrm>
        </p:grpSpPr>
        <p:sp>
          <p:nvSpPr>
            <p:cNvPr id="231" name="Freeform 7"/>
            <p:cNvSpPr/>
            <p:nvPr/>
          </p:nvSpPr>
          <p:spPr>
            <a:xfrm>
              <a:off x="14096520" y="9772560"/>
              <a:ext cx="2134800" cy="513720"/>
            </a:xfrm>
            <a:custGeom>
              <a:avLst/>
              <a:gdLst/>
              <a:ahLst/>
              <a:cxnLst/>
              <a:rect l="l" t="t" r="r" b="b"/>
              <a:pathLst>
                <a:path w="2058870" h="495897">
                  <a:moveTo>
                    <a:pt x="203200" y="0"/>
                  </a:moveTo>
                  <a:lnTo>
                    <a:pt x="2058870" y="0"/>
                  </a:lnTo>
                  <a:lnTo>
                    <a:pt x="1855670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BF6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232" name="TextBox 8"/>
            <p:cNvSpPr/>
            <p:nvPr/>
          </p:nvSpPr>
          <p:spPr>
            <a:xfrm>
              <a:off x="14201640" y="9732960"/>
              <a:ext cx="1923840" cy="553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  <p:grpSp>
        <p:nvGrpSpPr>
          <p:cNvPr id="233" name="Group 9"/>
          <p:cNvGrpSpPr/>
          <p:nvPr/>
        </p:nvGrpSpPr>
        <p:grpSpPr>
          <a:xfrm>
            <a:off x="10696080" y="305280"/>
            <a:ext cx="1453200" cy="485520"/>
            <a:chOff x="16044120" y="457920"/>
            <a:chExt cx="2179800" cy="728280"/>
          </a:xfrm>
        </p:grpSpPr>
        <p:sp>
          <p:nvSpPr>
            <p:cNvPr id="234" name="Freeform 10"/>
            <p:cNvSpPr/>
            <p:nvPr/>
          </p:nvSpPr>
          <p:spPr>
            <a:xfrm>
              <a:off x="16044120" y="509760"/>
              <a:ext cx="2179800" cy="676080"/>
            </a:xfrm>
            <a:custGeom>
              <a:avLst/>
              <a:gdLst/>
              <a:ahLst/>
              <a:cxnLst/>
              <a:rect l="l" t="t" r="r" b="b"/>
              <a:pathLst>
                <a:path w="1597601" h="495897">
                  <a:moveTo>
                    <a:pt x="203200" y="0"/>
                  </a:moveTo>
                  <a:lnTo>
                    <a:pt x="1597601" y="0"/>
                  </a:lnTo>
                  <a:lnTo>
                    <a:pt x="1394401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BF63"/>
            </a:solidFill>
            <a:ln w="95250" cap="sq">
              <a:solidFill>
                <a:srgbClr val="00BF63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235" name="TextBox 11"/>
            <p:cNvSpPr/>
            <p:nvPr/>
          </p:nvSpPr>
          <p:spPr>
            <a:xfrm>
              <a:off x="16182720" y="457920"/>
              <a:ext cx="1902600" cy="728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  <p:grpSp>
        <p:nvGrpSpPr>
          <p:cNvPr id="236" name="Group 12"/>
          <p:cNvGrpSpPr/>
          <p:nvPr/>
        </p:nvGrpSpPr>
        <p:grpSpPr>
          <a:xfrm>
            <a:off x="11422800" y="-199680"/>
            <a:ext cx="2288400" cy="764640"/>
            <a:chOff x="17134200" y="-299520"/>
            <a:chExt cx="3432600" cy="1146960"/>
          </a:xfrm>
        </p:grpSpPr>
        <p:sp>
          <p:nvSpPr>
            <p:cNvPr id="237" name="Freeform 13"/>
            <p:cNvSpPr/>
            <p:nvPr/>
          </p:nvSpPr>
          <p:spPr>
            <a:xfrm>
              <a:off x="17134200" y="-217440"/>
              <a:ext cx="3432600" cy="1064880"/>
            </a:xfrm>
            <a:custGeom>
              <a:avLst/>
              <a:gdLst/>
              <a:ahLst/>
              <a:cxnLst/>
              <a:rect l="l" t="t" r="r" b="b"/>
              <a:pathLst>
                <a:path w="1597601" h="495897">
                  <a:moveTo>
                    <a:pt x="203200" y="0"/>
                  </a:moveTo>
                  <a:lnTo>
                    <a:pt x="1597601" y="0"/>
                  </a:lnTo>
                  <a:lnTo>
                    <a:pt x="1394401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  <a:ln w="95250" cap="sq">
              <a:solidFill>
                <a:srgbClr val="004AAD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238" name="TextBox 14"/>
            <p:cNvSpPr/>
            <p:nvPr/>
          </p:nvSpPr>
          <p:spPr>
            <a:xfrm>
              <a:off x="17352720" y="-299520"/>
              <a:ext cx="2995920" cy="1146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  <p:grpSp>
        <p:nvGrpSpPr>
          <p:cNvPr id="239" name="Group 15"/>
          <p:cNvGrpSpPr/>
          <p:nvPr/>
        </p:nvGrpSpPr>
        <p:grpSpPr>
          <a:xfrm>
            <a:off x="185040" y="194400"/>
            <a:ext cx="782640" cy="1028640"/>
            <a:chOff x="277560" y="291600"/>
            <a:chExt cx="1173960" cy="1542960"/>
          </a:xfrm>
        </p:grpSpPr>
        <p:sp>
          <p:nvSpPr>
            <p:cNvPr id="240" name="Freeform 16"/>
            <p:cNvSpPr/>
            <p:nvPr/>
          </p:nvSpPr>
          <p:spPr>
            <a:xfrm>
              <a:off x="277560" y="401760"/>
              <a:ext cx="1173960" cy="1432800"/>
            </a:xfrm>
            <a:custGeom>
              <a:avLst/>
              <a:gdLst/>
              <a:ahLst/>
              <a:cxnLst/>
              <a:rect l="l" t="t" r="r" b="b"/>
              <a:pathLst>
                <a:path w="406400" h="495897">
                  <a:moveTo>
                    <a:pt x="203200" y="0"/>
                  </a:moveTo>
                  <a:lnTo>
                    <a:pt x="406400" y="0"/>
                  </a:lnTo>
                  <a:lnTo>
                    <a:pt x="203200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241" name="TextBox 17"/>
            <p:cNvSpPr/>
            <p:nvPr/>
          </p:nvSpPr>
          <p:spPr>
            <a:xfrm>
              <a:off x="570960" y="291600"/>
              <a:ext cx="586800" cy="1542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  <p:sp>
        <p:nvSpPr>
          <p:cNvPr id="242" name="Freeform 18"/>
          <p:cNvSpPr/>
          <p:nvPr/>
        </p:nvSpPr>
        <p:spPr>
          <a:xfrm>
            <a:off x="8155920" y="1803840"/>
            <a:ext cx="2664960" cy="1624800"/>
          </a:xfrm>
          <a:custGeom>
            <a:avLst/>
            <a:gdLst/>
            <a:ahLst/>
            <a:cxnLst/>
            <a:rect l="l" t="t" r="r" b="b"/>
            <a:pathLst>
              <a:path w="3998106" h="2437869">
                <a:moveTo>
                  <a:pt x="0" y="0"/>
                </a:moveTo>
                <a:lnTo>
                  <a:pt x="3998106" y="0"/>
                </a:lnTo>
                <a:lnTo>
                  <a:pt x="3998106" y="2437869"/>
                </a:lnTo>
                <a:lnTo>
                  <a:pt x="0" y="2437869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s-ES"/>
          </a:p>
        </p:txBody>
      </p:sp>
      <p:sp>
        <p:nvSpPr>
          <p:cNvPr id="243" name="Freeform 19"/>
          <p:cNvSpPr/>
          <p:nvPr/>
        </p:nvSpPr>
        <p:spPr>
          <a:xfrm>
            <a:off x="8057760" y="4279200"/>
            <a:ext cx="2861280" cy="1385280"/>
          </a:xfrm>
          <a:custGeom>
            <a:avLst/>
            <a:gdLst/>
            <a:ahLst/>
            <a:cxnLst/>
            <a:rect l="l" t="t" r="r" b="b"/>
            <a:pathLst>
              <a:path w="4292489" h="2078468">
                <a:moveTo>
                  <a:pt x="0" y="0"/>
                </a:moveTo>
                <a:lnTo>
                  <a:pt x="4292488" y="0"/>
                </a:lnTo>
                <a:lnTo>
                  <a:pt x="4292488" y="2078468"/>
                </a:lnTo>
                <a:lnTo>
                  <a:pt x="0" y="2078468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s-ES"/>
          </a:p>
        </p:txBody>
      </p:sp>
      <p:sp>
        <p:nvSpPr>
          <p:cNvPr id="244" name="TextBox 20"/>
          <p:cNvSpPr/>
          <p:nvPr/>
        </p:nvSpPr>
        <p:spPr>
          <a:xfrm>
            <a:off x="1055280" y="363120"/>
            <a:ext cx="6658080" cy="55970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4666"/>
              </a:lnSpc>
            </a:pPr>
            <a:r>
              <a:rPr lang="en-US" sz="3334" b="1" spc="-201">
                <a:solidFill>
                  <a:srgbClr val="004AAD"/>
                </a:solidFill>
                <a:latin typeface="Open Sans Bold"/>
                <a:ea typeface="Open Sans Bold"/>
              </a:rPr>
              <a:t>ALTERNATIVAS A BOOTSTRAP</a:t>
            </a:r>
            <a:endParaRPr lang="en-US" sz="3334" spc="-1">
              <a:latin typeface="Arial"/>
            </a:endParaRPr>
          </a:p>
        </p:txBody>
      </p:sp>
      <p:sp>
        <p:nvSpPr>
          <p:cNvPr id="245" name="TextBox 21"/>
          <p:cNvSpPr/>
          <p:nvPr/>
        </p:nvSpPr>
        <p:spPr>
          <a:xfrm>
            <a:off x="968160" y="1471200"/>
            <a:ext cx="6452160" cy="501419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2328"/>
              </a:lnSpc>
            </a:pPr>
            <a:r>
              <a:rPr lang="en-US" sz="1987" b="1" spc="-71">
                <a:solidFill>
                  <a:srgbClr val="004AAD"/>
                </a:solidFill>
                <a:latin typeface="Poppins Bold"/>
                <a:ea typeface="Poppins Bold"/>
              </a:rPr>
              <a:t>Tailwind CSS:</a:t>
            </a:r>
            <a:endParaRPr lang="en-US" sz="1987" spc="-1">
              <a:latin typeface="Arial"/>
            </a:endParaRPr>
          </a:p>
          <a:p>
            <a:pPr>
              <a:lnSpc>
                <a:spcPts val="2328"/>
              </a:lnSpc>
            </a:pPr>
            <a:r>
              <a:rPr lang="en-US" sz="1987" spc="-71">
                <a:solidFill>
                  <a:srgbClr val="000000"/>
                </a:solidFill>
                <a:latin typeface="Poppins"/>
                <a:ea typeface="Poppins"/>
              </a:rPr>
              <a:t>Es un framework “utility-first” para CSS que permite construir interfaces personalizadas directamente en el HTML.</a:t>
            </a:r>
            <a:endParaRPr lang="en-US" sz="1987" spc="-1">
              <a:latin typeface="Arial"/>
            </a:endParaRPr>
          </a:p>
          <a:p>
            <a:pPr>
              <a:lnSpc>
                <a:spcPts val="2328"/>
              </a:lnSpc>
            </a:pPr>
            <a:r>
              <a:rPr lang="en-US" sz="1987" b="1" spc="-71">
                <a:solidFill>
                  <a:srgbClr val="004AAD"/>
                </a:solidFill>
                <a:latin typeface="Poppins Bold"/>
                <a:ea typeface="Poppins Bold"/>
              </a:rPr>
              <a:t>Características:</a:t>
            </a:r>
            <a:endParaRPr lang="en-US" sz="1987" spc="-1">
              <a:latin typeface="Arial"/>
            </a:endParaRPr>
          </a:p>
          <a:p>
            <a:pPr marL="429861" lvl="1" indent="-214811">
              <a:lnSpc>
                <a:spcPts val="2328"/>
              </a:lnSpc>
              <a:buClr>
                <a:srgbClr val="000000"/>
              </a:buClr>
              <a:buFont typeface="Arial"/>
              <a:buChar char="•"/>
            </a:pPr>
            <a:r>
              <a:rPr lang="en-US" sz="1987" spc="-71">
                <a:solidFill>
                  <a:srgbClr val="000000"/>
                </a:solidFill>
                <a:latin typeface="Poppins"/>
                <a:ea typeface="Poppins"/>
              </a:rPr>
              <a:t>Utilidades</a:t>
            </a:r>
            <a:endParaRPr lang="en-US" sz="1987" spc="-1">
              <a:latin typeface="Arial"/>
            </a:endParaRPr>
          </a:p>
          <a:p>
            <a:pPr marL="429861" lvl="1" indent="-214811">
              <a:lnSpc>
                <a:spcPts val="2328"/>
              </a:lnSpc>
              <a:buClr>
                <a:srgbClr val="000000"/>
              </a:buClr>
              <a:buFont typeface="Arial"/>
              <a:buChar char="•"/>
            </a:pPr>
            <a:r>
              <a:rPr lang="en-US" sz="1987" spc="-71">
                <a:solidFill>
                  <a:srgbClr val="000000"/>
                </a:solidFill>
                <a:latin typeface="Poppins"/>
                <a:ea typeface="Poppins"/>
              </a:rPr>
              <a:t>Diseño Modular</a:t>
            </a:r>
            <a:endParaRPr lang="en-US" sz="1987" spc="-1">
              <a:latin typeface="Arial"/>
            </a:endParaRPr>
          </a:p>
          <a:p>
            <a:pPr marL="429861" lvl="1" indent="-214811">
              <a:lnSpc>
                <a:spcPts val="2328"/>
              </a:lnSpc>
              <a:buClr>
                <a:srgbClr val="000000"/>
              </a:buClr>
              <a:buFont typeface="Arial"/>
              <a:buChar char="•"/>
            </a:pPr>
            <a:r>
              <a:rPr lang="en-US" sz="1987" spc="-71">
                <a:solidFill>
                  <a:srgbClr val="000000"/>
                </a:solidFill>
                <a:latin typeface="Poppins"/>
                <a:ea typeface="Poppins"/>
              </a:rPr>
              <a:t>Responsive y Flexibilidad</a:t>
            </a:r>
            <a:endParaRPr lang="en-US" sz="1987" spc="-1">
              <a:latin typeface="Arial"/>
            </a:endParaRPr>
          </a:p>
          <a:p>
            <a:pPr>
              <a:lnSpc>
                <a:spcPts val="2328"/>
              </a:lnSpc>
            </a:pPr>
            <a:endParaRPr lang="en-US" sz="1200" spc="-1">
              <a:latin typeface="Arial"/>
            </a:endParaRPr>
          </a:p>
          <a:p>
            <a:pPr>
              <a:lnSpc>
                <a:spcPts val="2328"/>
              </a:lnSpc>
            </a:pPr>
            <a:r>
              <a:rPr lang="en-US" sz="1987" b="1" spc="-71">
                <a:solidFill>
                  <a:srgbClr val="004AAD"/>
                </a:solidFill>
                <a:latin typeface="Poppins Bold"/>
                <a:ea typeface="Poppins Bold"/>
              </a:rPr>
              <a:t>Materialize:</a:t>
            </a:r>
            <a:endParaRPr lang="en-US" sz="1987" spc="-1">
              <a:latin typeface="Arial"/>
            </a:endParaRPr>
          </a:p>
          <a:p>
            <a:pPr>
              <a:lnSpc>
                <a:spcPts val="2328"/>
              </a:lnSpc>
            </a:pPr>
            <a:r>
              <a:rPr lang="en-US" sz="1987" spc="-71">
                <a:solidFill>
                  <a:srgbClr val="000000"/>
                </a:solidFill>
                <a:latin typeface="Poppins"/>
                <a:ea typeface="Poppins"/>
              </a:rPr>
              <a:t>Es un framework basado en Material Design de Google que proporciona un diseño moderno y visualmente atractivo.</a:t>
            </a:r>
            <a:endParaRPr lang="en-US" sz="1987" spc="-1">
              <a:latin typeface="Arial"/>
            </a:endParaRPr>
          </a:p>
          <a:p>
            <a:pPr>
              <a:lnSpc>
                <a:spcPts val="2328"/>
              </a:lnSpc>
            </a:pPr>
            <a:r>
              <a:rPr lang="en-US" sz="1987" b="1" spc="-71">
                <a:solidFill>
                  <a:srgbClr val="004AAD"/>
                </a:solidFill>
                <a:latin typeface="Poppins Bold"/>
                <a:ea typeface="Poppins Bold"/>
              </a:rPr>
              <a:t>Características:</a:t>
            </a:r>
            <a:endParaRPr lang="en-US" sz="1987" spc="-1">
              <a:latin typeface="Arial"/>
            </a:endParaRPr>
          </a:p>
          <a:p>
            <a:pPr marL="429861" lvl="1" indent="-214811">
              <a:lnSpc>
                <a:spcPts val="2328"/>
              </a:lnSpc>
              <a:buClr>
                <a:srgbClr val="000000"/>
              </a:buClr>
              <a:buFont typeface="Arial"/>
              <a:buChar char="•"/>
            </a:pPr>
            <a:r>
              <a:rPr lang="en-US" sz="1987" spc="-71">
                <a:solidFill>
                  <a:srgbClr val="000000"/>
                </a:solidFill>
                <a:latin typeface="Poppins"/>
                <a:ea typeface="Poppins"/>
              </a:rPr>
              <a:t>Componentes y Estilos</a:t>
            </a:r>
            <a:endParaRPr lang="en-US" sz="1987" spc="-1">
              <a:latin typeface="Arial"/>
            </a:endParaRPr>
          </a:p>
          <a:p>
            <a:pPr marL="429861" lvl="1" indent="-214811">
              <a:lnSpc>
                <a:spcPts val="2328"/>
              </a:lnSpc>
              <a:buClr>
                <a:srgbClr val="000000"/>
              </a:buClr>
              <a:buFont typeface="Arial"/>
              <a:buChar char="•"/>
            </a:pPr>
            <a:r>
              <a:rPr lang="en-US" sz="1987" spc="-71">
                <a:solidFill>
                  <a:srgbClr val="000000"/>
                </a:solidFill>
                <a:latin typeface="Poppins"/>
                <a:ea typeface="Poppins"/>
              </a:rPr>
              <a:t>Responsividad</a:t>
            </a:r>
            <a:endParaRPr lang="en-US" sz="1987" spc="-1">
              <a:latin typeface="Arial"/>
            </a:endParaRPr>
          </a:p>
          <a:p>
            <a:pPr marL="429861" lvl="1" indent="-214811">
              <a:lnSpc>
                <a:spcPts val="2328"/>
              </a:lnSpc>
              <a:buClr>
                <a:srgbClr val="000000"/>
              </a:buClr>
              <a:buFont typeface="Arial"/>
              <a:buChar char="•"/>
            </a:pPr>
            <a:r>
              <a:rPr lang="en-US" sz="1987" spc="-71">
                <a:solidFill>
                  <a:srgbClr val="000000"/>
                </a:solidFill>
                <a:latin typeface="Poppins"/>
                <a:ea typeface="Poppins"/>
              </a:rPr>
              <a:t>Facilidad de Uso</a:t>
            </a:r>
            <a:endParaRPr lang="en-US" sz="1987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AutoShape 2"/>
          <p:cNvSpPr/>
          <p:nvPr/>
        </p:nvSpPr>
        <p:spPr>
          <a:xfrm>
            <a:off x="1200000" y="1207440"/>
            <a:ext cx="2498880" cy="240"/>
          </a:xfrm>
          <a:prstGeom prst="line">
            <a:avLst/>
          </a:prstGeom>
          <a:ln w="47625">
            <a:solidFill>
              <a:srgbClr val="004AAD"/>
            </a:solidFill>
            <a:round/>
            <a:tailEnd type="oval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s-ES"/>
          </a:p>
        </p:txBody>
      </p:sp>
      <p:grpSp>
        <p:nvGrpSpPr>
          <p:cNvPr id="247" name="Group 3"/>
          <p:cNvGrpSpPr/>
          <p:nvPr/>
        </p:nvGrpSpPr>
        <p:grpSpPr>
          <a:xfrm>
            <a:off x="10374240" y="6119520"/>
            <a:ext cx="2208960" cy="738240"/>
            <a:chOff x="15561360" y="9179280"/>
            <a:chExt cx="3313440" cy="1107360"/>
          </a:xfrm>
        </p:grpSpPr>
        <p:sp>
          <p:nvSpPr>
            <p:cNvPr id="248" name="Freeform 4"/>
            <p:cNvSpPr/>
            <p:nvPr/>
          </p:nvSpPr>
          <p:spPr>
            <a:xfrm>
              <a:off x="15561360" y="9258480"/>
              <a:ext cx="3313440" cy="1028160"/>
            </a:xfrm>
            <a:custGeom>
              <a:avLst/>
              <a:gdLst/>
              <a:ahLst/>
              <a:cxnLst/>
              <a:rect l="l" t="t" r="r" b="b"/>
              <a:pathLst>
                <a:path w="1597601" h="495897">
                  <a:moveTo>
                    <a:pt x="203200" y="0"/>
                  </a:moveTo>
                  <a:lnTo>
                    <a:pt x="1597601" y="0"/>
                  </a:lnTo>
                  <a:lnTo>
                    <a:pt x="1394401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249" name="TextBox 5"/>
            <p:cNvSpPr/>
            <p:nvPr/>
          </p:nvSpPr>
          <p:spPr>
            <a:xfrm>
              <a:off x="15771960" y="9179280"/>
              <a:ext cx="2891880" cy="1107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  <p:grpSp>
        <p:nvGrpSpPr>
          <p:cNvPr id="250" name="Group 6"/>
          <p:cNvGrpSpPr/>
          <p:nvPr/>
        </p:nvGrpSpPr>
        <p:grpSpPr>
          <a:xfrm>
            <a:off x="9397680" y="6488640"/>
            <a:ext cx="1423200" cy="368880"/>
            <a:chOff x="14096520" y="9732960"/>
            <a:chExt cx="2134800" cy="553320"/>
          </a:xfrm>
        </p:grpSpPr>
        <p:sp>
          <p:nvSpPr>
            <p:cNvPr id="251" name="Freeform 7"/>
            <p:cNvSpPr/>
            <p:nvPr/>
          </p:nvSpPr>
          <p:spPr>
            <a:xfrm>
              <a:off x="14096520" y="9772560"/>
              <a:ext cx="2134800" cy="513720"/>
            </a:xfrm>
            <a:custGeom>
              <a:avLst/>
              <a:gdLst/>
              <a:ahLst/>
              <a:cxnLst/>
              <a:rect l="l" t="t" r="r" b="b"/>
              <a:pathLst>
                <a:path w="2058870" h="495897">
                  <a:moveTo>
                    <a:pt x="203200" y="0"/>
                  </a:moveTo>
                  <a:lnTo>
                    <a:pt x="2058870" y="0"/>
                  </a:lnTo>
                  <a:lnTo>
                    <a:pt x="1855670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BF6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252" name="TextBox 8"/>
            <p:cNvSpPr/>
            <p:nvPr/>
          </p:nvSpPr>
          <p:spPr>
            <a:xfrm>
              <a:off x="14201640" y="9732960"/>
              <a:ext cx="1923840" cy="553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  <p:grpSp>
        <p:nvGrpSpPr>
          <p:cNvPr id="253" name="Group 9"/>
          <p:cNvGrpSpPr/>
          <p:nvPr/>
        </p:nvGrpSpPr>
        <p:grpSpPr>
          <a:xfrm>
            <a:off x="10696080" y="305280"/>
            <a:ext cx="1453200" cy="485520"/>
            <a:chOff x="16044120" y="457920"/>
            <a:chExt cx="2179800" cy="728280"/>
          </a:xfrm>
        </p:grpSpPr>
        <p:sp>
          <p:nvSpPr>
            <p:cNvPr id="254" name="Freeform 10"/>
            <p:cNvSpPr/>
            <p:nvPr/>
          </p:nvSpPr>
          <p:spPr>
            <a:xfrm>
              <a:off x="16044120" y="509760"/>
              <a:ext cx="2179800" cy="676080"/>
            </a:xfrm>
            <a:custGeom>
              <a:avLst/>
              <a:gdLst/>
              <a:ahLst/>
              <a:cxnLst/>
              <a:rect l="l" t="t" r="r" b="b"/>
              <a:pathLst>
                <a:path w="1597601" h="495897">
                  <a:moveTo>
                    <a:pt x="203200" y="0"/>
                  </a:moveTo>
                  <a:lnTo>
                    <a:pt x="1597601" y="0"/>
                  </a:lnTo>
                  <a:lnTo>
                    <a:pt x="1394401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BF63"/>
            </a:solidFill>
            <a:ln w="95250" cap="sq">
              <a:solidFill>
                <a:srgbClr val="00BF63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255" name="TextBox 11"/>
            <p:cNvSpPr/>
            <p:nvPr/>
          </p:nvSpPr>
          <p:spPr>
            <a:xfrm>
              <a:off x="16182720" y="457920"/>
              <a:ext cx="1902600" cy="728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  <p:grpSp>
        <p:nvGrpSpPr>
          <p:cNvPr id="256" name="Group 12"/>
          <p:cNvGrpSpPr/>
          <p:nvPr/>
        </p:nvGrpSpPr>
        <p:grpSpPr>
          <a:xfrm>
            <a:off x="11422800" y="-199680"/>
            <a:ext cx="2288400" cy="764640"/>
            <a:chOff x="17134200" y="-299520"/>
            <a:chExt cx="3432600" cy="1146960"/>
          </a:xfrm>
        </p:grpSpPr>
        <p:sp>
          <p:nvSpPr>
            <p:cNvPr id="257" name="Freeform 13"/>
            <p:cNvSpPr/>
            <p:nvPr/>
          </p:nvSpPr>
          <p:spPr>
            <a:xfrm>
              <a:off x="17134200" y="-217440"/>
              <a:ext cx="3432600" cy="1064880"/>
            </a:xfrm>
            <a:custGeom>
              <a:avLst/>
              <a:gdLst/>
              <a:ahLst/>
              <a:cxnLst/>
              <a:rect l="l" t="t" r="r" b="b"/>
              <a:pathLst>
                <a:path w="1597601" h="495897">
                  <a:moveTo>
                    <a:pt x="203200" y="0"/>
                  </a:moveTo>
                  <a:lnTo>
                    <a:pt x="1597601" y="0"/>
                  </a:lnTo>
                  <a:lnTo>
                    <a:pt x="1394401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  <a:ln w="95250" cap="sq">
              <a:solidFill>
                <a:srgbClr val="004AAD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258" name="TextBox 14"/>
            <p:cNvSpPr/>
            <p:nvPr/>
          </p:nvSpPr>
          <p:spPr>
            <a:xfrm>
              <a:off x="17352720" y="-299520"/>
              <a:ext cx="2995920" cy="1146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  <p:grpSp>
        <p:nvGrpSpPr>
          <p:cNvPr id="259" name="Group 15"/>
          <p:cNvGrpSpPr/>
          <p:nvPr/>
        </p:nvGrpSpPr>
        <p:grpSpPr>
          <a:xfrm>
            <a:off x="185040" y="194400"/>
            <a:ext cx="782640" cy="1028640"/>
            <a:chOff x="277560" y="291600"/>
            <a:chExt cx="1173960" cy="1542960"/>
          </a:xfrm>
        </p:grpSpPr>
        <p:sp>
          <p:nvSpPr>
            <p:cNvPr id="260" name="Freeform 16"/>
            <p:cNvSpPr/>
            <p:nvPr/>
          </p:nvSpPr>
          <p:spPr>
            <a:xfrm>
              <a:off x="277560" y="401760"/>
              <a:ext cx="1173960" cy="1432800"/>
            </a:xfrm>
            <a:custGeom>
              <a:avLst/>
              <a:gdLst/>
              <a:ahLst/>
              <a:cxnLst/>
              <a:rect l="l" t="t" r="r" b="b"/>
              <a:pathLst>
                <a:path w="406400" h="495897">
                  <a:moveTo>
                    <a:pt x="203200" y="0"/>
                  </a:moveTo>
                  <a:lnTo>
                    <a:pt x="406400" y="0"/>
                  </a:lnTo>
                  <a:lnTo>
                    <a:pt x="203200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261" name="TextBox 17"/>
            <p:cNvSpPr/>
            <p:nvPr/>
          </p:nvSpPr>
          <p:spPr>
            <a:xfrm>
              <a:off x="570960" y="291600"/>
              <a:ext cx="586800" cy="1542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  <p:sp>
        <p:nvSpPr>
          <p:cNvPr id="262" name="TextBox 18"/>
          <p:cNvSpPr/>
          <p:nvPr/>
        </p:nvSpPr>
        <p:spPr>
          <a:xfrm>
            <a:off x="1055280" y="363120"/>
            <a:ext cx="6658080" cy="55970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4666"/>
              </a:lnSpc>
            </a:pPr>
            <a:r>
              <a:rPr lang="en-US" sz="3334" b="1" spc="-201">
                <a:solidFill>
                  <a:srgbClr val="004AAD"/>
                </a:solidFill>
                <a:latin typeface="Open Sans Bold"/>
                <a:ea typeface="Open Sans Bold"/>
              </a:rPr>
              <a:t>Comparación con Bootstrap</a:t>
            </a:r>
            <a:endParaRPr lang="en-US" sz="3334" spc="-1">
              <a:latin typeface="Arial"/>
            </a:endParaRPr>
          </a:p>
        </p:txBody>
      </p:sp>
      <p:sp>
        <p:nvSpPr>
          <p:cNvPr id="263" name="TextBox 19"/>
          <p:cNvSpPr/>
          <p:nvPr/>
        </p:nvSpPr>
        <p:spPr>
          <a:xfrm>
            <a:off x="968160" y="1471200"/>
            <a:ext cx="7429920" cy="379571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2328"/>
              </a:lnSpc>
            </a:pPr>
            <a:endParaRPr lang="en-US" sz="1200" spc="-1">
              <a:latin typeface="Arial"/>
            </a:endParaRPr>
          </a:p>
          <a:p>
            <a:pPr>
              <a:lnSpc>
                <a:spcPts val="2328"/>
              </a:lnSpc>
            </a:pPr>
            <a:r>
              <a:rPr lang="en-US" sz="1987" b="1" spc="-71">
                <a:solidFill>
                  <a:srgbClr val="004AAD"/>
                </a:solidFill>
                <a:latin typeface="Poppins Bold"/>
                <a:ea typeface="Poppins Bold"/>
              </a:rPr>
              <a:t>Bootstrap: </a:t>
            </a:r>
            <a:endParaRPr lang="en-US" sz="1987" spc="-1">
              <a:latin typeface="Arial"/>
            </a:endParaRPr>
          </a:p>
          <a:p>
            <a:pPr>
              <a:lnSpc>
                <a:spcPts val="2328"/>
              </a:lnSpc>
            </a:pPr>
            <a:r>
              <a:rPr lang="en-US" sz="1987" spc="-71">
                <a:solidFill>
                  <a:srgbClr val="000000"/>
                </a:solidFill>
                <a:latin typeface="Poppins"/>
                <a:ea typeface="Poppins"/>
              </a:rPr>
              <a:t>Framework basado en componentes, fácil de usar pero menos flexible en términos de personalización directa.</a:t>
            </a:r>
            <a:endParaRPr lang="en-US" sz="1987" spc="-1">
              <a:latin typeface="Arial"/>
            </a:endParaRPr>
          </a:p>
          <a:p>
            <a:pPr>
              <a:lnSpc>
                <a:spcPts val="2328"/>
              </a:lnSpc>
            </a:pPr>
            <a:endParaRPr lang="en-US" sz="1200" spc="-1">
              <a:latin typeface="Arial"/>
            </a:endParaRPr>
          </a:p>
          <a:p>
            <a:pPr>
              <a:lnSpc>
                <a:spcPts val="2328"/>
              </a:lnSpc>
            </a:pPr>
            <a:r>
              <a:rPr lang="en-US" sz="1987" b="1" spc="-71">
                <a:solidFill>
                  <a:srgbClr val="004AAD"/>
                </a:solidFill>
                <a:latin typeface="Poppins Bold"/>
                <a:ea typeface="Poppins Bold"/>
              </a:rPr>
              <a:t>Tailwind CSS: </a:t>
            </a:r>
            <a:endParaRPr lang="en-US" sz="1987" spc="-1">
              <a:latin typeface="Arial"/>
            </a:endParaRPr>
          </a:p>
          <a:p>
            <a:pPr>
              <a:lnSpc>
                <a:spcPts val="2328"/>
              </a:lnSpc>
            </a:pPr>
            <a:r>
              <a:rPr lang="en-US" sz="1987" spc="-71">
                <a:solidFill>
                  <a:srgbClr val="000000"/>
                </a:solidFill>
                <a:latin typeface="Poppins"/>
                <a:ea typeface="Poppins"/>
              </a:rPr>
              <a:t>Ofrece mayor flexibilidad y personalización, ideal para diseñar interfaces únicas desde cero.</a:t>
            </a:r>
            <a:endParaRPr lang="en-US" sz="1987" spc="-1">
              <a:latin typeface="Arial"/>
            </a:endParaRPr>
          </a:p>
          <a:p>
            <a:pPr>
              <a:lnSpc>
                <a:spcPts val="2328"/>
              </a:lnSpc>
            </a:pPr>
            <a:endParaRPr lang="en-US" sz="1200" spc="-1">
              <a:latin typeface="Arial"/>
            </a:endParaRPr>
          </a:p>
          <a:p>
            <a:pPr>
              <a:lnSpc>
                <a:spcPts val="2328"/>
              </a:lnSpc>
            </a:pPr>
            <a:r>
              <a:rPr lang="en-US" sz="1987" b="1" spc="-71">
                <a:solidFill>
                  <a:srgbClr val="004AAD"/>
                </a:solidFill>
                <a:latin typeface="Poppins Bold"/>
                <a:ea typeface="Poppins Bold"/>
              </a:rPr>
              <a:t>Materialize: </a:t>
            </a:r>
            <a:endParaRPr lang="en-US" sz="1987" spc="-1">
              <a:latin typeface="Arial"/>
            </a:endParaRPr>
          </a:p>
          <a:p>
            <a:pPr>
              <a:lnSpc>
                <a:spcPts val="2328"/>
              </a:lnSpc>
            </a:pPr>
            <a:r>
              <a:rPr lang="en-US" sz="1987" spc="-71">
                <a:solidFill>
                  <a:srgbClr val="000000"/>
                </a:solidFill>
                <a:latin typeface="Poppins"/>
                <a:ea typeface="Poppins"/>
              </a:rPr>
              <a:t>Basado en Material Design, proporciona una apariencia moderna y consistente con las pautas de Google.</a:t>
            </a:r>
            <a:endParaRPr lang="en-US" sz="1987" spc="-1">
              <a:latin typeface="Arial"/>
            </a:endParaRPr>
          </a:p>
          <a:p>
            <a:pPr>
              <a:lnSpc>
                <a:spcPts val="2328"/>
              </a:lnSpc>
            </a:pPr>
            <a:endParaRPr lang="en-US" sz="1200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8E0657C-1EA2-9DFD-EA9D-AE0C5AF1B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s-ES" sz="3600" dirty="0">
                <a:solidFill>
                  <a:schemeClr val="bg1"/>
                </a:solidFill>
                <a:ea typeface="Calibri Light"/>
                <a:cs typeface="Calibri Light"/>
              </a:rPr>
              <a:t>Librerías de JavaScript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E7FC0C-C468-8EF3-D745-7700393597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6874" y="1838859"/>
            <a:ext cx="5975081" cy="3180741"/>
          </a:xfrm>
        </p:spPr>
        <p:txBody>
          <a:bodyPr vert="horz" lIns="0" tIns="0" rIns="0" bIns="0" rtlCol="0" anchor="t">
            <a:normAutofit/>
          </a:bodyPr>
          <a:lstStyle/>
          <a:p>
            <a:pPr marL="0" indent="0" algn="ctr">
              <a:lnSpc>
                <a:spcPct val="170000"/>
              </a:lnSpc>
              <a:buNone/>
            </a:pPr>
            <a:r>
              <a:rPr lang="es-ES" dirty="0">
                <a:solidFill>
                  <a:schemeClr val="accent1"/>
                </a:solidFill>
                <a:latin typeface="Calibri Light"/>
                <a:ea typeface="+mn-lt"/>
                <a:cs typeface="+mn-lt"/>
              </a:rPr>
              <a:t>Las librerías de JavaScript </a:t>
            </a:r>
            <a:r>
              <a:rPr lang="es-ES" dirty="0">
                <a:solidFill>
                  <a:srgbClr val="374151"/>
                </a:solidFill>
                <a:latin typeface="Calibri Light"/>
                <a:ea typeface="+mn-lt"/>
                <a:cs typeface="+mn-lt"/>
              </a:rPr>
              <a:t>son conjuntos de código         </a:t>
            </a:r>
            <a:r>
              <a:rPr lang="es-ES" dirty="0" err="1">
                <a:solidFill>
                  <a:srgbClr val="374151"/>
                </a:solidFill>
                <a:latin typeface="Calibri Light"/>
                <a:ea typeface="+mn-lt"/>
                <a:cs typeface="+mn-lt"/>
              </a:rPr>
              <a:t>pre-escrito</a:t>
            </a:r>
            <a:r>
              <a:rPr lang="es-ES" dirty="0">
                <a:solidFill>
                  <a:srgbClr val="374151"/>
                </a:solidFill>
                <a:latin typeface="Calibri Light"/>
                <a:ea typeface="+mn-lt"/>
                <a:cs typeface="+mn-lt"/>
              </a:rPr>
              <a:t> que se pueden utilizar para agregar funcionalidades específicas a un proyecto web. Estas librerías se pueden utilizar para crear interfaces de usuario, manejar eventos, realizar peticiones HTTP, entre otras cosas.</a:t>
            </a:r>
            <a:endParaRPr lang="es-ES"/>
          </a:p>
          <a:p>
            <a:pPr algn="ctr">
              <a:lnSpc>
                <a:spcPct val="160000"/>
              </a:lnSpc>
              <a:buFont typeface="Calibri"/>
              <a:buChar char=" "/>
            </a:pPr>
            <a:endParaRPr lang="es-ES">
              <a:solidFill>
                <a:srgbClr val="404040"/>
              </a:solidFill>
              <a:latin typeface="Calibri Light"/>
              <a:ea typeface="Calibri" panose="020F0502020204030204"/>
              <a:cs typeface="Calibri" panose="020F0502020204030204"/>
            </a:endParaRPr>
          </a:p>
          <a:p>
            <a:pPr>
              <a:lnSpc>
                <a:spcPct val="160000"/>
              </a:lnSpc>
              <a:buFont typeface="Calibri"/>
              <a:buChar char=" "/>
            </a:pPr>
            <a:endParaRPr lang="es-ES">
              <a:solidFill>
                <a:srgbClr val="404040"/>
              </a:solidFill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lnSpc>
                <a:spcPct val="150000"/>
              </a:lnSpc>
              <a:buNone/>
            </a:pPr>
            <a:endParaRPr lang="es-ES">
              <a:solidFill>
                <a:srgbClr val="404040"/>
              </a:solidFill>
              <a:latin typeface="Calibri Light"/>
              <a:ea typeface="Calibri Light"/>
              <a:cs typeface="Calibri Light"/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98AD5D8-5A64-6100-096A-FEA067E0A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23055" y="6459785"/>
            <a:ext cx="108942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17DE1FC-E54A-4B87-A814-263D1E8654B2}" type="slidenum">
              <a:rPr lang="en-US">
                <a:solidFill>
                  <a:schemeClr val="tx2"/>
                </a:solidFill>
              </a:rPr>
              <a:pPr>
                <a:spcAft>
                  <a:spcPts val="600"/>
                </a:spcAft>
              </a:pPr>
              <a:t>18</a:t>
            </a:fld>
            <a:endParaRPr lang="es-E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43190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8E0657C-1EA2-9DFD-EA9D-AE0C5AF1B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s-ES" sz="3600" dirty="0" err="1">
                <a:solidFill>
                  <a:schemeClr val="bg1"/>
                </a:solidFill>
                <a:ea typeface="Calibri Light"/>
                <a:cs typeface="Calibri Light"/>
              </a:rPr>
              <a:t>React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E7FC0C-C468-8EF3-D745-7700393597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4388" y="877817"/>
            <a:ext cx="6211918" cy="2943723"/>
          </a:xfrm>
        </p:spPr>
        <p:txBody>
          <a:bodyPr vert="horz" lIns="0" tIns="0" rIns="0" bIns="0" rtlCol="0" anchor="t">
            <a:noAutofit/>
          </a:bodyPr>
          <a:lstStyle/>
          <a:p>
            <a:pPr algn="ctr">
              <a:lnSpc>
                <a:spcPct val="150000"/>
              </a:lnSpc>
              <a:buFont typeface="Calibri"/>
              <a:buChar char=" "/>
            </a:pPr>
            <a:r>
              <a:rPr lang="es-ES" err="1">
                <a:solidFill>
                  <a:schemeClr val="accent1"/>
                </a:solidFill>
                <a:latin typeface="Calibri Light"/>
                <a:ea typeface="+mn-lt"/>
                <a:cs typeface="+mn-lt"/>
              </a:rPr>
              <a:t>React</a:t>
            </a:r>
            <a:r>
              <a:rPr lang="es-ES" dirty="0">
                <a:solidFill>
                  <a:srgbClr val="374151"/>
                </a:solidFill>
                <a:latin typeface="Calibri Light"/>
                <a:ea typeface="+mn-lt"/>
                <a:cs typeface="+mn-lt"/>
              </a:rPr>
              <a:t> es una librería </a:t>
            </a:r>
            <a:r>
              <a:rPr lang="es-ES" err="1">
                <a:solidFill>
                  <a:srgbClr val="374151"/>
                </a:solidFill>
                <a:latin typeface="Calibri Light"/>
                <a:ea typeface="+mn-lt"/>
                <a:cs typeface="+mn-lt"/>
              </a:rPr>
              <a:t>Javascript</a:t>
            </a:r>
            <a:r>
              <a:rPr lang="es-ES" dirty="0">
                <a:solidFill>
                  <a:srgbClr val="374151"/>
                </a:solidFill>
                <a:latin typeface="Calibri Light"/>
                <a:ea typeface="+mn-lt"/>
                <a:cs typeface="+mn-lt"/>
              </a:rPr>
              <a:t> de código abierto diseñada para crear interfaces de usuario con el objetivo de facilitar el desarrollo de aplicaciones en una sola página. Es mantenido por Facebook y la comunidad de software libre.</a:t>
            </a:r>
            <a:endParaRPr lang="es-ES">
              <a:latin typeface="Calibri Light"/>
              <a:ea typeface="+mn-lt"/>
              <a:cs typeface="+mn-lt"/>
            </a:endParaRPr>
          </a:p>
          <a:p>
            <a:pPr algn="ctr">
              <a:lnSpc>
                <a:spcPct val="150000"/>
              </a:lnSpc>
              <a:buFont typeface="Calibri"/>
              <a:buChar char=" "/>
            </a:pPr>
            <a:r>
              <a:rPr lang="es-ES" dirty="0">
                <a:solidFill>
                  <a:srgbClr val="374151"/>
                </a:solidFill>
                <a:latin typeface="Calibri Light"/>
                <a:ea typeface="+mn-lt"/>
                <a:cs typeface="+mn-lt"/>
              </a:rPr>
              <a:t>Ejemplos de proyectos que utilizan </a:t>
            </a:r>
            <a:r>
              <a:rPr lang="es-ES" err="1">
                <a:solidFill>
                  <a:srgbClr val="374151"/>
                </a:solidFill>
                <a:latin typeface="Calibri Light"/>
                <a:ea typeface="+mn-lt"/>
                <a:cs typeface="+mn-lt"/>
              </a:rPr>
              <a:t>React</a:t>
            </a:r>
            <a:r>
              <a:rPr lang="es-ES" dirty="0">
                <a:solidFill>
                  <a:srgbClr val="374151"/>
                </a:solidFill>
                <a:latin typeface="Calibri Light"/>
                <a:ea typeface="+mn-lt"/>
                <a:cs typeface="+mn-lt"/>
              </a:rPr>
              <a:t>: Facebook, Instagram, Netflix.</a:t>
            </a:r>
            <a:endParaRPr lang="es-ES" dirty="0">
              <a:latin typeface="Calibri Light"/>
              <a:ea typeface="+mn-lt"/>
              <a:cs typeface="+mn-lt"/>
            </a:endParaRPr>
          </a:p>
          <a:p>
            <a:pPr marL="0" indent="0" algn="ctr">
              <a:lnSpc>
                <a:spcPct val="170000"/>
              </a:lnSpc>
              <a:buNone/>
            </a:pPr>
            <a:endParaRPr lang="es-ES" dirty="0">
              <a:solidFill>
                <a:srgbClr val="374151"/>
              </a:solidFill>
              <a:latin typeface="Calibri Light"/>
              <a:ea typeface="Calibri"/>
              <a:cs typeface="Calibri"/>
            </a:endParaRPr>
          </a:p>
          <a:p>
            <a:pPr algn="ctr">
              <a:lnSpc>
                <a:spcPct val="160000"/>
              </a:lnSpc>
              <a:buFont typeface="Calibri"/>
              <a:buChar char=" "/>
            </a:pPr>
            <a:endParaRPr lang="es-ES">
              <a:solidFill>
                <a:srgbClr val="404040"/>
              </a:solidFill>
              <a:latin typeface="Calibri Light"/>
              <a:ea typeface="Calibri" panose="020F0502020204030204"/>
              <a:cs typeface="Calibri" panose="020F0502020204030204"/>
            </a:endParaRPr>
          </a:p>
          <a:p>
            <a:pPr>
              <a:lnSpc>
                <a:spcPct val="160000"/>
              </a:lnSpc>
              <a:buFont typeface="Calibri"/>
              <a:buChar char=" "/>
            </a:pPr>
            <a:endParaRPr lang="es-ES">
              <a:solidFill>
                <a:srgbClr val="404040"/>
              </a:solidFill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lnSpc>
                <a:spcPct val="150000"/>
              </a:lnSpc>
              <a:buNone/>
            </a:pPr>
            <a:endParaRPr lang="es-ES">
              <a:solidFill>
                <a:srgbClr val="404040"/>
              </a:solidFill>
              <a:latin typeface="Calibri Light"/>
              <a:ea typeface="Calibri Light"/>
              <a:cs typeface="Calibri Light"/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98AD5D8-5A64-6100-096A-FEA067E0A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23055" y="6459785"/>
            <a:ext cx="108942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17DE1FC-E54A-4B87-A814-263D1E8654B2}" type="slidenum">
              <a:rPr lang="en-US">
                <a:solidFill>
                  <a:schemeClr val="tx2"/>
                </a:solidFill>
              </a:rPr>
              <a:pPr>
                <a:spcAft>
                  <a:spcPts val="600"/>
                </a:spcAft>
              </a:pPr>
              <a:t>19</a:t>
            </a:fld>
            <a:endParaRPr lang="es-ES">
              <a:solidFill>
                <a:schemeClr val="tx2"/>
              </a:solidFill>
            </a:endParaRPr>
          </a:p>
        </p:txBody>
      </p:sp>
      <p:pic>
        <p:nvPicPr>
          <p:cNvPr id="5" name="Imagen 4" descr="Icono&#10;&#10;Descripción generada automáticamente">
            <a:extLst>
              <a:ext uri="{FF2B5EF4-FFF2-40B4-BE49-F238E27FC236}">
                <a16:creationId xmlns:a16="http://schemas.microsoft.com/office/drawing/2014/main" id="{AAC8560A-F283-5711-E1D0-3E84049720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2684" y="4324358"/>
            <a:ext cx="2488834" cy="203438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1745335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/>
              <a:buChar char="Ø"/>
            </a:pPr>
            <a:endParaRPr lang="en-US">
              <a:ea typeface="Calibri" panose="020F0502020204030204"/>
              <a:cs typeface="Calibri" panose="020F0502020204030204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8E0657C-1EA2-9DFD-EA9D-AE0C5AF1B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s-ES" sz="3600" dirty="0">
                <a:solidFill>
                  <a:srgbClr val="FFFFFF"/>
                </a:solidFill>
                <a:ea typeface="+mj-lt"/>
                <a:cs typeface="+mj-lt"/>
              </a:rPr>
              <a:t>Librerías de CSS y JavaScript de Abstracción</a:t>
            </a:r>
            <a:br>
              <a:rPr lang="es-ES" sz="3600" dirty="0">
                <a:ea typeface="+mj-lt"/>
                <a:cs typeface="+mj-lt"/>
              </a:rPr>
            </a:br>
            <a:r>
              <a:rPr lang="es-ES" sz="3600" b="1" dirty="0">
                <a:solidFill>
                  <a:srgbClr val="FFFFFF"/>
                </a:solidFill>
                <a:latin typeface="Calibri Light"/>
                <a:ea typeface="Calibri"/>
                <a:cs typeface="Calibri"/>
              </a:rPr>
              <a:t> </a:t>
            </a:r>
            <a:endParaRPr lang="es-ES" sz="3600" dirty="0">
              <a:ea typeface="Calibri Light"/>
              <a:cs typeface="Calibri Ligh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E7FC0C-C468-8EF3-D745-7700393597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4676" y="681466"/>
            <a:ext cx="5967423" cy="5012651"/>
          </a:xfrm>
        </p:spPr>
        <p:txBody>
          <a:bodyPr vert="horz" lIns="0" tIns="0" rIns="0" bIns="0" rtlCol="0" anchor="t">
            <a:normAutofit fontScale="92500"/>
          </a:bodyPr>
          <a:lstStyle/>
          <a:p>
            <a:pPr>
              <a:lnSpc>
                <a:spcPct val="160000"/>
              </a:lnSpc>
              <a:buNone/>
            </a:pPr>
            <a:r>
              <a:rPr lang="es-ES" dirty="0">
                <a:latin typeface="Calibri Light"/>
                <a:ea typeface="+mn-lt"/>
                <a:cs typeface="+mn-lt"/>
              </a:rPr>
              <a:t>Las </a:t>
            </a:r>
            <a:r>
              <a:rPr lang="es-ES" dirty="0">
                <a:solidFill>
                  <a:schemeClr val="accent1"/>
                </a:solidFill>
                <a:latin typeface="Calibri Light"/>
                <a:ea typeface="+mn-lt"/>
                <a:cs typeface="+mn-lt"/>
              </a:rPr>
              <a:t>Librerías de CSS y JavaScript de Abstracción </a:t>
            </a:r>
            <a:r>
              <a:rPr lang="es-ES" dirty="0">
                <a:latin typeface="Calibri Light"/>
                <a:ea typeface="+mn-lt"/>
                <a:cs typeface="+mn-lt"/>
              </a:rPr>
              <a:t>se refieren a herramientas que encapsulan y simplifican tareas comunes de diseño y desarrollo web, permitiendo a los desarrolladores enfocarse en la lógica y funcionalidad de las aplicaciones en lugar de lidiar con los detalles de bajo nivel.</a:t>
            </a:r>
          </a:p>
          <a:p>
            <a:pPr>
              <a:lnSpc>
                <a:spcPct val="160000"/>
              </a:lnSpc>
              <a:buNone/>
            </a:pPr>
            <a:r>
              <a:rPr lang="es-ES" b="1" dirty="0">
                <a:latin typeface="Calibri Light"/>
                <a:ea typeface="+mn-lt"/>
                <a:cs typeface="+mn-lt"/>
              </a:rPr>
              <a:t>Temas:</a:t>
            </a:r>
          </a:p>
          <a:p>
            <a:pPr>
              <a:lnSpc>
                <a:spcPct val="150000"/>
              </a:lnSpc>
              <a:buFont typeface="Wingdings"/>
              <a:buChar char="Ø"/>
            </a:pPr>
            <a:r>
              <a:rPr lang="es-ES" dirty="0">
                <a:latin typeface="Calibri Light"/>
                <a:ea typeface="+mn-lt"/>
                <a:cs typeface="+mn-lt"/>
              </a:rPr>
              <a:t>Bootstrap y su uso en el diseño responsivo.</a:t>
            </a:r>
            <a:endParaRPr lang="es-ES" dirty="0">
              <a:latin typeface="Calibri Light"/>
              <a:ea typeface="Calibri"/>
              <a:cs typeface="Calibri"/>
            </a:endParaRPr>
          </a:p>
          <a:p>
            <a:pPr>
              <a:lnSpc>
                <a:spcPct val="150000"/>
              </a:lnSpc>
              <a:buFont typeface="Wingdings"/>
              <a:buChar char="Ø"/>
            </a:pPr>
            <a:r>
              <a:rPr lang="es-ES" dirty="0">
                <a:latin typeface="Calibri Light"/>
                <a:ea typeface="+mn-lt"/>
                <a:cs typeface="+mn-lt"/>
              </a:rPr>
              <a:t> Librerías de JavaScript (</a:t>
            </a:r>
            <a:r>
              <a:rPr lang="es-ES" dirty="0" err="1">
                <a:latin typeface="Calibri Light"/>
                <a:ea typeface="+mn-lt"/>
                <a:cs typeface="+mn-lt"/>
              </a:rPr>
              <a:t>React</a:t>
            </a:r>
            <a:r>
              <a:rPr lang="es-ES" dirty="0">
                <a:latin typeface="Calibri Light"/>
                <a:ea typeface="+mn-lt"/>
                <a:cs typeface="+mn-lt"/>
              </a:rPr>
              <a:t>, Vue.js, Angular) y su aplicación en proyectos.</a:t>
            </a:r>
            <a:endParaRPr lang="es-ES" dirty="0">
              <a:latin typeface="Calibri Light"/>
              <a:ea typeface="Calibri" panose="020F0502020204030204"/>
              <a:cs typeface="Calibri" panose="020F0502020204030204"/>
            </a:endParaRPr>
          </a:p>
          <a:p>
            <a:pPr>
              <a:lnSpc>
                <a:spcPct val="160000"/>
              </a:lnSpc>
              <a:buFont typeface="Wingdings"/>
              <a:buChar char="Ø"/>
            </a:pPr>
            <a:endParaRPr lang="es-ES" dirty="0">
              <a:latin typeface="Calibri"/>
              <a:ea typeface="Calibri"/>
              <a:cs typeface="Calibri"/>
            </a:endParaRPr>
          </a:p>
          <a:p>
            <a:pPr marL="342900" indent="-342900">
              <a:lnSpc>
                <a:spcPct val="150000"/>
              </a:lnSpc>
              <a:buFont typeface="Wingdings" panose="020F0502020204030204" pitchFamily="34" charset="0"/>
              <a:buChar char="Ø"/>
            </a:pPr>
            <a:endParaRPr lang="es-ES">
              <a:solidFill>
                <a:srgbClr val="374151"/>
              </a:solidFill>
              <a:latin typeface="Calibri Light"/>
              <a:ea typeface="Calibri"/>
              <a:cs typeface="Calibri"/>
            </a:endParaRPr>
          </a:p>
          <a:p>
            <a:pPr>
              <a:buFont typeface="Wingdings"/>
              <a:buChar char="Ø"/>
            </a:pPr>
            <a:endParaRPr lang="es-ES">
              <a:solidFill>
                <a:srgbClr val="374151"/>
              </a:solidFill>
              <a:latin typeface="Calibri"/>
              <a:ea typeface="Calibri"/>
              <a:cs typeface="Calibri"/>
            </a:endParaRPr>
          </a:p>
          <a:p>
            <a:pPr>
              <a:buFont typeface="Wingdings"/>
              <a:buChar char="Ø"/>
            </a:pPr>
            <a:endParaRPr lang="es-ES">
              <a:solidFill>
                <a:srgbClr val="374151"/>
              </a:solidFill>
              <a:latin typeface="Calibri"/>
              <a:ea typeface="Calibri"/>
              <a:cs typeface="Calibri"/>
            </a:endParaRPr>
          </a:p>
          <a:p>
            <a:pPr marL="0" indent="0">
              <a:lnSpc>
                <a:spcPct val="150000"/>
              </a:lnSpc>
              <a:buNone/>
            </a:pPr>
            <a:endParaRPr lang="es-ES">
              <a:solidFill>
                <a:srgbClr val="374151"/>
              </a:solidFill>
              <a:ea typeface="Calibri"/>
              <a:cs typeface="Calibri"/>
            </a:endParaRPr>
          </a:p>
          <a:p>
            <a:pPr algn="ctr">
              <a:lnSpc>
                <a:spcPct val="150000"/>
              </a:lnSpc>
              <a:buNone/>
            </a:pPr>
            <a:endParaRPr lang="es-ES">
              <a:solidFill>
                <a:srgbClr val="404040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98AD5D8-5A64-6100-096A-FEA067E0A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23055" y="6459785"/>
            <a:ext cx="108942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17DE1FC-E54A-4B87-A814-263D1E8654B2}" type="slidenum">
              <a:rPr lang="en-US">
                <a:solidFill>
                  <a:schemeClr val="tx2"/>
                </a:solidFill>
              </a:rPr>
              <a:pPr>
                <a:spcAft>
                  <a:spcPts val="600"/>
                </a:spcAft>
              </a:pPr>
              <a:t>2</a:t>
            </a:fld>
            <a:endParaRPr lang="es-E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61039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AutoShape 2"/>
          <p:cNvSpPr/>
          <p:nvPr/>
        </p:nvSpPr>
        <p:spPr>
          <a:xfrm>
            <a:off x="1200000" y="1207440"/>
            <a:ext cx="2498880" cy="240"/>
          </a:xfrm>
          <a:prstGeom prst="line">
            <a:avLst/>
          </a:prstGeom>
          <a:ln w="47625">
            <a:solidFill>
              <a:srgbClr val="004AAD"/>
            </a:solidFill>
            <a:round/>
            <a:tailEnd type="oval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s-ES" sz="1200"/>
          </a:p>
        </p:txBody>
      </p:sp>
      <p:grpSp>
        <p:nvGrpSpPr>
          <p:cNvPr id="495" name="Group 3"/>
          <p:cNvGrpSpPr/>
          <p:nvPr/>
        </p:nvGrpSpPr>
        <p:grpSpPr>
          <a:xfrm>
            <a:off x="10374240" y="6119520"/>
            <a:ext cx="2208960" cy="738240"/>
            <a:chOff x="15561360" y="9179280"/>
            <a:chExt cx="3313440" cy="1107360"/>
          </a:xfrm>
        </p:grpSpPr>
        <p:sp>
          <p:nvSpPr>
            <p:cNvPr id="496" name="Freeform 4"/>
            <p:cNvSpPr/>
            <p:nvPr/>
          </p:nvSpPr>
          <p:spPr>
            <a:xfrm>
              <a:off x="15561360" y="9258480"/>
              <a:ext cx="3313440" cy="1028160"/>
            </a:xfrm>
            <a:custGeom>
              <a:avLst/>
              <a:gdLst/>
              <a:ahLst/>
              <a:cxnLst/>
              <a:rect l="l" t="t" r="r" b="b"/>
              <a:pathLst>
                <a:path w="1597601" h="495897">
                  <a:moveTo>
                    <a:pt x="203200" y="0"/>
                  </a:moveTo>
                  <a:lnTo>
                    <a:pt x="1597601" y="0"/>
                  </a:lnTo>
                  <a:lnTo>
                    <a:pt x="1394401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 sz="1200"/>
            </a:p>
          </p:txBody>
        </p:sp>
        <p:sp>
          <p:nvSpPr>
            <p:cNvPr id="497" name="TextBox 5"/>
            <p:cNvSpPr/>
            <p:nvPr/>
          </p:nvSpPr>
          <p:spPr>
            <a:xfrm>
              <a:off x="15771960" y="9179280"/>
              <a:ext cx="2891880" cy="1107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 sz="1200"/>
            </a:p>
          </p:txBody>
        </p:sp>
      </p:grpSp>
      <p:grpSp>
        <p:nvGrpSpPr>
          <p:cNvPr id="498" name="Group 6"/>
          <p:cNvGrpSpPr/>
          <p:nvPr/>
        </p:nvGrpSpPr>
        <p:grpSpPr>
          <a:xfrm>
            <a:off x="9397680" y="6488640"/>
            <a:ext cx="1423200" cy="368880"/>
            <a:chOff x="14096520" y="9732960"/>
            <a:chExt cx="2134800" cy="553320"/>
          </a:xfrm>
        </p:grpSpPr>
        <p:sp>
          <p:nvSpPr>
            <p:cNvPr id="499" name="Freeform 7"/>
            <p:cNvSpPr/>
            <p:nvPr/>
          </p:nvSpPr>
          <p:spPr>
            <a:xfrm>
              <a:off x="14096520" y="9772560"/>
              <a:ext cx="2134800" cy="513720"/>
            </a:xfrm>
            <a:custGeom>
              <a:avLst/>
              <a:gdLst/>
              <a:ahLst/>
              <a:cxnLst/>
              <a:rect l="l" t="t" r="r" b="b"/>
              <a:pathLst>
                <a:path w="2058870" h="495897">
                  <a:moveTo>
                    <a:pt x="203200" y="0"/>
                  </a:moveTo>
                  <a:lnTo>
                    <a:pt x="2058870" y="0"/>
                  </a:lnTo>
                  <a:lnTo>
                    <a:pt x="1855670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BF6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 sz="1200"/>
            </a:p>
          </p:txBody>
        </p:sp>
        <p:sp>
          <p:nvSpPr>
            <p:cNvPr id="500" name="TextBox 8"/>
            <p:cNvSpPr/>
            <p:nvPr/>
          </p:nvSpPr>
          <p:spPr>
            <a:xfrm>
              <a:off x="14201640" y="9732960"/>
              <a:ext cx="1923840" cy="553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 sz="1200"/>
            </a:p>
          </p:txBody>
        </p:sp>
      </p:grpSp>
      <p:grpSp>
        <p:nvGrpSpPr>
          <p:cNvPr id="501" name="Group 9"/>
          <p:cNvGrpSpPr/>
          <p:nvPr/>
        </p:nvGrpSpPr>
        <p:grpSpPr>
          <a:xfrm>
            <a:off x="10696080" y="305280"/>
            <a:ext cx="1453200" cy="485520"/>
            <a:chOff x="16044120" y="457920"/>
            <a:chExt cx="2179800" cy="728280"/>
          </a:xfrm>
        </p:grpSpPr>
        <p:sp>
          <p:nvSpPr>
            <p:cNvPr id="502" name="Freeform 10"/>
            <p:cNvSpPr/>
            <p:nvPr/>
          </p:nvSpPr>
          <p:spPr>
            <a:xfrm>
              <a:off x="16044120" y="509760"/>
              <a:ext cx="2179800" cy="676080"/>
            </a:xfrm>
            <a:custGeom>
              <a:avLst/>
              <a:gdLst/>
              <a:ahLst/>
              <a:cxnLst/>
              <a:rect l="l" t="t" r="r" b="b"/>
              <a:pathLst>
                <a:path w="1597601" h="495897">
                  <a:moveTo>
                    <a:pt x="203200" y="0"/>
                  </a:moveTo>
                  <a:lnTo>
                    <a:pt x="1597601" y="0"/>
                  </a:lnTo>
                  <a:lnTo>
                    <a:pt x="1394401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BF63"/>
            </a:solidFill>
            <a:ln w="95250" cap="sq">
              <a:solidFill>
                <a:srgbClr val="00BF63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 sz="1200"/>
            </a:p>
          </p:txBody>
        </p:sp>
        <p:sp>
          <p:nvSpPr>
            <p:cNvPr id="503" name="TextBox 11"/>
            <p:cNvSpPr/>
            <p:nvPr/>
          </p:nvSpPr>
          <p:spPr>
            <a:xfrm>
              <a:off x="16182720" y="457920"/>
              <a:ext cx="1902600" cy="728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 sz="1200"/>
            </a:p>
          </p:txBody>
        </p:sp>
      </p:grpSp>
      <p:grpSp>
        <p:nvGrpSpPr>
          <p:cNvPr id="504" name="Group 12"/>
          <p:cNvGrpSpPr/>
          <p:nvPr/>
        </p:nvGrpSpPr>
        <p:grpSpPr>
          <a:xfrm>
            <a:off x="11422800" y="-199680"/>
            <a:ext cx="2288400" cy="764640"/>
            <a:chOff x="17134200" y="-299520"/>
            <a:chExt cx="3432600" cy="1146960"/>
          </a:xfrm>
        </p:grpSpPr>
        <p:sp>
          <p:nvSpPr>
            <p:cNvPr id="505" name="Freeform 13"/>
            <p:cNvSpPr/>
            <p:nvPr/>
          </p:nvSpPr>
          <p:spPr>
            <a:xfrm>
              <a:off x="17134200" y="-217440"/>
              <a:ext cx="3432600" cy="1064880"/>
            </a:xfrm>
            <a:custGeom>
              <a:avLst/>
              <a:gdLst/>
              <a:ahLst/>
              <a:cxnLst/>
              <a:rect l="l" t="t" r="r" b="b"/>
              <a:pathLst>
                <a:path w="1597601" h="495897">
                  <a:moveTo>
                    <a:pt x="203200" y="0"/>
                  </a:moveTo>
                  <a:lnTo>
                    <a:pt x="1597601" y="0"/>
                  </a:lnTo>
                  <a:lnTo>
                    <a:pt x="1394401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  <a:ln w="95250" cap="sq">
              <a:solidFill>
                <a:srgbClr val="004AAD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 sz="1200"/>
            </a:p>
          </p:txBody>
        </p:sp>
        <p:sp>
          <p:nvSpPr>
            <p:cNvPr id="506" name="TextBox 14"/>
            <p:cNvSpPr/>
            <p:nvPr/>
          </p:nvSpPr>
          <p:spPr>
            <a:xfrm>
              <a:off x="17352720" y="-299520"/>
              <a:ext cx="2995920" cy="1146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 sz="1200"/>
            </a:p>
          </p:txBody>
        </p:sp>
      </p:grpSp>
      <p:grpSp>
        <p:nvGrpSpPr>
          <p:cNvPr id="507" name="Group 15"/>
          <p:cNvGrpSpPr/>
          <p:nvPr/>
        </p:nvGrpSpPr>
        <p:grpSpPr>
          <a:xfrm>
            <a:off x="185040" y="194400"/>
            <a:ext cx="782640" cy="1028640"/>
            <a:chOff x="277560" y="291600"/>
            <a:chExt cx="1173960" cy="1542960"/>
          </a:xfrm>
        </p:grpSpPr>
        <p:sp>
          <p:nvSpPr>
            <p:cNvPr id="508" name="Freeform 16"/>
            <p:cNvSpPr/>
            <p:nvPr/>
          </p:nvSpPr>
          <p:spPr>
            <a:xfrm>
              <a:off x="277560" y="401760"/>
              <a:ext cx="1173960" cy="1432800"/>
            </a:xfrm>
            <a:custGeom>
              <a:avLst/>
              <a:gdLst/>
              <a:ahLst/>
              <a:cxnLst/>
              <a:rect l="l" t="t" r="r" b="b"/>
              <a:pathLst>
                <a:path w="406400" h="495897">
                  <a:moveTo>
                    <a:pt x="203200" y="0"/>
                  </a:moveTo>
                  <a:lnTo>
                    <a:pt x="406400" y="0"/>
                  </a:lnTo>
                  <a:lnTo>
                    <a:pt x="203200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 sz="1200"/>
            </a:p>
          </p:txBody>
        </p:sp>
        <p:sp>
          <p:nvSpPr>
            <p:cNvPr id="509" name="TextBox 17"/>
            <p:cNvSpPr/>
            <p:nvPr/>
          </p:nvSpPr>
          <p:spPr>
            <a:xfrm>
              <a:off x="570960" y="291600"/>
              <a:ext cx="586800" cy="1542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 sz="1200"/>
            </a:p>
          </p:txBody>
        </p:sp>
      </p:grpSp>
      <p:sp>
        <p:nvSpPr>
          <p:cNvPr id="510" name="TextBox 18"/>
          <p:cNvSpPr/>
          <p:nvPr/>
        </p:nvSpPr>
        <p:spPr>
          <a:xfrm>
            <a:off x="1101360" y="2078641"/>
            <a:ext cx="8295840" cy="202600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marL="415461" lvl="1" indent="-207610">
              <a:lnSpc>
                <a:spcPts val="2251"/>
              </a:lnSpc>
              <a:buClr>
                <a:srgbClr val="004AAD"/>
              </a:buClr>
              <a:buFont typeface="Arial"/>
              <a:buChar char="•"/>
            </a:pPr>
            <a:r>
              <a:rPr lang="en-US" sz="1927" b="1" spc="-69">
                <a:solidFill>
                  <a:srgbClr val="004AAD"/>
                </a:solidFill>
                <a:latin typeface="Poppins Bold"/>
                <a:ea typeface="Poppins Bold"/>
              </a:rPr>
              <a:t>public/:</a:t>
            </a:r>
            <a:r>
              <a:rPr lang="en-US" sz="1927" spc="-69">
                <a:solidFill>
                  <a:srgbClr val="000000"/>
                </a:solidFill>
                <a:latin typeface="Poppins"/>
                <a:ea typeface="Poppins"/>
              </a:rPr>
              <a:t> Contiene el archivo index.html y otros recursos estáticos.</a:t>
            </a:r>
            <a:endParaRPr lang="en-US" sz="1927" spc="-1">
              <a:latin typeface="Arial"/>
            </a:endParaRPr>
          </a:p>
          <a:p>
            <a:pPr marL="415461" lvl="1" indent="-207610">
              <a:lnSpc>
                <a:spcPts val="2251"/>
              </a:lnSpc>
              <a:buClr>
                <a:srgbClr val="004AAD"/>
              </a:buClr>
              <a:buFont typeface="Arial"/>
              <a:buChar char="•"/>
            </a:pPr>
            <a:r>
              <a:rPr lang="en-US" sz="1927" b="1" spc="-69">
                <a:solidFill>
                  <a:srgbClr val="004AAD"/>
                </a:solidFill>
                <a:latin typeface="Poppins Bold"/>
                <a:ea typeface="Poppins Bold"/>
              </a:rPr>
              <a:t>src/:</a:t>
            </a:r>
            <a:r>
              <a:rPr lang="en-US" sz="1927" spc="-69">
                <a:solidFill>
                  <a:srgbClr val="000000"/>
                </a:solidFill>
                <a:latin typeface="Poppins"/>
                <a:ea typeface="Poppins"/>
              </a:rPr>
              <a:t> Contiene el código fuente de la aplicación, incluyendo componentes, estilos y archivos de prueba.</a:t>
            </a:r>
            <a:endParaRPr lang="en-US" sz="1927" spc="-1">
              <a:latin typeface="Arial"/>
            </a:endParaRPr>
          </a:p>
          <a:p>
            <a:pPr marL="415461" lvl="1" indent="-207610">
              <a:lnSpc>
                <a:spcPts val="2251"/>
              </a:lnSpc>
              <a:buClr>
                <a:srgbClr val="004AAD"/>
              </a:buClr>
              <a:buFont typeface="Arial"/>
              <a:buChar char="•"/>
            </a:pPr>
            <a:r>
              <a:rPr lang="en-US" sz="1927" b="1" spc="-69">
                <a:solidFill>
                  <a:srgbClr val="004AAD"/>
                </a:solidFill>
                <a:latin typeface="Poppins Bold"/>
                <a:ea typeface="Poppins Bold"/>
              </a:rPr>
              <a:t>node_modules/:</a:t>
            </a:r>
            <a:r>
              <a:rPr lang="en-US" sz="1927" spc="-69">
                <a:solidFill>
                  <a:srgbClr val="000000"/>
                </a:solidFill>
                <a:latin typeface="Poppins"/>
                <a:ea typeface="Poppins"/>
              </a:rPr>
              <a:t> Contiene las dependencias instaladas.</a:t>
            </a:r>
            <a:endParaRPr lang="en-US" sz="1927" spc="-1">
              <a:latin typeface="Arial"/>
            </a:endParaRPr>
          </a:p>
          <a:p>
            <a:pPr marL="415461" lvl="1" indent="-207610">
              <a:lnSpc>
                <a:spcPts val="2251"/>
              </a:lnSpc>
              <a:buClr>
                <a:srgbClr val="004AAD"/>
              </a:buClr>
              <a:buFont typeface="Arial"/>
              <a:buChar char="•"/>
            </a:pPr>
            <a:r>
              <a:rPr lang="en-US" sz="1927" b="1" spc="-69">
                <a:solidFill>
                  <a:srgbClr val="004AAD"/>
                </a:solidFill>
                <a:latin typeface="Poppins Bold"/>
                <a:ea typeface="Poppins Bold"/>
              </a:rPr>
              <a:t>package.json:</a:t>
            </a:r>
            <a:r>
              <a:rPr lang="en-US" sz="1927" spc="-69">
                <a:solidFill>
                  <a:srgbClr val="000000"/>
                </a:solidFill>
                <a:latin typeface="Poppins"/>
                <a:ea typeface="Poppins"/>
              </a:rPr>
              <a:t> Archivo de configuración del proyecto que incluye las dependencias y scripts de npm.</a:t>
            </a:r>
            <a:endParaRPr lang="en-US" sz="1927" spc="-1">
              <a:latin typeface="Arial"/>
            </a:endParaRPr>
          </a:p>
          <a:p>
            <a:pPr>
              <a:lnSpc>
                <a:spcPts val="2251"/>
              </a:lnSpc>
            </a:pPr>
            <a:endParaRPr lang="en-US" sz="1200" spc="-1">
              <a:latin typeface="Arial"/>
            </a:endParaRPr>
          </a:p>
        </p:txBody>
      </p:sp>
      <p:sp>
        <p:nvSpPr>
          <p:cNvPr id="511" name="TextBox 19"/>
          <p:cNvSpPr/>
          <p:nvPr/>
        </p:nvSpPr>
        <p:spPr>
          <a:xfrm>
            <a:off x="1055280" y="375840"/>
            <a:ext cx="9640080" cy="4419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3734"/>
              </a:lnSpc>
            </a:pPr>
            <a:r>
              <a:rPr lang="en-US" sz="2667" b="1" spc="-161">
                <a:solidFill>
                  <a:srgbClr val="004AAD"/>
                </a:solidFill>
                <a:latin typeface="Open Sans Bold"/>
                <a:ea typeface="Open Sans Bold"/>
              </a:rPr>
              <a:t>ESTRUCTURA INICIAL DEL PROYECTO</a:t>
            </a:r>
            <a:endParaRPr lang="en-US" sz="2667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589397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AutoShape 2"/>
          <p:cNvSpPr/>
          <p:nvPr/>
        </p:nvSpPr>
        <p:spPr>
          <a:xfrm>
            <a:off x="1158720" y="1676160"/>
            <a:ext cx="2498880" cy="240"/>
          </a:xfrm>
          <a:prstGeom prst="line">
            <a:avLst/>
          </a:prstGeom>
          <a:ln w="47625">
            <a:solidFill>
              <a:srgbClr val="004AAD"/>
            </a:solidFill>
            <a:round/>
            <a:tailEnd type="oval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s-ES" sz="1200"/>
          </a:p>
        </p:txBody>
      </p:sp>
      <p:grpSp>
        <p:nvGrpSpPr>
          <p:cNvPr id="477" name="Group 3"/>
          <p:cNvGrpSpPr/>
          <p:nvPr/>
        </p:nvGrpSpPr>
        <p:grpSpPr>
          <a:xfrm>
            <a:off x="10374240" y="6119520"/>
            <a:ext cx="2208960" cy="738240"/>
            <a:chOff x="15561360" y="9179280"/>
            <a:chExt cx="3313440" cy="1107360"/>
          </a:xfrm>
        </p:grpSpPr>
        <p:sp>
          <p:nvSpPr>
            <p:cNvPr id="478" name="Freeform 4"/>
            <p:cNvSpPr/>
            <p:nvPr/>
          </p:nvSpPr>
          <p:spPr>
            <a:xfrm>
              <a:off x="15561360" y="9258480"/>
              <a:ext cx="3313440" cy="1028160"/>
            </a:xfrm>
            <a:custGeom>
              <a:avLst/>
              <a:gdLst/>
              <a:ahLst/>
              <a:cxnLst/>
              <a:rect l="l" t="t" r="r" b="b"/>
              <a:pathLst>
                <a:path w="1597601" h="495897">
                  <a:moveTo>
                    <a:pt x="203200" y="0"/>
                  </a:moveTo>
                  <a:lnTo>
                    <a:pt x="1597601" y="0"/>
                  </a:lnTo>
                  <a:lnTo>
                    <a:pt x="1394401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 sz="1200"/>
            </a:p>
          </p:txBody>
        </p:sp>
        <p:sp>
          <p:nvSpPr>
            <p:cNvPr id="479" name="TextBox 5"/>
            <p:cNvSpPr/>
            <p:nvPr/>
          </p:nvSpPr>
          <p:spPr>
            <a:xfrm>
              <a:off x="15771960" y="9179280"/>
              <a:ext cx="2891880" cy="1107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 sz="1200"/>
            </a:p>
          </p:txBody>
        </p:sp>
      </p:grpSp>
      <p:grpSp>
        <p:nvGrpSpPr>
          <p:cNvPr id="480" name="Group 6"/>
          <p:cNvGrpSpPr/>
          <p:nvPr/>
        </p:nvGrpSpPr>
        <p:grpSpPr>
          <a:xfrm>
            <a:off x="9397680" y="6488640"/>
            <a:ext cx="1423200" cy="368880"/>
            <a:chOff x="14096520" y="9732960"/>
            <a:chExt cx="2134800" cy="553320"/>
          </a:xfrm>
        </p:grpSpPr>
        <p:sp>
          <p:nvSpPr>
            <p:cNvPr id="481" name="Freeform 7"/>
            <p:cNvSpPr/>
            <p:nvPr/>
          </p:nvSpPr>
          <p:spPr>
            <a:xfrm>
              <a:off x="14096520" y="9772560"/>
              <a:ext cx="2134800" cy="513720"/>
            </a:xfrm>
            <a:custGeom>
              <a:avLst/>
              <a:gdLst/>
              <a:ahLst/>
              <a:cxnLst/>
              <a:rect l="l" t="t" r="r" b="b"/>
              <a:pathLst>
                <a:path w="2058870" h="495897">
                  <a:moveTo>
                    <a:pt x="203200" y="0"/>
                  </a:moveTo>
                  <a:lnTo>
                    <a:pt x="2058870" y="0"/>
                  </a:lnTo>
                  <a:lnTo>
                    <a:pt x="1855670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BF6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 sz="1200"/>
            </a:p>
          </p:txBody>
        </p:sp>
        <p:sp>
          <p:nvSpPr>
            <p:cNvPr id="482" name="TextBox 8"/>
            <p:cNvSpPr/>
            <p:nvPr/>
          </p:nvSpPr>
          <p:spPr>
            <a:xfrm>
              <a:off x="14201640" y="9732960"/>
              <a:ext cx="1923840" cy="553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 sz="1200"/>
            </a:p>
          </p:txBody>
        </p:sp>
      </p:grpSp>
      <p:grpSp>
        <p:nvGrpSpPr>
          <p:cNvPr id="483" name="Group 9"/>
          <p:cNvGrpSpPr/>
          <p:nvPr/>
        </p:nvGrpSpPr>
        <p:grpSpPr>
          <a:xfrm>
            <a:off x="10696080" y="305280"/>
            <a:ext cx="1453200" cy="485520"/>
            <a:chOff x="16044120" y="457920"/>
            <a:chExt cx="2179800" cy="728280"/>
          </a:xfrm>
        </p:grpSpPr>
        <p:sp>
          <p:nvSpPr>
            <p:cNvPr id="484" name="Freeform 10"/>
            <p:cNvSpPr/>
            <p:nvPr/>
          </p:nvSpPr>
          <p:spPr>
            <a:xfrm>
              <a:off x="16044120" y="509760"/>
              <a:ext cx="2179800" cy="676080"/>
            </a:xfrm>
            <a:custGeom>
              <a:avLst/>
              <a:gdLst/>
              <a:ahLst/>
              <a:cxnLst/>
              <a:rect l="l" t="t" r="r" b="b"/>
              <a:pathLst>
                <a:path w="1597601" h="495897">
                  <a:moveTo>
                    <a:pt x="203200" y="0"/>
                  </a:moveTo>
                  <a:lnTo>
                    <a:pt x="1597601" y="0"/>
                  </a:lnTo>
                  <a:lnTo>
                    <a:pt x="1394401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BF63"/>
            </a:solidFill>
            <a:ln w="95250" cap="sq">
              <a:solidFill>
                <a:srgbClr val="00BF63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 sz="1200"/>
            </a:p>
          </p:txBody>
        </p:sp>
        <p:sp>
          <p:nvSpPr>
            <p:cNvPr id="485" name="TextBox 11"/>
            <p:cNvSpPr/>
            <p:nvPr/>
          </p:nvSpPr>
          <p:spPr>
            <a:xfrm>
              <a:off x="16182720" y="457920"/>
              <a:ext cx="1902600" cy="728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 sz="1200"/>
            </a:p>
          </p:txBody>
        </p:sp>
      </p:grpSp>
      <p:grpSp>
        <p:nvGrpSpPr>
          <p:cNvPr id="486" name="Group 12"/>
          <p:cNvGrpSpPr/>
          <p:nvPr/>
        </p:nvGrpSpPr>
        <p:grpSpPr>
          <a:xfrm>
            <a:off x="11422800" y="-199680"/>
            <a:ext cx="2288400" cy="764640"/>
            <a:chOff x="17134200" y="-299520"/>
            <a:chExt cx="3432600" cy="1146960"/>
          </a:xfrm>
        </p:grpSpPr>
        <p:sp>
          <p:nvSpPr>
            <p:cNvPr id="487" name="Freeform 13"/>
            <p:cNvSpPr/>
            <p:nvPr/>
          </p:nvSpPr>
          <p:spPr>
            <a:xfrm>
              <a:off x="17134200" y="-217440"/>
              <a:ext cx="3432600" cy="1064880"/>
            </a:xfrm>
            <a:custGeom>
              <a:avLst/>
              <a:gdLst/>
              <a:ahLst/>
              <a:cxnLst/>
              <a:rect l="l" t="t" r="r" b="b"/>
              <a:pathLst>
                <a:path w="1597601" h="495897">
                  <a:moveTo>
                    <a:pt x="203200" y="0"/>
                  </a:moveTo>
                  <a:lnTo>
                    <a:pt x="1597601" y="0"/>
                  </a:lnTo>
                  <a:lnTo>
                    <a:pt x="1394401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  <a:ln w="95250" cap="sq">
              <a:solidFill>
                <a:srgbClr val="004AAD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 sz="1200"/>
            </a:p>
          </p:txBody>
        </p:sp>
        <p:sp>
          <p:nvSpPr>
            <p:cNvPr id="488" name="TextBox 14"/>
            <p:cNvSpPr/>
            <p:nvPr/>
          </p:nvSpPr>
          <p:spPr>
            <a:xfrm>
              <a:off x="17352720" y="-299520"/>
              <a:ext cx="2995920" cy="1146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 sz="1200"/>
            </a:p>
          </p:txBody>
        </p:sp>
      </p:grpSp>
      <p:grpSp>
        <p:nvGrpSpPr>
          <p:cNvPr id="489" name="Group 15"/>
          <p:cNvGrpSpPr/>
          <p:nvPr/>
        </p:nvGrpSpPr>
        <p:grpSpPr>
          <a:xfrm>
            <a:off x="185040" y="194400"/>
            <a:ext cx="782640" cy="1028640"/>
            <a:chOff x="277560" y="291600"/>
            <a:chExt cx="1173960" cy="1542960"/>
          </a:xfrm>
        </p:grpSpPr>
        <p:sp>
          <p:nvSpPr>
            <p:cNvPr id="490" name="Freeform 16"/>
            <p:cNvSpPr/>
            <p:nvPr/>
          </p:nvSpPr>
          <p:spPr>
            <a:xfrm>
              <a:off x="277560" y="401760"/>
              <a:ext cx="1173960" cy="1432800"/>
            </a:xfrm>
            <a:custGeom>
              <a:avLst/>
              <a:gdLst/>
              <a:ahLst/>
              <a:cxnLst/>
              <a:rect l="l" t="t" r="r" b="b"/>
              <a:pathLst>
                <a:path w="406400" h="495897">
                  <a:moveTo>
                    <a:pt x="203200" y="0"/>
                  </a:moveTo>
                  <a:lnTo>
                    <a:pt x="406400" y="0"/>
                  </a:lnTo>
                  <a:lnTo>
                    <a:pt x="203200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 sz="1200"/>
            </a:p>
          </p:txBody>
        </p:sp>
        <p:sp>
          <p:nvSpPr>
            <p:cNvPr id="491" name="TextBox 17"/>
            <p:cNvSpPr/>
            <p:nvPr/>
          </p:nvSpPr>
          <p:spPr>
            <a:xfrm>
              <a:off x="570960" y="291600"/>
              <a:ext cx="586800" cy="1542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 sz="1200"/>
            </a:p>
          </p:txBody>
        </p:sp>
      </p:grpSp>
      <p:sp>
        <p:nvSpPr>
          <p:cNvPr id="492" name="Freeform 18"/>
          <p:cNvSpPr/>
          <p:nvPr/>
        </p:nvSpPr>
        <p:spPr>
          <a:xfrm>
            <a:off x="2763120" y="1490880"/>
            <a:ext cx="6665280" cy="3875760"/>
          </a:xfrm>
          <a:custGeom>
            <a:avLst/>
            <a:gdLst/>
            <a:ahLst/>
            <a:cxnLst/>
            <a:rect l="l" t="t" r="r" b="b"/>
            <a:pathLst>
              <a:path w="9998683" h="5814212">
                <a:moveTo>
                  <a:pt x="0" y="0"/>
                </a:moveTo>
                <a:lnTo>
                  <a:pt x="9998682" y="0"/>
                </a:lnTo>
                <a:lnTo>
                  <a:pt x="9998682" y="5814212"/>
                </a:lnTo>
                <a:lnTo>
                  <a:pt x="0" y="5814212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s-ES" sz="1200"/>
          </a:p>
        </p:txBody>
      </p:sp>
      <p:sp>
        <p:nvSpPr>
          <p:cNvPr id="493" name="TextBox 19"/>
          <p:cNvSpPr/>
          <p:nvPr/>
        </p:nvSpPr>
        <p:spPr>
          <a:xfrm>
            <a:off x="1055280" y="363120"/>
            <a:ext cx="8698080" cy="116243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4666"/>
              </a:lnSpc>
            </a:pPr>
            <a:r>
              <a:rPr lang="en-US" sz="3334" b="1" spc="-201">
                <a:solidFill>
                  <a:srgbClr val="004AAD"/>
                </a:solidFill>
                <a:latin typeface="Open Sans Bold"/>
                <a:ea typeface="Open Sans Bold"/>
              </a:rPr>
              <a:t>CONFIGURACIÓN DEL ENTORNO DE DESARROLLO</a:t>
            </a:r>
            <a:endParaRPr lang="en-US" sz="3334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628341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AutoShape 2"/>
          <p:cNvSpPr/>
          <p:nvPr/>
        </p:nvSpPr>
        <p:spPr>
          <a:xfrm>
            <a:off x="1200000" y="1207440"/>
            <a:ext cx="2498880" cy="240"/>
          </a:xfrm>
          <a:prstGeom prst="line">
            <a:avLst/>
          </a:prstGeom>
          <a:ln w="47625">
            <a:solidFill>
              <a:srgbClr val="004AAD"/>
            </a:solidFill>
            <a:round/>
            <a:tailEnd type="oval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s-ES" sz="1200"/>
          </a:p>
        </p:txBody>
      </p:sp>
      <p:grpSp>
        <p:nvGrpSpPr>
          <p:cNvPr id="513" name="Group 3"/>
          <p:cNvGrpSpPr/>
          <p:nvPr/>
        </p:nvGrpSpPr>
        <p:grpSpPr>
          <a:xfrm>
            <a:off x="10374240" y="6119520"/>
            <a:ext cx="2208960" cy="738240"/>
            <a:chOff x="15561360" y="9179280"/>
            <a:chExt cx="3313440" cy="1107360"/>
          </a:xfrm>
        </p:grpSpPr>
        <p:sp>
          <p:nvSpPr>
            <p:cNvPr id="514" name="Freeform 4"/>
            <p:cNvSpPr/>
            <p:nvPr/>
          </p:nvSpPr>
          <p:spPr>
            <a:xfrm>
              <a:off x="15561360" y="9258480"/>
              <a:ext cx="3313440" cy="1028160"/>
            </a:xfrm>
            <a:custGeom>
              <a:avLst/>
              <a:gdLst/>
              <a:ahLst/>
              <a:cxnLst/>
              <a:rect l="l" t="t" r="r" b="b"/>
              <a:pathLst>
                <a:path w="1597601" h="495897">
                  <a:moveTo>
                    <a:pt x="203200" y="0"/>
                  </a:moveTo>
                  <a:lnTo>
                    <a:pt x="1597601" y="0"/>
                  </a:lnTo>
                  <a:lnTo>
                    <a:pt x="1394401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 sz="1200"/>
            </a:p>
          </p:txBody>
        </p:sp>
        <p:sp>
          <p:nvSpPr>
            <p:cNvPr id="515" name="TextBox 5"/>
            <p:cNvSpPr/>
            <p:nvPr/>
          </p:nvSpPr>
          <p:spPr>
            <a:xfrm>
              <a:off x="15771960" y="9179280"/>
              <a:ext cx="2891880" cy="1107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 sz="1200"/>
            </a:p>
          </p:txBody>
        </p:sp>
      </p:grpSp>
      <p:grpSp>
        <p:nvGrpSpPr>
          <p:cNvPr id="516" name="Group 6"/>
          <p:cNvGrpSpPr/>
          <p:nvPr/>
        </p:nvGrpSpPr>
        <p:grpSpPr>
          <a:xfrm>
            <a:off x="9397680" y="6488640"/>
            <a:ext cx="1423200" cy="368880"/>
            <a:chOff x="14096520" y="9732960"/>
            <a:chExt cx="2134800" cy="553320"/>
          </a:xfrm>
        </p:grpSpPr>
        <p:sp>
          <p:nvSpPr>
            <p:cNvPr id="517" name="Freeform 7"/>
            <p:cNvSpPr/>
            <p:nvPr/>
          </p:nvSpPr>
          <p:spPr>
            <a:xfrm>
              <a:off x="14096520" y="9772560"/>
              <a:ext cx="2134800" cy="513720"/>
            </a:xfrm>
            <a:custGeom>
              <a:avLst/>
              <a:gdLst/>
              <a:ahLst/>
              <a:cxnLst/>
              <a:rect l="l" t="t" r="r" b="b"/>
              <a:pathLst>
                <a:path w="2058870" h="495897">
                  <a:moveTo>
                    <a:pt x="203200" y="0"/>
                  </a:moveTo>
                  <a:lnTo>
                    <a:pt x="2058870" y="0"/>
                  </a:lnTo>
                  <a:lnTo>
                    <a:pt x="1855670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BF6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 sz="1200"/>
            </a:p>
          </p:txBody>
        </p:sp>
        <p:sp>
          <p:nvSpPr>
            <p:cNvPr id="518" name="TextBox 8"/>
            <p:cNvSpPr/>
            <p:nvPr/>
          </p:nvSpPr>
          <p:spPr>
            <a:xfrm>
              <a:off x="14201640" y="9732960"/>
              <a:ext cx="1923840" cy="553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 sz="1200"/>
            </a:p>
          </p:txBody>
        </p:sp>
      </p:grpSp>
      <p:grpSp>
        <p:nvGrpSpPr>
          <p:cNvPr id="519" name="Group 9"/>
          <p:cNvGrpSpPr/>
          <p:nvPr/>
        </p:nvGrpSpPr>
        <p:grpSpPr>
          <a:xfrm>
            <a:off x="10696080" y="305280"/>
            <a:ext cx="1453200" cy="485520"/>
            <a:chOff x="16044120" y="457920"/>
            <a:chExt cx="2179800" cy="728280"/>
          </a:xfrm>
        </p:grpSpPr>
        <p:sp>
          <p:nvSpPr>
            <p:cNvPr id="520" name="Freeform 10"/>
            <p:cNvSpPr/>
            <p:nvPr/>
          </p:nvSpPr>
          <p:spPr>
            <a:xfrm>
              <a:off x="16044120" y="509760"/>
              <a:ext cx="2179800" cy="676080"/>
            </a:xfrm>
            <a:custGeom>
              <a:avLst/>
              <a:gdLst/>
              <a:ahLst/>
              <a:cxnLst/>
              <a:rect l="l" t="t" r="r" b="b"/>
              <a:pathLst>
                <a:path w="1597601" h="495897">
                  <a:moveTo>
                    <a:pt x="203200" y="0"/>
                  </a:moveTo>
                  <a:lnTo>
                    <a:pt x="1597601" y="0"/>
                  </a:lnTo>
                  <a:lnTo>
                    <a:pt x="1394401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BF63"/>
            </a:solidFill>
            <a:ln w="95250" cap="sq">
              <a:solidFill>
                <a:srgbClr val="00BF63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 sz="1200"/>
            </a:p>
          </p:txBody>
        </p:sp>
        <p:sp>
          <p:nvSpPr>
            <p:cNvPr id="521" name="TextBox 11"/>
            <p:cNvSpPr/>
            <p:nvPr/>
          </p:nvSpPr>
          <p:spPr>
            <a:xfrm>
              <a:off x="16182720" y="457920"/>
              <a:ext cx="1902600" cy="728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 sz="1200"/>
            </a:p>
          </p:txBody>
        </p:sp>
      </p:grpSp>
      <p:grpSp>
        <p:nvGrpSpPr>
          <p:cNvPr id="522" name="Group 12"/>
          <p:cNvGrpSpPr/>
          <p:nvPr/>
        </p:nvGrpSpPr>
        <p:grpSpPr>
          <a:xfrm>
            <a:off x="11422800" y="-199680"/>
            <a:ext cx="2288400" cy="764640"/>
            <a:chOff x="17134200" y="-299520"/>
            <a:chExt cx="3432600" cy="1146960"/>
          </a:xfrm>
        </p:grpSpPr>
        <p:sp>
          <p:nvSpPr>
            <p:cNvPr id="523" name="Freeform 13"/>
            <p:cNvSpPr/>
            <p:nvPr/>
          </p:nvSpPr>
          <p:spPr>
            <a:xfrm>
              <a:off x="17134200" y="-217440"/>
              <a:ext cx="3432600" cy="1064880"/>
            </a:xfrm>
            <a:custGeom>
              <a:avLst/>
              <a:gdLst/>
              <a:ahLst/>
              <a:cxnLst/>
              <a:rect l="l" t="t" r="r" b="b"/>
              <a:pathLst>
                <a:path w="1597601" h="495897">
                  <a:moveTo>
                    <a:pt x="203200" y="0"/>
                  </a:moveTo>
                  <a:lnTo>
                    <a:pt x="1597601" y="0"/>
                  </a:lnTo>
                  <a:lnTo>
                    <a:pt x="1394401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  <a:ln w="95250" cap="sq">
              <a:solidFill>
                <a:srgbClr val="004AAD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 sz="1200"/>
            </a:p>
          </p:txBody>
        </p:sp>
        <p:sp>
          <p:nvSpPr>
            <p:cNvPr id="524" name="TextBox 14"/>
            <p:cNvSpPr/>
            <p:nvPr/>
          </p:nvSpPr>
          <p:spPr>
            <a:xfrm>
              <a:off x="17352720" y="-299520"/>
              <a:ext cx="2995920" cy="1146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 sz="1200"/>
            </a:p>
          </p:txBody>
        </p:sp>
      </p:grpSp>
      <p:grpSp>
        <p:nvGrpSpPr>
          <p:cNvPr id="525" name="Group 15"/>
          <p:cNvGrpSpPr/>
          <p:nvPr/>
        </p:nvGrpSpPr>
        <p:grpSpPr>
          <a:xfrm>
            <a:off x="185040" y="194400"/>
            <a:ext cx="782640" cy="1028640"/>
            <a:chOff x="277560" y="291600"/>
            <a:chExt cx="1173960" cy="1542960"/>
          </a:xfrm>
        </p:grpSpPr>
        <p:sp>
          <p:nvSpPr>
            <p:cNvPr id="526" name="Freeform 16"/>
            <p:cNvSpPr/>
            <p:nvPr/>
          </p:nvSpPr>
          <p:spPr>
            <a:xfrm>
              <a:off x="277560" y="401760"/>
              <a:ext cx="1173960" cy="1432800"/>
            </a:xfrm>
            <a:custGeom>
              <a:avLst/>
              <a:gdLst/>
              <a:ahLst/>
              <a:cxnLst/>
              <a:rect l="l" t="t" r="r" b="b"/>
              <a:pathLst>
                <a:path w="406400" h="495897">
                  <a:moveTo>
                    <a:pt x="203200" y="0"/>
                  </a:moveTo>
                  <a:lnTo>
                    <a:pt x="406400" y="0"/>
                  </a:lnTo>
                  <a:lnTo>
                    <a:pt x="203200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 sz="1200"/>
            </a:p>
          </p:txBody>
        </p:sp>
        <p:sp>
          <p:nvSpPr>
            <p:cNvPr id="527" name="TextBox 17"/>
            <p:cNvSpPr/>
            <p:nvPr/>
          </p:nvSpPr>
          <p:spPr>
            <a:xfrm>
              <a:off x="570960" y="291600"/>
              <a:ext cx="586800" cy="1542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 sz="1200"/>
            </a:p>
          </p:txBody>
        </p:sp>
      </p:grpSp>
      <p:sp>
        <p:nvSpPr>
          <p:cNvPr id="528" name="Freeform 18"/>
          <p:cNvSpPr/>
          <p:nvPr/>
        </p:nvSpPr>
        <p:spPr>
          <a:xfrm>
            <a:off x="7575120" y="1590720"/>
            <a:ext cx="3070800" cy="1392240"/>
          </a:xfrm>
          <a:custGeom>
            <a:avLst/>
            <a:gdLst/>
            <a:ahLst/>
            <a:cxnLst/>
            <a:rect l="l" t="t" r="r" b="b"/>
            <a:pathLst>
              <a:path w="4607004" h="2089062">
                <a:moveTo>
                  <a:pt x="0" y="0"/>
                </a:moveTo>
                <a:lnTo>
                  <a:pt x="4607004" y="0"/>
                </a:lnTo>
                <a:lnTo>
                  <a:pt x="4607004" y="2089062"/>
                </a:lnTo>
                <a:lnTo>
                  <a:pt x="0" y="2089062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s-ES" sz="1200"/>
          </a:p>
        </p:txBody>
      </p:sp>
      <p:sp>
        <p:nvSpPr>
          <p:cNvPr id="529" name="Freeform 19"/>
          <p:cNvSpPr/>
          <p:nvPr/>
        </p:nvSpPr>
        <p:spPr>
          <a:xfrm>
            <a:off x="7462080" y="3635280"/>
            <a:ext cx="3296640" cy="1281840"/>
          </a:xfrm>
          <a:custGeom>
            <a:avLst/>
            <a:gdLst/>
            <a:ahLst/>
            <a:cxnLst/>
            <a:rect l="l" t="t" r="r" b="b"/>
            <a:pathLst>
              <a:path w="4945730" h="1923340">
                <a:moveTo>
                  <a:pt x="0" y="0"/>
                </a:moveTo>
                <a:lnTo>
                  <a:pt x="4945731" y="0"/>
                </a:lnTo>
                <a:lnTo>
                  <a:pt x="4945731" y="1923340"/>
                </a:lnTo>
                <a:lnTo>
                  <a:pt x="0" y="192334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s-ES" sz="1200"/>
          </a:p>
        </p:txBody>
      </p:sp>
      <p:sp>
        <p:nvSpPr>
          <p:cNvPr id="530" name="TextBox 20"/>
          <p:cNvSpPr/>
          <p:nvPr/>
        </p:nvSpPr>
        <p:spPr>
          <a:xfrm>
            <a:off x="1055280" y="1625041"/>
            <a:ext cx="5447280" cy="409067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2251"/>
              </a:lnSpc>
            </a:pPr>
            <a:r>
              <a:rPr lang="en-US" sz="1927" b="1" spc="-69">
                <a:solidFill>
                  <a:srgbClr val="004AAD"/>
                </a:solidFill>
                <a:latin typeface="Poppins Bold"/>
                <a:ea typeface="Poppins Bold"/>
              </a:rPr>
              <a:t>Babel</a:t>
            </a:r>
            <a:r>
              <a:rPr lang="en-US" sz="1927" spc="-69">
                <a:solidFill>
                  <a:srgbClr val="000000"/>
                </a:solidFill>
                <a:latin typeface="Poppins"/>
                <a:ea typeface="Poppins"/>
              </a:rPr>
              <a:t> es un transpilador que convierte el código JavaScript moderno y JSX en </a:t>
            </a:r>
            <a:r>
              <a:rPr lang="en-US" sz="1927" b="1" spc="-69">
                <a:solidFill>
                  <a:srgbClr val="004AAD"/>
                </a:solidFill>
                <a:latin typeface="Poppins Bold"/>
                <a:ea typeface="Poppins Bold"/>
              </a:rPr>
              <a:t>JavaScript compatible</a:t>
            </a:r>
            <a:r>
              <a:rPr lang="en-US" sz="1927" spc="-69">
                <a:solidFill>
                  <a:srgbClr val="000000"/>
                </a:solidFill>
                <a:latin typeface="Poppins"/>
                <a:ea typeface="Poppins"/>
              </a:rPr>
              <a:t> con los navegadores para poder hacer uso de características modernas de Javascript.</a:t>
            </a:r>
            <a:endParaRPr lang="en-US" sz="1927" spc="-1">
              <a:latin typeface="Arial"/>
            </a:endParaRPr>
          </a:p>
          <a:p>
            <a:pPr>
              <a:lnSpc>
                <a:spcPts val="2251"/>
              </a:lnSpc>
            </a:pPr>
            <a:endParaRPr lang="en-US" sz="1200" spc="-1">
              <a:latin typeface="Arial"/>
            </a:endParaRPr>
          </a:p>
          <a:p>
            <a:pPr>
              <a:lnSpc>
                <a:spcPts val="2251"/>
              </a:lnSpc>
            </a:pPr>
            <a:r>
              <a:rPr lang="en-US" sz="1927" b="1" spc="-69">
                <a:solidFill>
                  <a:srgbClr val="004AAD"/>
                </a:solidFill>
                <a:latin typeface="Poppins Bold"/>
                <a:ea typeface="Poppins Bold"/>
              </a:rPr>
              <a:t>Webpack</a:t>
            </a:r>
            <a:r>
              <a:rPr lang="en-US" sz="1927" spc="-69">
                <a:solidFill>
                  <a:srgbClr val="000000"/>
                </a:solidFill>
                <a:latin typeface="Poppins"/>
                <a:ea typeface="Poppins"/>
              </a:rPr>
              <a:t> es una herramienta de empaquetado que agrupa todos los módulos (JavaScript, CSS, imágenes, etc.) en archivos de salida que el navegador puede entender. Webpack se encarga de </a:t>
            </a:r>
            <a:r>
              <a:rPr lang="en-US" sz="1927" b="1" spc="-69">
                <a:solidFill>
                  <a:srgbClr val="004AAD"/>
                </a:solidFill>
                <a:latin typeface="Poppins Bold"/>
                <a:ea typeface="Poppins Bold"/>
              </a:rPr>
              <a:t>optimizar la carga de recursos</a:t>
            </a:r>
            <a:r>
              <a:rPr lang="en-US" sz="1927" spc="-69">
                <a:solidFill>
                  <a:srgbClr val="000000"/>
                </a:solidFill>
                <a:latin typeface="Poppins"/>
                <a:ea typeface="Poppins"/>
              </a:rPr>
              <a:t> y manejar las dependencias entre módulos.</a:t>
            </a:r>
            <a:endParaRPr lang="en-US" sz="1927" spc="-1">
              <a:latin typeface="Arial"/>
            </a:endParaRPr>
          </a:p>
          <a:p>
            <a:pPr>
              <a:lnSpc>
                <a:spcPts val="2251"/>
              </a:lnSpc>
            </a:pPr>
            <a:endParaRPr lang="en-US" sz="1200" spc="-1">
              <a:latin typeface="Arial"/>
            </a:endParaRPr>
          </a:p>
        </p:txBody>
      </p:sp>
      <p:sp>
        <p:nvSpPr>
          <p:cNvPr id="531" name="TextBox 21"/>
          <p:cNvSpPr/>
          <p:nvPr/>
        </p:nvSpPr>
        <p:spPr>
          <a:xfrm>
            <a:off x="1055280" y="363120"/>
            <a:ext cx="8545680" cy="55970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4666"/>
              </a:lnSpc>
            </a:pPr>
            <a:r>
              <a:rPr lang="en-US" sz="3334" b="1" spc="-201" dirty="0">
                <a:solidFill>
                  <a:srgbClr val="004AAD"/>
                </a:solidFill>
                <a:latin typeface="Open Sans Bold"/>
                <a:ea typeface="Open Sans Bold"/>
              </a:rPr>
              <a:t>BABEL Y WEBPACK</a:t>
            </a:r>
            <a:endParaRPr lang="en-US" sz="3334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491356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CA89950-E31A-4DC4-2301-B1386CEE3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252936"/>
            <a:ext cx="10058400" cy="1028715"/>
          </a:xfrm>
        </p:spPr>
        <p:txBody>
          <a:bodyPr anchor="ctr">
            <a:normAutofit/>
          </a:bodyPr>
          <a:lstStyle/>
          <a:p>
            <a:pPr algn="ctr"/>
            <a:r>
              <a:rPr lang="es-ES" sz="3600">
                <a:solidFill>
                  <a:srgbClr val="FFFFFF"/>
                </a:solidFill>
                <a:ea typeface="Calibri Light"/>
                <a:cs typeface="Calibri Light"/>
              </a:rPr>
              <a:t>React</a:t>
            </a:r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5E1ED12F-9F06-4B37-87B7-F98F52937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7A56209-657E-3579-E2C6-99E6D54CD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1339" y="502926"/>
            <a:ext cx="10041471" cy="4300095"/>
          </a:xfrm>
        </p:spPr>
        <p:txBody>
          <a:bodyPr vert="horz" lIns="0" tIns="45720" rIns="0" bIns="45720" rtlCol="0" anchor="t">
            <a:normAutofit/>
          </a:bodyPr>
          <a:lstStyle/>
          <a:p>
            <a:pPr>
              <a:buFont typeface="Wingdings" panose="020F0502020204030204" pitchFamily="34" charset="0"/>
              <a:buChar char="Ø"/>
            </a:pPr>
            <a:endParaRPr lang="es-ES" sz="2400" b="1">
              <a:latin typeface="Calibri Light"/>
              <a:ea typeface="+mn-lt"/>
              <a:cs typeface="+mn-lt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s-ES" sz="3200" b="1" dirty="0">
                <a:latin typeface="Calibri Light"/>
                <a:ea typeface="+mn-lt"/>
                <a:cs typeface="+mn-lt"/>
              </a:rPr>
              <a:t>Conceptos básicos</a:t>
            </a:r>
            <a:endParaRPr lang="es-ES" sz="3200" b="1" dirty="0">
              <a:latin typeface="Calibri Light"/>
              <a:ea typeface="Calibri"/>
              <a:cs typeface="Calibri"/>
            </a:endParaRPr>
          </a:p>
          <a:p>
            <a:pPr>
              <a:lnSpc>
                <a:spcPct val="150000"/>
              </a:lnSpc>
              <a:buFont typeface="Wingdings"/>
              <a:buChar char="Ø"/>
            </a:pPr>
            <a:r>
              <a:rPr lang="es-ES" dirty="0">
                <a:solidFill>
                  <a:schemeClr val="tx1"/>
                </a:solidFill>
                <a:latin typeface="Calibri Light"/>
                <a:ea typeface="+mn-lt"/>
                <a:cs typeface="+mn-lt"/>
              </a:rPr>
              <a:t>Usa un </a:t>
            </a:r>
            <a:r>
              <a:rPr lang="es-ES" dirty="0">
                <a:solidFill>
                  <a:schemeClr val="accent1"/>
                </a:solidFill>
                <a:latin typeface="Calibri Light"/>
                <a:ea typeface="+mn-lt"/>
                <a:cs typeface="+mn-lt"/>
              </a:rPr>
              <a:t>virtual DOM </a:t>
            </a:r>
            <a:r>
              <a:rPr lang="es-ES" dirty="0">
                <a:solidFill>
                  <a:schemeClr val="tx1"/>
                </a:solidFill>
                <a:latin typeface="Calibri Light"/>
                <a:ea typeface="+mn-lt"/>
                <a:cs typeface="+mn-lt"/>
              </a:rPr>
              <a:t>en vez del DOM real. </a:t>
            </a:r>
          </a:p>
          <a:p>
            <a:pPr>
              <a:lnSpc>
                <a:spcPct val="150000"/>
              </a:lnSpc>
              <a:buFont typeface="Wingdings"/>
              <a:buChar char="Ø"/>
            </a:pPr>
            <a:r>
              <a:rPr lang="es-ES" dirty="0">
                <a:solidFill>
                  <a:schemeClr val="tx1"/>
                </a:solidFill>
                <a:latin typeface="Calibri Light"/>
                <a:ea typeface="+mn-lt"/>
                <a:cs typeface="+mn-lt"/>
              </a:rPr>
              <a:t>Basado en </a:t>
            </a:r>
            <a:r>
              <a:rPr lang="es-ES" dirty="0">
                <a:solidFill>
                  <a:schemeClr val="accent1"/>
                </a:solidFill>
                <a:latin typeface="Calibri Light"/>
                <a:ea typeface="+mn-lt"/>
                <a:cs typeface="+mn-lt"/>
              </a:rPr>
              <a:t>componentes</a:t>
            </a:r>
            <a:r>
              <a:rPr lang="es-ES" dirty="0">
                <a:solidFill>
                  <a:schemeClr val="tx1"/>
                </a:solidFill>
                <a:latin typeface="Calibri Light"/>
                <a:ea typeface="+mn-lt"/>
                <a:cs typeface="+mn-lt"/>
              </a:rPr>
              <a:t>. Con estados y ciclos de vida. </a:t>
            </a:r>
          </a:p>
          <a:p>
            <a:pPr>
              <a:lnSpc>
                <a:spcPct val="150000"/>
              </a:lnSpc>
              <a:buFont typeface="Wingdings" panose="020F0502020204030204" pitchFamily="34" charset="0"/>
              <a:buChar char="Ø"/>
            </a:pPr>
            <a:r>
              <a:rPr lang="es-ES" dirty="0">
                <a:solidFill>
                  <a:schemeClr val="tx1"/>
                </a:solidFill>
                <a:latin typeface="Calibri Light"/>
                <a:ea typeface="+mn-lt"/>
                <a:cs typeface="+mn-lt"/>
              </a:rPr>
              <a:t>Se puede trabajar con </a:t>
            </a:r>
            <a:r>
              <a:rPr lang="es-ES" dirty="0" err="1">
                <a:solidFill>
                  <a:schemeClr val="tx1"/>
                </a:solidFill>
                <a:latin typeface="Calibri Light"/>
                <a:ea typeface="+mn-lt"/>
                <a:cs typeface="+mn-lt"/>
              </a:rPr>
              <a:t>React</a:t>
            </a:r>
            <a:r>
              <a:rPr lang="es-ES" dirty="0">
                <a:solidFill>
                  <a:schemeClr val="tx1"/>
                </a:solidFill>
                <a:latin typeface="Calibri Light"/>
                <a:ea typeface="+mn-lt"/>
                <a:cs typeface="+mn-lt"/>
              </a:rPr>
              <a:t> del lado del servidor con </a:t>
            </a:r>
            <a:r>
              <a:rPr lang="es-ES" dirty="0">
                <a:solidFill>
                  <a:schemeClr val="accent1"/>
                </a:solidFill>
                <a:latin typeface="Calibri Light"/>
                <a:ea typeface="+mn-lt"/>
                <a:cs typeface="+mn-lt"/>
              </a:rPr>
              <a:t>Node.js.</a:t>
            </a:r>
          </a:p>
          <a:p>
            <a:pPr>
              <a:lnSpc>
                <a:spcPct val="150000"/>
              </a:lnSpc>
              <a:buFont typeface="Wingdings" panose="020F0502020204030204" pitchFamily="34" charset="0"/>
              <a:buChar char="Ø"/>
            </a:pPr>
            <a:r>
              <a:rPr lang="es-ES" dirty="0">
                <a:solidFill>
                  <a:schemeClr val="tx1"/>
                </a:solidFill>
                <a:latin typeface="Calibri Light"/>
                <a:ea typeface="+mn-lt"/>
                <a:cs typeface="+mn-lt"/>
              </a:rPr>
              <a:t> Se puede crear aplicaciones móviles con </a:t>
            </a:r>
            <a:r>
              <a:rPr lang="es-ES" err="1">
                <a:solidFill>
                  <a:schemeClr val="accent1"/>
                </a:solidFill>
                <a:latin typeface="Calibri Light"/>
                <a:ea typeface="+mn-lt"/>
                <a:cs typeface="+mn-lt"/>
              </a:rPr>
              <a:t>React</a:t>
            </a:r>
            <a:r>
              <a:rPr lang="es-ES" dirty="0">
                <a:solidFill>
                  <a:schemeClr val="accent1"/>
                </a:solidFill>
                <a:latin typeface="Calibri Light"/>
                <a:ea typeface="+mn-lt"/>
                <a:cs typeface="+mn-lt"/>
              </a:rPr>
              <a:t> Native.</a:t>
            </a:r>
            <a:endParaRPr lang="es-ES">
              <a:solidFill>
                <a:schemeClr val="accent1"/>
              </a:solidFill>
              <a:latin typeface="Calibri Light"/>
              <a:ea typeface="Calibri"/>
              <a:cs typeface="Calibri"/>
            </a:endParaRPr>
          </a:p>
          <a:p>
            <a:pPr marL="0" indent="0">
              <a:lnSpc>
                <a:spcPct val="150000"/>
              </a:lnSpc>
              <a:buNone/>
            </a:pPr>
            <a:endParaRPr lang="es-ES" dirty="0">
              <a:solidFill>
                <a:schemeClr val="tx1"/>
              </a:solidFill>
              <a:latin typeface="Calibri Light"/>
              <a:ea typeface="Calibri Light"/>
              <a:cs typeface="Calibri Light"/>
            </a:endParaRPr>
          </a:p>
          <a:p>
            <a:pPr>
              <a:lnSpc>
                <a:spcPct val="150000"/>
              </a:lnSpc>
              <a:buFont typeface="Wingdings" panose="020F0502020204030204" pitchFamily="34" charset="0"/>
              <a:buChar char="Ø"/>
            </a:pPr>
            <a:endParaRPr lang="es-ES" sz="180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>
              <a:lnSpc>
                <a:spcPct val="150000"/>
              </a:lnSpc>
              <a:buFont typeface="Wingdings" panose="020F0502020204030204" pitchFamily="34" charset="0"/>
              <a:buChar char="Ø"/>
            </a:pPr>
            <a:endParaRPr lang="es-ES" sz="180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>
              <a:lnSpc>
                <a:spcPct val="150000"/>
              </a:lnSpc>
              <a:buFont typeface="Wingdings" panose="020F0502020204030204" pitchFamily="34" charset="0"/>
              <a:buChar char="Ø"/>
            </a:pPr>
            <a:endParaRPr lang="es-ES" sz="1600">
              <a:solidFill>
                <a:srgbClr val="000000"/>
              </a:solidFill>
              <a:latin typeface="Calibri Light"/>
              <a:ea typeface="Calibri Light"/>
              <a:cs typeface="Calibri Light"/>
            </a:endParaRPr>
          </a:p>
          <a:p>
            <a:pPr>
              <a:lnSpc>
                <a:spcPct val="150000"/>
              </a:lnSpc>
              <a:buFont typeface="Wingdings" panose="020F0502020204030204" pitchFamily="34" charset="0"/>
              <a:buChar char="Ø"/>
            </a:pPr>
            <a:endParaRPr lang="es-ES" sz="1600">
              <a:solidFill>
                <a:srgbClr val="000000"/>
              </a:solidFill>
              <a:ea typeface="Calibri"/>
              <a:cs typeface="Calibri"/>
            </a:endParaRPr>
          </a:p>
          <a:p>
            <a:pPr>
              <a:buFont typeface="Wingdings" panose="020F0502020204030204" pitchFamily="34" charset="0"/>
              <a:buChar char="Ø"/>
            </a:pPr>
            <a:endParaRPr lang="es-ES">
              <a:ea typeface="Calibri"/>
              <a:cs typeface="Calibri"/>
            </a:endParaRPr>
          </a:p>
          <a:p>
            <a:pPr>
              <a:buFont typeface="Wingdings" panose="020F0502020204030204" pitchFamily="34" charset="0"/>
              <a:buChar char="Ø"/>
            </a:pPr>
            <a:endParaRPr lang="es-ES">
              <a:ea typeface="Calibri"/>
              <a:cs typeface="Calibri"/>
            </a:endParaRPr>
          </a:p>
          <a:p>
            <a:pPr>
              <a:buFont typeface="Wingdings" panose="020F0502020204030204" pitchFamily="34" charset="0"/>
              <a:buChar char="Ø"/>
            </a:pPr>
            <a:endParaRPr lang="es-ES">
              <a:ea typeface="Calibri"/>
              <a:cs typeface="Calibri"/>
            </a:endParaRPr>
          </a:p>
          <a:p>
            <a:pPr>
              <a:buFont typeface="Wingdings" panose="020F0502020204030204" pitchFamily="34" charset="0"/>
              <a:buChar char="Ø"/>
            </a:pPr>
            <a:endParaRPr lang="es-ES">
              <a:ea typeface="Calibri"/>
              <a:cs typeface="Calibri"/>
            </a:endParaRPr>
          </a:p>
          <a:p>
            <a:pPr>
              <a:buFont typeface="Wingdings" panose="020F0502020204030204" pitchFamily="34" charset="0"/>
              <a:buChar char="Ø"/>
            </a:pPr>
            <a:endParaRPr lang="es-ES">
              <a:ea typeface="Calibri"/>
              <a:cs typeface="Calibri"/>
            </a:endParaRP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F5769D0-DA4D-6687-A97B-5C373CCDF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23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382852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CA89950-E31A-4DC4-2301-B1386CEE3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252936"/>
            <a:ext cx="10058400" cy="1028715"/>
          </a:xfrm>
        </p:spPr>
        <p:txBody>
          <a:bodyPr anchor="ctr">
            <a:normAutofit/>
          </a:bodyPr>
          <a:lstStyle/>
          <a:p>
            <a:pPr algn="ctr"/>
            <a:r>
              <a:rPr lang="es-ES" sz="3600">
                <a:solidFill>
                  <a:srgbClr val="FFFFFF"/>
                </a:solidFill>
                <a:ea typeface="Calibri Light"/>
                <a:cs typeface="Calibri Light"/>
              </a:rPr>
              <a:t>React</a:t>
            </a:r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5E1ED12F-9F06-4B37-87B7-F98F52937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7A56209-657E-3579-E2C6-99E6D54CD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1339" y="502926"/>
            <a:ext cx="5427173" cy="4409735"/>
          </a:xfrm>
        </p:spPr>
        <p:txBody>
          <a:bodyPr vert="horz" lIns="0" tIns="45720" rIns="0" bIns="45720" rtlCol="0" anchor="t">
            <a:normAutofit lnSpcReduction="10000"/>
          </a:bodyPr>
          <a:lstStyle/>
          <a:p>
            <a:pPr>
              <a:buFont typeface="Wingdings" panose="020F0502020204030204" pitchFamily="34" charset="0"/>
              <a:buChar char="Ø"/>
            </a:pPr>
            <a:endParaRPr lang="es-ES" sz="2400" b="1">
              <a:latin typeface="Calibri Light"/>
              <a:ea typeface="+mn-lt"/>
              <a:cs typeface="+mn-lt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s-ES" sz="3200" b="1" dirty="0">
                <a:latin typeface="Calibri Light"/>
                <a:ea typeface="Calibri"/>
                <a:cs typeface="Calibri"/>
              </a:rPr>
              <a:t>Virtual DOM</a:t>
            </a:r>
          </a:p>
          <a:p>
            <a:pPr>
              <a:lnSpc>
                <a:spcPct val="150000"/>
              </a:lnSpc>
              <a:buFont typeface="Wingdings"/>
              <a:buChar char="Ø"/>
            </a:pPr>
            <a:r>
              <a:rPr lang="es-ES" sz="1800" dirty="0">
                <a:solidFill>
                  <a:srgbClr val="333333"/>
                </a:solidFill>
                <a:latin typeface="Calibri Light"/>
                <a:ea typeface="+mn-lt"/>
                <a:cs typeface="+mn-lt"/>
              </a:rPr>
              <a:t>El secreto de </a:t>
            </a:r>
            <a:r>
              <a:rPr lang="es-ES" sz="1800" dirty="0" err="1">
                <a:solidFill>
                  <a:srgbClr val="333333"/>
                </a:solidFill>
                <a:latin typeface="Calibri Light"/>
                <a:ea typeface="+mn-lt"/>
                <a:cs typeface="+mn-lt"/>
              </a:rPr>
              <a:t>React</a:t>
            </a:r>
            <a:r>
              <a:rPr lang="es-ES" sz="1800" dirty="0">
                <a:solidFill>
                  <a:srgbClr val="333333"/>
                </a:solidFill>
                <a:latin typeface="Calibri Light"/>
                <a:ea typeface="+mn-lt"/>
                <a:cs typeface="+mn-lt"/>
              </a:rPr>
              <a:t> para tener un performance muy alto, es que implementa algo llamado </a:t>
            </a:r>
            <a:r>
              <a:rPr lang="es-ES" sz="1800" dirty="0">
                <a:solidFill>
                  <a:schemeClr val="accent1"/>
                </a:solidFill>
                <a:latin typeface="Calibri Light"/>
                <a:ea typeface="+mn-lt"/>
                <a:cs typeface="+mn-lt"/>
              </a:rPr>
              <a:t>Virtual DOM</a:t>
            </a:r>
            <a:r>
              <a:rPr lang="es-ES" sz="1800" dirty="0">
                <a:solidFill>
                  <a:srgbClr val="333333"/>
                </a:solidFill>
                <a:latin typeface="Calibri Light"/>
                <a:ea typeface="+mn-lt"/>
                <a:cs typeface="+mn-lt"/>
              </a:rPr>
              <a:t> y en vez de renderizar todo el DOM en cada cambio, este hace los cambios en una copia en memoria y después usa un algoritmo para comparar las propiedades de la copia en memoria con las de la versión del DOM y así aplicar cambios exclusivamente en las partes que varían.</a:t>
            </a:r>
            <a:endParaRPr lang="es-ES" sz="1800" dirty="0">
              <a:solidFill>
                <a:srgbClr val="333333"/>
              </a:solidFill>
              <a:latin typeface="Calibri Light"/>
              <a:ea typeface="Calibri"/>
              <a:cs typeface="Calibri"/>
            </a:endParaRPr>
          </a:p>
          <a:p>
            <a:pPr marL="0" indent="0">
              <a:lnSpc>
                <a:spcPct val="150000"/>
              </a:lnSpc>
              <a:buNone/>
            </a:pPr>
            <a:endParaRPr lang="es-ES" dirty="0">
              <a:solidFill>
                <a:schemeClr val="tx1"/>
              </a:solidFill>
              <a:latin typeface="Calibri Light"/>
              <a:ea typeface="Calibri Light"/>
              <a:cs typeface="Calibri Light"/>
            </a:endParaRPr>
          </a:p>
          <a:p>
            <a:pPr>
              <a:lnSpc>
                <a:spcPct val="150000"/>
              </a:lnSpc>
              <a:buFont typeface="Wingdings" panose="020F0502020204030204" pitchFamily="34" charset="0"/>
              <a:buChar char="Ø"/>
            </a:pPr>
            <a:endParaRPr lang="es-ES" sz="180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>
              <a:lnSpc>
                <a:spcPct val="150000"/>
              </a:lnSpc>
              <a:buFont typeface="Wingdings" panose="020F0502020204030204" pitchFamily="34" charset="0"/>
              <a:buChar char="Ø"/>
            </a:pPr>
            <a:endParaRPr lang="es-ES" sz="180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>
              <a:lnSpc>
                <a:spcPct val="150000"/>
              </a:lnSpc>
              <a:buFont typeface="Wingdings" panose="020F0502020204030204" pitchFamily="34" charset="0"/>
              <a:buChar char="Ø"/>
            </a:pPr>
            <a:endParaRPr lang="es-ES" sz="1600">
              <a:solidFill>
                <a:srgbClr val="000000"/>
              </a:solidFill>
              <a:latin typeface="Calibri Light"/>
              <a:ea typeface="Calibri Light"/>
              <a:cs typeface="Calibri Light"/>
            </a:endParaRPr>
          </a:p>
          <a:p>
            <a:pPr>
              <a:lnSpc>
                <a:spcPct val="150000"/>
              </a:lnSpc>
              <a:buFont typeface="Wingdings" panose="020F0502020204030204" pitchFamily="34" charset="0"/>
              <a:buChar char="Ø"/>
            </a:pPr>
            <a:endParaRPr lang="es-ES" sz="1600">
              <a:solidFill>
                <a:srgbClr val="000000"/>
              </a:solidFill>
              <a:ea typeface="Calibri"/>
              <a:cs typeface="Calibri"/>
            </a:endParaRPr>
          </a:p>
          <a:p>
            <a:pPr>
              <a:buFont typeface="Wingdings" panose="020F0502020204030204" pitchFamily="34" charset="0"/>
              <a:buChar char="Ø"/>
            </a:pPr>
            <a:endParaRPr lang="es-ES">
              <a:ea typeface="Calibri"/>
              <a:cs typeface="Calibri"/>
            </a:endParaRPr>
          </a:p>
          <a:p>
            <a:pPr>
              <a:buFont typeface="Wingdings" panose="020F0502020204030204" pitchFamily="34" charset="0"/>
              <a:buChar char="Ø"/>
            </a:pPr>
            <a:endParaRPr lang="es-ES">
              <a:ea typeface="Calibri"/>
              <a:cs typeface="Calibri"/>
            </a:endParaRPr>
          </a:p>
          <a:p>
            <a:pPr>
              <a:buFont typeface="Wingdings" panose="020F0502020204030204" pitchFamily="34" charset="0"/>
              <a:buChar char="Ø"/>
            </a:pPr>
            <a:endParaRPr lang="es-ES">
              <a:ea typeface="Calibri"/>
              <a:cs typeface="Calibri"/>
            </a:endParaRPr>
          </a:p>
          <a:p>
            <a:pPr>
              <a:buFont typeface="Wingdings" panose="020F0502020204030204" pitchFamily="34" charset="0"/>
              <a:buChar char="Ø"/>
            </a:pPr>
            <a:endParaRPr lang="es-ES">
              <a:ea typeface="Calibri"/>
              <a:cs typeface="Calibri"/>
            </a:endParaRP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F5769D0-DA4D-6687-A97B-5C373CCDF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24</a:t>
            </a:fld>
            <a:endParaRPr lang="es-ES"/>
          </a:p>
        </p:txBody>
      </p:sp>
      <p:pic>
        <p:nvPicPr>
          <p:cNvPr id="4" name="Imagen 3" descr="Gráfico, Gráfico de burbujas&#10;&#10;Descripción generada automáticamente">
            <a:extLst>
              <a:ext uri="{FF2B5EF4-FFF2-40B4-BE49-F238E27FC236}">
                <a16:creationId xmlns:a16="http://schemas.microsoft.com/office/drawing/2014/main" id="{D8235D77-C5C7-CEA9-996D-3D0F205911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6246" y="1884791"/>
            <a:ext cx="3827390" cy="291691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6159517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AutoShape 2"/>
          <p:cNvSpPr/>
          <p:nvPr/>
        </p:nvSpPr>
        <p:spPr>
          <a:xfrm>
            <a:off x="1200000" y="1207440"/>
            <a:ext cx="2498880" cy="240"/>
          </a:xfrm>
          <a:prstGeom prst="line">
            <a:avLst/>
          </a:prstGeom>
          <a:ln w="47625">
            <a:solidFill>
              <a:srgbClr val="004AAD"/>
            </a:solidFill>
            <a:round/>
            <a:tailEnd type="oval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s-ES" sz="1200"/>
          </a:p>
        </p:txBody>
      </p:sp>
      <p:grpSp>
        <p:nvGrpSpPr>
          <p:cNvPr id="341" name="Group 3"/>
          <p:cNvGrpSpPr/>
          <p:nvPr/>
        </p:nvGrpSpPr>
        <p:grpSpPr>
          <a:xfrm>
            <a:off x="10374240" y="6119520"/>
            <a:ext cx="2208960" cy="738240"/>
            <a:chOff x="15561360" y="9179280"/>
            <a:chExt cx="3313440" cy="1107360"/>
          </a:xfrm>
        </p:grpSpPr>
        <p:sp>
          <p:nvSpPr>
            <p:cNvPr id="342" name="Freeform 4"/>
            <p:cNvSpPr/>
            <p:nvPr/>
          </p:nvSpPr>
          <p:spPr>
            <a:xfrm>
              <a:off x="15561360" y="9258480"/>
              <a:ext cx="3313440" cy="1028160"/>
            </a:xfrm>
            <a:custGeom>
              <a:avLst/>
              <a:gdLst/>
              <a:ahLst/>
              <a:cxnLst/>
              <a:rect l="l" t="t" r="r" b="b"/>
              <a:pathLst>
                <a:path w="1597601" h="495897">
                  <a:moveTo>
                    <a:pt x="203200" y="0"/>
                  </a:moveTo>
                  <a:lnTo>
                    <a:pt x="1597601" y="0"/>
                  </a:lnTo>
                  <a:lnTo>
                    <a:pt x="1394401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 sz="1200"/>
            </a:p>
          </p:txBody>
        </p:sp>
        <p:sp>
          <p:nvSpPr>
            <p:cNvPr id="343" name="TextBox 5"/>
            <p:cNvSpPr/>
            <p:nvPr/>
          </p:nvSpPr>
          <p:spPr>
            <a:xfrm>
              <a:off x="15771960" y="9179280"/>
              <a:ext cx="2891880" cy="1107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 sz="1200"/>
            </a:p>
          </p:txBody>
        </p:sp>
      </p:grpSp>
      <p:grpSp>
        <p:nvGrpSpPr>
          <p:cNvPr id="344" name="Group 6"/>
          <p:cNvGrpSpPr/>
          <p:nvPr/>
        </p:nvGrpSpPr>
        <p:grpSpPr>
          <a:xfrm>
            <a:off x="9397680" y="6488640"/>
            <a:ext cx="1423200" cy="368880"/>
            <a:chOff x="14096520" y="9732960"/>
            <a:chExt cx="2134800" cy="553320"/>
          </a:xfrm>
        </p:grpSpPr>
        <p:sp>
          <p:nvSpPr>
            <p:cNvPr id="345" name="Freeform 7"/>
            <p:cNvSpPr/>
            <p:nvPr/>
          </p:nvSpPr>
          <p:spPr>
            <a:xfrm>
              <a:off x="14096520" y="9772560"/>
              <a:ext cx="2134800" cy="513720"/>
            </a:xfrm>
            <a:custGeom>
              <a:avLst/>
              <a:gdLst/>
              <a:ahLst/>
              <a:cxnLst/>
              <a:rect l="l" t="t" r="r" b="b"/>
              <a:pathLst>
                <a:path w="2058870" h="495897">
                  <a:moveTo>
                    <a:pt x="203200" y="0"/>
                  </a:moveTo>
                  <a:lnTo>
                    <a:pt x="2058870" y="0"/>
                  </a:lnTo>
                  <a:lnTo>
                    <a:pt x="1855670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BF6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 sz="1200"/>
            </a:p>
          </p:txBody>
        </p:sp>
        <p:sp>
          <p:nvSpPr>
            <p:cNvPr id="346" name="TextBox 8"/>
            <p:cNvSpPr/>
            <p:nvPr/>
          </p:nvSpPr>
          <p:spPr>
            <a:xfrm>
              <a:off x="14201640" y="9732960"/>
              <a:ext cx="1923840" cy="553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 sz="1200"/>
            </a:p>
          </p:txBody>
        </p:sp>
      </p:grpSp>
      <p:grpSp>
        <p:nvGrpSpPr>
          <p:cNvPr id="347" name="Group 9"/>
          <p:cNvGrpSpPr/>
          <p:nvPr/>
        </p:nvGrpSpPr>
        <p:grpSpPr>
          <a:xfrm>
            <a:off x="10696080" y="305280"/>
            <a:ext cx="1453200" cy="485520"/>
            <a:chOff x="16044120" y="457920"/>
            <a:chExt cx="2179800" cy="728280"/>
          </a:xfrm>
        </p:grpSpPr>
        <p:sp>
          <p:nvSpPr>
            <p:cNvPr id="348" name="Freeform 10"/>
            <p:cNvSpPr/>
            <p:nvPr/>
          </p:nvSpPr>
          <p:spPr>
            <a:xfrm>
              <a:off x="16044120" y="509760"/>
              <a:ext cx="2179800" cy="676080"/>
            </a:xfrm>
            <a:custGeom>
              <a:avLst/>
              <a:gdLst/>
              <a:ahLst/>
              <a:cxnLst/>
              <a:rect l="l" t="t" r="r" b="b"/>
              <a:pathLst>
                <a:path w="1597601" h="495897">
                  <a:moveTo>
                    <a:pt x="203200" y="0"/>
                  </a:moveTo>
                  <a:lnTo>
                    <a:pt x="1597601" y="0"/>
                  </a:lnTo>
                  <a:lnTo>
                    <a:pt x="1394401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BF63"/>
            </a:solidFill>
            <a:ln w="95250" cap="sq">
              <a:solidFill>
                <a:srgbClr val="00BF63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 sz="1200"/>
            </a:p>
          </p:txBody>
        </p:sp>
        <p:sp>
          <p:nvSpPr>
            <p:cNvPr id="349" name="TextBox 11"/>
            <p:cNvSpPr/>
            <p:nvPr/>
          </p:nvSpPr>
          <p:spPr>
            <a:xfrm>
              <a:off x="16182720" y="457920"/>
              <a:ext cx="1902600" cy="728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 sz="1200"/>
            </a:p>
          </p:txBody>
        </p:sp>
      </p:grpSp>
      <p:grpSp>
        <p:nvGrpSpPr>
          <p:cNvPr id="350" name="Group 12"/>
          <p:cNvGrpSpPr/>
          <p:nvPr/>
        </p:nvGrpSpPr>
        <p:grpSpPr>
          <a:xfrm>
            <a:off x="11422800" y="-199680"/>
            <a:ext cx="2288400" cy="764640"/>
            <a:chOff x="17134200" y="-299520"/>
            <a:chExt cx="3432600" cy="1146960"/>
          </a:xfrm>
        </p:grpSpPr>
        <p:sp>
          <p:nvSpPr>
            <p:cNvPr id="351" name="Freeform 13"/>
            <p:cNvSpPr/>
            <p:nvPr/>
          </p:nvSpPr>
          <p:spPr>
            <a:xfrm>
              <a:off x="17134200" y="-217440"/>
              <a:ext cx="3432600" cy="1064880"/>
            </a:xfrm>
            <a:custGeom>
              <a:avLst/>
              <a:gdLst/>
              <a:ahLst/>
              <a:cxnLst/>
              <a:rect l="l" t="t" r="r" b="b"/>
              <a:pathLst>
                <a:path w="1597601" h="495897">
                  <a:moveTo>
                    <a:pt x="203200" y="0"/>
                  </a:moveTo>
                  <a:lnTo>
                    <a:pt x="1597601" y="0"/>
                  </a:lnTo>
                  <a:lnTo>
                    <a:pt x="1394401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  <a:ln w="95250" cap="sq">
              <a:solidFill>
                <a:srgbClr val="004AAD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 sz="1200"/>
            </a:p>
          </p:txBody>
        </p:sp>
        <p:sp>
          <p:nvSpPr>
            <p:cNvPr id="352" name="TextBox 14"/>
            <p:cNvSpPr/>
            <p:nvPr/>
          </p:nvSpPr>
          <p:spPr>
            <a:xfrm>
              <a:off x="17352720" y="-299520"/>
              <a:ext cx="2995920" cy="1146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 sz="1200"/>
            </a:p>
          </p:txBody>
        </p:sp>
      </p:grpSp>
      <p:grpSp>
        <p:nvGrpSpPr>
          <p:cNvPr id="353" name="Group 15"/>
          <p:cNvGrpSpPr/>
          <p:nvPr/>
        </p:nvGrpSpPr>
        <p:grpSpPr>
          <a:xfrm>
            <a:off x="185040" y="194400"/>
            <a:ext cx="782640" cy="1028640"/>
            <a:chOff x="277560" y="291600"/>
            <a:chExt cx="1173960" cy="1542960"/>
          </a:xfrm>
        </p:grpSpPr>
        <p:sp>
          <p:nvSpPr>
            <p:cNvPr id="354" name="Freeform 16"/>
            <p:cNvSpPr/>
            <p:nvPr/>
          </p:nvSpPr>
          <p:spPr>
            <a:xfrm>
              <a:off x="277560" y="401760"/>
              <a:ext cx="1173960" cy="1432800"/>
            </a:xfrm>
            <a:custGeom>
              <a:avLst/>
              <a:gdLst/>
              <a:ahLst/>
              <a:cxnLst/>
              <a:rect l="l" t="t" r="r" b="b"/>
              <a:pathLst>
                <a:path w="406400" h="495897">
                  <a:moveTo>
                    <a:pt x="203200" y="0"/>
                  </a:moveTo>
                  <a:lnTo>
                    <a:pt x="406400" y="0"/>
                  </a:lnTo>
                  <a:lnTo>
                    <a:pt x="203200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 sz="1200"/>
            </a:p>
          </p:txBody>
        </p:sp>
        <p:sp>
          <p:nvSpPr>
            <p:cNvPr id="355" name="TextBox 17"/>
            <p:cNvSpPr/>
            <p:nvPr/>
          </p:nvSpPr>
          <p:spPr>
            <a:xfrm>
              <a:off x="570960" y="291600"/>
              <a:ext cx="586800" cy="1542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 sz="1200"/>
            </a:p>
          </p:txBody>
        </p:sp>
      </p:grpSp>
      <p:sp>
        <p:nvSpPr>
          <p:cNvPr id="356" name="Freeform 18"/>
          <p:cNvSpPr/>
          <p:nvPr/>
        </p:nvSpPr>
        <p:spPr>
          <a:xfrm>
            <a:off x="7980960" y="2141280"/>
            <a:ext cx="2839680" cy="2574960"/>
          </a:xfrm>
          <a:custGeom>
            <a:avLst/>
            <a:gdLst/>
            <a:ahLst/>
            <a:cxnLst/>
            <a:rect l="l" t="t" r="r" b="b"/>
            <a:pathLst>
              <a:path w="4260375" h="3863221">
                <a:moveTo>
                  <a:pt x="0" y="0"/>
                </a:moveTo>
                <a:lnTo>
                  <a:pt x="4260375" y="0"/>
                </a:lnTo>
                <a:lnTo>
                  <a:pt x="4260375" y="3863222"/>
                </a:lnTo>
                <a:lnTo>
                  <a:pt x="0" y="3863222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s-ES" sz="1200"/>
          </a:p>
        </p:txBody>
      </p:sp>
      <p:sp>
        <p:nvSpPr>
          <p:cNvPr id="357" name="TextBox 19"/>
          <p:cNvSpPr/>
          <p:nvPr/>
        </p:nvSpPr>
        <p:spPr>
          <a:xfrm>
            <a:off x="1055280" y="2275920"/>
            <a:ext cx="5651280" cy="117981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2251"/>
              </a:lnSpc>
            </a:pPr>
            <a:r>
              <a:rPr lang="en-US" sz="1927" spc="-69">
                <a:solidFill>
                  <a:srgbClr val="000000"/>
                </a:solidFill>
                <a:latin typeface="Poppins"/>
                <a:ea typeface="Poppins"/>
              </a:rPr>
              <a:t>Los componentes son bloques de construcción reutilizables que encapsulan tanto la lógica como la interfaz de usuario.  Una aplicación en React, está construída mediante componentes</a:t>
            </a:r>
            <a:endParaRPr lang="en-US" sz="1927" spc="-1">
              <a:latin typeface="Arial"/>
            </a:endParaRPr>
          </a:p>
        </p:txBody>
      </p:sp>
      <p:sp>
        <p:nvSpPr>
          <p:cNvPr id="358" name="TextBox 20"/>
          <p:cNvSpPr/>
          <p:nvPr/>
        </p:nvSpPr>
        <p:spPr>
          <a:xfrm>
            <a:off x="1055280" y="363120"/>
            <a:ext cx="9307680" cy="55970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4666"/>
              </a:lnSpc>
            </a:pPr>
            <a:r>
              <a:rPr lang="en-US" sz="3334" b="1" spc="-201">
                <a:solidFill>
                  <a:srgbClr val="004AAD"/>
                </a:solidFill>
                <a:latin typeface="Open Sans Bold"/>
                <a:ea typeface="Open Sans Bold"/>
              </a:rPr>
              <a:t>CARACTERÍSTICAS CLAVE DE REACT</a:t>
            </a:r>
            <a:endParaRPr lang="en-US" sz="3334" spc="-1">
              <a:latin typeface="Arial"/>
            </a:endParaRPr>
          </a:p>
        </p:txBody>
      </p:sp>
      <p:sp>
        <p:nvSpPr>
          <p:cNvPr id="359" name="TextBox 21"/>
          <p:cNvSpPr/>
          <p:nvPr/>
        </p:nvSpPr>
        <p:spPr>
          <a:xfrm>
            <a:off x="968160" y="1439280"/>
            <a:ext cx="7644720" cy="39273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3265"/>
              </a:lnSpc>
            </a:pPr>
            <a:r>
              <a:rPr lang="en-US" sz="2333" b="1" spc="-141">
                <a:solidFill>
                  <a:srgbClr val="004AAD"/>
                </a:solidFill>
                <a:latin typeface="Open Sans Bold"/>
                <a:ea typeface="Open Sans Bold"/>
              </a:rPr>
              <a:t>COMPONENTES</a:t>
            </a:r>
            <a:endParaRPr lang="en-US" sz="2333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617170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61454A-1AFA-7111-045B-95193B8D5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200" b="1" dirty="0">
                <a:ea typeface="Calibri Light"/>
                <a:cs typeface="Calibri Light"/>
              </a:rPr>
              <a:t>Componentes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49DE3CF-FD33-7BB1-E26E-0BF10B39B5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212" y="1737495"/>
            <a:ext cx="10058400" cy="4603519"/>
          </a:xfrm>
        </p:spPr>
        <p:txBody>
          <a:bodyPr vert="horz" lIns="0" tIns="45720" rIns="0" bIns="45720" rtlCol="0" anchor="t">
            <a:normAutofit/>
          </a:bodyPr>
          <a:lstStyle/>
          <a:p>
            <a:pPr>
              <a:lnSpc>
                <a:spcPct val="150000"/>
              </a:lnSpc>
              <a:buFont typeface="Wingdings" panose="020F0502020204030204" pitchFamily="34" charset="0"/>
              <a:buChar char="Ø"/>
            </a:pPr>
            <a:r>
              <a:rPr lang="es-ES" sz="1600" dirty="0">
                <a:solidFill>
                  <a:schemeClr val="tx1"/>
                </a:solidFill>
                <a:latin typeface="Calibri Light"/>
                <a:ea typeface="+mn-lt"/>
                <a:cs typeface="+mn-lt"/>
              </a:rPr>
              <a:t>Las aplicaciones de </a:t>
            </a:r>
            <a:r>
              <a:rPr lang="es-ES" sz="1600" dirty="0" err="1">
                <a:solidFill>
                  <a:schemeClr val="tx1"/>
                </a:solidFill>
                <a:latin typeface="Calibri Light"/>
                <a:ea typeface="+mn-lt"/>
                <a:cs typeface="+mn-lt"/>
              </a:rPr>
              <a:t>React</a:t>
            </a:r>
            <a:r>
              <a:rPr lang="es-ES" sz="1600" dirty="0">
                <a:solidFill>
                  <a:schemeClr val="tx1"/>
                </a:solidFill>
                <a:latin typeface="Calibri Light"/>
                <a:ea typeface="+mn-lt"/>
                <a:cs typeface="+mn-lt"/>
              </a:rPr>
              <a:t> están hechas a partir de</a:t>
            </a:r>
            <a:r>
              <a:rPr lang="es-ES" sz="1600" dirty="0">
                <a:solidFill>
                  <a:schemeClr val="accent1"/>
                </a:solidFill>
                <a:latin typeface="Calibri Light"/>
                <a:ea typeface="+mn-lt"/>
                <a:cs typeface="+mn-lt"/>
              </a:rPr>
              <a:t> componentes.</a:t>
            </a:r>
            <a:r>
              <a:rPr lang="es-ES" sz="1600" dirty="0">
                <a:solidFill>
                  <a:schemeClr val="tx1"/>
                </a:solidFill>
                <a:latin typeface="Calibri Light"/>
                <a:ea typeface="+mn-lt"/>
                <a:cs typeface="+mn-lt"/>
              </a:rPr>
              <a:t> Un componente es una pieza de UI (siglas en inglés de interfaz de usuario) que tiene su propia lógica y apariencia, son reutilizables. Un componente puede ser tan pequeño como un botón, o tan grande como toda una página. </a:t>
            </a:r>
            <a:endParaRPr lang="es-ES" sz="1600" dirty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>
              <a:lnSpc>
                <a:spcPct val="150000"/>
              </a:lnSpc>
              <a:buFont typeface="Wingdings" panose="020F0502020204030204" pitchFamily="34" charset="0"/>
              <a:buChar char="Ø"/>
            </a:pPr>
            <a:endParaRPr lang="es-ES" sz="1600" dirty="0">
              <a:solidFill>
                <a:schemeClr val="tx1"/>
              </a:solidFill>
              <a:latin typeface="Calibri Light"/>
              <a:ea typeface="Calibri" panose="020F0502020204030204"/>
              <a:cs typeface="Calibri" panose="020F0502020204030204"/>
            </a:endParaRPr>
          </a:p>
        </p:txBody>
      </p:sp>
      <p:pic>
        <p:nvPicPr>
          <p:cNvPr id="6" name="Imagen 5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A7BB308E-17DF-6E07-C116-AEE2C03A7F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2934644"/>
            <a:ext cx="6797386" cy="3218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8656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AutoShape 2"/>
          <p:cNvSpPr/>
          <p:nvPr/>
        </p:nvSpPr>
        <p:spPr>
          <a:xfrm>
            <a:off x="1200000" y="1207440"/>
            <a:ext cx="2498880" cy="240"/>
          </a:xfrm>
          <a:prstGeom prst="line">
            <a:avLst/>
          </a:prstGeom>
          <a:ln w="47625">
            <a:solidFill>
              <a:srgbClr val="004AAD"/>
            </a:solidFill>
            <a:round/>
            <a:tailEnd type="oval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s-ES" sz="1200"/>
          </a:p>
        </p:txBody>
      </p:sp>
      <p:grpSp>
        <p:nvGrpSpPr>
          <p:cNvPr id="361" name="Group 3"/>
          <p:cNvGrpSpPr/>
          <p:nvPr/>
        </p:nvGrpSpPr>
        <p:grpSpPr>
          <a:xfrm>
            <a:off x="10374240" y="6119520"/>
            <a:ext cx="2208960" cy="738240"/>
            <a:chOff x="15561360" y="9179280"/>
            <a:chExt cx="3313440" cy="1107360"/>
          </a:xfrm>
        </p:grpSpPr>
        <p:sp>
          <p:nvSpPr>
            <p:cNvPr id="362" name="Freeform 4"/>
            <p:cNvSpPr/>
            <p:nvPr/>
          </p:nvSpPr>
          <p:spPr>
            <a:xfrm>
              <a:off x="15561360" y="9258480"/>
              <a:ext cx="3313440" cy="1028160"/>
            </a:xfrm>
            <a:custGeom>
              <a:avLst/>
              <a:gdLst/>
              <a:ahLst/>
              <a:cxnLst/>
              <a:rect l="l" t="t" r="r" b="b"/>
              <a:pathLst>
                <a:path w="1597601" h="495897">
                  <a:moveTo>
                    <a:pt x="203200" y="0"/>
                  </a:moveTo>
                  <a:lnTo>
                    <a:pt x="1597601" y="0"/>
                  </a:lnTo>
                  <a:lnTo>
                    <a:pt x="1394401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 sz="1200"/>
            </a:p>
          </p:txBody>
        </p:sp>
        <p:sp>
          <p:nvSpPr>
            <p:cNvPr id="363" name="TextBox 5"/>
            <p:cNvSpPr/>
            <p:nvPr/>
          </p:nvSpPr>
          <p:spPr>
            <a:xfrm>
              <a:off x="15771960" y="9179280"/>
              <a:ext cx="2891880" cy="1107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 sz="1200"/>
            </a:p>
          </p:txBody>
        </p:sp>
      </p:grpSp>
      <p:grpSp>
        <p:nvGrpSpPr>
          <p:cNvPr id="364" name="Group 6"/>
          <p:cNvGrpSpPr/>
          <p:nvPr/>
        </p:nvGrpSpPr>
        <p:grpSpPr>
          <a:xfrm>
            <a:off x="9397680" y="6488640"/>
            <a:ext cx="1423200" cy="368880"/>
            <a:chOff x="14096520" y="9732960"/>
            <a:chExt cx="2134800" cy="553320"/>
          </a:xfrm>
        </p:grpSpPr>
        <p:sp>
          <p:nvSpPr>
            <p:cNvPr id="365" name="Freeform 7"/>
            <p:cNvSpPr/>
            <p:nvPr/>
          </p:nvSpPr>
          <p:spPr>
            <a:xfrm>
              <a:off x="14096520" y="9772560"/>
              <a:ext cx="2134800" cy="513720"/>
            </a:xfrm>
            <a:custGeom>
              <a:avLst/>
              <a:gdLst/>
              <a:ahLst/>
              <a:cxnLst/>
              <a:rect l="l" t="t" r="r" b="b"/>
              <a:pathLst>
                <a:path w="2058870" h="495897">
                  <a:moveTo>
                    <a:pt x="203200" y="0"/>
                  </a:moveTo>
                  <a:lnTo>
                    <a:pt x="2058870" y="0"/>
                  </a:lnTo>
                  <a:lnTo>
                    <a:pt x="1855670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BF6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 sz="1200"/>
            </a:p>
          </p:txBody>
        </p:sp>
        <p:sp>
          <p:nvSpPr>
            <p:cNvPr id="366" name="TextBox 8"/>
            <p:cNvSpPr/>
            <p:nvPr/>
          </p:nvSpPr>
          <p:spPr>
            <a:xfrm>
              <a:off x="14201640" y="9732960"/>
              <a:ext cx="1923840" cy="553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 sz="1200"/>
            </a:p>
          </p:txBody>
        </p:sp>
      </p:grpSp>
      <p:grpSp>
        <p:nvGrpSpPr>
          <p:cNvPr id="367" name="Group 9"/>
          <p:cNvGrpSpPr/>
          <p:nvPr/>
        </p:nvGrpSpPr>
        <p:grpSpPr>
          <a:xfrm>
            <a:off x="10696080" y="305280"/>
            <a:ext cx="1453200" cy="485520"/>
            <a:chOff x="16044120" y="457920"/>
            <a:chExt cx="2179800" cy="728280"/>
          </a:xfrm>
        </p:grpSpPr>
        <p:sp>
          <p:nvSpPr>
            <p:cNvPr id="368" name="Freeform 10"/>
            <p:cNvSpPr/>
            <p:nvPr/>
          </p:nvSpPr>
          <p:spPr>
            <a:xfrm>
              <a:off x="16044120" y="509760"/>
              <a:ext cx="2179800" cy="676080"/>
            </a:xfrm>
            <a:custGeom>
              <a:avLst/>
              <a:gdLst/>
              <a:ahLst/>
              <a:cxnLst/>
              <a:rect l="l" t="t" r="r" b="b"/>
              <a:pathLst>
                <a:path w="1597601" h="495897">
                  <a:moveTo>
                    <a:pt x="203200" y="0"/>
                  </a:moveTo>
                  <a:lnTo>
                    <a:pt x="1597601" y="0"/>
                  </a:lnTo>
                  <a:lnTo>
                    <a:pt x="1394401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BF63"/>
            </a:solidFill>
            <a:ln w="95250" cap="sq">
              <a:solidFill>
                <a:srgbClr val="00BF63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 sz="1200"/>
            </a:p>
          </p:txBody>
        </p:sp>
        <p:sp>
          <p:nvSpPr>
            <p:cNvPr id="369" name="TextBox 11"/>
            <p:cNvSpPr/>
            <p:nvPr/>
          </p:nvSpPr>
          <p:spPr>
            <a:xfrm>
              <a:off x="16182720" y="457920"/>
              <a:ext cx="1902600" cy="728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 sz="1200"/>
            </a:p>
          </p:txBody>
        </p:sp>
      </p:grpSp>
      <p:grpSp>
        <p:nvGrpSpPr>
          <p:cNvPr id="370" name="Group 12"/>
          <p:cNvGrpSpPr/>
          <p:nvPr/>
        </p:nvGrpSpPr>
        <p:grpSpPr>
          <a:xfrm>
            <a:off x="11422800" y="-199680"/>
            <a:ext cx="2288400" cy="764640"/>
            <a:chOff x="17134200" y="-299520"/>
            <a:chExt cx="3432600" cy="1146960"/>
          </a:xfrm>
        </p:grpSpPr>
        <p:sp>
          <p:nvSpPr>
            <p:cNvPr id="371" name="Freeform 13"/>
            <p:cNvSpPr/>
            <p:nvPr/>
          </p:nvSpPr>
          <p:spPr>
            <a:xfrm>
              <a:off x="17134200" y="-217440"/>
              <a:ext cx="3432600" cy="1064880"/>
            </a:xfrm>
            <a:custGeom>
              <a:avLst/>
              <a:gdLst/>
              <a:ahLst/>
              <a:cxnLst/>
              <a:rect l="l" t="t" r="r" b="b"/>
              <a:pathLst>
                <a:path w="1597601" h="495897">
                  <a:moveTo>
                    <a:pt x="203200" y="0"/>
                  </a:moveTo>
                  <a:lnTo>
                    <a:pt x="1597601" y="0"/>
                  </a:lnTo>
                  <a:lnTo>
                    <a:pt x="1394401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  <a:ln w="95250" cap="sq">
              <a:solidFill>
                <a:srgbClr val="004AAD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 sz="1200"/>
            </a:p>
          </p:txBody>
        </p:sp>
        <p:sp>
          <p:nvSpPr>
            <p:cNvPr id="372" name="TextBox 14"/>
            <p:cNvSpPr/>
            <p:nvPr/>
          </p:nvSpPr>
          <p:spPr>
            <a:xfrm>
              <a:off x="17352720" y="-299520"/>
              <a:ext cx="2995920" cy="1146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 sz="1200"/>
            </a:p>
          </p:txBody>
        </p:sp>
      </p:grpSp>
      <p:grpSp>
        <p:nvGrpSpPr>
          <p:cNvPr id="373" name="Group 15"/>
          <p:cNvGrpSpPr/>
          <p:nvPr/>
        </p:nvGrpSpPr>
        <p:grpSpPr>
          <a:xfrm>
            <a:off x="185040" y="194400"/>
            <a:ext cx="782640" cy="1028640"/>
            <a:chOff x="277560" y="291600"/>
            <a:chExt cx="1173960" cy="1542960"/>
          </a:xfrm>
        </p:grpSpPr>
        <p:sp>
          <p:nvSpPr>
            <p:cNvPr id="374" name="Freeform 16"/>
            <p:cNvSpPr/>
            <p:nvPr/>
          </p:nvSpPr>
          <p:spPr>
            <a:xfrm>
              <a:off x="277560" y="401760"/>
              <a:ext cx="1173960" cy="1432800"/>
            </a:xfrm>
            <a:custGeom>
              <a:avLst/>
              <a:gdLst/>
              <a:ahLst/>
              <a:cxnLst/>
              <a:rect l="l" t="t" r="r" b="b"/>
              <a:pathLst>
                <a:path w="406400" h="495897">
                  <a:moveTo>
                    <a:pt x="203200" y="0"/>
                  </a:moveTo>
                  <a:lnTo>
                    <a:pt x="406400" y="0"/>
                  </a:lnTo>
                  <a:lnTo>
                    <a:pt x="203200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 sz="1200"/>
            </a:p>
          </p:txBody>
        </p:sp>
        <p:sp>
          <p:nvSpPr>
            <p:cNvPr id="375" name="TextBox 17"/>
            <p:cNvSpPr/>
            <p:nvPr/>
          </p:nvSpPr>
          <p:spPr>
            <a:xfrm>
              <a:off x="570960" y="291600"/>
              <a:ext cx="586800" cy="1542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 sz="1200"/>
            </a:p>
          </p:txBody>
        </p:sp>
      </p:grpSp>
      <p:sp>
        <p:nvSpPr>
          <p:cNvPr id="376" name="Freeform 18"/>
          <p:cNvSpPr/>
          <p:nvPr/>
        </p:nvSpPr>
        <p:spPr>
          <a:xfrm>
            <a:off x="5559840" y="2571120"/>
            <a:ext cx="6106560" cy="1715280"/>
          </a:xfrm>
          <a:custGeom>
            <a:avLst/>
            <a:gdLst/>
            <a:ahLst/>
            <a:cxnLst/>
            <a:rect l="l" t="t" r="r" b="b"/>
            <a:pathLst>
              <a:path w="9160703" h="2573640">
                <a:moveTo>
                  <a:pt x="0" y="0"/>
                </a:moveTo>
                <a:lnTo>
                  <a:pt x="9160703" y="0"/>
                </a:lnTo>
                <a:lnTo>
                  <a:pt x="9160703" y="2573640"/>
                </a:lnTo>
                <a:lnTo>
                  <a:pt x="0" y="257364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s-ES" sz="1200"/>
          </a:p>
        </p:txBody>
      </p:sp>
      <p:sp>
        <p:nvSpPr>
          <p:cNvPr id="377" name="TextBox 19"/>
          <p:cNvSpPr/>
          <p:nvPr/>
        </p:nvSpPr>
        <p:spPr>
          <a:xfrm>
            <a:off x="1101360" y="2078640"/>
            <a:ext cx="4116480" cy="438562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2251"/>
              </a:lnSpc>
            </a:pPr>
            <a:r>
              <a:rPr lang="en-US" sz="1927" spc="-69">
                <a:solidFill>
                  <a:srgbClr val="000000"/>
                </a:solidFill>
                <a:latin typeface="Poppins"/>
                <a:ea typeface="Poppins"/>
              </a:rPr>
              <a:t>JSX es una sintaxis que permite escribir código similar a HTML dentro de archivos JavaScript. Es una extensión de la sintaxis de JavaScript que facilita la creación de elementos y componentes en React.</a:t>
            </a:r>
            <a:endParaRPr lang="en-US" sz="1927" spc="-1">
              <a:latin typeface="Arial"/>
            </a:endParaRPr>
          </a:p>
          <a:p>
            <a:pPr>
              <a:lnSpc>
                <a:spcPts val="2251"/>
              </a:lnSpc>
            </a:pPr>
            <a:endParaRPr lang="en-US" sz="1200" spc="-1">
              <a:latin typeface="Arial"/>
            </a:endParaRPr>
          </a:p>
          <a:p>
            <a:pPr marL="415461" lvl="1" indent="-207610">
              <a:lnSpc>
                <a:spcPts val="2251"/>
              </a:lnSpc>
              <a:buClr>
                <a:srgbClr val="004AAD"/>
              </a:buClr>
              <a:buFont typeface="Arial"/>
              <a:buChar char="•"/>
            </a:pPr>
            <a:r>
              <a:rPr lang="en-US" sz="1927" b="1" spc="-69">
                <a:solidFill>
                  <a:srgbClr val="004AAD"/>
                </a:solidFill>
                <a:latin typeface="Poppins Bold"/>
                <a:ea typeface="Poppins Bold"/>
              </a:rPr>
              <a:t>Sintaxis JSX: </a:t>
            </a:r>
            <a:r>
              <a:rPr lang="en-US" sz="1927" spc="-69">
                <a:solidFill>
                  <a:srgbClr val="000000"/>
                </a:solidFill>
                <a:latin typeface="Poppins"/>
                <a:ea typeface="Poppins"/>
              </a:rPr>
              <a:t>Permite escribir componentes de manera más declarativa.</a:t>
            </a:r>
            <a:endParaRPr lang="en-US" sz="1927" spc="-1">
              <a:latin typeface="Arial"/>
            </a:endParaRPr>
          </a:p>
          <a:p>
            <a:pPr marL="415461" lvl="1" indent="-207610">
              <a:lnSpc>
                <a:spcPts val="2251"/>
              </a:lnSpc>
              <a:buClr>
                <a:srgbClr val="004AAD"/>
              </a:buClr>
              <a:buFont typeface="Arial"/>
              <a:buChar char="•"/>
            </a:pPr>
            <a:r>
              <a:rPr lang="en-US" sz="1927" b="1" spc="-69">
                <a:solidFill>
                  <a:srgbClr val="004AAD"/>
                </a:solidFill>
                <a:latin typeface="Poppins Bold"/>
                <a:ea typeface="Poppins Bold"/>
              </a:rPr>
              <a:t>Expresiones en JSX: </a:t>
            </a:r>
            <a:r>
              <a:rPr lang="en-US" sz="1927" spc="-69">
                <a:solidFill>
                  <a:srgbClr val="000000"/>
                </a:solidFill>
                <a:latin typeface="Poppins"/>
                <a:ea typeface="Poppins"/>
              </a:rPr>
              <a:t>Se pueden incluir expresiones JavaScript dentro de llaves {}.</a:t>
            </a:r>
            <a:endParaRPr lang="en-US" sz="1927" spc="-1">
              <a:latin typeface="Arial"/>
            </a:endParaRPr>
          </a:p>
          <a:p>
            <a:pPr>
              <a:lnSpc>
                <a:spcPts val="2251"/>
              </a:lnSpc>
            </a:pPr>
            <a:endParaRPr lang="en-US" sz="1200" spc="-1">
              <a:latin typeface="Arial"/>
            </a:endParaRPr>
          </a:p>
        </p:txBody>
      </p:sp>
      <p:sp>
        <p:nvSpPr>
          <p:cNvPr id="378" name="TextBox 20"/>
          <p:cNvSpPr/>
          <p:nvPr/>
        </p:nvSpPr>
        <p:spPr>
          <a:xfrm>
            <a:off x="1055280" y="363120"/>
            <a:ext cx="9002880" cy="55970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4666"/>
              </a:lnSpc>
            </a:pPr>
            <a:r>
              <a:rPr lang="en-US" sz="3334" b="1" spc="-201">
                <a:solidFill>
                  <a:srgbClr val="004AAD"/>
                </a:solidFill>
                <a:latin typeface="Open Sans Bold"/>
                <a:ea typeface="Open Sans Bold"/>
              </a:rPr>
              <a:t>CARACTERÍSTICAS CLAVE DE REACT</a:t>
            </a:r>
            <a:endParaRPr lang="en-US" sz="3334" spc="-1">
              <a:latin typeface="Arial"/>
            </a:endParaRPr>
          </a:p>
        </p:txBody>
      </p:sp>
      <p:sp>
        <p:nvSpPr>
          <p:cNvPr id="379" name="TextBox 21"/>
          <p:cNvSpPr/>
          <p:nvPr/>
        </p:nvSpPr>
        <p:spPr>
          <a:xfrm>
            <a:off x="968160" y="1439280"/>
            <a:ext cx="7644720" cy="39273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3265"/>
              </a:lnSpc>
            </a:pPr>
            <a:r>
              <a:rPr lang="en-US" sz="2333" b="1" spc="-141">
                <a:solidFill>
                  <a:srgbClr val="004AAD"/>
                </a:solidFill>
                <a:latin typeface="Open Sans Bold"/>
                <a:ea typeface="Open Sans Bold"/>
              </a:rPr>
              <a:t>JSX (JAVASCRIPT XML)</a:t>
            </a:r>
            <a:endParaRPr lang="en-US" sz="2333" spc="-1">
              <a:latin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AutoShape 2"/>
          <p:cNvSpPr/>
          <p:nvPr/>
        </p:nvSpPr>
        <p:spPr>
          <a:xfrm>
            <a:off x="1200000" y="1207440"/>
            <a:ext cx="2498880" cy="240"/>
          </a:xfrm>
          <a:prstGeom prst="line">
            <a:avLst/>
          </a:prstGeom>
          <a:ln w="47625">
            <a:solidFill>
              <a:srgbClr val="004AAD"/>
            </a:solidFill>
            <a:round/>
            <a:tailEnd type="oval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s-ES" sz="1200"/>
          </a:p>
        </p:txBody>
      </p:sp>
      <p:grpSp>
        <p:nvGrpSpPr>
          <p:cNvPr id="401" name="Group 3"/>
          <p:cNvGrpSpPr/>
          <p:nvPr/>
        </p:nvGrpSpPr>
        <p:grpSpPr>
          <a:xfrm>
            <a:off x="10374240" y="6119520"/>
            <a:ext cx="2208960" cy="738240"/>
            <a:chOff x="15561360" y="9179280"/>
            <a:chExt cx="3313440" cy="1107360"/>
          </a:xfrm>
        </p:grpSpPr>
        <p:sp>
          <p:nvSpPr>
            <p:cNvPr id="402" name="Freeform 4"/>
            <p:cNvSpPr/>
            <p:nvPr/>
          </p:nvSpPr>
          <p:spPr>
            <a:xfrm>
              <a:off x="15561360" y="9258480"/>
              <a:ext cx="3313440" cy="1028160"/>
            </a:xfrm>
            <a:custGeom>
              <a:avLst/>
              <a:gdLst/>
              <a:ahLst/>
              <a:cxnLst/>
              <a:rect l="l" t="t" r="r" b="b"/>
              <a:pathLst>
                <a:path w="1597601" h="495897">
                  <a:moveTo>
                    <a:pt x="203200" y="0"/>
                  </a:moveTo>
                  <a:lnTo>
                    <a:pt x="1597601" y="0"/>
                  </a:lnTo>
                  <a:lnTo>
                    <a:pt x="1394401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 sz="1200"/>
            </a:p>
          </p:txBody>
        </p:sp>
        <p:sp>
          <p:nvSpPr>
            <p:cNvPr id="403" name="TextBox 5"/>
            <p:cNvSpPr/>
            <p:nvPr/>
          </p:nvSpPr>
          <p:spPr>
            <a:xfrm>
              <a:off x="15771960" y="9179280"/>
              <a:ext cx="2891880" cy="1107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 sz="1200"/>
            </a:p>
          </p:txBody>
        </p:sp>
      </p:grpSp>
      <p:grpSp>
        <p:nvGrpSpPr>
          <p:cNvPr id="404" name="Group 6"/>
          <p:cNvGrpSpPr/>
          <p:nvPr/>
        </p:nvGrpSpPr>
        <p:grpSpPr>
          <a:xfrm>
            <a:off x="9397680" y="6488640"/>
            <a:ext cx="1423200" cy="368880"/>
            <a:chOff x="14096520" y="9732960"/>
            <a:chExt cx="2134800" cy="553320"/>
          </a:xfrm>
        </p:grpSpPr>
        <p:sp>
          <p:nvSpPr>
            <p:cNvPr id="405" name="Freeform 7"/>
            <p:cNvSpPr/>
            <p:nvPr/>
          </p:nvSpPr>
          <p:spPr>
            <a:xfrm>
              <a:off x="14096520" y="9772560"/>
              <a:ext cx="2134800" cy="513720"/>
            </a:xfrm>
            <a:custGeom>
              <a:avLst/>
              <a:gdLst/>
              <a:ahLst/>
              <a:cxnLst/>
              <a:rect l="l" t="t" r="r" b="b"/>
              <a:pathLst>
                <a:path w="2058870" h="495897">
                  <a:moveTo>
                    <a:pt x="203200" y="0"/>
                  </a:moveTo>
                  <a:lnTo>
                    <a:pt x="2058870" y="0"/>
                  </a:lnTo>
                  <a:lnTo>
                    <a:pt x="1855670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BF6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 sz="1200"/>
            </a:p>
          </p:txBody>
        </p:sp>
        <p:sp>
          <p:nvSpPr>
            <p:cNvPr id="406" name="TextBox 8"/>
            <p:cNvSpPr/>
            <p:nvPr/>
          </p:nvSpPr>
          <p:spPr>
            <a:xfrm>
              <a:off x="14201640" y="9732960"/>
              <a:ext cx="1923840" cy="553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 sz="1200"/>
            </a:p>
          </p:txBody>
        </p:sp>
      </p:grpSp>
      <p:grpSp>
        <p:nvGrpSpPr>
          <p:cNvPr id="407" name="Group 9"/>
          <p:cNvGrpSpPr/>
          <p:nvPr/>
        </p:nvGrpSpPr>
        <p:grpSpPr>
          <a:xfrm>
            <a:off x="10696080" y="305280"/>
            <a:ext cx="1453200" cy="485520"/>
            <a:chOff x="16044120" y="457920"/>
            <a:chExt cx="2179800" cy="728280"/>
          </a:xfrm>
        </p:grpSpPr>
        <p:sp>
          <p:nvSpPr>
            <p:cNvPr id="408" name="Freeform 10"/>
            <p:cNvSpPr/>
            <p:nvPr/>
          </p:nvSpPr>
          <p:spPr>
            <a:xfrm>
              <a:off x="16044120" y="509760"/>
              <a:ext cx="2179800" cy="676080"/>
            </a:xfrm>
            <a:custGeom>
              <a:avLst/>
              <a:gdLst/>
              <a:ahLst/>
              <a:cxnLst/>
              <a:rect l="l" t="t" r="r" b="b"/>
              <a:pathLst>
                <a:path w="1597601" h="495897">
                  <a:moveTo>
                    <a:pt x="203200" y="0"/>
                  </a:moveTo>
                  <a:lnTo>
                    <a:pt x="1597601" y="0"/>
                  </a:lnTo>
                  <a:lnTo>
                    <a:pt x="1394401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BF63"/>
            </a:solidFill>
            <a:ln w="95250" cap="sq">
              <a:solidFill>
                <a:srgbClr val="00BF63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 sz="1200"/>
            </a:p>
          </p:txBody>
        </p:sp>
        <p:sp>
          <p:nvSpPr>
            <p:cNvPr id="409" name="TextBox 11"/>
            <p:cNvSpPr/>
            <p:nvPr/>
          </p:nvSpPr>
          <p:spPr>
            <a:xfrm>
              <a:off x="16182720" y="457920"/>
              <a:ext cx="1902600" cy="728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 sz="1200"/>
            </a:p>
          </p:txBody>
        </p:sp>
      </p:grpSp>
      <p:grpSp>
        <p:nvGrpSpPr>
          <p:cNvPr id="410" name="Group 12"/>
          <p:cNvGrpSpPr/>
          <p:nvPr/>
        </p:nvGrpSpPr>
        <p:grpSpPr>
          <a:xfrm>
            <a:off x="11422800" y="-199680"/>
            <a:ext cx="2288400" cy="764640"/>
            <a:chOff x="17134200" y="-299520"/>
            <a:chExt cx="3432600" cy="1146960"/>
          </a:xfrm>
        </p:grpSpPr>
        <p:sp>
          <p:nvSpPr>
            <p:cNvPr id="411" name="Freeform 13"/>
            <p:cNvSpPr/>
            <p:nvPr/>
          </p:nvSpPr>
          <p:spPr>
            <a:xfrm>
              <a:off x="17134200" y="-217440"/>
              <a:ext cx="3432600" cy="1064880"/>
            </a:xfrm>
            <a:custGeom>
              <a:avLst/>
              <a:gdLst/>
              <a:ahLst/>
              <a:cxnLst/>
              <a:rect l="l" t="t" r="r" b="b"/>
              <a:pathLst>
                <a:path w="1597601" h="495897">
                  <a:moveTo>
                    <a:pt x="203200" y="0"/>
                  </a:moveTo>
                  <a:lnTo>
                    <a:pt x="1597601" y="0"/>
                  </a:lnTo>
                  <a:lnTo>
                    <a:pt x="1394401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  <a:ln w="95250" cap="sq">
              <a:solidFill>
                <a:srgbClr val="004AAD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 sz="1200"/>
            </a:p>
          </p:txBody>
        </p:sp>
        <p:sp>
          <p:nvSpPr>
            <p:cNvPr id="412" name="TextBox 14"/>
            <p:cNvSpPr/>
            <p:nvPr/>
          </p:nvSpPr>
          <p:spPr>
            <a:xfrm>
              <a:off x="17352720" y="-299520"/>
              <a:ext cx="2995920" cy="1146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 sz="1200"/>
            </a:p>
          </p:txBody>
        </p:sp>
      </p:grpSp>
      <p:grpSp>
        <p:nvGrpSpPr>
          <p:cNvPr id="413" name="Group 15"/>
          <p:cNvGrpSpPr/>
          <p:nvPr/>
        </p:nvGrpSpPr>
        <p:grpSpPr>
          <a:xfrm>
            <a:off x="185040" y="194400"/>
            <a:ext cx="782640" cy="1028640"/>
            <a:chOff x="277560" y="291600"/>
            <a:chExt cx="1173960" cy="1542960"/>
          </a:xfrm>
        </p:grpSpPr>
        <p:sp>
          <p:nvSpPr>
            <p:cNvPr id="414" name="Freeform 16"/>
            <p:cNvSpPr/>
            <p:nvPr/>
          </p:nvSpPr>
          <p:spPr>
            <a:xfrm>
              <a:off x="277560" y="401760"/>
              <a:ext cx="1173960" cy="1432800"/>
            </a:xfrm>
            <a:custGeom>
              <a:avLst/>
              <a:gdLst/>
              <a:ahLst/>
              <a:cxnLst/>
              <a:rect l="l" t="t" r="r" b="b"/>
              <a:pathLst>
                <a:path w="406400" h="495897">
                  <a:moveTo>
                    <a:pt x="203200" y="0"/>
                  </a:moveTo>
                  <a:lnTo>
                    <a:pt x="406400" y="0"/>
                  </a:lnTo>
                  <a:lnTo>
                    <a:pt x="203200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 sz="1200"/>
            </a:p>
          </p:txBody>
        </p:sp>
        <p:sp>
          <p:nvSpPr>
            <p:cNvPr id="415" name="TextBox 17"/>
            <p:cNvSpPr/>
            <p:nvPr/>
          </p:nvSpPr>
          <p:spPr>
            <a:xfrm>
              <a:off x="570960" y="291600"/>
              <a:ext cx="586800" cy="1542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 sz="1200"/>
            </a:p>
          </p:txBody>
        </p:sp>
      </p:grpSp>
      <p:sp>
        <p:nvSpPr>
          <p:cNvPr id="416" name="TextBox 18"/>
          <p:cNvSpPr/>
          <p:nvPr/>
        </p:nvSpPr>
        <p:spPr>
          <a:xfrm>
            <a:off x="1101360" y="2078640"/>
            <a:ext cx="8295840" cy="291086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2251"/>
              </a:lnSpc>
            </a:pPr>
            <a:r>
              <a:rPr lang="en-US" sz="1927" spc="-69">
                <a:solidFill>
                  <a:srgbClr val="000000"/>
                </a:solidFill>
                <a:latin typeface="Poppins"/>
                <a:ea typeface="Poppins"/>
              </a:rPr>
              <a:t>En React, los datos fluyen desde el componente padre hacia los componentes hijos a través de props (propiedades).</a:t>
            </a:r>
            <a:endParaRPr lang="en-US" sz="1927" spc="-1">
              <a:latin typeface="Arial"/>
            </a:endParaRPr>
          </a:p>
          <a:p>
            <a:pPr>
              <a:lnSpc>
                <a:spcPts val="2251"/>
              </a:lnSpc>
            </a:pPr>
            <a:endParaRPr lang="en-US" sz="1200" spc="-1">
              <a:latin typeface="Arial"/>
            </a:endParaRPr>
          </a:p>
          <a:p>
            <a:pPr marL="415461" lvl="1" indent="-207610">
              <a:lnSpc>
                <a:spcPts val="2251"/>
              </a:lnSpc>
              <a:buClr>
                <a:srgbClr val="000000"/>
              </a:buClr>
              <a:buFont typeface="Arial"/>
              <a:buChar char="•"/>
            </a:pPr>
            <a:r>
              <a:rPr lang="en-US" sz="1927" spc="-69">
                <a:solidFill>
                  <a:srgbClr val="000000"/>
                </a:solidFill>
                <a:latin typeface="Poppins"/>
                <a:ea typeface="Poppins"/>
              </a:rPr>
              <a:t>Props: Son la forma en que se pasan datos de un componente a otro. Los componentes hijos reciben props del componente padre y no deben modificar esos datos.</a:t>
            </a:r>
            <a:endParaRPr lang="en-US" sz="1927" spc="-1">
              <a:latin typeface="Arial"/>
            </a:endParaRPr>
          </a:p>
          <a:p>
            <a:pPr marL="415461" lvl="1" indent="-207610">
              <a:lnSpc>
                <a:spcPts val="2251"/>
              </a:lnSpc>
              <a:buClr>
                <a:srgbClr val="000000"/>
              </a:buClr>
              <a:buFont typeface="Arial"/>
              <a:buChar char="•"/>
            </a:pPr>
            <a:r>
              <a:rPr lang="en-US" sz="1927" spc="-69">
                <a:solidFill>
                  <a:srgbClr val="000000"/>
                </a:solidFill>
                <a:latin typeface="Poppins"/>
                <a:ea typeface="Poppins"/>
              </a:rPr>
              <a:t>Estado (State): Los componentes pueden tener su propio estado, que es gestionado localmente y puede ser modificado por el componente mismo.</a:t>
            </a:r>
            <a:endParaRPr lang="en-US" sz="1927" spc="-1">
              <a:latin typeface="Arial"/>
            </a:endParaRPr>
          </a:p>
          <a:p>
            <a:pPr>
              <a:lnSpc>
                <a:spcPts val="2251"/>
              </a:lnSpc>
            </a:pPr>
            <a:endParaRPr lang="en-US" sz="1200" spc="-1">
              <a:latin typeface="Arial"/>
            </a:endParaRPr>
          </a:p>
        </p:txBody>
      </p:sp>
      <p:sp>
        <p:nvSpPr>
          <p:cNvPr id="417" name="TextBox 19"/>
          <p:cNvSpPr/>
          <p:nvPr/>
        </p:nvSpPr>
        <p:spPr>
          <a:xfrm>
            <a:off x="1055280" y="363120"/>
            <a:ext cx="8393280" cy="55970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4666"/>
              </a:lnSpc>
            </a:pPr>
            <a:r>
              <a:rPr lang="en-US" sz="3334" b="1" spc="-201">
                <a:solidFill>
                  <a:srgbClr val="004AAD"/>
                </a:solidFill>
                <a:latin typeface="Open Sans Bold"/>
                <a:ea typeface="Open Sans Bold"/>
              </a:rPr>
              <a:t>CARACTERÍSTICAS CLAVE DE REACT</a:t>
            </a:r>
            <a:endParaRPr lang="en-US" sz="3334" spc="-1">
              <a:latin typeface="Arial"/>
            </a:endParaRPr>
          </a:p>
        </p:txBody>
      </p:sp>
      <p:sp>
        <p:nvSpPr>
          <p:cNvPr id="418" name="TextBox 20"/>
          <p:cNvSpPr/>
          <p:nvPr/>
        </p:nvSpPr>
        <p:spPr>
          <a:xfrm>
            <a:off x="968160" y="1439280"/>
            <a:ext cx="7644720" cy="39273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3265"/>
              </a:lnSpc>
            </a:pPr>
            <a:r>
              <a:rPr lang="en-US" sz="2333" b="1" spc="-141">
                <a:solidFill>
                  <a:srgbClr val="004AAD"/>
                </a:solidFill>
                <a:latin typeface="Open Sans Bold"/>
                <a:ea typeface="Open Sans Bold"/>
              </a:rPr>
              <a:t>FLUJO DE DATOS UNIDIRECCIONAL</a:t>
            </a:r>
            <a:endParaRPr lang="en-US" sz="2333" spc="-1">
              <a:latin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AutoShape 2"/>
          <p:cNvSpPr/>
          <p:nvPr/>
        </p:nvSpPr>
        <p:spPr>
          <a:xfrm>
            <a:off x="1200000" y="1207440"/>
            <a:ext cx="2498880" cy="240"/>
          </a:xfrm>
          <a:prstGeom prst="line">
            <a:avLst/>
          </a:prstGeom>
          <a:ln w="47625">
            <a:solidFill>
              <a:srgbClr val="004AAD"/>
            </a:solidFill>
            <a:round/>
            <a:tailEnd type="oval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s-ES" sz="1200"/>
          </a:p>
        </p:txBody>
      </p:sp>
      <p:grpSp>
        <p:nvGrpSpPr>
          <p:cNvPr id="420" name="Group 3"/>
          <p:cNvGrpSpPr/>
          <p:nvPr/>
        </p:nvGrpSpPr>
        <p:grpSpPr>
          <a:xfrm>
            <a:off x="10374240" y="6119520"/>
            <a:ext cx="2208960" cy="738240"/>
            <a:chOff x="15561360" y="9179280"/>
            <a:chExt cx="3313440" cy="1107360"/>
          </a:xfrm>
        </p:grpSpPr>
        <p:sp>
          <p:nvSpPr>
            <p:cNvPr id="421" name="Freeform 4"/>
            <p:cNvSpPr/>
            <p:nvPr/>
          </p:nvSpPr>
          <p:spPr>
            <a:xfrm>
              <a:off x="15561360" y="9258480"/>
              <a:ext cx="3313440" cy="1028160"/>
            </a:xfrm>
            <a:custGeom>
              <a:avLst/>
              <a:gdLst/>
              <a:ahLst/>
              <a:cxnLst/>
              <a:rect l="l" t="t" r="r" b="b"/>
              <a:pathLst>
                <a:path w="1597601" h="495897">
                  <a:moveTo>
                    <a:pt x="203200" y="0"/>
                  </a:moveTo>
                  <a:lnTo>
                    <a:pt x="1597601" y="0"/>
                  </a:lnTo>
                  <a:lnTo>
                    <a:pt x="1394401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 sz="1200"/>
            </a:p>
          </p:txBody>
        </p:sp>
        <p:sp>
          <p:nvSpPr>
            <p:cNvPr id="422" name="TextBox 5"/>
            <p:cNvSpPr/>
            <p:nvPr/>
          </p:nvSpPr>
          <p:spPr>
            <a:xfrm>
              <a:off x="15771960" y="9179280"/>
              <a:ext cx="2891880" cy="1107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 sz="1200"/>
            </a:p>
          </p:txBody>
        </p:sp>
      </p:grpSp>
      <p:grpSp>
        <p:nvGrpSpPr>
          <p:cNvPr id="423" name="Group 6"/>
          <p:cNvGrpSpPr/>
          <p:nvPr/>
        </p:nvGrpSpPr>
        <p:grpSpPr>
          <a:xfrm>
            <a:off x="9397680" y="6488640"/>
            <a:ext cx="1423200" cy="368880"/>
            <a:chOff x="14096520" y="9732960"/>
            <a:chExt cx="2134800" cy="553320"/>
          </a:xfrm>
        </p:grpSpPr>
        <p:sp>
          <p:nvSpPr>
            <p:cNvPr id="424" name="Freeform 7"/>
            <p:cNvSpPr/>
            <p:nvPr/>
          </p:nvSpPr>
          <p:spPr>
            <a:xfrm>
              <a:off x="14096520" y="9772560"/>
              <a:ext cx="2134800" cy="513720"/>
            </a:xfrm>
            <a:custGeom>
              <a:avLst/>
              <a:gdLst/>
              <a:ahLst/>
              <a:cxnLst/>
              <a:rect l="l" t="t" r="r" b="b"/>
              <a:pathLst>
                <a:path w="2058870" h="495897">
                  <a:moveTo>
                    <a:pt x="203200" y="0"/>
                  </a:moveTo>
                  <a:lnTo>
                    <a:pt x="2058870" y="0"/>
                  </a:lnTo>
                  <a:lnTo>
                    <a:pt x="1855670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BF6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 sz="1200"/>
            </a:p>
          </p:txBody>
        </p:sp>
        <p:sp>
          <p:nvSpPr>
            <p:cNvPr id="425" name="TextBox 8"/>
            <p:cNvSpPr/>
            <p:nvPr/>
          </p:nvSpPr>
          <p:spPr>
            <a:xfrm>
              <a:off x="14201640" y="9732960"/>
              <a:ext cx="1923840" cy="553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 sz="1200"/>
            </a:p>
          </p:txBody>
        </p:sp>
      </p:grpSp>
      <p:grpSp>
        <p:nvGrpSpPr>
          <p:cNvPr id="426" name="Group 9"/>
          <p:cNvGrpSpPr/>
          <p:nvPr/>
        </p:nvGrpSpPr>
        <p:grpSpPr>
          <a:xfrm>
            <a:off x="10696080" y="305280"/>
            <a:ext cx="1453200" cy="485520"/>
            <a:chOff x="16044120" y="457920"/>
            <a:chExt cx="2179800" cy="728280"/>
          </a:xfrm>
        </p:grpSpPr>
        <p:sp>
          <p:nvSpPr>
            <p:cNvPr id="427" name="Freeform 10"/>
            <p:cNvSpPr/>
            <p:nvPr/>
          </p:nvSpPr>
          <p:spPr>
            <a:xfrm>
              <a:off x="16044120" y="509760"/>
              <a:ext cx="2179800" cy="676080"/>
            </a:xfrm>
            <a:custGeom>
              <a:avLst/>
              <a:gdLst/>
              <a:ahLst/>
              <a:cxnLst/>
              <a:rect l="l" t="t" r="r" b="b"/>
              <a:pathLst>
                <a:path w="1597601" h="495897">
                  <a:moveTo>
                    <a:pt x="203200" y="0"/>
                  </a:moveTo>
                  <a:lnTo>
                    <a:pt x="1597601" y="0"/>
                  </a:lnTo>
                  <a:lnTo>
                    <a:pt x="1394401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BF63"/>
            </a:solidFill>
            <a:ln w="95250" cap="sq">
              <a:solidFill>
                <a:srgbClr val="00BF63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 sz="1200"/>
            </a:p>
          </p:txBody>
        </p:sp>
        <p:sp>
          <p:nvSpPr>
            <p:cNvPr id="428" name="TextBox 11"/>
            <p:cNvSpPr/>
            <p:nvPr/>
          </p:nvSpPr>
          <p:spPr>
            <a:xfrm>
              <a:off x="16182720" y="457920"/>
              <a:ext cx="1902600" cy="728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 sz="1200"/>
            </a:p>
          </p:txBody>
        </p:sp>
      </p:grpSp>
      <p:grpSp>
        <p:nvGrpSpPr>
          <p:cNvPr id="429" name="Group 12"/>
          <p:cNvGrpSpPr/>
          <p:nvPr/>
        </p:nvGrpSpPr>
        <p:grpSpPr>
          <a:xfrm>
            <a:off x="11422800" y="-199680"/>
            <a:ext cx="2288400" cy="764640"/>
            <a:chOff x="17134200" y="-299520"/>
            <a:chExt cx="3432600" cy="1146960"/>
          </a:xfrm>
        </p:grpSpPr>
        <p:sp>
          <p:nvSpPr>
            <p:cNvPr id="430" name="Freeform 13"/>
            <p:cNvSpPr/>
            <p:nvPr/>
          </p:nvSpPr>
          <p:spPr>
            <a:xfrm>
              <a:off x="17134200" y="-217440"/>
              <a:ext cx="3432600" cy="1064880"/>
            </a:xfrm>
            <a:custGeom>
              <a:avLst/>
              <a:gdLst/>
              <a:ahLst/>
              <a:cxnLst/>
              <a:rect l="l" t="t" r="r" b="b"/>
              <a:pathLst>
                <a:path w="1597601" h="495897">
                  <a:moveTo>
                    <a:pt x="203200" y="0"/>
                  </a:moveTo>
                  <a:lnTo>
                    <a:pt x="1597601" y="0"/>
                  </a:lnTo>
                  <a:lnTo>
                    <a:pt x="1394401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  <a:ln w="95250" cap="sq">
              <a:solidFill>
                <a:srgbClr val="004AAD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 sz="1200"/>
            </a:p>
          </p:txBody>
        </p:sp>
        <p:sp>
          <p:nvSpPr>
            <p:cNvPr id="431" name="TextBox 14"/>
            <p:cNvSpPr/>
            <p:nvPr/>
          </p:nvSpPr>
          <p:spPr>
            <a:xfrm>
              <a:off x="17352720" y="-299520"/>
              <a:ext cx="2995920" cy="1146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 sz="1200"/>
            </a:p>
          </p:txBody>
        </p:sp>
      </p:grpSp>
      <p:grpSp>
        <p:nvGrpSpPr>
          <p:cNvPr id="432" name="Group 15"/>
          <p:cNvGrpSpPr/>
          <p:nvPr/>
        </p:nvGrpSpPr>
        <p:grpSpPr>
          <a:xfrm>
            <a:off x="185040" y="194400"/>
            <a:ext cx="782640" cy="1028640"/>
            <a:chOff x="277560" y="291600"/>
            <a:chExt cx="1173960" cy="1542960"/>
          </a:xfrm>
        </p:grpSpPr>
        <p:sp>
          <p:nvSpPr>
            <p:cNvPr id="433" name="Freeform 16"/>
            <p:cNvSpPr/>
            <p:nvPr/>
          </p:nvSpPr>
          <p:spPr>
            <a:xfrm>
              <a:off x="277560" y="401760"/>
              <a:ext cx="1173960" cy="1432800"/>
            </a:xfrm>
            <a:custGeom>
              <a:avLst/>
              <a:gdLst/>
              <a:ahLst/>
              <a:cxnLst/>
              <a:rect l="l" t="t" r="r" b="b"/>
              <a:pathLst>
                <a:path w="406400" h="495897">
                  <a:moveTo>
                    <a:pt x="203200" y="0"/>
                  </a:moveTo>
                  <a:lnTo>
                    <a:pt x="406400" y="0"/>
                  </a:lnTo>
                  <a:lnTo>
                    <a:pt x="203200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 sz="1200"/>
            </a:p>
          </p:txBody>
        </p:sp>
        <p:sp>
          <p:nvSpPr>
            <p:cNvPr id="434" name="TextBox 17"/>
            <p:cNvSpPr/>
            <p:nvPr/>
          </p:nvSpPr>
          <p:spPr>
            <a:xfrm>
              <a:off x="570960" y="291600"/>
              <a:ext cx="586800" cy="1542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 sz="1200"/>
            </a:p>
          </p:txBody>
        </p:sp>
      </p:grpSp>
      <p:sp>
        <p:nvSpPr>
          <p:cNvPr id="435" name="Freeform 18"/>
          <p:cNvSpPr/>
          <p:nvPr/>
        </p:nvSpPr>
        <p:spPr>
          <a:xfrm>
            <a:off x="5562480" y="2326080"/>
            <a:ext cx="5428320" cy="2205120"/>
          </a:xfrm>
          <a:custGeom>
            <a:avLst/>
            <a:gdLst/>
            <a:ahLst/>
            <a:cxnLst/>
            <a:rect l="l" t="t" r="r" b="b"/>
            <a:pathLst>
              <a:path w="8143274" h="3308449">
                <a:moveTo>
                  <a:pt x="0" y="0"/>
                </a:moveTo>
                <a:lnTo>
                  <a:pt x="8143274" y="0"/>
                </a:lnTo>
                <a:lnTo>
                  <a:pt x="8143274" y="3308450"/>
                </a:lnTo>
                <a:lnTo>
                  <a:pt x="0" y="330845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s-ES" sz="1200"/>
          </a:p>
        </p:txBody>
      </p:sp>
      <p:sp>
        <p:nvSpPr>
          <p:cNvPr id="436" name="TextBox 19"/>
          <p:cNvSpPr/>
          <p:nvPr/>
        </p:nvSpPr>
        <p:spPr>
          <a:xfrm>
            <a:off x="1101360" y="2078640"/>
            <a:ext cx="3692400" cy="265457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2251"/>
              </a:lnSpc>
            </a:pPr>
            <a:r>
              <a:rPr lang="en-US" sz="1927" spc="-69">
                <a:solidFill>
                  <a:srgbClr val="000000"/>
                </a:solidFill>
                <a:latin typeface="Poppins"/>
                <a:ea typeface="Poppins"/>
              </a:rPr>
              <a:t>El estado permite a los componentes almacenar y gestionar datos que pueden cambiar con el tiempo. </a:t>
            </a:r>
            <a:endParaRPr lang="en-US" sz="1927" spc="-1">
              <a:latin typeface="Arial"/>
            </a:endParaRPr>
          </a:p>
          <a:p>
            <a:pPr>
              <a:lnSpc>
                <a:spcPts val="2251"/>
              </a:lnSpc>
            </a:pPr>
            <a:endParaRPr lang="en-US" sz="1200" spc="-1">
              <a:latin typeface="Arial"/>
            </a:endParaRPr>
          </a:p>
          <a:p>
            <a:pPr>
              <a:lnSpc>
                <a:spcPts val="2251"/>
              </a:lnSpc>
            </a:pPr>
            <a:r>
              <a:rPr lang="en-US" sz="1927" spc="-69">
                <a:solidFill>
                  <a:srgbClr val="000000"/>
                </a:solidFill>
                <a:latin typeface="Poppins"/>
                <a:ea typeface="Poppins"/>
              </a:rPr>
              <a:t>El estado es </a:t>
            </a:r>
            <a:r>
              <a:rPr lang="en-US" sz="1927" b="1" spc="-69">
                <a:solidFill>
                  <a:srgbClr val="004AAD"/>
                </a:solidFill>
                <a:latin typeface="Poppins Bold"/>
                <a:ea typeface="Poppins Bold"/>
              </a:rPr>
              <a:t>específico de cada componente</a:t>
            </a:r>
            <a:r>
              <a:rPr lang="en-US" sz="1927" spc="-69">
                <a:solidFill>
                  <a:srgbClr val="000000"/>
                </a:solidFill>
                <a:latin typeface="Poppins"/>
                <a:ea typeface="Poppins"/>
              </a:rPr>
              <a:t> y puede ser modificado para actualizar la interfaz de usuario.</a:t>
            </a:r>
            <a:endParaRPr lang="en-US" sz="1927" spc="-1">
              <a:latin typeface="Arial"/>
            </a:endParaRPr>
          </a:p>
        </p:txBody>
      </p:sp>
      <p:sp>
        <p:nvSpPr>
          <p:cNvPr id="437" name="TextBox 20"/>
          <p:cNvSpPr/>
          <p:nvPr/>
        </p:nvSpPr>
        <p:spPr>
          <a:xfrm>
            <a:off x="1055280" y="363120"/>
            <a:ext cx="7644720" cy="55970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4666"/>
              </a:lnSpc>
            </a:pPr>
            <a:r>
              <a:rPr lang="en-US" sz="3334" b="1" spc="-201">
                <a:solidFill>
                  <a:srgbClr val="004AAD"/>
                </a:solidFill>
                <a:latin typeface="Open Sans Bold"/>
                <a:ea typeface="Open Sans Bold"/>
              </a:rPr>
              <a:t>ESTADO</a:t>
            </a:r>
            <a:endParaRPr lang="en-US" sz="3334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8E0657C-1EA2-9DFD-EA9D-AE0C5AF1B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s-ES" sz="3600" dirty="0">
                <a:solidFill>
                  <a:schemeClr val="bg1"/>
                </a:solidFill>
                <a:ea typeface="Calibri Light"/>
                <a:cs typeface="Calibri Light"/>
              </a:rPr>
              <a:t>Bootstrap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E7FC0C-C468-8EF3-D745-7700393597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6725" y="852416"/>
            <a:ext cx="5980409" cy="2710153"/>
          </a:xfrm>
        </p:spPr>
        <p:txBody>
          <a:bodyPr vert="horz" lIns="0" tIns="0" rIns="0" bIns="0" rtlCol="0" anchor="t">
            <a:normAutofit/>
          </a:bodyPr>
          <a:lstStyle/>
          <a:p>
            <a:pPr marL="0" indent="0" algn="ctr">
              <a:lnSpc>
                <a:spcPct val="170000"/>
              </a:lnSpc>
              <a:buNone/>
            </a:pPr>
            <a:r>
              <a:rPr lang="es-ES" dirty="0">
                <a:solidFill>
                  <a:schemeClr val="accent1"/>
                </a:solidFill>
                <a:latin typeface="Calibri Light"/>
                <a:ea typeface="+mn-lt"/>
                <a:cs typeface="+mn-lt"/>
              </a:rPr>
              <a:t>Bootstrap </a:t>
            </a:r>
            <a:r>
              <a:rPr lang="es-ES" dirty="0">
                <a:solidFill>
                  <a:schemeClr val="tx1"/>
                </a:solidFill>
                <a:latin typeface="Calibri Light"/>
                <a:ea typeface="+mn-lt"/>
                <a:cs typeface="+mn-lt"/>
              </a:rPr>
              <a:t>es un </a:t>
            </a:r>
            <a:r>
              <a:rPr lang="es-ES" err="1">
                <a:solidFill>
                  <a:schemeClr val="tx1"/>
                </a:solidFill>
                <a:latin typeface="Calibri Light"/>
                <a:ea typeface="+mn-lt"/>
                <a:cs typeface="+mn-lt"/>
              </a:rPr>
              <a:t>framework</a:t>
            </a:r>
            <a:r>
              <a:rPr lang="es-ES" dirty="0">
                <a:solidFill>
                  <a:schemeClr val="tx1"/>
                </a:solidFill>
                <a:latin typeface="Calibri Light"/>
                <a:ea typeface="+mn-lt"/>
                <a:cs typeface="+mn-lt"/>
              </a:rPr>
              <a:t> CSS de código abierto que facilita el diseño de sitios web responsivos y móviles. Desarrollado por Twitter, </a:t>
            </a:r>
            <a:r>
              <a:rPr lang="es-ES" dirty="0">
                <a:solidFill>
                  <a:schemeClr val="accent1"/>
                </a:solidFill>
                <a:latin typeface="Calibri Light"/>
                <a:ea typeface="+mn-lt"/>
                <a:cs typeface="+mn-lt"/>
              </a:rPr>
              <a:t>Bootstrap</a:t>
            </a:r>
            <a:r>
              <a:rPr lang="es-ES" dirty="0">
                <a:solidFill>
                  <a:schemeClr val="tx1"/>
                </a:solidFill>
                <a:latin typeface="Calibri Light"/>
                <a:ea typeface="+mn-lt"/>
                <a:cs typeface="+mn-lt"/>
              </a:rPr>
              <a:t> proporciona una colección de herramientas y componentes que ayudan a crear páginas web de manera rápida y eficiente.</a:t>
            </a:r>
            <a:endParaRPr lang="es-ES" dirty="0">
              <a:solidFill>
                <a:schemeClr val="tx1"/>
              </a:solidFill>
              <a:latin typeface="Calibri Light"/>
              <a:ea typeface="Calibri"/>
              <a:cs typeface="Calibri"/>
            </a:endParaRPr>
          </a:p>
          <a:p>
            <a:pPr algn="ctr">
              <a:lnSpc>
                <a:spcPct val="160000"/>
              </a:lnSpc>
              <a:buFont typeface="Calibri"/>
              <a:buChar char=" "/>
            </a:pPr>
            <a:endParaRPr lang="es-ES">
              <a:solidFill>
                <a:srgbClr val="404040"/>
              </a:solidFill>
              <a:latin typeface="Calibri Light"/>
              <a:ea typeface="Calibri" panose="020F0502020204030204"/>
              <a:cs typeface="Calibri" panose="020F0502020204030204"/>
            </a:endParaRPr>
          </a:p>
          <a:p>
            <a:pPr>
              <a:lnSpc>
                <a:spcPct val="160000"/>
              </a:lnSpc>
              <a:buFont typeface="Calibri"/>
              <a:buChar char=" "/>
            </a:pPr>
            <a:endParaRPr lang="es-ES">
              <a:solidFill>
                <a:srgbClr val="404040"/>
              </a:solidFill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lnSpc>
                <a:spcPct val="150000"/>
              </a:lnSpc>
              <a:buNone/>
            </a:pPr>
            <a:endParaRPr lang="es-ES">
              <a:solidFill>
                <a:srgbClr val="404040"/>
              </a:solidFill>
              <a:latin typeface="Calibri Light"/>
              <a:ea typeface="Calibri Light"/>
              <a:cs typeface="Calibri Light"/>
            </a:endParaRPr>
          </a:p>
          <a:p>
            <a:pPr algn="ctr">
              <a:lnSpc>
                <a:spcPct val="150000"/>
              </a:lnSpc>
              <a:buNone/>
            </a:pPr>
            <a:endParaRPr lang="es-ES">
              <a:solidFill>
                <a:srgbClr val="404040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98AD5D8-5A64-6100-096A-FEA067E0A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23055" y="6459785"/>
            <a:ext cx="108942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17DE1FC-E54A-4B87-A814-263D1E8654B2}" type="slidenum">
              <a:rPr lang="en-US">
                <a:solidFill>
                  <a:schemeClr val="tx2"/>
                </a:solidFill>
              </a:rPr>
              <a:pPr>
                <a:spcAft>
                  <a:spcPts val="600"/>
                </a:spcAft>
              </a:pPr>
              <a:t>3</a:t>
            </a:fld>
            <a:endParaRPr lang="es-ES">
              <a:solidFill>
                <a:schemeClr val="tx2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185A53B-1FF8-2C8D-9FBA-58566DA4863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77" t="2128"/>
          <a:stretch/>
        </p:blipFill>
        <p:spPr>
          <a:xfrm>
            <a:off x="5207041" y="3723353"/>
            <a:ext cx="5881930" cy="244870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9691211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CA89950-E31A-4DC4-2301-B1386CEE3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252936"/>
            <a:ext cx="10058400" cy="1028715"/>
          </a:xfrm>
        </p:spPr>
        <p:txBody>
          <a:bodyPr anchor="ctr">
            <a:normAutofit/>
          </a:bodyPr>
          <a:lstStyle/>
          <a:p>
            <a:pPr algn="ctr"/>
            <a:r>
              <a:rPr lang="es-ES" sz="3600">
                <a:solidFill>
                  <a:srgbClr val="FFFFFF"/>
                </a:solidFill>
                <a:ea typeface="Calibri Light"/>
                <a:cs typeface="Calibri Light"/>
              </a:rPr>
              <a:t>React</a:t>
            </a:r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5E1ED12F-9F06-4B37-87B7-F98F52937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7A56209-657E-3579-E2C6-99E6D54CD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1339" y="502926"/>
            <a:ext cx="4530957" cy="4405406"/>
          </a:xfrm>
        </p:spPr>
        <p:txBody>
          <a:bodyPr vert="horz" lIns="0" tIns="45720" rIns="0" bIns="45720" rtlCol="0" anchor="t">
            <a:normAutofit/>
          </a:bodyPr>
          <a:lstStyle/>
          <a:p>
            <a:pPr>
              <a:buFont typeface="Wingdings" panose="020F0502020204030204" pitchFamily="34" charset="0"/>
              <a:buChar char="Ø"/>
            </a:pPr>
            <a:endParaRPr lang="es-ES" sz="2400" b="1">
              <a:latin typeface="Calibri Light"/>
              <a:ea typeface="+mn-lt"/>
              <a:cs typeface="+mn-lt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s-ES" sz="3200" b="1" dirty="0">
                <a:latin typeface="Calibri Light"/>
                <a:ea typeface="Calibri"/>
                <a:cs typeface="Calibri"/>
              </a:rPr>
              <a:t>HOOKS</a:t>
            </a:r>
          </a:p>
          <a:p>
            <a:pPr>
              <a:lnSpc>
                <a:spcPct val="150000"/>
              </a:lnSpc>
              <a:buFont typeface="Wingdings"/>
              <a:buChar char="Ø"/>
            </a:pPr>
            <a:r>
              <a:rPr lang="es-ES" sz="1800" dirty="0">
                <a:solidFill>
                  <a:srgbClr val="242424"/>
                </a:solidFill>
                <a:latin typeface="Calibri Light"/>
                <a:ea typeface="+mn-lt"/>
                <a:cs typeface="+mn-lt"/>
              </a:rPr>
              <a:t>Los </a:t>
            </a:r>
            <a:r>
              <a:rPr lang="es-ES" sz="1800" err="1">
                <a:solidFill>
                  <a:schemeClr val="accent1"/>
                </a:solidFill>
                <a:latin typeface="Calibri Light"/>
                <a:ea typeface="+mn-lt"/>
                <a:cs typeface="+mn-lt"/>
              </a:rPr>
              <a:t>hooks</a:t>
            </a:r>
            <a:r>
              <a:rPr lang="es-ES" sz="1800" dirty="0">
                <a:solidFill>
                  <a:srgbClr val="242424"/>
                </a:solidFill>
                <a:latin typeface="Calibri Light"/>
                <a:ea typeface="+mn-lt"/>
                <a:cs typeface="+mn-lt"/>
              </a:rPr>
              <a:t> son funciones que permiten utilizar el estado y otras características de </a:t>
            </a:r>
            <a:r>
              <a:rPr lang="es-ES" sz="1800" err="1">
                <a:solidFill>
                  <a:srgbClr val="242424"/>
                </a:solidFill>
                <a:latin typeface="Calibri Light"/>
                <a:ea typeface="+mn-lt"/>
                <a:cs typeface="+mn-lt"/>
              </a:rPr>
              <a:t>React</a:t>
            </a:r>
            <a:r>
              <a:rPr lang="es-ES" sz="1800" dirty="0">
                <a:solidFill>
                  <a:srgbClr val="242424"/>
                </a:solidFill>
                <a:latin typeface="Calibri Light"/>
                <a:ea typeface="+mn-lt"/>
                <a:cs typeface="+mn-lt"/>
              </a:rPr>
              <a:t> en componentes funcionales. Los </a:t>
            </a:r>
            <a:r>
              <a:rPr lang="es-ES" sz="1800" err="1">
                <a:solidFill>
                  <a:srgbClr val="242424"/>
                </a:solidFill>
                <a:latin typeface="Calibri Light"/>
                <a:ea typeface="+mn-lt"/>
                <a:cs typeface="+mn-lt"/>
              </a:rPr>
              <a:t>hooks</a:t>
            </a:r>
            <a:r>
              <a:rPr lang="es-ES" sz="1800" dirty="0">
                <a:solidFill>
                  <a:srgbClr val="242424"/>
                </a:solidFill>
                <a:latin typeface="Calibri Light"/>
                <a:ea typeface="+mn-lt"/>
                <a:cs typeface="+mn-lt"/>
              </a:rPr>
              <a:t> eliminan la necesidad de utilizar clases y simplifican la gestión del estado y los efectos secundarios en los componentes.</a:t>
            </a:r>
            <a:endParaRPr lang="es-ES" sz="1800" dirty="0">
              <a:solidFill>
                <a:srgbClr val="333333"/>
              </a:solidFill>
              <a:latin typeface="Calibri Light"/>
              <a:ea typeface="+mn-lt"/>
              <a:cs typeface="+mn-lt"/>
            </a:endParaRPr>
          </a:p>
          <a:p>
            <a:pPr marL="0" indent="0">
              <a:lnSpc>
                <a:spcPct val="150000"/>
              </a:lnSpc>
              <a:buNone/>
            </a:pPr>
            <a:endParaRPr lang="es-ES" dirty="0">
              <a:solidFill>
                <a:schemeClr val="tx1"/>
              </a:solidFill>
              <a:latin typeface="Calibri Light"/>
              <a:ea typeface="Calibri Light"/>
              <a:cs typeface="Calibri Light"/>
            </a:endParaRPr>
          </a:p>
          <a:p>
            <a:pPr>
              <a:lnSpc>
                <a:spcPct val="150000"/>
              </a:lnSpc>
              <a:buFont typeface="Wingdings" panose="020F0502020204030204" pitchFamily="34" charset="0"/>
              <a:buChar char="Ø"/>
            </a:pPr>
            <a:endParaRPr lang="es-ES" sz="180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>
              <a:lnSpc>
                <a:spcPct val="150000"/>
              </a:lnSpc>
              <a:buFont typeface="Wingdings" panose="020F0502020204030204" pitchFamily="34" charset="0"/>
              <a:buChar char="Ø"/>
            </a:pPr>
            <a:endParaRPr lang="es-ES" sz="180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>
              <a:lnSpc>
                <a:spcPct val="150000"/>
              </a:lnSpc>
              <a:buFont typeface="Wingdings" panose="020F0502020204030204" pitchFamily="34" charset="0"/>
              <a:buChar char="Ø"/>
            </a:pPr>
            <a:endParaRPr lang="es-ES" sz="1600">
              <a:solidFill>
                <a:srgbClr val="000000"/>
              </a:solidFill>
              <a:latin typeface="Calibri Light"/>
              <a:ea typeface="Calibri Light"/>
              <a:cs typeface="Calibri Light"/>
            </a:endParaRPr>
          </a:p>
          <a:p>
            <a:pPr>
              <a:lnSpc>
                <a:spcPct val="150000"/>
              </a:lnSpc>
              <a:buFont typeface="Wingdings" panose="020F0502020204030204" pitchFamily="34" charset="0"/>
              <a:buChar char="Ø"/>
            </a:pPr>
            <a:endParaRPr lang="es-ES" sz="1600">
              <a:solidFill>
                <a:srgbClr val="000000"/>
              </a:solidFill>
              <a:ea typeface="Calibri"/>
              <a:cs typeface="Calibri"/>
            </a:endParaRPr>
          </a:p>
          <a:p>
            <a:pPr>
              <a:buFont typeface="Wingdings" panose="020F0502020204030204" pitchFamily="34" charset="0"/>
              <a:buChar char="Ø"/>
            </a:pPr>
            <a:endParaRPr lang="es-ES">
              <a:ea typeface="Calibri"/>
              <a:cs typeface="Calibri"/>
            </a:endParaRPr>
          </a:p>
          <a:p>
            <a:pPr>
              <a:buFont typeface="Wingdings" panose="020F0502020204030204" pitchFamily="34" charset="0"/>
              <a:buChar char="Ø"/>
            </a:pPr>
            <a:endParaRPr lang="es-ES">
              <a:ea typeface="Calibri"/>
              <a:cs typeface="Calibri"/>
            </a:endParaRPr>
          </a:p>
          <a:p>
            <a:pPr>
              <a:buFont typeface="Wingdings" panose="020F0502020204030204" pitchFamily="34" charset="0"/>
              <a:buChar char="Ø"/>
            </a:pPr>
            <a:endParaRPr lang="es-ES">
              <a:ea typeface="Calibri"/>
              <a:cs typeface="Calibri"/>
            </a:endParaRPr>
          </a:p>
          <a:p>
            <a:pPr>
              <a:buFont typeface="Wingdings" panose="020F0502020204030204" pitchFamily="34" charset="0"/>
              <a:buChar char="Ø"/>
            </a:pPr>
            <a:endParaRPr lang="es-ES">
              <a:ea typeface="Calibri"/>
              <a:cs typeface="Calibri"/>
            </a:endParaRP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F5769D0-DA4D-6687-A97B-5C373CCDF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30</a:t>
            </a:fld>
            <a:endParaRPr lang="es-ES"/>
          </a:p>
        </p:txBody>
      </p:sp>
      <p:pic>
        <p:nvPicPr>
          <p:cNvPr id="4" name="Imagen 3" descr="Texto&#10;&#10;Descripción generada automáticamente">
            <a:extLst>
              <a:ext uri="{FF2B5EF4-FFF2-40B4-BE49-F238E27FC236}">
                <a16:creationId xmlns:a16="http://schemas.microsoft.com/office/drawing/2014/main" id="{9DDBA210-2692-25F4-0082-B0DF222C2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5807" y="1886089"/>
            <a:ext cx="5277716" cy="2839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6622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AutoShape 2"/>
          <p:cNvSpPr/>
          <p:nvPr/>
        </p:nvSpPr>
        <p:spPr>
          <a:xfrm>
            <a:off x="1200000" y="1207440"/>
            <a:ext cx="2498880" cy="240"/>
          </a:xfrm>
          <a:prstGeom prst="line">
            <a:avLst/>
          </a:prstGeom>
          <a:ln w="47625">
            <a:solidFill>
              <a:srgbClr val="004AAD"/>
            </a:solidFill>
            <a:round/>
            <a:tailEnd type="oval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s-ES" sz="1200"/>
          </a:p>
        </p:txBody>
      </p:sp>
      <p:grpSp>
        <p:nvGrpSpPr>
          <p:cNvPr id="439" name="Group 3"/>
          <p:cNvGrpSpPr/>
          <p:nvPr/>
        </p:nvGrpSpPr>
        <p:grpSpPr>
          <a:xfrm>
            <a:off x="10374240" y="6119520"/>
            <a:ext cx="2208960" cy="738240"/>
            <a:chOff x="15561360" y="9179280"/>
            <a:chExt cx="3313440" cy="1107360"/>
          </a:xfrm>
        </p:grpSpPr>
        <p:sp>
          <p:nvSpPr>
            <p:cNvPr id="440" name="Freeform 4"/>
            <p:cNvSpPr/>
            <p:nvPr/>
          </p:nvSpPr>
          <p:spPr>
            <a:xfrm>
              <a:off x="15561360" y="9258480"/>
              <a:ext cx="3313440" cy="1028160"/>
            </a:xfrm>
            <a:custGeom>
              <a:avLst/>
              <a:gdLst/>
              <a:ahLst/>
              <a:cxnLst/>
              <a:rect l="l" t="t" r="r" b="b"/>
              <a:pathLst>
                <a:path w="1597601" h="495897">
                  <a:moveTo>
                    <a:pt x="203200" y="0"/>
                  </a:moveTo>
                  <a:lnTo>
                    <a:pt x="1597601" y="0"/>
                  </a:lnTo>
                  <a:lnTo>
                    <a:pt x="1394401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 sz="1200"/>
            </a:p>
          </p:txBody>
        </p:sp>
        <p:sp>
          <p:nvSpPr>
            <p:cNvPr id="441" name="TextBox 5"/>
            <p:cNvSpPr/>
            <p:nvPr/>
          </p:nvSpPr>
          <p:spPr>
            <a:xfrm>
              <a:off x="15771960" y="9179280"/>
              <a:ext cx="2891880" cy="1107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 sz="1200"/>
            </a:p>
          </p:txBody>
        </p:sp>
      </p:grpSp>
      <p:grpSp>
        <p:nvGrpSpPr>
          <p:cNvPr id="442" name="Group 6"/>
          <p:cNvGrpSpPr/>
          <p:nvPr/>
        </p:nvGrpSpPr>
        <p:grpSpPr>
          <a:xfrm>
            <a:off x="9397680" y="6488640"/>
            <a:ext cx="1423200" cy="368880"/>
            <a:chOff x="14096520" y="9732960"/>
            <a:chExt cx="2134800" cy="553320"/>
          </a:xfrm>
        </p:grpSpPr>
        <p:sp>
          <p:nvSpPr>
            <p:cNvPr id="443" name="Freeform 7"/>
            <p:cNvSpPr/>
            <p:nvPr/>
          </p:nvSpPr>
          <p:spPr>
            <a:xfrm>
              <a:off x="14096520" y="9772560"/>
              <a:ext cx="2134800" cy="513720"/>
            </a:xfrm>
            <a:custGeom>
              <a:avLst/>
              <a:gdLst/>
              <a:ahLst/>
              <a:cxnLst/>
              <a:rect l="l" t="t" r="r" b="b"/>
              <a:pathLst>
                <a:path w="2058870" h="495897">
                  <a:moveTo>
                    <a:pt x="203200" y="0"/>
                  </a:moveTo>
                  <a:lnTo>
                    <a:pt x="2058870" y="0"/>
                  </a:lnTo>
                  <a:lnTo>
                    <a:pt x="1855670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BF6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 sz="1200"/>
            </a:p>
          </p:txBody>
        </p:sp>
        <p:sp>
          <p:nvSpPr>
            <p:cNvPr id="444" name="TextBox 8"/>
            <p:cNvSpPr/>
            <p:nvPr/>
          </p:nvSpPr>
          <p:spPr>
            <a:xfrm>
              <a:off x="14201640" y="9732960"/>
              <a:ext cx="1923840" cy="553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 sz="1200"/>
            </a:p>
          </p:txBody>
        </p:sp>
      </p:grpSp>
      <p:grpSp>
        <p:nvGrpSpPr>
          <p:cNvPr id="445" name="Group 9"/>
          <p:cNvGrpSpPr/>
          <p:nvPr/>
        </p:nvGrpSpPr>
        <p:grpSpPr>
          <a:xfrm>
            <a:off x="10696080" y="305280"/>
            <a:ext cx="1453200" cy="485520"/>
            <a:chOff x="16044120" y="457920"/>
            <a:chExt cx="2179800" cy="728280"/>
          </a:xfrm>
        </p:grpSpPr>
        <p:sp>
          <p:nvSpPr>
            <p:cNvPr id="446" name="Freeform 10"/>
            <p:cNvSpPr/>
            <p:nvPr/>
          </p:nvSpPr>
          <p:spPr>
            <a:xfrm>
              <a:off x="16044120" y="509760"/>
              <a:ext cx="2179800" cy="676080"/>
            </a:xfrm>
            <a:custGeom>
              <a:avLst/>
              <a:gdLst/>
              <a:ahLst/>
              <a:cxnLst/>
              <a:rect l="l" t="t" r="r" b="b"/>
              <a:pathLst>
                <a:path w="1597601" h="495897">
                  <a:moveTo>
                    <a:pt x="203200" y="0"/>
                  </a:moveTo>
                  <a:lnTo>
                    <a:pt x="1597601" y="0"/>
                  </a:lnTo>
                  <a:lnTo>
                    <a:pt x="1394401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BF63"/>
            </a:solidFill>
            <a:ln w="95250" cap="sq">
              <a:solidFill>
                <a:srgbClr val="00BF63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 sz="1200"/>
            </a:p>
          </p:txBody>
        </p:sp>
        <p:sp>
          <p:nvSpPr>
            <p:cNvPr id="447" name="TextBox 11"/>
            <p:cNvSpPr/>
            <p:nvPr/>
          </p:nvSpPr>
          <p:spPr>
            <a:xfrm>
              <a:off x="16182720" y="457920"/>
              <a:ext cx="1902600" cy="728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 sz="1200"/>
            </a:p>
          </p:txBody>
        </p:sp>
      </p:grpSp>
      <p:grpSp>
        <p:nvGrpSpPr>
          <p:cNvPr id="448" name="Group 12"/>
          <p:cNvGrpSpPr/>
          <p:nvPr/>
        </p:nvGrpSpPr>
        <p:grpSpPr>
          <a:xfrm>
            <a:off x="11422800" y="-199680"/>
            <a:ext cx="2288400" cy="764640"/>
            <a:chOff x="17134200" y="-299520"/>
            <a:chExt cx="3432600" cy="1146960"/>
          </a:xfrm>
        </p:grpSpPr>
        <p:sp>
          <p:nvSpPr>
            <p:cNvPr id="449" name="Freeform 13"/>
            <p:cNvSpPr/>
            <p:nvPr/>
          </p:nvSpPr>
          <p:spPr>
            <a:xfrm>
              <a:off x="17134200" y="-217440"/>
              <a:ext cx="3432600" cy="1064880"/>
            </a:xfrm>
            <a:custGeom>
              <a:avLst/>
              <a:gdLst/>
              <a:ahLst/>
              <a:cxnLst/>
              <a:rect l="l" t="t" r="r" b="b"/>
              <a:pathLst>
                <a:path w="1597601" h="495897">
                  <a:moveTo>
                    <a:pt x="203200" y="0"/>
                  </a:moveTo>
                  <a:lnTo>
                    <a:pt x="1597601" y="0"/>
                  </a:lnTo>
                  <a:lnTo>
                    <a:pt x="1394401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  <a:ln w="95250" cap="sq">
              <a:solidFill>
                <a:srgbClr val="004AAD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 sz="1200"/>
            </a:p>
          </p:txBody>
        </p:sp>
        <p:sp>
          <p:nvSpPr>
            <p:cNvPr id="450" name="TextBox 14"/>
            <p:cNvSpPr/>
            <p:nvPr/>
          </p:nvSpPr>
          <p:spPr>
            <a:xfrm>
              <a:off x="17352720" y="-299520"/>
              <a:ext cx="2995920" cy="1146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 sz="1200"/>
            </a:p>
          </p:txBody>
        </p:sp>
      </p:grpSp>
      <p:grpSp>
        <p:nvGrpSpPr>
          <p:cNvPr id="451" name="Group 15"/>
          <p:cNvGrpSpPr/>
          <p:nvPr/>
        </p:nvGrpSpPr>
        <p:grpSpPr>
          <a:xfrm>
            <a:off x="185040" y="194400"/>
            <a:ext cx="782640" cy="1028640"/>
            <a:chOff x="277560" y="291600"/>
            <a:chExt cx="1173960" cy="1542960"/>
          </a:xfrm>
        </p:grpSpPr>
        <p:sp>
          <p:nvSpPr>
            <p:cNvPr id="452" name="Freeform 16"/>
            <p:cNvSpPr/>
            <p:nvPr/>
          </p:nvSpPr>
          <p:spPr>
            <a:xfrm>
              <a:off x="277560" y="401760"/>
              <a:ext cx="1173960" cy="1432800"/>
            </a:xfrm>
            <a:custGeom>
              <a:avLst/>
              <a:gdLst/>
              <a:ahLst/>
              <a:cxnLst/>
              <a:rect l="l" t="t" r="r" b="b"/>
              <a:pathLst>
                <a:path w="406400" h="495897">
                  <a:moveTo>
                    <a:pt x="203200" y="0"/>
                  </a:moveTo>
                  <a:lnTo>
                    <a:pt x="406400" y="0"/>
                  </a:lnTo>
                  <a:lnTo>
                    <a:pt x="203200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 sz="1200"/>
            </a:p>
          </p:txBody>
        </p:sp>
        <p:sp>
          <p:nvSpPr>
            <p:cNvPr id="453" name="TextBox 17"/>
            <p:cNvSpPr/>
            <p:nvPr/>
          </p:nvSpPr>
          <p:spPr>
            <a:xfrm>
              <a:off x="570960" y="291600"/>
              <a:ext cx="586800" cy="1542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 sz="1200"/>
            </a:p>
          </p:txBody>
        </p:sp>
      </p:grpSp>
      <p:sp>
        <p:nvSpPr>
          <p:cNvPr id="454" name="Freeform 18"/>
          <p:cNvSpPr/>
          <p:nvPr/>
        </p:nvSpPr>
        <p:spPr>
          <a:xfrm>
            <a:off x="2551920" y="3429120"/>
            <a:ext cx="7087920" cy="3235440"/>
          </a:xfrm>
          <a:custGeom>
            <a:avLst/>
            <a:gdLst/>
            <a:ahLst/>
            <a:cxnLst/>
            <a:rect l="l" t="t" r="r" b="b"/>
            <a:pathLst>
              <a:path w="10632584" h="4854006">
                <a:moveTo>
                  <a:pt x="0" y="0"/>
                </a:moveTo>
                <a:lnTo>
                  <a:pt x="10632584" y="0"/>
                </a:lnTo>
                <a:lnTo>
                  <a:pt x="10632584" y="4854006"/>
                </a:lnTo>
                <a:lnTo>
                  <a:pt x="0" y="4854006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s-ES" sz="1200"/>
          </a:p>
        </p:txBody>
      </p:sp>
      <p:sp>
        <p:nvSpPr>
          <p:cNvPr id="455" name="TextBox 19"/>
          <p:cNvSpPr/>
          <p:nvPr/>
        </p:nvSpPr>
        <p:spPr>
          <a:xfrm>
            <a:off x="1055280" y="1602480"/>
            <a:ext cx="9053520" cy="173105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marL="415461" lvl="1" indent="-207610">
              <a:lnSpc>
                <a:spcPts val="2251"/>
              </a:lnSpc>
              <a:buClr>
                <a:srgbClr val="004AAD"/>
              </a:buClr>
              <a:buFont typeface="Arial"/>
              <a:buChar char="•"/>
            </a:pPr>
            <a:r>
              <a:rPr lang="en-US" sz="1927" b="1" spc="-69">
                <a:solidFill>
                  <a:srgbClr val="004AAD"/>
                </a:solidFill>
                <a:latin typeface="Poppins Bold"/>
                <a:ea typeface="Poppins Bold"/>
              </a:rPr>
              <a:t>Propósito:</a:t>
            </a:r>
            <a:r>
              <a:rPr lang="en-US" sz="1927" spc="-69">
                <a:solidFill>
                  <a:srgbClr val="000000"/>
                </a:solidFill>
                <a:latin typeface="Poppins"/>
                <a:ea typeface="Poppins"/>
              </a:rPr>
              <a:t> Permite agregar y gestionar el estado en componentes funcionales.</a:t>
            </a:r>
            <a:endParaRPr lang="en-US" sz="1927" spc="-1">
              <a:latin typeface="Arial"/>
            </a:endParaRPr>
          </a:p>
          <a:p>
            <a:pPr marL="415461" lvl="1" indent="-207610">
              <a:lnSpc>
                <a:spcPts val="2251"/>
              </a:lnSpc>
              <a:buClr>
                <a:srgbClr val="004AAD"/>
              </a:buClr>
              <a:buFont typeface="Arial"/>
              <a:buChar char="•"/>
            </a:pPr>
            <a:r>
              <a:rPr lang="en-US" sz="1927" b="1" spc="-69">
                <a:solidFill>
                  <a:srgbClr val="004AAD"/>
                </a:solidFill>
                <a:latin typeface="Poppins Bold"/>
                <a:ea typeface="Poppins Bold"/>
              </a:rPr>
              <a:t>Funcionamiento:</a:t>
            </a:r>
            <a:r>
              <a:rPr lang="en-US" sz="1927" spc="-69">
                <a:solidFill>
                  <a:srgbClr val="000000"/>
                </a:solidFill>
                <a:latin typeface="Poppins"/>
                <a:ea typeface="Poppins"/>
              </a:rPr>
              <a:t> Retorna un par: el valor actual del estado y una función para actualizarlo. Cada vez que se llama a la función de actualización, React vuelve a renderizar el componente con el nuevo valor del estado.</a:t>
            </a:r>
            <a:endParaRPr lang="en-US" sz="1927" spc="-1">
              <a:latin typeface="Arial"/>
            </a:endParaRPr>
          </a:p>
          <a:p>
            <a:pPr>
              <a:lnSpc>
                <a:spcPts val="2251"/>
              </a:lnSpc>
            </a:pPr>
            <a:endParaRPr lang="en-US" sz="1200" spc="-1">
              <a:latin typeface="Arial"/>
            </a:endParaRPr>
          </a:p>
        </p:txBody>
      </p:sp>
      <p:sp>
        <p:nvSpPr>
          <p:cNvPr id="456" name="TextBox 20"/>
          <p:cNvSpPr/>
          <p:nvPr/>
        </p:nvSpPr>
        <p:spPr>
          <a:xfrm>
            <a:off x="1055280" y="363120"/>
            <a:ext cx="7644720" cy="55970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4666"/>
              </a:lnSpc>
            </a:pPr>
            <a:r>
              <a:rPr lang="en-US" sz="3334" b="1" spc="-201">
                <a:solidFill>
                  <a:srgbClr val="004AAD"/>
                </a:solidFill>
                <a:latin typeface="Open Sans Bold"/>
                <a:ea typeface="Open Sans Bold"/>
              </a:rPr>
              <a:t>useState</a:t>
            </a:r>
            <a:endParaRPr lang="en-US" sz="3334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103466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AutoShape 2"/>
          <p:cNvSpPr/>
          <p:nvPr/>
        </p:nvSpPr>
        <p:spPr>
          <a:xfrm>
            <a:off x="1200000" y="1207440"/>
            <a:ext cx="2498880" cy="240"/>
          </a:xfrm>
          <a:prstGeom prst="line">
            <a:avLst/>
          </a:prstGeom>
          <a:ln w="47625">
            <a:solidFill>
              <a:srgbClr val="004AAD"/>
            </a:solidFill>
            <a:round/>
            <a:tailEnd type="oval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s-ES" sz="1200"/>
          </a:p>
        </p:txBody>
      </p:sp>
      <p:grpSp>
        <p:nvGrpSpPr>
          <p:cNvPr id="458" name="Group 3"/>
          <p:cNvGrpSpPr/>
          <p:nvPr/>
        </p:nvGrpSpPr>
        <p:grpSpPr>
          <a:xfrm>
            <a:off x="10374240" y="6119520"/>
            <a:ext cx="2208960" cy="738240"/>
            <a:chOff x="15561360" y="9179280"/>
            <a:chExt cx="3313440" cy="1107360"/>
          </a:xfrm>
        </p:grpSpPr>
        <p:sp>
          <p:nvSpPr>
            <p:cNvPr id="459" name="Freeform 4"/>
            <p:cNvSpPr/>
            <p:nvPr/>
          </p:nvSpPr>
          <p:spPr>
            <a:xfrm>
              <a:off x="15561360" y="9258480"/>
              <a:ext cx="3313440" cy="1028160"/>
            </a:xfrm>
            <a:custGeom>
              <a:avLst/>
              <a:gdLst/>
              <a:ahLst/>
              <a:cxnLst/>
              <a:rect l="l" t="t" r="r" b="b"/>
              <a:pathLst>
                <a:path w="1597601" h="495897">
                  <a:moveTo>
                    <a:pt x="203200" y="0"/>
                  </a:moveTo>
                  <a:lnTo>
                    <a:pt x="1597601" y="0"/>
                  </a:lnTo>
                  <a:lnTo>
                    <a:pt x="1394401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 sz="1200"/>
            </a:p>
          </p:txBody>
        </p:sp>
        <p:sp>
          <p:nvSpPr>
            <p:cNvPr id="460" name="TextBox 5"/>
            <p:cNvSpPr/>
            <p:nvPr/>
          </p:nvSpPr>
          <p:spPr>
            <a:xfrm>
              <a:off x="15771960" y="9179280"/>
              <a:ext cx="2891880" cy="1107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 sz="1200"/>
            </a:p>
          </p:txBody>
        </p:sp>
      </p:grpSp>
      <p:grpSp>
        <p:nvGrpSpPr>
          <p:cNvPr id="461" name="Group 6"/>
          <p:cNvGrpSpPr/>
          <p:nvPr/>
        </p:nvGrpSpPr>
        <p:grpSpPr>
          <a:xfrm>
            <a:off x="9397680" y="6488640"/>
            <a:ext cx="1423200" cy="368880"/>
            <a:chOff x="14096520" y="9732960"/>
            <a:chExt cx="2134800" cy="553320"/>
          </a:xfrm>
        </p:grpSpPr>
        <p:sp>
          <p:nvSpPr>
            <p:cNvPr id="462" name="Freeform 7"/>
            <p:cNvSpPr/>
            <p:nvPr/>
          </p:nvSpPr>
          <p:spPr>
            <a:xfrm>
              <a:off x="14096520" y="9772560"/>
              <a:ext cx="2134800" cy="513720"/>
            </a:xfrm>
            <a:custGeom>
              <a:avLst/>
              <a:gdLst/>
              <a:ahLst/>
              <a:cxnLst/>
              <a:rect l="l" t="t" r="r" b="b"/>
              <a:pathLst>
                <a:path w="2058870" h="495897">
                  <a:moveTo>
                    <a:pt x="203200" y="0"/>
                  </a:moveTo>
                  <a:lnTo>
                    <a:pt x="2058870" y="0"/>
                  </a:lnTo>
                  <a:lnTo>
                    <a:pt x="1855670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BF6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 sz="1200"/>
            </a:p>
          </p:txBody>
        </p:sp>
        <p:sp>
          <p:nvSpPr>
            <p:cNvPr id="463" name="TextBox 8"/>
            <p:cNvSpPr/>
            <p:nvPr/>
          </p:nvSpPr>
          <p:spPr>
            <a:xfrm>
              <a:off x="14201640" y="9732960"/>
              <a:ext cx="1923840" cy="553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 sz="1200"/>
            </a:p>
          </p:txBody>
        </p:sp>
      </p:grpSp>
      <p:grpSp>
        <p:nvGrpSpPr>
          <p:cNvPr id="464" name="Group 9"/>
          <p:cNvGrpSpPr/>
          <p:nvPr/>
        </p:nvGrpSpPr>
        <p:grpSpPr>
          <a:xfrm>
            <a:off x="10696080" y="305280"/>
            <a:ext cx="1453200" cy="485520"/>
            <a:chOff x="16044120" y="457920"/>
            <a:chExt cx="2179800" cy="728280"/>
          </a:xfrm>
        </p:grpSpPr>
        <p:sp>
          <p:nvSpPr>
            <p:cNvPr id="465" name="Freeform 10"/>
            <p:cNvSpPr/>
            <p:nvPr/>
          </p:nvSpPr>
          <p:spPr>
            <a:xfrm>
              <a:off x="16044120" y="509760"/>
              <a:ext cx="2179800" cy="676080"/>
            </a:xfrm>
            <a:custGeom>
              <a:avLst/>
              <a:gdLst/>
              <a:ahLst/>
              <a:cxnLst/>
              <a:rect l="l" t="t" r="r" b="b"/>
              <a:pathLst>
                <a:path w="1597601" h="495897">
                  <a:moveTo>
                    <a:pt x="203200" y="0"/>
                  </a:moveTo>
                  <a:lnTo>
                    <a:pt x="1597601" y="0"/>
                  </a:lnTo>
                  <a:lnTo>
                    <a:pt x="1394401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BF63"/>
            </a:solidFill>
            <a:ln w="95250" cap="sq">
              <a:solidFill>
                <a:srgbClr val="00BF63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 sz="1200"/>
            </a:p>
          </p:txBody>
        </p:sp>
        <p:sp>
          <p:nvSpPr>
            <p:cNvPr id="466" name="TextBox 11"/>
            <p:cNvSpPr/>
            <p:nvPr/>
          </p:nvSpPr>
          <p:spPr>
            <a:xfrm>
              <a:off x="16182720" y="457920"/>
              <a:ext cx="1902600" cy="728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 sz="1200"/>
            </a:p>
          </p:txBody>
        </p:sp>
      </p:grpSp>
      <p:grpSp>
        <p:nvGrpSpPr>
          <p:cNvPr id="467" name="Group 12"/>
          <p:cNvGrpSpPr/>
          <p:nvPr/>
        </p:nvGrpSpPr>
        <p:grpSpPr>
          <a:xfrm>
            <a:off x="11422800" y="-199680"/>
            <a:ext cx="2288400" cy="764640"/>
            <a:chOff x="17134200" y="-299520"/>
            <a:chExt cx="3432600" cy="1146960"/>
          </a:xfrm>
        </p:grpSpPr>
        <p:sp>
          <p:nvSpPr>
            <p:cNvPr id="468" name="Freeform 13"/>
            <p:cNvSpPr/>
            <p:nvPr/>
          </p:nvSpPr>
          <p:spPr>
            <a:xfrm>
              <a:off x="17134200" y="-217440"/>
              <a:ext cx="3432600" cy="1064880"/>
            </a:xfrm>
            <a:custGeom>
              <a:avLst/>
              <a:gdLst/>
              <a:ahLst/>
              <a:cxnLst/>
              <a:rect l="l" t="t" r="r" b="b"/>
              <a:pathLst>
                <a:path w="1597601" h="495897">
                  <a:moveTo>
                    <a:pt x="203200" y="0"/>
                  </a:moveTo>
                  <a:lnTo>
                    <a:pt x="1597601" y="0"/>
                  </a:lnTo>
                  <a:lnTo>
                    <a:pt x="1394401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  <a:ln w="95250" cap="sq">
              <a:solidFill>
                <a:srgbClr val="004AAD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 sz="1200"/>
            </a:p>
          </p:txBody>
        </p:sp>
        <p:sp>
          <p:nvSpPr>
            <p:cNvPr id="469" name="TextBox 14"/>
            <p:cNvSpPr/>
            <p:nvPr/>
          </p:nvSpPr>
          <p:spPr>
            <a:xfrm>
              <a:off x="17352720" y="-299520"/>
              <a:ext cx="2995920" cy="1146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 sz="1200"/>
            </a:p>
          </p:txBody>
        </p:sp>
      </p:grpSp>
      <p:grpSp>
        <p:nvGrpSpPr>
          <p:cNvPr id="470" name="Group 15"/>
          <p:cNvGrpSpPr/>
          <p:nvPr/>
        </p:nvGrpSpPr>
        <p:grpSpPr>
          <a:xfrm>
            <a:off x="185040" y="194400"/>
            <a:ext cx="782640" cy="1028640"/>
            <a:chOff x="277560" y="291600"/>
            <a:chExt cx="1173960" cy="1542960"/>
          </a:xfrm>
        </p:grpSpPr>
        <p:sp>
          <p:nvSpPr>
            <p:cNvPr id="471" name="Freeform 16"/>
            <p:cNvSpPr/>
            <p:nvPr/>
          </p:nvSpPr>
          <p:spPr>
            <a:xfrm>
              <a:off x="277560" y="401760"/>
              <a:ext cx="1173960" cy="1432800"/>
            </a:xfrm>
            <a:custGeom>
              <a:avLst/>
              <a:gdLst/>
              <a:ahLst/>
              <a:cxnLst/>
              <a:rect l="l" t="t" r="r" b="b"/>
              <a:pathLst>
                <a:path w="406400" h="495897">
                  <a:moveTo>
                    <a:pt x="203200" y="0"/>
                  </a:moveTo>
                  <a:lnTo>
                    <a:pt x="406400" y="0"/>
                  </a:lnTo>
                  <a:lnTo>
                    <a:pt x="203200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 sz="1200"/>
            </a:p>
          </p:txBody>
        </p:sp>
        <p:sp>
          <p:nvSpPr>
            <p:cNvPr id="472" name="TextBox 17"/>
            <p:cNvSpPr/>
            <p:nvPr/>
          </p:nvSpPr>
          <p:spPr>
            <a:xfrm>
              <a:off x="570960" y="291600"/>
              <a:ext cx="586800" cy="1542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 sz="1200"/>
            </a:p>
          </p:txBody>
        </p:sp>
      </p:grpSp>
      <p:sp>
        <p:nvSpPr>
          <p:cNvPr id="473" name="Freeform 18"/>
          <p:cNvSpPr/>
          <p:nvPr/>
        </p:nvSpPr>
        <p:spPr>
          <a:xfrm>
            <a:off x="3348960" y="3256080"/>
            <a:ext cx="5493840" cy="3140640"/>
          </a:xfrm>
          <a:custGeom>
            <a:avLst/>
            <a:gdLst/>
            <a:ahLst/>
            <a:cxnLst/>
            <a:rect l="l" t="t" r="r" b="b"/>
            <a:pathLst>
              <a:path w="8241478" h="4711635">
                <a:moveTo>
                  <a:pt x="0" y="0"/>
                </a:moveTo>
                <a:lnTo>
                  <a:pt x="8241478" y="0"/>
                </a:lnTo>
                <a:lnTo>
                  <a:pt x="8241478" y="4711635"/>
                </a:lnTo>
                <a:lnTo>
                  <a:pt x="0" y="471163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s-ES" sz="1200"/>
          </a:p>
        </p:txBody>
      </p:sp>
      <p:sp>
        <p:nvSpPr>
          <p:cNvPr id="474" name="TextBox 19"/>
          <p:cNvSpPr/>
          <p:nvPr/>
        </p:nvSpPr>
        <p:spPr>
          <a:xfrm>
            <a:off x="1055280" y="1602481"/>
            <a:ext cx="9053520" cy="173105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marL="415461" lvl="1" indent="-207610">
              <a:lnSpc>
                <a:spcPts val="2251"/>
              </a:lnSpc>
              <a:buClr>
                <a:srgbClr val="004AAD"/>
              </a:buClr>
              <a:buFont typeface="Arial"/>
              <a:buChar char="•"/>
            </a:pPr>
            <a:r>
              <a:rPr lang="en-US" sz="1927" b="1" spc="-69">
                <a:solidFill>
                  <a:srgbClr val="004AAD"/>
                </a:solidFill>
                <a:latin typeface="Poppins Bold"/>
                <a:ea typeface="Poppins Bold"/>
              </a:rPr>
              <a:t>Propósito: </a:t>
            </a:r>
            <a:r>
              <a:rPr lang="en-US" sz="1927" spc="-69">
                <a:solidFill>
                  <a:srgbClr val="000000"/>
                </a:solidFill>
                <a:latin typeface="Poppins"/>
                <a:ea typeface="Poppins"/>
              </a:rPr>
              <a:t>Permite ejecutar efectos secundarios en componentes funcionales, como actualizaciones del DOM, suscripciones o llamadas a API.</a:t>
            </a:r>
            <a:endParaRPr lang="en-US" sz="1927" spc="-1">
              <a:latin typeface="Arial"/>
            </a:endParaRPr>
          </a:p>
          <a:p>
            <a:pPr marL="415461" lvl="1" indent="-207610">
              <a:lnSpc>
                <a:spcPts val="2251"/>
              </a:lnSpc>
              <a:buClr>
                <a:srgbClr val="004AAD"/>
              </a:buClr>
              <a:buFont typeface="Arial"/>
              <a:buChar char="•"/>
            </a:pPr>
            <a:r>
              <a:rPr lang="en-US" sz="1927" b="1" spc="-69">
                <a:solidFill>
                  <a:srgbClr val="004AAD"/>
                </a:solidFill>
                <a:latin typeface="Poppins Bold"/>
                <a:ea typeface="Poppins Bold"/>
              </a:rPr>
              <a:t>Funcionamiento: </a:t>
            </a:r>
            <a:r>
              <a:rPr lang="en-US" sz="1927" spc="-69">
                <a:solidFill>
                  <a:srgbClr val="000000"/>
                </a:solidFill>
                <a:latin typeface="Poppins"/>
                <a:ea typeface="Poppins"/>
              </a:rPr>
              <a:t>Se ejecuta después de cada renderizado del componente. Puedes especificar dependencias para que el efecto se ejecute solo cuando cambien ciertas variables.</a:t>
            </a:r>
            <a:endParaRPr lang="en-US" sz="1927" spc="-1">
              <a:latin typeface="Arial"/>
            </a:endParaRPr>
          </a:p>
          <a:p>
            <a:pPr>
              <a:lnSpc>
                <a:spcPts val="2251"/>
              </a:lnSpc>
            </a:pPr>
            <a:endParaRPr lang="en-US" sz="1200" spc="-1">
              <a:latin typeface="Arial"/>
            </a:endParaRPr>
          </a:p>
        </p:txBody>
      </p:sp>
      <p:sp>
        <p:nvSpPr>
          <p:cNvPr id="475" name="TextBox 20"/>
          <p:cNvSpPr/>
          <p:nvPr/>
        </p:nvSpPr>
        <p:spPr>
          <a:xfrm>
            <a:off x="1055280" y="363120"/>
            <a:ext cx="7644720" cy="55970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4666"/>
              </a:lnSpc>
            </a:pPr>
            <a:r>
              <a:rPr lang="en-US" sz="3334" b="1" spc="-201">
                <a:solidFill>
                  <a:srgbClr val="004AAD"/>
                </a:solidFill>
                <a:latin typeface="Open Sans Bold"/>
                <a:ea typeface="Open Sans Bold"/>
              </a:rPr>
              <a:t>useEffect</a:t>
            </a:r>
            <a:endParaRPr lang="en-US" sz="3334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53739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CA89950-E31A-4DC4-2301-B1386CEE3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252936"/>
            <a:ext cx="10058400" cy="1028715"/>
          </a:xfrm>
        </p:spPr>
        <p:txBody>
          <a:bodyPr anchor="ctr">
            <a:normAutofit/>
          </a:bodyPr>
          <a:lstStyle/>
          <a:p>
            <a:pPr algn="ctr"/>
            <a:r>
              <a:rPr lang="es-ES" sz="3600">
                <a:solidFill>
                  <a:srgbClr val="FFFFFF"/>
                </a:solidFill>
                <a:ea typeface="Calibri Light"/>
                <a:cs typeface="Calibri Light"/>
              </a:rPr>
              <a:t>React</a:t>
            </a:r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5E1ED12F-9F06-4B37-87B7-F98F52937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7A56209-657E-3579-E2C6-99E6D54CD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6282" y="723733"/>
            <a:ext cx="4981229" cy="4175941"/>
          </a:xfrm>
        </p:spPr>
        <p:txBody>
          <a:bodyPr vert="horz" lIns="0" tIns="45720" rIns="0" bIns="45720" rtlCol="0" anchor="t">
            <a:normAutofit fontScale="92500" lnSpcReduction="20000"/>
          </a:bodyPr>
          <a:lstStyle/>
          <a:p>
            <a:pPr>
              <a:buFont typeface="Wingdings" panose="020F0502020204030204" pitchFamily="34" charset="0"/>
              <a:buChar char="Ø"/>
            </a:pPr>
            <a:endParaRPr lang="es-ES" sz="2400" b="1" dirty="0">
              <a:latin typeface="Calibri Light"/>
              <a:ea typeface="+mn-lt"/>
              <a:cs typeface="+mn-lt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s-ES" sz="3200" b="1" dirty="0">
                <a:latin typeface="Calibri Light"/>
                <a:ea typeface="Calibri"/>
                <a:cs typeface="Calibri"/>
              </a:rPr>
              <a:t>TIPOS DE HOOKS</a:t>
            </a:r>
          </a:p>
          <a:p>
            <a:pPr>
              <a:lnSpc>
                <a:spcPct val="150000"/>
              </a:lnSpc>
              <a:buFont typeface="Wingdings"/>
              <a:buChar char="Ø"/>
            </a:pPr>
            <a:r>
              <a:rPr lang="es-ES" sz="1800" dirty="0" err="1">
                <a:solidFill>
                  <a:schemeClr val="accent1"/>
                </a:solidFill>
                <a:latin typeface="Calibri Light"/>
                <a:ea typeface="+mn-lt"/>
                <a:cs typeface="+mn-lt"/>
              </a:rPr>
              <a:t>useState</a:t>
            </a:r>
            <a:r>
              <a:rPr lang="es-ES" sz="1800" dirty="0">
                <a:solidFill>
                  <a:srgbClr val="374151"/>
                </a:solidFill>
                <a:latin typeface="Calibri Light"/>
                <a:ea typeface="+mn-lt"/>
                <a:cs typeface="+mn-lt"/>
              </a:rPr>
              <a:t>: Permite crear un estado en un componente funcional.</a:t>
            </a:r>
            <a:endParaRPr lang="es-ES" sz="1800" dirty="0">
              <a:solidFill>
                <a:srgbClr val="333333"/>
              </a:solidFill>
              <a:latin typeface="Calibri Light"/>
              <a:ea typeface="+mn-lt"/>
              <a:cs typeface="+mn-lt"/>
            </a:endParaRPr>
          </a:p>
          <a:p>
            <a:pPr>
              <a:lnSpc>
                <a:spcPct val="150000"/>
              </a:lnSpc>
              <a:buFont typeface="Wingdings"/>
              <a:buChar char="Ø"/>
            </a:pPr>
            <a:r>
              <a:rPr lang="es-ES" sz="1800" dirty="0" err="1">
                <a:solidFill>
                  <a:schemeClr val="accent1"/>
                </a:solidFill>
                <a:latin typeface="Calibri Light"/>
                <a:ea typeface="+mn-lt"/>
                <a:cs typeface="+mn-lt"/>
              </a:rPr>
              <a:t>useEffect</a:t>
            </a:r>
            <a:r>
              <a:rPr lang="es-ES" sz="1800" dirty="0">
                <a:solidFill>
                  <a:schemeClr val="accent1"/>
                </a:solidFill>
                <a:latin typeface="Calibri Light"/>
                <a:ea typeface="+mn-lt"/>
                <a:cs typeface="+mn-lt"/>
              </a:rPr>
              <a:t>: </a:t>
            </a:r>
            <a:r>
              <a:rPr lang="es-ES" sz="1800" dirty="0">
                <a:solidFill>
                  <a:srgbClr val="374151"/>
                </a:solidFill>
                <a:latin typeface="Calibri Light"/>
                <a:ea typeface="+mn-lt"/>
                <a:cs typeface="+mn-lt"/>
              </a:rPr>
              <a:t>Permite realizar acciones cuando el componente se monta o se desmonta.</a:t>
            </a:r>
            <a:endParaRPr lang="es-ES" sz="1800" dirty="0">
              <a:latin typeface="Calibri Light"/>
              <a:ea typeface="Calibri Light"/>
              <a:cs typeface="Calibri Light"/>
            </a:endParaRPr>
          </a:p>
          <a:p>
            <a:pPr>
              <a:lnSpc>
                <a:spcPct val="150000"/>
              </a:lnSpc>
              <a:buFont typeface="Wingdings"/>
              <a:buChar char="Ø"/>
            </a:pPr>
            <a:r>
              <a:rPr lang="es-ES" sz="1800" dirty="0" err="1">
                <a:solidFill>
                  <a:schemeClr val="accent1"/>
                </a:solidFill>
                <a:latin typeface="Calibri Light"/>
                <a:ea typeface="+mn-lt"/>
                <a:cs typeface="+mn-lt"/>
              </a:rPr>
              <a:t>useContext</a:t>
            </a:r>
            <a:r>
              <a:rPr lang="es-ES" sz="1800" dirty="0">
                <a:solidFill>
                  <a:srgbClr val="374151"/>
                </a:solidFill>
                <a:latin typeface="Calibri Light"/>
                <a:ea typeface="+mn-lt"/>
                <a:cs typeface="+mn-lt"/>
              </a:rPr>
              <a:t>: Permite acceder a un contexto (un objeto que se comparte entre componentes) desde un componente funcional.</a:t>
            </a:r>
            <a:endParaRPr lang="es-ES" sz="1800" dirty="0">
              <a:latin typeface="Calibri Light"/>
              <a:ea typeface="Calibri Light"/>
              <a:cs typeface="Calibri Light"/>
            </a:endParaRPr>
          </a:p>
          <a:p>
            <a:pPr>
              <a:lnSpc>
                <a:spcPct val="150000"/>
              </a:lnSpc>
              <a:buFont typeface="Wingdings"/>
              <a:buChar char="Ø"/>
            </a:pPr>
            <a:endParaRPr lang="es-ES" sz="1800" dirty="0">
              <a:solidFill>
                <a:srgbClr val="242424"/>
              </a:solidFill>
              <a:latin typeface="Calibri Light"/>
              <a:ea typeface="Calibri"/>
              <a:cs typeface="Calibri"/>
            </a:endParaRPr>
          </a:p>
          <a:p>
            <a:pPr marL="0" indent="0">
              <a:lnSpc>
                <a:spcPct val="150000"/>
              </a:lnSpc>
              <a:buNone/>
            </a:pPr>
            <a:endParaRPr lang="es-ES" dirty="0">
              <a:solidFill>
                <a:srgbClr val="000000"/>
              </a:solidFill>
              <a:latin typeface="Calibri Light"/>
              <a:ea typeface="Calibri Light"/>
              <a:cs typeface="Calibri Light"/>
            </a:endParaRPr>
          </a:p>
          <a:p>
            <a:pPr>
              <a:lnSpc>
                <a:spcPct val="150000"/>
              </a:lnSpc>
              <a:buFont typeface="Wingdings" panose="020F0502020204030204" pitchFamily="34" charset="0"/>
              <a:buChar char="Ø"/>
            </a:pPr>
            <a:endParaRPr lang="es-ES" sz="1800" dirty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>
              <a:lnSpc>
                <a:spcPct val="150000"/>
              </a:lnSpc>
              <a:buFont typeface="Wingdings" panose="020F0502020204030204" pitchFamily="34" charset="0"/>
              <a:buChar char="Ø"/>
            </a:pPr>
            <a:endParaRPr lang="es-ES" sz="1800" dirty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>
              <a:lnSpc>
                <a:spcPct val="150000"/>
              </a:lnSpc>
              <a:buFont typeface="Wingdings" panose="020F0502020204030204" pitchFamily="34" charset="0"/>
              <a:buChar char="Ø"/>
            </a:pPr>
            <a:endParaRPr lang="es-ES" sz="1600" dirty="0">
              <a:solidFill>
                <a:srgbClr val="000000"/>
              </a:solidFill>
              <a:latin typeface="Calibri Light"/>
              <a:ea typeface="Calibri Light"/>
              <a:cs typeface="Calibri Light"/>
            </a:endParaRPr>
          </a:p>
          <a:p>
            <a:pPr>
              <a:lnSpc>
                <a:spcPct val="150000"/>
              </a:lnSpc>
              <a:buFont typeface="Wingdings" panose="020F0502020204030204" pitchFamily="34" charset="0"/>
              <a:buChar char="Ø"/>
            </a:pPr>
            <a:endParaRPr lang="es-ES" sz="16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pPr>
              <a:buFont typeface="Wingdings" panose="020F0502020204030204" pitchFamily="34" charset="0"/>
              <a:buChar char="Ø"/>
            </a:pPr>
            <a:endParaRPr lang="es-ES" dirty="0">
              <a:solidFill>
                <a:srgbClr val="404040"/>
              </a:solidFill>
              <a:ea typeface="Calibri"/>
              <a:cs typeface="Calibri"/>
            </a:endParaRPr>
          </a:p>
          <a:p>
            <a:pPr>
              <a:buFont typeface="Wingdings" panose="020F0502020204030204" pitchFamily="34" charset="0"/>
              <a:buChar char="Ø"/>
            </a:pPr>
            <a:endParaRPr lang="es-ES" dirty="0">
              <a:ea typeface="Calibri"/>
              <a:cs typeface="Calibri"/>
            </a:endParaRPr>
          </a:p>
          <a:p>
            <a:pPr>
              <a:buFont typeface="Wingdings" panose="020F0502020204030204" pitchFamily="34" charset="0"/>
              <a:buChar char="Ø"/>
            </a:pPr>
            <a:endParaRPr lang="es-ES" dirty="0">
              <a:ea typeface="Calibri"/>
              <a:cs typeface="Calibri"/>
            </a:endParaRPr>
          </a:p>
          <a:p>
            <a:pPr>
              <a:buFont typeface="Wingdings" panose="020F0502020204030204" pitchFamily="34" charset="0"/>
              <a:buChar char="Ø"/>
            </a:pPr>
            <a:endParaRPr lang="es-ES" dirty="0">
              <a:ea typeface="Calibri"/>
              <a:cs typeface="Calibri"/>
            </a:endParaRP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F5769D0-DA4D-6687-A97B-5C373CCDF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33</a:t>
            </a:fld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D104932-3D87-081D-83E2-8E07AC683B35}"/>
              </a:ext>
            </a:extLst>
          </p:cNvPr>
          <p:cNvSpPr txBox="1"/>
          <p:nvPr/>
        </p:nvSpPr>
        <p:spPr>
          <a:xfrm>
            <a:off x="6268652" y="1798662"/>
            <a:ext cx="4946770" cy="300877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28600" lvl="0" indent="-228600" rtl="0">
              <a:lnSpc>
                <a:spcPct val="150000"/>
              </a:lnSpc>
              <a:buFont typeface="Wingdings,Sans-Serif"/>
              <a:buChar char="Ø"/>
            </a:pPr>
            <a:r>
              <a:rPr lang="es-ES" sz="1600" baseline="0" err="1">
                <a:solidFill>
                  <a:srgbClr val="1CADE4"/>
                </a:solidFill>
                <a:latin typeface="Calibri Light"/>
                <a:ea typeface="Arial"/>
                <a:cs typeface="Arial"/>
              </a:rPr>
              <a:t>useReducer</a:t>
            </a:r>
            <a:r>
              <a:rPr lang="es-ES" sz="1600" baseline="0" dirty="0">
                <a:solidFill>
                  <a:srgbClr val="1CADE4"/>
                </a:solidFill>
                <a:latin typeface="Calibri Light"/>
                <a:ea typeface="Arial"/>
                <a:cs typeface="Arial"/>
              </a:rPr>
              <a:t>: </a:t>
            </a:r>
            <a:r>
              <a:rPr lang="es-ES" sz="1600" baseline="0" dirty="0">
                <a:solidFill>
                  <a:srgbClr val="374151"/>
                </a:solidFill>
                <a:latin typeface="Calibri Light"/>
                <a:ea typeface="Arial"/>
                <a:cs typeface="Arial"/>
              </a:rPr>
              <a:t>Permite utilizar un </a:t>
            </a:r>
            <a:r>
              <a:rPr lang="es-ES" sz="1600" baseline="0" err="1">
                <a:solidFill>
                  <a:srgbClr val="374151"/>
                </a:solidFill>
                <a:latin typeface="Calibri Light"/>
                <a:ea typeface="Arial"/>
                <a:cs typeface="Arial"/>
              </a:rPr>
              <a:t>reducer</a:t>
            </a:r>
            <a:r>
              <a:rPr lang="es-ES" sz="1600" baseline="0" dirty="0">
                <a:solidFill>
                  <a:srgbClr val="374151"/>
                </a:solidFill>
                <a:latin typeface="Calibri Light"/>
                <a:ea typeface="Arial"/>
                <a:cs typeface="Arial"/>
              </a:rPr>
              <a:t> (una función que maneja el estado) en un componente funcional.</a:t>
            </a:r>
            <a:r>
              <a:rPr lang="es-ES" sz="1600" dirty="0">
                <a:latin typeface="Calibri Light"/>
                <a:ea typeface="Arial"/>
                <a:cs typeface="Arial"/>
              </a:rPr>
              <a:t>​</a:t>
            </a:r>
            <a:endParaRPr lang="es-ES" sz="1600">
              <a:ea typeface="Calibri"/>
              <a:cs typeface="Calibri"/>
            </a:endParaRPr>
          </a:p>
          <a:p>
            <a:pPr marL="228600" lvl="0" indent="-228600" rtl="0">
              <a:lnSpc>
                <a:spcPct val="150000"/>
              </a:lnSpc>
              <a:buFont typeface="Wingdings,Sans-Serif"/>
              <a:buChar char="Ø"/>
            </a:pPr>
            <a:r>
              <a:rPr lang="es-ES" sz="1600" baseline="0" err="1">
                <a:solidFill>
                  <a:srgbClr val="1CADE4"/>
                </a:solidFill>
                <a:latin typeface="Calibri Light"/>
                <a:ea typeface="Arial"/>
                <a:cs typeface="Arial"/>
              </a:rPr>
              <a:t>useCallback</a:t>
            </a:r>
            <a:r>
              <a:rPr lang="es-ES" sz="1600" baseline="0" dirty="0">
                <a:solidFill>
                  <a:srgbClr val="1CADE4"/>
                </a:solidFill>
                <a:latin typeface="Calibri Light"/>
                <a:ea typeface="Arial"/>
                <a:cs typeface="Arial"/>
              </a:rPr>
              <a:t>:</a:t>
            </a:r>
            <a:r>
              <a:rPr lang="es-ES" sz="1600" baseline="0" dirty="0">
                <a:solidFill>
                  <a:srgbClr val="374151"/>
                </a:solidFill>
                <a:latin typeface="Calibri Light"/>
                <a:ea typeface="Arial"/>
                <a:cs typeface="Arial"/>
              </a:rPr>
              <a:t> Permite memorizar una función para evitar que se vuelva a crear en cada renderizado.</a:t>
            </a:r>
            <a:r>
              <a:rPr lang="en-US" sz="1600" dirty="0">
                <a:latin typeface="Calibri Light"/>
                <a:ea typeface="Arial"/>
                <a:cs typeface="Arial"/>
              </a:rPr>
              <a:t>​</a:t>
            </a:r>
          </a:p>
          <a:p>
            <a:pPr marL="228600" lvl="0" indent="-228600" rtl="0">
              <a:lnSpc>
                <a:spcPct val="150000"/>
              </a:lnSpc>
              <a:buFont typeface="Wingdings,Sans-Serif"/>
              <a:buChar char="Ø"/>
            </a:pPr>
            <a:r>
              <a:rPr lang="es-ES" sz="1600" baseline="0" err="1">
                <a:solidFill>
                  <a:srgbClr val="1CADE4"/>
                </a:solidFill>
                <a:latin typeface="Calibri Light"/>
                <a:ea typeface="Arial"/>
                <a:cs typeface="Arial"/>
              </a:rPr>
              <a:t>useMemo</a:t>
            </a:r>
            <a:r>
              <a:rPr lang="es-ES" sz="1600" baseline="0" dirty="0">
                <a:solidFill>
                  <a:srgbClr val="1CADE4"/>
                </a:solidFill>
                <a:latin typeface="Calibri Light"/>
                <a:ea typeface="Arial"/>
                <a:cs typeface="Arial"/>
              </a:rPr>
              <a:t>:</a:t>
            </a:r>
            <a:r>
              <a:rPr lang="es-ES" sz="1600" baseline="0" dirty="0">
                <a:solidFill>
                  <a:srgbClr val="374151"/>
                </a:solidFill>
                <a:latin typeface="Calibri Light"/>
                <a:ea typeface="Arial"/>
                <a:cs typeface="Arial"/>
              </a:rPr>
              <a:t> Permite memorizar un valor para evitar que se vuelva a calcular en cada renderizado.</a:t>
            </a:r>
            <a:r>
              <a:rPr lang="en-US" sz="1600" dirty="0">
                <a:latin typeface="Calibri Light"/>
                <a:ea typeface="Arial"/>
                <a:cs typeface="Arial"/>
              </a:rPr>
              <a:t>​</a:t>
            </a:r>
          </a:p>
          <a:p>
            <a:pPr marL="228600" lvl="0" indent="-228600" rtl="0">
              <a:lnSpc>
                <a:spcPct val="150000"/>
              </a:lnSpc>
              <a:buFont typeface="Wingdings,Sans-Serif"/>
              <a:buChar char="Ø"/>
            </a:pPr>
            <a:r>
              <a:rPr lang="es-ES" sz="1600" baseline="0" err="1">
                <a:solidFill>
                  <a:srgbClr val="1CADE4"/>
                </a:solidFill>
                <a:latin typeface="Calibri Light"/>
                <a:ea typeface="Arial"/>
                <a:cs typeface="Arial"/>
              </a:rPr>
              <a:t>useRef</a:t>
            </a:r>
            <a:r>
              <a:rPr lang="es-ES" sz="1600" baseline="0" dirty="0">
                <a:solidFill>
                  <a:srgbClr val="1CADE4"/>
                </a:solidFill>
                <a:latin typeface="Calibri Light"/>
                <a:ea typeface="Arial"/>
                <a:cs typeface="Arial"/>
              </a:rPr>
              <a:t>:</a:t>
            </a:r>
            <a:r>
              <a:rPr lang="es-ES" sz="1600" baseline="0" dirty="0">
                <a:solidFill>
                  <a:srgbClr val="374151"/>
                </a:solidFill>
                <a:latin typeface="Calibri Light"/>
                <a:ea typeface="Arial"/>
                <a:cs typeface="Arial"/>
              </a:rPr>
              <a:t> Permite crear una referencia a un elemento del DOM</a:t>
            </a:r>
            <a:endParaRPr lang="es-ES" sz="1600" dirty="0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8526857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CA89950-E31A-4DC4-2301-B1386CEE3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252936"/>
            <a:ext cx="10058400" cy="1028715"/>
          </a:xfrm>
        </p:spPr>
        <p:txBody>
          <a:bodyPr anchor="ctr">
            <a:normAutofit/>
          </a:bodyPr>
          <a:lstStyle/>
          <a:p>
            <a:pPr algn="ctr"/>
            <a:r>
              <a:rPr lang="es-ES" sz="3600">
                <a:solidFill>
                  <a:srgbClr val="FFFFFF"/>
                </a:solidFill>
                <a:ea typeface="Calibri Light"/>
                <a:cs typeface="Calibri Light"/>
              </a:rPr>
              <a:t>React</a:t>
            </a:r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5E1ED12F-9F06-4B37-87B7-F98F52937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7A56209-657E-3579-E2C6-99E6D54CD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009" y="671779"/>
            <a:ext cx="9963539" cy="4300095"/>
          </a:xfrm>
        </p:spPr>
        <p:txBody>
          <a:bodyPr vert="horz" lIns="0" tIns="45720" rIns="0" bIns="45720" rtlCol="0" anchor="t">
            <a:normAutofit fontScale="85000" lnSpcReduction="10000"/>
          </a:bodyPr>
          <a:lstStyle/>
          <a:p>
            <a:pPr>
              <a:buFont typeface="Wingdings" panose="020F0502020204030204" pitchFamily="34" charset="0"/>
              <a:buChar char="Ø"/>
            </a:pPr>
            <a:endParaRPr lang="es-ES" sz="2400" b="1">
              <a:latin typeface="Calibri Light"/>
              <a:ea typeface="+mn-lt"/>
              <a:cs typeface="+mn-lt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s-ES" sz="3200" b="1" dirty="0">
                <a:latin typeface="Calibri Light"/>
                <a:ea typeface="Calibri"/>
                <a:cs typeface="Calibri"/>
              </a:rPr>
              <a:t>Ventajas</a:t>
            </a:r>
          </a:p>
          <a:p>
            <a:pPr marL="342900" indent="-342900">
              <a:lnSpc>
                <a:spcPct val="150000"/>
              </a:lnSpc>
              <a:buFont typeface="Wingdings"/>
              <a:buChar char="Ø"/>
            </a:pPr>
            <a:r>
              <a:rPr lang="es-ES" dirty="0">
                <a:solidFill>
                  <a:schemeClr val="tx1"/>
                </a:solidFill>
                <a:latin typeface="Calibri Light"/>
                <a:ea typeface="Calibri Light"/>
                <a:cs typeface="Calibri Light"/>
              </a:rPr>
              <a:t>Fácil de aprender y su diseño es sencillo.</a:t>
            </a:r>
          </a:p>
          <a:p>
            <a:pPr marL="342900" indent="-342900">
              <a:lnSpc>
                <a:spcPct val="150000"/>
              </a:lnSpc>
              <a:buFont typeface="Wingdings"/>
              <a:buChar char="Ø"/>
            </a:pPr>
            <a:r>
              <a:rPr lang="es-ES" dirty="0">
                <a:solidFill>
                  <a:schemeClr val="tx1"/>
                </a:solidFill>
                <a:latin typeface="Calibri Light"/>
                <a:ea typeface="Calibri Light"/>
                <a:cs typeface="Calibri Light"/>
              </a:rPr>
              <a:t>Uso de </a:t>
            </a:r>
            <a:r>
              <a:rPr lang="es-ES" dirty="0" err="1">
                <a:solidFill>
                  <a:schemeClr val="tx1"/>
                </a:solidFill>
                <a:latin typeface="Calibri Light"/>
                <a:ea typeface="Calibri Light"/>
                <a:cs typeface="Calibri Light"/>
              </a:rPr>
              <a:t>React</a:t>
            </a:r>
            <a:r>
              <a:rPr lang="es-ES" dirty="0">
                <a:solidFill>
                  <a:schemeClr val="tx1"/>
                </a:solidFill>
                <a:latin typeface="Calibri Light"/>
                <a:ea typeface="Calibri Light"/>
                <a:cs typeface="Calibri Light"/>
              </a:rPr>
              <a:t> JSX para crear documentación muy detallada y construir plantillas.</a:t>
            </a:r>
            <a:endParaRPr lang="es-ES">
              <a:solidFill>
                <a:schemeClr val="tx1"/>
              </a:solidFill>
              <a:latin typeface="Calibri Light"/>
              <a:ea typeface="Calibri Light"/>
              <a:cs typeface="Calibri Light"/>
            </a:endParaRPr>
          </a:p>
          <a:p>
            <a:pPr marL="342900" indent="-342900">
              <a:lnSpc>
                <a:spcPct val="150000"/>
              </a:lnSpc>
              <a:buFont typeface="Wingdings"/>
              <a:buChar char="Ø"/>
            </a:pPr>
            <a:r>
              <a:rPr lang="es-ES" dirty="0" err="1">
                <a:solidFill>
                  <a:schemeClr val="tx1"/>
                </a:solidFill>
                <a:latin typeface="Calibri Light"/>
                <a:ea typeface="Calibri Light"/>
                <a:cs typeface="Calibri Light"/>
              </a:rPr>
              <a:t>React</a:t>
            </a:r>
            <a:r>
              <a:rPr lang="es-ES" dirty="0">
                <a:solidFill>
                  <a:schemeClr val="tx1"/>
                </a:solidFill>
                <a:latin typeface="Calibri Light"/>
                <a:ea typeface="Calibri Light"/>
                <a:cs typeface="Calibri Light"/>
              </a:rPr>
              <a:t> es más rápido que Angular y </a:t>
            </a:r>
            <a:r>
              <a:rPr lang="es-ES" dirty="0" err="1">
                <a:solidFill>
                  <a:schemeClr val="tx1"/>
                </a:solidFill>
                <a:latin typeface="Calibri Light"/>
                <a:ea typeface="Calibri Light"/>
                <a:cs typeface="Calibri Light"/>
              </a:rPr>
              <a:t>Vue</a:t>
            </a:r>
            <a:r>
              <a:rPr lang="es-ES" dirty="0">
                <a:solidFill>
                  <a:schemeClr val="tx1"/>
                </a:solidFill>
                <a:latin typeface="Calibri Light"/>
                <a:ea typeface="Calibri Light"/>
                <a:cs typeface="Calibri Light"/>
              </a:rPr>
              <a:t> gracias a su implementación de DOM virtual.</a:t>
            </a:r>
          </a:p>
          <a:p>
            <a:pPr marL="342900" indent="-342900">
              <a:lnSpc>
                <a:spcPct val="150000"/>
              </a:lnSpc>
              <a:buFont typeface="Wingdings"/>
              <a:buChar char="Ø"/>
            </a:pPr>
            <a:r>
              <a:rPr lang="es-ES" dirty="0">
                <a:solidFill>
                  <a:schemeClr val="tx1"/>
                </a:solidFill>
                <a:latin typeface="Calibri Light"/>
                <a:ea typeface="Calibri Light"/>
                <a:cs typeface="Calibri Light"/>
              </a:rPr>
              <a:t>La función "</a:t>
            </a:r>
            <a:r>
              <a:rPr lang="es-ES" err="1">
                <a:solidFill>
                  <a:schemeClr val="tx1"/>
                </a:solidFill>
                <a:latin typeface="Calibri Light"/>
                <a:ea typeface="Calibri Light"/>
                <a:cs typeface="Calibri Light"/>
              </a:rPr>
              <a:t>Create</a:t>
            </a:r>
            <a:r>
              <a:rPr lang="es-ES" dirty="0">
                <a:solidFill>
                  <a:schemeClr val="tx1"/>
                </a:solidFill>
                <a:latin typeface="Calibri Light"/>
                <a:ea typeface="Calibri Light"/>
                <a:cs typeface="Calibri Light"/>
              </a:rPr>
              <a:t> </a:t>
            </a:r>
            <a:r>
              <a:rPr lang="es-ES" err="1">
                <a:solidFill>
                  <a:schemeClr val="tx1"/>
                </a:solidFill>
                <a:latin typeface="Calibri Light"/>
                <a:ea typeface="Calibri Light"/>
                <a:cs typeface="Calibri Light"/>
              </a:rPr>
              <a:t>React</a:t>
            </a:r>
            <a:r>
              <a:rPr lang="es-ES" dirty="0">
                <a:solidFill>
                  <a:schemeClr val="tx1"/>
                </a:solidFill>
                <a:latin typeface="Calibri Light"/>
                <a:ea typeface="Calibri Light"/>
                <a:cs typeface="Calibri Light"/>
              </a:rPr>
              <a:t> App" permite a los desarrolladores crear aplicaciones web progresivas (PWA).</a:t>
            </a:r>
            <a:endParaRPr lang="es-ES">
              <a:solidFill>
                <a:schemeClr val="tx1"/>
              </a:solidFill>
              <a:latin typeface="Calibri Light"/>
              <a:ea typeface="Calibri Light"/>
              <a:cs typeface="Calibri Light"/>
            </a:endParaRPr>
          </a:p>
          <a:p>
            <a:pPr marL="342900" indent="-342900">
              <a:lnSpc>
                <a:spcPct val="150000"/>
              </a:lnSpc>
              <a:buFont typeface="Wingdings"/>
              <a:buChar char="Ø"/>
            </a:pPr>
            <a:r>
              <a:rPr lang="es-ES" dirty="0">
                <a:solidFill>
                  <a:schemeClr val="tx1"/>
                </a:solidFill>
                <a:latin typeface="Calibri Light"/>
                <a:ea typeface="Calibri Light"/>
                <a:cs typeface="Calibri Light"/>
              </a:rPr>
              <a:t>Ayuda a implementar conceptos de programación funcional (FP) para desarrollar código reutilizable.</a:t>
            </a:r>
          </a:p>
          <a:p>
            <a:pPr>
              <a:lnSpc>
                <a:spcPct val="150000"/>
              </a:lnSpc>
              <a:buFont typeface="Wingdings" panose="020F0502020204030204" pitchFamily="34" charset="0"/>
              <a:buChar char="Ø"/>
            </a:pPr>
            <a:endParaRPr lang="es-ES" sz="180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>
              <a:lnSpc>
                <a:spcPct val="150000"/>
              </a:lnSpc>
              <a:buFont typeface="Wingdings" panose="020F0502020204030204" pitchFamily="34" charset="0"/>
              <a:buChar char="Ø"/>
            </a:pPr>
            <a:endParaRPr lang="es-ES" sz="1600">
              <a:solidFill>
                <a:schemeClr val="tx1"/>
              </a:solidFill>
              <a:latin typeface="Calibri Light"/>
              <a:ea typeface="Calibri Light"/>
              <a:cs typeface="Calibri Light"/>
            </a:endParaRPr>
          </a:p>
          <a:p>
            <a:pPr>
              <a:lnSpc>
                <a:spcPct val="150000"/>
              </a:lnSpc>
              <a:buFont typeface="Wingdings" panose="020F0502020204030204" pitchFamily="34" charset="0"/>
              <a:buChar char="Ø"/>
            </a:pPr>
            <a:endParaRPr lang="es-ES" sz="160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pPr>
              <a:buFont typeface="Wingdings" panose="020F0502020204030204" pitchFamily="34" charset="0"/>
              <a:buChar char="Ø"/>
            </a:pPr>
            <a:endParaRPr lang="es-ES">
              <a:solidFill>
                <a:srgbClr val="404040"/>
              </a:solidFill>
              <a:latin typeface="Calibri" panose="020F0502020204030204"/>
              <a:ea typeface="Calibri"/>
              <a:cs typeface="Calibri"/>
            </a:endParaRPr>
          </a:p>
          <a:p>
            <a:pPr>
              <a:buFont typeface="Wingdings" panose="020F0502020204030204" pitchFamily="34" charset="0"/>
              <a:buChar char="Ø"/>
            </a:pPr>
            <a:endParaRPr lang="es-ES">
              <a:solidFill>
                <a:srgbClr val="404040"/>
              </a:solidFill>
              <a:ea typeface="Calibri"/>
              <a:cs typeface="Calibri"/>
            </a:endParaRPr>
          </a:p>
          <a:p>
            <a:pPr>
              <a:buFont typeface="Wingdings" panose="020F0502020204030204" pitchFamily="34" charset="0"/>
              <a:buChar char="Ø"/>
            </a:pPr>
            <a:endParaRPr lang="es-ES">
              <a:ea typeface="Calibri"/>
              <a:cs typeface="Calibri"/>
            </a:endParaRPr>
          </a:p>
          <a:p>
            <a:pPr>
              <a:buFont typeface="Wingdings" panose="020F0502020204030204" pitchFamily="34" charset="0"/>
              <a:buChar char="Ø"/>
            </a:pPr>
            <a:endParaRPr lang="es-ES">
              <a:ea typeface="Calibri"/>
              <a:cs typeface="Calibri"/>
            </a:endParaRPr>
          </a:p>
          <a:p>
            <a:pPr>
              <a:buFont typeface="Wingdings" panose="020F0502020204030204" pitchFamily="34" charset="0"/>
              <a:buChar char="Ø"/>
            </a:pPr>
            <a:endParaRPr lang="es-ES">
              <a:ea typeface="Calibri"/>
              <a:cs typeface="Calibri"/>
            </a:endParaRP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F5769D0-DA4D-6687-A97B-5C373CCDF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34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611642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CA89950-E31A-4DC4-2301-B1386CEE3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252936"/>
            <a:ext cx="10058400" cy="1028715"/>
          </a:xfrm>
        </p:spPr>
        <p:txBody>
          <a:bodyPr anchor="ctr">
            <a:normAutofit/>
          </a:bodyPr>
          <a:lstStyle/>
          <a:p>
            <a:pPr algn="ctr"/>
            <a:r>
              <a:rPr lang="es-ES" sz="3600">
                <a:solidFill>
                  <a:srgbClr val="FFFFFF"/>
                </a:solidFill>
                <a:ea typeface="Calibri Light"/>
                <a:cs typeface="Calibri Light"/>
              </a:rPr>
              <a:t>React</a:t>
            </a:r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5E1ED12F-9F06-4B37-87B7-F98F52937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7A56209-657E-3579-E2C6-99E6D54CD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1339" y="502926"/>
            <a:ext cx="10041471" cy="4300095"/>
          </a:xfrm>
        </p:spPr>
        <p:txBody>
          <a:bodyPr vert="horz" lIns="0" tIns="45720" rIns="0" bIns="45720" rtlCol="0" anchor="t">
            <a:normAutofit/>
          </a:bodyPr>
          <a:lstStyle/>
          <a:p>
            <a:pPr>
              <a:buFont typeface="Wingdings" panose="020F0502020204030204" pitchFamily="34" charset="0"/>
              <a:buChar char="Ø"/>
            </a:pPr>
            <a:endParaRPr lang="es-ES" sz="2400" b="1">
              <a:latin typeface="Calibri Light"/>
              <a:ea typeface="+mn-lt"/>
              <a:cs typeface="+mn-lt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s-ES" sz="3200" b="1" dirty="0">
                <a:latin typeface="Calibri Light"/>
                <a:ea typeface="+mn-lt"/>
                <a:cs typeface="+mn-lt"/>
              </a:rPr>
              <a:t>Desventajas </a:t>
            </a:r>
            <a:endParaRPr lang="es-ES" sz="3200" b="1" dirty="0">
              <a:latin typeface="Calibri Light"/>
              <a:ea typeface="Calibri"/>
              <a:cs typeface="Calibri"/>
            </a:endParaRPr>
          </a:p>
          <a:p>
            <a:pPr marL="342900" indent="-342900">
              <a:lnSpc>
                <a:spcPct val="150000"/>
              </a:lnSpc>
              <a:buFont typeface="Wingdings"/>
              <a:buChar char="Ø"/>
            </a:pPr>
            <a:r>
              <a:rPr lang="es-ES" dirty="0" err="1">
                <a:solidFill>
                  <a:schemeClr val="tx1"/>
                </a:solidFill>
                <a:latin typeface="Calibri Light"/>
                <a:ea typeface="Calibri Light"/>
                <a:cs typeface="Calibri Light"/>
              </a:rPr>
              <a:t>React</a:t>
            </a:r>
            <a:r>
              <a:rPr lang="es-ES" dirty="0">
                <a:solidFill>
                  <a:schemeClr val="tx1"/>
                </a:solidFill>
                <a:latin typeface="Calibri Light"/>
                <a:ea typeface="Calibri Light"/>
                <a:cs typeface="Calibri Light"/>
              </a:rPr>
              <a:t> se aleja de los componentes basados en </a:t>
            </a:r>
            <a:r>
              <a:rPr lang="es-ES" b="1" dirty="0">
                <a:solidFill>
                  <a:schemeClr val="tx1"/>
                </a:solidFill>
                <a:latin typeface="Calibri Light"/>
                <a:ea typeface="Calibri Light"/>
                <a:cs typeface="Calibri Light"/>
              </a:rPr>
              <a:t>clases</a:t>
            </a:r>
            <a:r>
              <a:rPr lang="es-ES" dirty="0">
                <a:solidFill>
                  <a:schemeClr val="tx1"/>
                </a:solidFill>
                <a:latin typeface="Calibri Light"/>
                <a:ea typeface="Calibri Light"/>
                <a:cs typeface="Calibri Light"/>
              </a:rPr>
              <a:t>, lo que supone un obstáculo para los desarrolladores que se sienten cómodos con la programación orientada a objetos (POO).</a:t>
            </a:r>
          </a:p>
          <a:p>
            <a:pPr marL="0" indent="0">
              <a:lnSpc>
                <a:spcPct val="150000"/>
              </a:lnSpc>
              <a:buNone/>
            </a:pPr>
            <a:endParaRPr lang="es-ES" dirty="0">
              <a:solidFill>
                <a:schemeClr val="tx1"/>
              </a:solidFill>
              <a:latin typeface="Calibri Light"/>
              <a:ea typeface="Calibri Light"/>
              <a:cs typeface="Calibri Light"/>
            </a:endParaRPr>
          </a:p>
          <a:p>
            <a:pPr>
              <a:lnSpc>
                <a:spcPct val="150000"/>
              </a:lnSpc>
              <a:buFont typeface="Wingdings" panose="020F0502020204030204" pitchFamily="34" charset="0"/>
              <a:buChar char="Ø"/>
            </a:pPr>
            <a:endParaRPr lang="es-ES" sz="180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>
              <a:lnSpc>
                <a:spcPct val="150000"/>
              </a:lnSpc>
              <a:buFont typeface="Wingdings" panose="020F0502020204030204" pitchFamily="34" charset="0"/>
              <a:buChar char="Ø"/>
            </a:pPr>
            <a:endParaRPr lang="es-ES" sz="180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>
              <a:lnSpc>
                <a:spcPct val="150000"/>
              </a:lnSpc>
              <a:buFont typeface="Wingdings" panose="020F0502020204030204" pitchFamily="34" charset="0"/>
              <a:buChar char="Ø"/>
            </a:pPr>
            <a:endParaRPr lang="es-ES" sz="1600">
              <a:solidFill>
                <a:srgbClr val="000000"/>
              </a:solidFill>
              <a:latin typeface="Calibri Light"/>
              <a:ea typeface="Calibri Light"/>
              <a:cs typeface="Calibri Light"/>
            </a:endParaRPr>
          </a:p>
          <a:p>
            <a:pPr>
              <a:lnSpc>
                <a:spcPct val="150000"/>
              </a:lnSpc>
              <a:buFont typeface="Wingdings" panose="020F0502020204030204" pitchFamily="34" charset="0"/>
              <a:buChar char="Ø"/>
            </a:pPr>
            <a:endParaRPr lang="es-ES" sz="1600">
              <a:solidFill>
                <a:srgbClr val="000000"/>
              </a:solidFill>
              <a:ea typeface="Calibri"/>
              <a:cs typeface="Calibri"/>
            </a:endParaRPr>
          </a:p>
          <a:p>
            <a:pPr>
              <a:buFont typeface="Wingdings" panose="020F0502020204030204" pitchFamily="34" charset="0"/>
              <a:buChar char="Ø"/>
            </a:pPr>
            <a:endParaRPr lang="es-ES">
              <a:ea typeface="Calibri"/>
              <a:cs typeface="Calibri"/>
            </a:endParaRPr>
          </a:p>
          <a:p>
            <a:pPr>
              <a:buFont typeface="Wingdings" panose="020F0502020204030204" pitchFamily="34" charset="0"/>
              <a:buChar char="Ø"/>
            </a:pPr>
            <a:endParaRPr lang="es-ES">
              <a:ea typeface="Calibri"/>
              <a:cs typeface="Calibri"/>
            </a:endParaRPr>
          </a:p>
          <a:p>
            <a:pPr>
              <a:buFont typeface="Wingdings" panose="020F0502020204030204" pitchFamily="34" charset="0"/>
              <a:buChar char="Ø"/>
            </a:pPr>
            <a:endParaRPr lang="es-ES">
              <a:ea typeface="Calibri"/>
              <a:cs typeface="Calibri"/>
            </a:endParaRPr>
          </a:p>
          <a:p>
            <a:pPr>
              <a:buFont typeface="Wingdings" panose="020F0502020204030204" pitchFamily="34" charset="0"/>
              <a:buChar char="Ø"/>
            </a:pPr>
            <a:endParaRPr lang="es-ES">
              <a:ea typeface="Calibri"/>
              <a:cs typeface="Calibri"/>
            </a:endParaRPr>
          </a:p>
          <a:p>
            <a:pPr>
              <a:buFont typeface="Wingdings" panose="020F0502020204030204" pitchFamily="34" charset="0"/>
              <a:buChar char="Ø"/>
            </a:pPr>
            <a:endParaRPr lang="es-ES">
              <a:ea typeface="Calibri"/>
              <a:cs typeface="Calibri"/>
            </a:endParaRP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F5769D0-DA4D-6687-A97B-5C373CCDF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35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72955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8E0657C-1EA2-9DFD-EA9D-AE0C5AF1B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s-ES" sz="3600" dirty="0">
                <a:solidFill>
                  <a:schemeClr val="bg1"/>
                </a:solidFill>
                <a:ea typeface="Calibri Light"/>
                <a:cs typeface="Calibri Light"/>
              </a:rPr>
              <a:t>Angular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E7FC0C-C468-8EF3-D745-7700393597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1627" y="721954"/>
            <a:ext cx="6311497" cy="3896222"/>
          </a:xfrm>
        </p:spPr>
        <p:txBody>
          <a:bodyPr vert="horz" lIns="0" tIns="0" rIns="0" bIns="0" rtlCol="0" anchor="t">
            <a:noAutofit/>
          </a:bodyPr>
          <a:lstStyle/>
          <a:p>
            <a:pPr algn="ctr">
              <a:lnSpc>
                <a:spcPct val="150000"/>
              </a:lnSpc>
              <a:buFont typeface="Calibri"/>
              <a:buChar char=" "/>
            </a:pPr>
            <a:r>
              <a:rPr lang="es-ES" dirty="0">
                <a:solidFill>
                  <a:schemeClr val="accent1"/>
                </a:solidFill>
                <a:latin typeface="Calibri Light"/>
                <a:ea typeface="+mn-lt"/>
                <a:cs typeface="+mn-lt"/>
              </a:rPr>
              <a:t>Angular </a:t>
            </a:r>
            <a:r>
              <a:rPr lang="es-ES" dirty="0">
                <a:solidFill>
                  <a:schemeClr val="tx1"/>
                </a:solidFill>
                <a:latin typeface="Calibri Light"/>
                <a:ea typeface="+mn-lt"/>
                <a:cs typeface="+mn-lt"/>
              </a:rPr>
              <a:t>es un </a:t>
            </a:r>
            <a:r>
              <a:rPr lang="es-ES" err="1">
                <a:solidFill>
                  <a:schemeClr val="tx1"/>
                </a:solidFill>
                <a:latin typeface="Calibri Light"/>
                <a:ea typeface="+mn-lt"/>
                <a:cs typeface="+mn-lt"/>
              </a:rPr>
              <a:t>framework</a:t>
            </a:r>
            <a:r>
              <a:rPr lang="es-ES" dirty="0">
                <a:solidFill>
                  <a:schemeClr val="tx1"/>
                </a:solidFill>
                <a:latin typeface="Calibri Light"/>
                <a:ea typeface="+mn-lt"/>
                <a:cs typeface="+mn-lt"/>
              </a:rPr>
              <a:t> de ingeniería de software de código abierto mantenido por Google, que sirve para desarrollar aplicaciones web de estilo Single Page </a:t>
            </a:r>
            <a:r>
              <a:rPr lang="es-ES" err="1">
                <a:solidFill>
                  <a:schemeClr val="tx1"/>
                </a:solidFill>
                <a:latin typeface="Calibri Light"/>
                <a:ea typeface="+mn-lt"/>
                <a:cs typeface="+mn-lt"/>
              </a:rPr>
              <a:t>Application</a:t>
            </a:r>
            <a:r>
              <a:rPr lang="es-ES" dirty="0">
                <a:solidFill>
                  <a:schemeClr val="tx1"/>
                </a:solidFill>
                <a:latin typeface="Calibri Light"/>
                <a:ea typeface="+mn-lt"/>
                <a:cs typeface="+mn-lt"/>
              </a:rPr>
              <a:t> (SPA) y </a:t>
            </a:r>
            <a:r>
              <a:rPr lang="es-ES" err="1">
                <a:solidFill>
                  <a:schemeClr val="tx1"/>
                </a:solidFill>
                <a:latin typeface="Calibri Light"/>
                <a:ea typeface="+mn-lt"/>
                <a:cs typeface="+mn-lt"/>
              </a:rPr>
              <a:t>Progressive</a:t>
            </a:r>
            <a:r>
              <a:rPr lang="es-ES" dirty="0">
                <a:solidFill>
                  <a:schemeClr val="tx1"/>
                </a:solidFill>
                <a:latin typeface="Calibri Light"/>
                <a:ea typeface="+mn-lt"/>
                <a:cs typeface="+mn-lt"/>
              </a:rPr>
              <a:t> Web App (PWA). Sirve tanto para versiones móviles como de escritorio. </a:t>
            </a:r>
            <a:endParaRPr lang="es-ES">
              <a:solidFill>
                <a:schemeClr val="tx1"/>
              </a:solidFill>
              <a:latin typeface="Calibri Light"/>
              <a:ea typeface="+mn-lt"/>
              <a:cs typeface="+mn-lt"/>
            </a:endParaRPr>
          </a:p>
          <a:p>
            <a:pPr algn="ctr">
              <a:lnSpc>
                <a:spcPct val="150000"/>
              </a:lnSpc>
              <a:buFont typeface="Calibri"/>
              <a:buChar char=" "/>
            </a:pPr>
            <a:r>
              <a:rPr lang="es-ES" dirty="0">
                <a:solidFill>
                  <a:schemeClr val="tx1"/>
                </a:solidFill>
                <a:latin typeface="Calibri Light"/>
                <a:ea typeface="Calibri"/>
                <a:cs typeface="Calibri"/>
              </a:rPr>
              <a:t>Basado en </a:t>
            </a:r>
            <a:r>
              <a:rPr lang="es-ES" dirty="0" err="1">
                <a:solidFill>
                  <a:schemeClr val="tx1"/>
                </a:solidFill>
                <a:latin typeface="Calibri Light"/>
                <a:ea typeface="Calibri"/>
                <a:cs typeface="Calibri"/>
              </a:rPr>
              <a:t>TypeScript</a:t>
            </a:r>
            <a:r>
              <a:rPr lang="es-ES" dirty="0">
                <a:solidFill>
                  <a:schemeClr val="tx1"/>
                </a:solidFill>
                <a:latin typeface="Calibri Light"/>
                <a:ea typeface="Calibri"/>
                <a:cs typeface="Calibri"/>
              </a:rPr>
              <a:t>,</a:t>
            </a:r>
            <a:r>
              <a:rPr lang="es-ES" dirty="0">
                <a:solidFill>
                  <a:schemeClr val="accent1"/>
                </a:solidFill>
                <a:latin typeface="Calibri Light"/>
                <a:ea typeface="Calibri"/>
                <a:cs typeface="Calibri"/>
              </a:rPr>
              <a:t> Angular </a:t>
            </a:r>
            <a:r>
              <a:rPr lang="es-ES" dirty="0">
                <a:solidFill>
                  <a:schemeClr val="tx1"/>
                </a:solidFill>
                <a:latin typeface="Calibri Light"/>
                <a:ea typeface="Calibri"/>
                <a:cs typeface="Calibri"/>
              </a:rPr>
              <a:t>se considera un </a:t>
            </a:r>
            <a:r>
              <a:rPr lang="es-ES" dirty="0" err="1">
                <a:solidFill>
                  <a:schemeClr val="tx1"/>
                </a:solidFill>
                <a:latin typeface="Calibri Light"/>
                <a:ea typeface="Calibri"/>
                <a:cs typeface="Calibri"/>
              </a:rPr>
              <a:t>framework</a:t>
            </a:r>
            <a:r>
              <a:rPr lang="es-ES" dirty="0">
                <a:solidFill>
                  <a:schemeClr val="tx1"/>
                </a:solidFill>
                <a:latin typeface="Calibri Light"/>
                <a:ea typeface="Calibri"/>
                <a:cs typeface="Calibri"/>
              </a:rPr>
              <a:t> pesado y se utiliza para móviles y ordenadores de sobremesa. </a:t>
            </a:r>
          </a:p>
          <a:p>
            <a:pPr marL="0" indent="0" algn="ctr">
              <a:lnSpc>
                <a:spcPct val="170000"/>
              </a:lnSpc>
              <a:buNone/>
            </a:pPr>
            <a:endParaRPr lang="es-ES" dirty="0">
              <a:solidFill>
                <a:srgbClr val="374151"/>
              </a:solidFill>
              <a:latin typeface="Calibri Light"/>
              <a:ea typeface="Calibri"/>
              <a:cs typeface="Calibri"/>
            </a:endParaRPr>
          </a:p>
          <a:p>
            <a:pPr algn="ctr">
              <a:lnSpc>
                <a:spcPct val="160000"/>
              </a:lnSpc>
              <a:buFont typeface="Calibri"/>
              <a:buChar char=" "/>
            </a:pPr>
            <a:endParaRPr lang="es-ES">
              <a:solidFill>
                <a:srgbClr val="404040"/>
              </a:solidFill>
              <a:latin typeface="Calibri Light"/>
              <a:ea typeface="Calibri" panose="020F0502020204030204"/>
              <a:cs typeface="Calibri" panose="020F0502020204030204"/>
            </a:endParaRPr>
          </a:p>
          <a:p>
            <a:pPr>
              <a:lnSpc>
                <a:spcPct val="160000"/>
              </a:lnSpc>
              <a:buFont typeface="Calibri"/>
              <a:buChar char=" "/>
            </a:pPr>
            <a:endParaRPr lang="es-ES">
              <a:solidFill>
                <a:srgbClr val="404040"/>
              </a:solidFill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lnSpc>
                <a:spcPct val="150000"/>
              </a:lnSpc>
              <a:buNone/>
            </a:pPr>
            <a:endParaRPr lang="es-ES">
              <a:solidFill>
                <a:srgbClr val="404040"/>
              </a:solidFill>
              <a:latin typeface="Calibri Light"/>
              <a:ea typeface="Calibri Light"/>
              <a:cs typeface="Calibri Light"/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98AD5D8-5A64-6100-096A-FEA067E0A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23055" y="6459785"/>
            <a:ext cx="108942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17DE1FC-E54A-4B87-A814-263D1E8654B2}" type="slidenum">
              <a:rPr lang="en-US">
                <a:solidFill>
                  <a:schemeClr val="tx2"/>
                </a:solidFill>
              </a:rPr>
              <a:pPr>
                <a:spcAft>
                  <a:spcPts val="600"/>
                </a:spcAft>
              </a:pPr>
              <a:t>36</a:t>
            </a:fld>
            <a:endParaRPr lang="es-ES">
              <a:solidFill>
                <a:schemeClr val="tx2"/>
              </a:solidFill>
            </a:endParaRPr>
          </a:p>
        </p:txBody>
      </p:sp>
      <p:pic>
        <p:nvPicPr>
          <p:cNvPr id="6" name="Imagen 5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F241A7FC-5E7F-9114-E80B-F57DCA4BEF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8614" y="4936548"/>
            <a:ext cx="2879147" cy="1600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5434619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CA89950-E31A-4DC4-2301-B1386CEE3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252936"/>
            <a:ext cx="10058400" cy="1028715"/>
          </a:xfrm>
        </p:spPr>
        <p:txBody>
          <a:bodyPr anchor="ctr">
            <a:normAutofit/>
          </a:bodyPr>
          <a:lstStyle/>
          <a:p>
            <a:pPr algn="ctr"/>
            <a:r>
              <a:rPr lang="es-ES" sz="3600">
                <a:solidFill>
                  <a:srgbClr val="FFFFFF"/>
                </a:solidFill>
                <a:ea typeface="Calibri Light"/>
                <a:cs typeface="Calibri Light"/>
              </a:rPr>
              <a:t>Angular</a:t>
            </a:r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5E1ED12F-9F06-4B37-87B7-F98F52937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7A56209-657E-3579-E2C6-99E6D54CD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8626" y="575747"/>
            <a:ext cx="4458524" cy="4110039"/>
          </a:xfrm>
        </p:spPr>
        <p:txBody>
          <a:bodyPr vert="horz" lIns="0" tIns="45720" rIns="0" bIns="45720" rtlCol="0" anchor="t">
            <a:normAutofit/>
          </a:bodyPr>
          <a:lstStyle/>
          <a:p>
            <a:pPr>
              <a:buFont typeface="Wingdings" panose="020F0502020204030204" pitchFamily="34" charset="0"/>
              <a:buChar char="Ø"/>
            </a:pPr>
            <a:endParaRPr lang="es-ES" sz="2400" b="1">
              <a:latin typeface="Calibri Light"/>
              <a:ea typeface="+mn-lt"/>
              <a:cs typeface="+mn-lt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s-ES" sz="2800" b="1" dirty="0">
                <a:solidFill>
                  <a:schemeClr val="tx1"/>
                </a:solidFill>
                <a:latin typeface="Calibri Light"/>
                <a:ea typeface="Calibri Light"/>
                <a:cs typeface="Calibri Light"/>
              </a:rPr>
              <a:t>Conceptos básicos</a:t>
            </a:r>
            <a:endParaRPr lang="es-ES" sz="1800" dirty="0">
              <a:solidFill>
                <a:schemeClr val="tx1"/>
              </a:solidFill>
              <a:latin typeface="Calibri Light"/>
              <a:ea typeface="Calibri Light"/>
              <a:cs typeface="Calibri Light"/>
            </a:endParaRPr>
          </a:p>
          <a:p>
            <a:pPr>
              <a:lnSpc>
                <a:spcPct val="160000"/>
              </a:lnSpc>
              <a:buFont typeface="Wingdings" panose="020F0502020204030204" pitchFamily="34" charset="0"/>
              <a:buChar char="Ø"/>
            </a:pPr>
            <a:r>
              <a:rPr lang="es-ES" dirty="0">
                <a:solidFill>
                  <a:srgbClr val="36344D"/>
                </a:solidFill>
                <a:latin typeface="Calibri Light"/>
                <a:ea typeface="Calibri"/>
                <a:cs typeface="Calibri"/>
              </a:rPr>
              <a:t>Componentes.</a:t>
            </a:r>
          </a:p>
          <a:p>
            <a:pPr>
              <a:lnSpc>
                <a:spcPct val="160000"/>
              </a:lnSpc>
              <a:buFont typeface="Wingdings" panose="020F0502020204030204" pitchFamily="34" charset="0"/>
              <a:buChar char="Ø"/>
            </a:pPr>
            <a:r>
              <a:rPr lang="es-ES" dirty="0">
                <a:solidFill>
                  <a:srgbClr val="213343"/>
                </a:solidFill>
                <a:latin typeface="Calibri Light"/>
                <a:ea typeface="Calibri Light"/>
                <a:cs typeface="Calibri Light"/>
              </a:rPr>
              <a:t>Módulos.</a:t>
            </a:r>
            <a:endParaRPr lang="es-ES">
              <a:solidFill>
                <a:srgbClr val="36344D"/>
              </a:solidFill>
              <a:latin typeface="Calibri Light"/>
              <a:ea typeface="Calibri Light"/>
              <a:cs typeface="Calibri Light"/>
            </a:endParaRPr>
          </a:p>
          <a:p>
            <a:pPr>
              <a:lnSpc>
                <a:spcPct val="160000"/>
              </a:lnSpc>
              <a:buFont typeface="Wingdings" panose="020F0502020204030204" pitchFamily="34" charset="0"/>
              <a:buChar char="Ø"/>
            </a:pPr>
            <a:r>
              <a:rPr lang="es-ES" dirty="0">
                <a:solidFill>
                  <a:srgbClr val="213343"/>
                </a:solidFill>
                <a:latin typeface="Calibri Light"/>
                <a:ea typeface="Calibri Light"/>
                <a:cs typeface="Calibri Light"/>
              </a:rPr>
              <a:t>Directivas.</a:t>
            </a:r>
          </a:p>
          <a:p>
            <a:pPr marL="0" indent="0">
              <a:lnSpc>
                <a:spcPct val="160000"/>
              </a:lnSpc>
              <a:buNone/>
            </a:pPr>
            <a:endParaRPr lang="es-ES" dirty="0">
              <a:solidFill>
                <a:srgbClr val="213343"/>
              </a:solidFill>
              <a:latin typeface="Calibri Light"/>
              <a:ea typeface="Calibri Light"/>
              <a:cs typeface="Calibri Light"/>
            </a:endParaRPr>
          </a:p>
          <a:p>
            <a:pPr>
              <a:lnSpc>
                <a:spcPct val="160000"/>
              </a:lnSpc>
              <a:buFont typeface="Wingdings" panose="020F0502020204030204" pitchFamily="34" charset="0"/>
              <a:buChar char="Ø"/>
            </a:pPr>
            <a:endParaRPr lang="es-ES" dirty="0">
              <a:solidFill>
                <a:srgbClr val="213343"/>
              </a:solidFill>
              <a:latin typeface="Calibri Light"/>
              <a:ea typeface="Calibri Light"/>
              <a:cs typeface="Calibri Light"/>
            </a:endParaRPr>
          </a:p>
          <a:p>
            <a:pPr>
              <a:lnSpc>
                <a:spcPct val="160000"/>
              </a:lnSpc>
              <a:buFont typeface="Wingdings" panose="020F0502020204030204" pitchFamily="34" charset="0"/>
              <a:buChar char="Ø"/>
            </a:pPr>
            <a:endParaRPr lang="es-ES" dirty="0">
              <a:solidFill>
                <a:srgbClr val="213343"/>
              </a:solidFill>
              <a:latin typeface="Calibri"/>
              <a:ea typeface="Calibri"/>
              <a:cs typeface="Calibri"/>
            </a:endParaRPr>
          </a:p>
          <a:p>
            <a:pPr>
              <a:lnSpc>
                <a:spcPct val="160000"/>
              </a:lnSpc>
              <a:buFont typeface="Wingdings" panose="020F0502020204030204" pitchFamily="34" charset="0"/>
              <a:buChar char="Ø"/>
            </a:pPr>
            <a:endParaRPr lang="es-ES" dirty="0">
              <a:solidFill>
                <a:srgbClr val="213343"/>
              </a:solidFill>
              <a:latin typeface="Calibri"/>
              <a:ea typeface="Calibri"/>
              <a:cs typeface="Calibri"/>
            </a:endParaRPr>
          </a:p>
          <a:p>
            <a:pPr>
              <a:lnSpc>
                <a:spcPct val="160000"/>
              </a:lnSpc>
              <a:buFont typeface="Wingdings" panose="020F0502020204030204" pitchFamily="34" charset="0"/>
              <a:buChar char="Ø"/>
            </a:pPr>
            <a:endParaRPr lang="es-ES" dirty="0">
              <a:solidFill>
                <a:srgbClr val="213343"/>
              </a:solidFill>
              <a:latin typeface="Calibri"/>
              <a:ea typeface="Calibri"/>
              <a:cs typeface="Calibri"/>
            </a:endParaRPr>
          </a:p>
          <a:p>
            <a:pPr>
              <a:lnSpc>
                <a:spcPct val="160000"/>
              </a:lnSpc>
              <a:buFont typeface="Wingdings" panose="020F0502020204030204" pitchFamily="34" charset="0"/>
              <a:buChar char="Ø"/>
            </a:pPr>
            <a:endParaRPr lang="es-ES" dirty="0">
              <a:solidFill>
                <a:srgbClr val="213343"/>
              </a:solidFill>
              <a:latin typeface="Calibri"/>
              <a:ea typeface="Calibri"/>
              <a:cs typeface="Calibri"/>
            </a:endParaRPr>
          </a:p>
          <a:p>
            <a:pPr>
              <a:lnSpc>
                <a:spcPct val="160000"/>
              </a:lnSpc>
              <a:buFont typeface="Wingdings" panose="020F0502020204030204" pitchFamily="34" charset="0"/>
              <a:buChar char="Ø"/>
            </a:pPr>
            <a:endParaRPr lang="es-ES" sz="1500" dirty="0">
              <a:solidFill>
                <a:srgbClr val="36344D"/>
              </a:solidFill>
              <a:latin typeface="Calibri"/>
              <a:ea typeface="Calibri"/>
              <a:cs typeface="Calibri"/>
            </a:endParaRPr>
          </a:p>
          <a:p>
            <a:pPr marL="0" indent="0">
              <a:lnSpc>
                <a:spcPct val="150000"/>
              </a:lnSpc>
              <a:buNone/>
            </a:pPr>
            <a:endParaRPr lang="es-ES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0" indent="0">
              <a:lnSpc>
                <a:spcPct val="160000"/>
              </a:lnSpc>
              <a:buNone/>
            </a:pPr>
            <a:endParaRPr lang="es-ES">
              <a:solidFill>
                <a:srgbClr val="000000"/>
              </a:solidFill>
              <a:latin typeface="Calibri Light"/>
              <a:ea typeface="Calibri Light"/>
              <a:cs typeface="Calibri Light"/>
            </a:endParaRPr>
          </a:p>
          <a:p>
            <a:pPr>
              <a:lnSpc>
                <a:spcPct val="150000"/>
              </a:lnSpc>
              <a:buFont typeface="Wingdings" panose="020F0502020204030204" pitchFamily="34" charset="0"/>
              <a:buChar char="Ø"/>
            </a:pPr>
            <a:endParaRPr lang="es-ES" sz="180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>
              <a:lnSpc>
                <a:spcPct val="150000"/>
              </a:lnSpc>
              <a:buFont typeface="Wingdings" panose="020F0502020204030204" pitchFamily="34" charset="0"/>
              <a:buChar char="Ø"/>
            </a:pPr>
            <a:endParaRPr lang="es-ES" sz="180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>
              <a:lnSpc>
                <a:spcPct val="150000"/>
              </a:lnSpc>
              <a:buFont typeface="Wingdings" panose="020F0502020204030204" pitchFamily="34" charset="0"/>
              <a:buChar char="Ø"/>
            </a:pPr>
            <a:endParaRPr lang="es-ES" sz="1600">
              <a:solidFill>
                <a:srgbClr val="000000"/>
              </a:solidFill>
              <a:latin typeface="Calibri Light"/>
              <a:ea typeface="Calibri Light"/>
              <a:cs typeface="Calibri Light"/>
            </a:endParaRPr>
          </a:p>
          <a:p>
            <a:pPr>
              <a:lnSpc>
                <a:spcPct val="150000"/>
              </a:lnSpc>
              <a:buFont typeface="Wingdings" panose="020F0502020204030204" pitchFamily="34" charset="0"/>
              <a:buChar char="Ø"/>
            </a:pPr>
            <a:endParaRPr lang="es-ES" sz="1600">
              <a:solidFill>
                <a:srgbClr val="000000"/>
              </a:solidFill>
              <a:ea typeface="Calibri"/>
              <a:cs typeface="Calibri"/>
            </a:endParaRPr>
          </a:p>
          <a:p>
            <a:pPr>
              <a:buFont typeface="Wingdings" panose="020F0502020204030204" pitchFamily="34" charset="0"/>
              <a:buChar char="Ø"/>
            </a:pPr>
            <a:endParaRPr lang="es-ES">
              <a:ea typeface="Calibri"/>
              <a:cs typeface="Calibri"/>
            </a:endParaRPr>
          </a:p>
          <a:p>
            <a:pPr>
              <a:buFont typeface="Wingdings" panose="020F0502020204030204" pitchFamily="34" charset="0"/>
              <a:buChar char="Ø"/>
            </a:pPr>
            <a:endParaRPr lang="es-ES">
              <a:ea typeface="Calibri"/>
              <a:cs typeface="Calibri"/>
            </a:endParaRPr>
          </a:p>
          <a:p>
            <a:pPr>
              <a:buFont typeface="Wingdings" panose="020F0502020204030204" pitchFamily="34" charset="0"/>
              <a:buChar char="Ø"/>
            </a:pPr>
            <a:endParaRPr lang="es-ES">
              <a:ea typeface="Calibri"/>
              <a:cs typeface="Calibri"/>
            </a:endParaRPr>
          </a:p>
          <a:p>
            <a:pPr>
              <a:buFont typeface="Wingdings" panose="020F0502020204030204" pitchFamily="34" charset="0"/>
              <a:buChar char="Ø"/>
            </a:pPr>
            <a:endParaRPr lang="es-ES">
              <a:ea typeface="Calibri"/>
              <a:cs typeface="Calibri"/>
            </a:endParaRPr>
          </a:p>
          <a:p>
            <a:pPr>
              <a:buFont typeface="Wingdings" panose="020F0502020204030204" pitchFamily="34" charset="0"/>
              <a:buChar char="Ø"/>
            </a:pPr>
            <a:endParaRPr lang="es-ES">
              <a:ea typeface="Calibri"/>
              <a:cs typeface="Calibri"/>
            </a:endParaRP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F5769D0-DA4D-6687-A97B-5C373CCDF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37</a:t>
            </a:fld>
            <a:endParaRPr lang="es-ES"/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E1D0710C-7889-ECB2-0535-5A12DE5D17DB}"/>
              </a:ext>
            </a:extLst>
          </p:cNvPr>
          <p:cNvSpPr txBox="1">
            <a:spLocks/>
          </p:cNvSpPr>
          <p:nvPr/>
        </p:nvSpPr>
        <p:spPr>
          <a:xfrm>
            <a:off x="4673129" y="576613"/>
            <a:ext cx="4458524" cy="4110039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20F0502020204030204" pitchFamily="34" charset="0"/>
              <a:buChar char="Ø"/>
            </a:pPr>
            <a:endParaRPr lang="es-ES" sz="2400" b="1">
              <a:latin typeface="Calibri Light"/>
              <a:ea typeface="+mn-lt"/>
              <a:cs typeface="+mn-lt"/>
            </a:endParaRPr>
          </a:p>
          <a:p>
            <a:pPr marL="0" indent="0">
              <a:lnSpc>
                <a:spcPct val="150000"/>
              </a:lnSpc>
              <a:buFont typeface="Calibri" panose="020F0502020204030204" pitchFamily="34" charset="0"/>
              <a:buNone/>
            </a:pPr>
            <a:endParaRPr lang="es-ES" sz="2800" b="1" dirty="0">
              <a:solidFill>
                <a:schemeClr val="tx1"/>
              </a:solidFill>
              <a:latin typeface="Calibri Light"/>
              <a:ea typeface="Calibri Light"/>
              <a:cs typeface="Calibri Light"/>
            </a:endParaRPr>
          </a:p>
          <a:p>
            <a:pPr>
              <a:lnSpc>
                <a:spcPct val="160000"/>
              </a:lnSpc>
              <a:buFont typeface="Wingdings" panose="020F0502020204030204" pitchFamily="34" charset="0"/>
              <a:buChar char="Ø"/>
            </a:pPr>
            <a:r>
              <a:rPr lang="es-ES" dirty="0">
                <a:solidFill>
                  <a:srgbClr val="36344D"/>
                </a:solidFill>
                <a:latin typeface="Calibri Light"/>
                <a:ea typeface="Calibri"/>
                <a:cs typeface="Calibri"/>
              </a:rPr>
              <a:t>Servicios e Inyección de Dependencias.</a:t>
            </a:r>
          </a:p>
          <a:p>
            <a:pPr>
              <a:lnSpc>
                <a:spcPct val="160000"/>
              </a:lnSpc>
              <a:buFont typeface="Wingdings" panose="020F0502020204030204" pitchFamily="34" charset="0"/>
              <a:buChar char="Ø"/>
            </a:pPr>
            <a:r>
              <a:rPr lang="es-ES" dirty="0">
                <a:solidFill>
                  <a:srgbClr val="213343"/>
                </a:solidFill>
                <a:latin typeface="Calibri Light"/>
                <a:ea typeface="Calibri Light"/>
                <a:cs typeface="Calibri Light"/>
              </a:rPr>
              <a:t>Enrutamiento.</a:t>
            </a:r>
            <a:endParaRPr lang="es-ES" dirty="0">
              <a:solidFill>
                <a:srgbClr val="36344D"/>
              </a:solidFill>
              <a:latin typeface="Calibri Light"/>
              <a:ea typeface="Calibri Light"/>
              <a:cs typeface="Calibri Light"/>
            </a:endParaRPr>
          </a:p>
          <a:p>
            <a:pPr>
              <a:lnSpc>
                <a:spcPct val="160000"/>
              </a:lnSpc>
              <a:buFont typeface="Wingdings" panose="020F0502020204030204" pitchFamily="34" charset="0"/>
              <a:buChar char="Ø"/>
            </a:pPr>
            <a:r>
              <a:rPr lang="es-ES" dirty="0">
                <a:solidFill>
                  <a:srgbClr val="213343"/>
                </a:solidFill>
                <a:latin typeface="Calibri Light"/>
                <a:ea typeface="Calibri Light"/>
                <a:cs typeface="Calibri Light"/>
              </a:rPr>
              <a:t>Data </a:t>
            </a:r>
            <a:r>
              <a:rPr lang="es-ES" dirty="0" err="1">
                <a:solidFill>
                  <a:srgbClr val="213343"/>
                </a:solidFill>
                <a:latin typeface="Calibri Light"/>
                <a:ea typeface="Calibri Light"/>
                <a:cs typeface="Calibri Light"/>
              </a:rPr>
              <a:t>Binding</a:t>
            </a:r>
            <a:r>
              <a:rPr lang="es-ES" dirty="0">
                <a:solidFill>
                  <a:srgbClr val="213343"/>
                </a:solidFill>
                <a:latin typeface="Calibri Light"/>
                <a:ea typeface="Calibri Light"/>
                <a:cs typeface="Calibri Light"/>
              </a:rPr>
              <a:t>.</a:t>
            </a:r>
          </a:p>
          <a:p>
            <a:pPr marL="0" indent="0">
              <a:lnSpc>
                <a:spcPct val="160000"/>
              </a:lnSpc>
              <a:buFont typeface="Calibri" panose="020F0502020204030204" pitchFamily="34" charset="0"/>
              <a:buNone/>
            </a:pPr>
            <a:endParaRPr lang="es-ES" dirty="0">
              <a:solidFill>
                <a:srgbClr val="213343"/>
              </a:solidFill>
              <a:latin typeface="Calibri Light"/>
              <a:ea typeface="Calibri Light"/>
              <a:cs typeface="Calibri Light"/>
            </a:endParaRPr>
          </a:p>
          <a:p>
            <a:pPr>
              <a:lnSpc>
                <a:spcPct val="160000"/>
              </a:lnSpc>
              <a:buFont typeface="Wingdings" panose="020F0502020204030204" pitchFamily="34" charset="0"/>
              <a:buChar char="Ø"/>
            </a:pPr>
            <a:endParaRPr lang="es-ES" dirty="0">
              <a:solidFill>
                <a:srgbClr val="213343"/>
              </a:solidFill>
              <a:latin typeface="Calibri Light"/>
              <a:ea typeface="Calibri Light"/>
              <a:cs typeface="Calibri Light"/>
            </a:endParaRPr>
          </a:p>
          <a:p>
            <a:pPr>
              <a:lnSpc>
                <a:spcPct val="160000"/>
              </a:lnSpc>
              <a:buFont typeface="Wingdings" panose="020F0502020204030204" pitchFamily="34" charset="0"/>
              <a:buChar char="Ø"/>
            </a:pPr>
            <a:endParaRPr lang="es-ES" dirty="0">
              <a:solidFill>
                <a:srgbClr val="213343"/>
              </a:solidFill>
              <a:latin typeface="Calibri"/>
              <a:ea typeface="Calibri"/>
              <a:cs typeface="Calibri"/>
            </a:endParaRPr>
          </a:p>
          <a:p>
            <a:pPr>
              <a:lnSpc>
                <a:spcPct val="160000"/>
              </a:lnSpc>
              <a:buFont typeface="Wingdings" panose="020F0502020204030204" pitchFamily="34" charset="0"/>
              <a:buChar char="Ø"/>
            </a:pPr>
            <a:endParaRPr lang="es-ES" dirty="0">
              <a:solidFill>
                <a:srgbClr val="213343"/>
              </a:solidFill>
              <a:latin typeface="Calibri"/>
              <a:ea typeface="Calibri"/>
              <a:cs typeface="Calibri"/>
            </a:endParaRPr>
          </a:p>
          <a:p>
            <a:pPr>
              <a:lnSpc>
                <a:spcPct val="160000"/>
              </a:lnSpc>
              <a:buFont typeface="Wingdings" panose="020F0502020204030204" pitchFamily="34" charset="0"/>
              <a:buChar char="Ø"/>
            </a:pPr>
            <a:endParaRPr lang="es-ES" dirty="0">
              <a:solidFill>
                <a:srgbClr val="213343"/>
              </a:solidFill>
              <a:latin typeface="Calibri"/>
              <a:ea typeface="Calibri"/>
              <a:cs typeface="Calibri"/>
            </a:endParaRPr>
          </a:p>
          <a:p>
            <a:pPr>
              <a:lnSpc>
                <a:spcPct val="160000"/>
              </a:lnSpc>
              <a:buFont typeface="Wingdings" panose="020F0502020204030204" pitchFamily="34" charset="0"/>
              <a:buChar char="Ø"/>
            </a:pPr>
            <a:endParaRPr lang="es-ES" dirty="0">
              <a:solidFill>
                <a:srgbClr val="213343"/>
              </a:solidFill>
              <a:latin typeface="Calibri"/>
              <a:ea typeface="Calibri"/>
              <a:cs typeface="Calibri"/>
            </a:endParaRPr>
          </a:p>
          <a:p>
            <a:pPr>
              <a:lnSpc>
                <a:spcPct val="160000"/>
              </a:lnSpc>
              <a:buFont typeface="Wingdings" panose="020F0502020204030204" pitchFamily="34" charset="0"/>
              <a:buChar char="Ø"/>
            </a:pPr>
            <a:endParaRPr lang="es-ES" sz="1500" dirty="0">
              <a:solidFill>
                <a:srgbClr val="36344D"/>
              </a:solidFill>
              <a:latin typeface="Calibri"/>
              <a:ea typeface="Calibri"/>
              <a:cs typeface="Calibri"/>
            </a:endParaRPr>
          </a:p>
          <a:p>
            <a:pPr marL="0" indent="0">
              <a:lnSpc>
                <a:spcPct val="150000"/>
              </a:lnSpc>
              <a:buFont typeface="Calibri" panose="020F0502020204030204" pitchFamily="34" charset="0"/>
              <a:buNone/>
            </a:pPr>
            <a:endParaRPr lang="es-ES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0" indent="0">
              <a:lnSpc>
                <a:spcPct val="160000"/>
              </a:lnSpc>
              <a:buFont typeface="Calibri" panose="020F0502020204030204" pitchFamily="34" charset="0"/>
              <a:buNone/>
            </a:pPr>
            <a:endParaRPr lang="es-ES">
              <a:solidFill>
                <a:srgbClr val="000000"/>
              </a:solidFill>
              <a:latin typeface="Calibri Light"/>
              <a:ea typeface="Calibri Light"/>
              <a:cs typeface="Calibri Light"/>
            </a:endParaRPr>
          </a:p>
          <a:p>
            <a:pPr>
              <a:lnSpc>
                <a:spcPct val="150000"/>
              </a:lnSpc>
              <a:buFont typeface="Wingdings" panose="020F0502020204030204" pitchFamily="34" charset="0"/>
              <a:buChar char="Ø"/>
            </a:pPr>
            <a:endParaRPr lang="es-ES" sz="180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>
              <a:lnSpc>
                <a:spcPct val="150000"/>
              </a:lnSpc>
              <a:buFont typeface="Wingdings" panose="020F0502020204030204" pitchFamily="34" charset="0"/>
              <a:buChar char="Ø"/>
            </a:pPr>
            <a:endParaRPr lang="es-ES" sz="180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>
              <a:lnSpc>
                <a:spcPct val="150000"/>
              </a:lnSpc>
              <a:buFont typeface="Wingdings" panose="020F0502020204030204" pitchFamily="34" charset="0"/>
              <a:buChar char="Ø"/>
            </a:pPr>
            <a:endParaRPr lang="es-ES" sz="1600">
              <a:solidFill>
                <a:srgbClr val="000000"/>
              </a:solidFill>
              <a:latin typeface="Calibri Light"/>
              <a:ea typeface="Calibri Light"/>
              <a:cs typeface="Calibri Light"/>
            </a:endParaRPr>
          </a:p>
          <a:p>
            <a:pPr>
              <a:lnSpc>
                <a:spcPct val="150000"/>
              </a:lnSpc>
              <a:buFont typeface="Wingdings" panose="020F0502020204030204" pitchFamily="34" charset="0"/>
              <a:buChar char="Ø"/>
            </a:pPr>
            <a:endParaRPr lang="es-ES" sz="1600">
              <a:solidFill>
                <a:srgbClr val="000000"/>
              </a:solidFill>
              <a:ea typeface="Calibri"/>
              <a:cs typeface="Calibri"/>
            </a:endParaRPr>
          </a:p>
          <a:p>
            <a:pPr>
              <a:buFont typeface="Wingdings" panose="020F0502020204030204" pitchFamily="34" charset="0"/>
              <a:buChar char="Ø"/>
            </a:pPr>
            <a:endParaRPr lang="es-ES">
              <a:ea typeface="Calibri"/>
              <a:cs typeface="Calibri"/>
            </a:endParaRPr>
          </a:p>
          <a:p>
            <a:pPr>
              <a:buFont typeface="Wingdings" panose="020F0502020204030204" pitchFamily="34" charset="0"/>
              <a:buChar char="Ø"/>
            </a:pPr>
            <a:endParaRPr lang="es-ES">
              <a:ea typeface="Calibri"/>
              <a:cs typeface="Calibri"/>
            </a:endParaRPr>
          </a:p>
          <a:p>
            <a:pPr>
              <a:buFont typeface="Wingdings" panose="020F0502020204030204" pitchFamily="34" charset="0"/>
              <a:buChar char="Ø"/>
            </a:pPr>
            <a:endParaRPr lang="es-ES">
              <a:ea typeface="Calibri"/>
              <a:cs typeface="Calibri"/>
            </a:endParaRPr>
          </a:p>
          <a:p>
            <a:pPr>
              <a:buFont typeface="Wingdings" panose="020F0502020204030204" pitchFamily="34" charset="0"/>
              <a:buChar char="Ø"/>
            </a:pPr>
            <a:endParaRPr lang="es-ES">
              <a:ea typeface="Calibri"/>
              <a:cs typeface="Calibri"/>
            </a:endParaRPr>
          </a:p>
          <a:p>
            <a:pPr>
              <a:buFont typeface="Wingdings" panose="020F0502020204030204" pitchFamily="34" charset="0"/>
              <a:buChar char="Ø"/>
            </a:pPr>
            <a:endParaRPr lang="es-ES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32661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CA89950-E31A-4DC4-2301-B1386CEE3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252936"/>
            <a:ext cx="10058400" cy="1028715"/>
          </a:xfrm>
        </p:spPr>
        <p:txBody>
          <a:bodyPr anchor="ctr">
            <a:normAutofit/>
          </a:bodyPr>
          <a:lstStyle/>
          <a:p>
            <a:pPr algn="ctr"/>
            <a:r>
              <a:rPr lang="es-ES" sz="3600">
                <a:solidFill>
                  <a:srgbClr val="FFFFFF"/>
                </a:solidFill>
                <a:ea typeface="Calibri Light"/>
                <a:cs typeface="Calibri Light"/>
              </a:rPr>
              <a:t>Angular</a:t>
            </a:r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5E1ED12F-9F06-4B37-87B7-F98F52937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7A56209-657E-3579-E2C6-99E6D54CD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8319" y="818202"/>
            <a:ext cx="5211864" cy="4157665"/>
          </a:xfrm>
        </p:spPr>
        <p:txBody>
          <a:bodyPr vert="horz" lIns="0" tIns="45720" rIns="0" bIns="45720" rtlCol="0" anchor="t">
            <a:normAutofit fontScale="92500" lnSpcReduction="20000"/>
          </a:bodyPr>
          <a:lstStyle/>
          <a:p>
            <a:pPr>
              <a:buFont typeface="Wingdings" panose="020F0502020204030204" pitchFamily="34" charset="0"/>
              <a:buChar char="Ø"/>
            </a:pPr>
            <a:endParaRPr lang="es-ES" sz="2400" b="1">
              <a:latin typeface="Calibri Light"/>
              <a:ea typeface="+mn-lt"/>
              <a:cs typeface="+mn-lt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s-ES" sz="2800" b="1" dirty="0">
                <a:solidFill>
                  <a:schemeClr val="tx1"/>
                </a:solidFill>
                <a:latin typeface="Calibri Light"/>
                <a:ea typeface="Calibri Light"/>
                <a:cs typeface="Calibri Light"/>
              </a:rPr>
              <a:t>Componentes</a:t>
            </a:r>
            <a:endParaRPr lang="es-ES" sz="1800" dirty="0">
              <a:solidFill>
                <a:schemeClr val="tx1"/>
              </a:solidFill>
              <a:latin typeface="Calibri Light"/>
              <a:ea typeface="Calibri Light"/>
              <a:cs typeface="Calibri Light"/>
            </a:endParaRPr>
          </a:p>
          <a:p>
            <a:pPr>
              <a:lnSpc>
                <a:spcPct val="160000"/>
              </a:lnSpc>
              <a:buFont typeface="Wingdings" panose="020F0502020204030204" pitchFamily="34" charset="0"/>
              <a:buChar char="Ø"/>
            </a:pPr>
            <a:r>
              <a:rPr lang="es-ES" dirty="0">
                <a:solidFill>
                  <a:srgbClr val="36344D"/>
                </a:solidFill>
                <a:latin typeface="Calibri Light"/>
                <a:ea typeface="+mn-lt"/>
                <a:cs typeface="+mn-lt"/>
              </a:rPr>
              <a:t> </a:t>
            </a:r>
            <a:r>
              <a:rPr lang="es-ES" sz="1800" dirty="0">
                <a:solidFill>
                  <a:srgbClr val="36344D"/>
                </a:solidFill>
                <a:latin typeface="Calibri Light"/>
                <a:ea typeface="+mn-lt"/>
                <a:cs typeface="+mn-lt"/>
              </a:rPr>
              <a:t>Los</a:t>
            </a:r>
            <a:r>
              <a:rPr lang="es-ES" sz="1800" dirty="0">
                <a:solidFill>
                  <a:schemeClr val="accent1"/>
                </a:solidFill>
                <a:latin typeface="Calibri Light"/>
                <a:ea typeface="+mn-lt"/>
                <a:cs typeface="+mn-lt"/>
              </a:rPr>
              <a:t> componentes</a:t>
            </a:r>
            <a:r>
              <a:rPr lang="es-ES" sz="1800" dirty="0">
                <a:solidFill>
                  <a:srgbClr val="36344D"/>
                </a:solidFill>
                <a:latin typeface="Calibri Light"/>
                <a:ea typeface="+mn-lt"/>
                <a:cs typeface="+mn-lt"/>
              </a:rPr>
              <a:t> son las unidades fundamentales de una aplicación Angular. Cada componente consta de un archivo </a:t>
            </a:r>
            <a:r>
              <a:rPr lang="es-ES" sz="1800" err="1">
                <a:solidFill>
                  <a:srgbClr val="36344D"/>
                </a:solidFill>
                <a:latin typeface="Calibri Light"/>
                <a:ea typeface="+mn-lt"/>
                <a:cs typeface="+mn-lt"/>
              </a:rPr>
              <a:t>TypeScript</a:t>
            </a:r>
            <a:r>
              <a:rPr lang="es-ES" sz="1800" dirty="0">
                <a:solidFill>
                  <a:srgbClr val="36344D"/>
                </a:solidFill>
                <a:latin typeface="Calibri Light"/>
                <a:ea typeface="+mn-lt"/>
                <a:cs typeface="+mn-lt"/>
              </a:rPr>
              <a:t> para la lógica, un archivo HTML para la estructura, y un archivo CSS/SCSS para el estilo.</a:t>
            </a:r>
          </a:p>
          <a:p>
            <a:pPr>
              <a:lnSpc>
                <a:spcPct val="160000"/>
              </a:lnSpc>
              <a:buFont typeface="Wingdings" panose="020F0502020204030204" pitchFamily="34" charset="0"/>
              <a:buChar char="Ø"/>
            </a:pPr>
            <a:r>
              <a:rPr lang="es-ES" sz="1800" dirty="0">
                <a:solidFill>
                  <a:srgbClr val="36344D"/>
                </a:solidFill>
                <a:latin typeface="Calibri Light"/>
                <a:ea typeface="+mn-lt"/>
                <a:cs typeface="+mn-lt"/>
              </a:rPr>
              <a:t> Un componente Angular se define con un decorador </a:t>
            </a:r>
            <a:r>
              <a:rPr lang="es-ES" sz="1800" dirty="0">
                <a:solidFill>
                  <a:schemeClr val="accent1"/>
                </a:solidFill>
                <a:latin typeface="Calibri Light"/>
                <a:ea typeface="Calibri Light"/>
                <a:cs typeface="Calibri Light"/>
              </a:rPr>
              <a:t>@Component</a:t>
            </a:r>
            <a:r>
              <a:rPr lang="es-ES" sz="1800" dirty="0">
                <a:solidFill>
                  <a:srgbClr val="36344D"/>
                </a:solidFill>
                <a:latin typeface="Calibri Light"/>
                <a:ea typeface="+mn-lt"/>
                <a:cs typeface="+mn-lt"/>
              </a:rPr>
              <a:t>, que incluye el selector del componente, su plantilla y su estilo.</a:t>
            </a:r>
            <a:endParaRPr lang="es-ES" sz="1800" dirty="0">
              <a:latin typeface="Calibri Light"/>
              <a:ea typeface="Calibri Light"/>
              <a:cs typeface="Calibri Light"/>
            </a:endParaRPr>
          </a:p>
          <a:p>
            <a:pPr>
              <a:lnSpc>
                <a:spcPct val="160000"/>
              </a:lnSpc>
              <a:buFont typeface="Wingdings" panose="020F0502020204030204" pitchFamily="34" charset="0"/>
              <a:buChar char="Ø"/>
            </a:pPr>
            <a:endParaRPr lang="es-ES" dirty="0">
              <a:solidFill>
                <a:srgbClr val="213343"/>
              </a:solidFill>
              <a:latin typeface="Calibri"/>
              <a:ea typeface="Calibri"/>
              <a:cs typeface="Calibri"/>
            </a:endParaRPr>
          </a:p>
          <a:p>
            <a:pPr>
              <a:lnSpc>
                <a:spcPct val="160000"/>
              </a:lnSpc>
              <a:buFont typeface="Wingdings" panose="020F0502020204030204" pitchFamily="34" charset="0"/>
              <a:buChar char="Ø"/>
            </a:pPr>
            <a:endParaRPr lang="es-ES" dirty="0">
              <a:solidFill>
                <a:srgbClr val="213343"/>
              </a:solidFill>
              <a:latin typeface="Calibri"/>
              <a:ea typeface="Calibri"/>
              <a:cs typeface="Calibri"/>
            </a:endParaRPr>
          </a:p>
          <a:p>
            <a:pPr>
              <a:lnSpc>
                <a:spcPct val="160000"/>
              </a:lnSpc>
              <a:buFont typeface="Wingdings" panose="020F0502020204030204" pitchFamily="34" charset="0"/>
              <a:buChar char="Ø"/>
            </a:pPr>
            <a:endParaRPr lang="es-ES" dirty="0">
              <a:solidFill>
                <a:srgbClr val="213343"/>
              </a:solidFill>
              <a:latin typeface="Calibri"/>
              <a:ea typeface="Calibri"/>
              <a:cs typeface="Calibri"/>
            </a:endParaRPr>
          </a:p>
          <a:p>
            <a:pPr>
              <a:lnSpc>
                <a:spcPct val="160000"/>
              </a:lnSpc>
              <a:buFont typeface="Wingdings" panose="020F0502020204030204" pitchFamily="34" charset="0"/>
              <a:buChar char="Ø"/>
            </a:pPr>
            <a:endParaRPr lang="es-ES" dirty="0">
              <a:solidFill>
                <a:srgbClr val="213343"/>
              </a:solidFill>
              <a:latin typeface="Calibri"/>
              <a:ea typeface="Calibri"/>
              <a:cs typeface="Calibri"/>
            </a:endParaRPr>
          </a:p>
          <a:p>
            <a:pPr>
              <a:lnSpc>
                <a:spcPct val="160000"/>
              </a:lnSpc>
              <a:buFont typeface="Wingdings" panose="020F0502020204030204" pitchFamily="34" charset="0"/>
              <a:buChar char="Ø"/>
            </a:pPr>
            <a:endParaRPr lang="es-ES" sz="1500" dirty="0">
              <a:solidFill>
                <a:srgbClr val="36344D"/>
              </a:solidFill>
              <a:latin typeface="Calibri"/>
              <a:ea typeface="Calibri"/>
              <a:cs typeface="Calibri"/>
            </a:endParaRPr>
          </a:p>
          <a:p>
            <a:pPr marL="0" indent="0">
              <a:lnSpc>
                <a:spcPct val="150000"/>
              </a:lnSpc>
              <a:buNone/>
            </a:pPr>
            <a:endParaRPr lang="es-ES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0" indent="0">
              <a:lnSpc>
                <a:spcPct val="160000"/>
              </a:lnSpc>
              <a:buNone/>
            </a:pPr>
            <a:endParaRPr lang="es-ES">
              <a:solidFill>
                <a:srgbClr val="000000"/>
              </a:solidFill>
              <a:latin typeface="Calibri Light"/>
              <a:ea typeface="Calibri Light"/>
              <a:cs typeface="Calibri Light"/>
            </a:endParaRPr>
          </a:p>
          <a:p>
            <a:pPr>
              <a:lnSpc>
                <a:spcPct val="150000"/>
              </a:lnSpc>
              <a:buFont typeface="Wingdings" panose="020F0502020204030204" pitchFamily="34" charset="0"/>
              <a:buChar char="Ø"/>
            </a:pPr>
            <a:endParaRPr lang="es-ES" sz="180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>
              <a:lnSpc>
                <a:spcPct val="150000"/>
              </a:lnSpc>
              <a:buFont typeface="Wingdings" panose="020F0502020204030204" pitchFamily="34" charset="0"/>
              <a:buChar char="Ø"/>
            </a:pPr>
            <a:endParaRPr lang="es-ES" sz="180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>
              <a:lnSpc>
                <a:spcPct val="150000"/>
              </a:lnSpc>
              <a:buFont typeface="Wingdings" panose="020F0502020204030204" pitchFamily="34" charset="0"/>
              <a:buChar char="Ø"/>
            </a:pPr>
            <a:endParaRPr lang="es-ES" sz="1600">
              <a:solidFill>
                <a:srgbClr val="000000"/>
              </a:solidFill>
              <a:latin typeface="Calibri Light"/>
              <a:ea typeface="Calibri Light"/>
              <a:cs typeface="Calibri Light"/>
            </a:endParaRPr>
          </a:p>
          <a:p>
            <a:pPr>
              <a:lnSpc>
                <a:spcPct val="150000"/>
              </a:lnSpc>
              <a:buFont typeface="Wingdings" panose="020F0502020204030204" pitchFamily="34" charset="0"/>
              <a:buChar char="Ø"/>
            </a:pPr>
            <a:endParaRPr lang="es-ES" sz="160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pPr>
              <a:buFont typeface="Wingdings" panose="020F0502020204030204" pitchFamily="34" charset="0"/>
              <a:buChar char="Ø"/>
            </a:pPr>
            <a:endParaRPr lang="es-ES">
              <a:solidFill>
                <a:srgbClr val="404040"/>
              </a:solidFill>
              <a:ea typeface="Calibri"/>
              <a:cs typeface="Calibri"/>
            </a:endParaRPr>
          </a:p>
          <a:p>
            <a:pPr>
              <a:buFont typeface="Wingdings" panose="020F0502020204030204" pitchFamily="34" charset="0"/>
              <a:buChar char="Ø"/>
            </a:pPr>
            <a:endParaRPr lang="es-ES">
              <a:ea typeface="Calibri"/>
              <a:cs typeface="Calibri"/>
            </a:endParaRPr>
          </a:p>
          <a:p>
            <a:pPr>
              <a:buFont typeface="Wingdings" panose="020F0502020204030204" pitchFamily="34" charset="0"/>
              <a:buChar char="Ø"/>
            </a:pPr>
            <a:endParaRPr lang="es-ES">
              <a:ea typeface="Calibri"/>
              <a:cs typeface="Calibri"/>
            </a:endParaRPr>
          </a:p>
          <a:p>
            <a:pPr>
              <a:buFont typeface="Wingdings" panose="020F0502020204030204" pitchFamily="34" charset="0"/>
              <a:buChar char="Ø"/>
            </a:pPr>
            <a:endParaRPr lang="es-ES">
              <a:ea typeface="Calibri"/>
              <a:cs typeface="Calibri"/>
            </a:endParaRPr>
          </a:p>
          <a:p>
            <a:pPr>
              <a:buFont typeface="Wingdings" panose="020F0502020204030204" pitchFamily="34" charset="0"/>
              <a:buChar char="Ø"/>
            </a:pPr>
            <a:endParaRPr lang="es-ES">
              <a:ea typeface="Calibri"/>
              <a:cs typeface="Calibri"/>
            </a:endParaRP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F5769D0-DA4D-6687-A97B-5C373CCDF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38</a:t>
            </a:fld>
            <a:endParaRPr lang="es-ES"/>
          </a:p>
        </p:txBody>
      </p:sp>
      <p:pic>
        <p:nvPicPr>
          <p:cNvPr id="4" name="Imagen 3" descr="Texto&#10;&#10;Descripción generada automáticamente">
            <a:extLst>
              <a:ext uri="{FF2B5EF4-FFF2-40B4-BE49-F238E27FC236}">
                <a16:creationId xmlns:a16="http://schemas.microsoft.com/office/drawing/2014/main" id="{190EBF11-D46A-74DE-8595-96933B0491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750" y="2162801"/>
            <a:ext cx="4567671" cy="2393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077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CA89950-E31A-4DC4-2301-B1386CEE3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252936"/>
            <a:ext cx="10058400" cy="1028715"/>
          </a:xfrm>
        </p:spPr>
        <p:txBody>
          <a:bodyPr anchor="ctr">
            <a:normAutofit/>
          </a:bodyPr>
          <a:lstStyle/>
          <a:p>
            <a:pPr algn="ctr"/>
            <a:r>
              <a:rPr lang="es-ES" sz="3600">
                <a:solidFill>
                  <a:srgbClr val="FFFFFF"/>
                </a:solidFill>
                <a:ea typeface="Calibri Light"/>
                <a:cs typeface="Calibri Light"/>
              </a:rPr>
              <a:t>Angular</a:t>
            </a:r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5E1ED12F-9F06-4B37-87B7-F98F52937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7A56209-657E-3579-E2C6-99E6D54CD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1308" y="653679"/>
            <a:ext cx="5562557" cy="4157665"/>
          </a:xfrm>
        </p:spPr>
        <p:txBody>
          <a:bodyPr vert="horz" lIns="0" tIns="45720" rIns="0" bIns="45720" rtlCol="0" anchor="t">
            <a:normAutofit fontScale="92500"/>
          </a:bodyPr>
          <a:lstStyle/>
          <a:p>
            <a:pPr>
              <a:buFont typeface="Wingdings" panose="020F0502020204030204" pitchFamily="34" charset="0"/>
              <a:buChar char="Ø"/>
            </a:pPr>
            <a:endParaRPr lang="es-ES" sz="2400" b="1">
              <a:latin typeface="Calibri Light"/>
              <a:ea typeface="+mn-lt"/>
              <a:cs typeface="+mn-lt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s-ES" sz="2800" b="1" dirty="0">
                <a:solidFill>
                  <a:schemeClr val="tx1"/>
                </a:solidFill>
                <a:latin typeface="Calibri Light"/>
                <a:ea typeface="Calibri Light"/>
                <a:cs typeface="Calibri Light"/>
              </a:rPr>
              <a:t>Módulos</a:t>
            </a:r>
            <a:endParaRPr lang="es-ES" sz="1800" dirty="0">
              <a:solidFill>
                <a:schemeClr val="tx1"/>
              </a:solidFill>
              <a:latin typeface="Calibri Light"/>
              <a:ea typeface="Calibri Light"/>
              <a:cs typeface="Calibri Light"/>
            </a:endParaRPr>
          </a:p>
          <a:p>
            <a:pPr>
              <a:lnSpc>
                <a:spcPct val="150000"/>
              </a:lnSpc>
              <a:buFont typeface="Wingdings" panose="020F0502020204030204" pitchFamily="34" charset="0"/>
              <a:buChar char="Ø"/>
            </a:pPr>
            <a:r>
              <a:rPr lang="es-ES" dirty="0">
                <a:solidFill>
                  <a:srgbClr val="36344D"/>
                </a:solidFill>
                <a:latin typeface="Calibri Light"/>
                <a:ea typeface="+mn-lt"/>
                <a:cs typeface="+mn-lt"/>
              </a:rPr>
              <a:t> Los </a:t>
            </a:r>
            <a:r>
              <a:rPr lang="es-ES" dirty="0">
                <a:solidFill>
                  <a:schemeClr val="accent1"/>
                </a:solidFill>
                <a:latin typeface="Calibri Light"/>
                <a:ea typeface="+mn-lt"/>
                <a:cs typeface="+mn-lt"/>
              </a:rPr>
              <a:t>módulos</a:t>
            </a:r>
            <a:r>
              <a:rPr lang="es-ES" dirty="0">
                <a:solidFill>
                  <a:srgbClr val="36344D"/>
                </a:solidFill>
                <a:latin typeface="Calibri Light"/>
                <a:ea typeface="+mn-lt"/>
                <a:cs typeface="+mn-lt"/>
              </a:rPr>
              <a:t> son contenedores que agrupan componentes, directivas, servicios, y otros módulos. El </a:t>
            </a:r>
            <a:r>
              <a:rPr lang="es-ES" dirty="0">
                <a:solidFill>
                  <a:schemeClr val="accent1"/>
                </a:solidFill>
                <a:latin typeface="Calibri Light"/>
                <a:ea typeface="+mn-lt"/>
                <a:cs typeface="+mn-lt"/>
              </a:rPr>
              <a:t>módulo raíz</a:t>
            </a:r>
            <a:r>
              <a:rPr lang="es-ES" dirty="0">
                <a:solidFill>
                  <a:srgbClr val="36344D"/>
                </a:solidFill>
                <a:latin typeface="Calibri Light"/>
                <a:ea typeface="+mn-lt"/>
                <a:cs typeface="+mn-lt"/>
              </a:rPr>
              <a:t> de una aplicación Angular es el </a:t>
            </a:r>
            <a:r>
              <a:rPr lang="es-ES" err="1">
                <a:solidFill>
                  <a:schemeClr val="accent1"/>
                </a:solidFill>
                <a:latin typeface="Calibri Light"/>
                <a:ea typeface="+mn-lt"/>
                <a:cs typeface="+mn-lt"/>
              </a:rPr>
              <a:t>AppModule</a:t>
            </a:r>
            <a:r>
              <a:rPr lang="es-ES" dirty="0">
                <a:solidFill>
                  <a:srgbClr val="36344D"/>
                </a:solidFill>
                <a:latin typeface="Calibri Light"/>
                <a:ea typeface="+mn-lt"/>
                <a:cs typeface="+mn-lt"/>
              </a:rPr>
              <a:t>, que es donde se declara y configura la aplicación.</a:t>
            </a:r>
          </a:p>
          <a:p>
            <a:pPr>
              <a:lnSpc>
                <a:spcPct val="150000"/>
              </a:lnSpc>
              <a:buFont typeface="Wingdings" panose="020F0502020204030204" pitchFamily="34" charset="0"/>
              <a:buChar char="Ø"/>
            </a:pPr>
            <a:r>
              <a:rPr lang="es-ES" dirty="0">
                <a:solidFill>
                  <a:srgbClr val="36344D"/>
                </a:solidFill>
                <a:latin typeface="Calibri Light"/>
                <a:ea typeface="+mn-lt"/>
                <a:cs typeface="+mn-lt"/>
              </a:rPr>
              <a:t>Los módulos se definen con un decorador </a:t>
            </a:r>
            <a:r>
              <a:rPr lang="es-ES" dirty="0">
                <a:solidFill>
                  <a:schemeClr val="accent1"/>
                </a:solidFill>
                <a:latin typeface="Calibri Light"/>
                <a:ea typeface="Calibri Light"/>
                <a:cs typeface="Calibri Light"/>
              </a:rPr>
              <a:t>@</a:t>
            </a:r>
            <a:r>
              <a:rPr lang="es-ES" dirty="0">
                <a:solidFill>
                  <a:schemeClr val="accent1"/>
                </a:solidFill>
                <a:latin typeface="Calibri Light"/>
                <a:ea typeface="+mn-lt"/>
                <a:cs typeface="+mn-lt"/>
              </a:rPr>
              <a:t>NgModule</a:t>
            </a:r>
            <a:r>
              <a:rPr lang="es-ES" dirty="0">
                <a:solidFill>
                  <a:srgbClr val="36344D"/>
                </a:solidFill>
                <a:latin typeface="Calibri Light"/>
                <a:ea typeface="+mn-lt"/>
                <a:cs typeface="+mn-lt"/>
              </a:rPr>
              <a:t>.</a:t>
            </a:r>
            <a:endParaRPr lang="es-ES" dirty="0">
              <a:latin typeface="Calibri Light"/>
              <a:ea typeface="Calibri Light"/>
              <a:cs typeface="Calibri Light"/>
            </a:endParaRPr>
          </a:p>
          <a:p>
            <a:pPr>
              <a:lnSpc>
                <a:spcPct val="160000"/>
              </a:lnSpc>
              <a:buFont typeface="Wingdings" panose="020F0502020204030204" pitchFamily="34" charset="0"/>
              <a:buChar char="Ø"/>
            </a:pPr>
            <a:endParaRPr lang="es-ES" dirty="0">
              <a:solidFill>
                <a:srgbClr val="36344D"/>
              </a:solidFill>
              <a:latin typeface="Calibri"/>
              <a:ea typeface="Calibri"/>
              <a:cs typeface="Calibri"/>
            </a:endParaRPr>
          </a:p>
          <a:p>
            <a:pPr>
              <a:lnSpc>
                <a:spcPct val="160000"/>
              </a:lnSpc>
              <a:buFont typeface="Wingdings" panose="020F0502020204030204" pitchFamily="34" charset="0"/>
              <a:buChar char="Ø"/>
            </a:pPr>
            <a:endParaRPr lang="es-ES" dirty="0">
              <a:solidFill>
                <a:srgbClr val="213343"/>
              </a:solidFill>
              <a:latin typeface="Calibri"/>
              <a:ea typeface="Calibri"/>
              <a:cs typeface="Calibri"/>
            </a:endParaRPr>
          </a:p>
          <a:p>
            <a:pPr>
              <a:lnSpc>
                <a:spcPct val="160000"/>
              </a:lnSpc>
              <a:buFont typeface="Wingdings" panose="020F0502020204030204" pitchFamily="34" charset="0"/>
              <a:buChar char="Ø"/>
            </a:pPr>
            <a:endParaRPr lang="es-ES" dirty="0">
              <a:solidFill>
                <a:srgbClr val="213343"/>
              </a:solidFill>
              <a:latin typeface="Calibri"/>
              <a:ea typeface="Calibri"/>
              <a:cs typeface="Calibri"/>
            </a:endParaRPr>
          </a:p>
          <a:p>
            <a:pPr>
              <a:lnSpc>
                <a:spcPct val="160000"/>
              </a:lnSpc>
              <a:buFont typeface="Wingdings" panose="020F0502020204030204" pitchFamily="34" charset="0"/>
              <a:buChar char="Ø"/>
            </a:pPr>
            <a:endParaRPr lang="es-ES" dirty="0">
              <a:solidFill>
                <a:srgbClr val="213343"/>
              </a:solidFill>
              <a:latin typeface="Calibri"/>
              <a:ea typeface="Calibri"/>
              <a:cs typeface="Calibri"/>
            </a:endParaRPr>
          </a:p>
          <a:p>
            <a:pPr>
              <a:lnSpc>
                <a:spcPct val="160000"/>
              </a:lnSpc>
              <a:buFont typeface="Wingdings" panose="020F0502020204030204" pitchFamily="34" charset="0"/>
              <a:buChar char="Ø"/>
            </a:pPr>
            <a:endParaRPr lang="es-ES" dirty="0">
              <a:solidFill>
                <a:srgbClr val="213343"/>
              </a:solidFill>
              <a:latin typeface="Calibri"/>
              <a:ea typeface="Calibri"/>
              <a:cs typeface="Calibri"/>
            </a:endParaRPr>
          </a:p>
          <a:p>
            <a:pPr>
              <a:lnSpc>
                <a:spcPct val="160000"/>
              </a:lnSpc>
              <a:buFont typeface="Wingdings" panose="020F0502020204030204" pitchFamily="34" charset="0"/>
              <a:buChar char="Ø"/>
            </a:pPr>
            <a:endParaRPr lang="es-ES" sz="1500" dirty="0">
              <a:solidFill>
                <a:srgbClr val="36344D"/>
              </a:solidFill>
              <a:latin typeface="Calibri"/>
              <a:ea typeface="Calibri"/>
              <a:cs typeface="Calibri"/>
            </a:endParaRPr>
          </a:p>
          <a:p>
            <a:pPr marL="0" indent="0">
              <a:lnSpc>
                <a:spcPct val="150000"/>
              </a:lnSpc>
              <a:buNone/>
            </a:pPr>
            <a:endParaRPr lang="es-ES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0" indent="0">
              <a:lnSpc>
                <a:spcPct val="160000"/>
              </a:lnSpc>
              <a:buNone/>
            </a:pPr>
            <a:endParaRPr lang="es-ES">
              <a:solidFill>
                <a:srgbClr val="000000"/>
              </a:solidFill>
              <a:latin typeface="Calibri Light"/>
              <a:ea typeface="Calibri Light"/>
              <a:cs typeface="Calibri Light"/>
            </a:endParaRPr>
          </a:p>
          <a:p>
            <a:pPr>
              <a:lnSpc>
                <a:spcPct val="150000"/>
              </a:lnSpc>
              <a:buFont typeface="Wingdings" panose="020F0502020204030204" pitchFamily="34" charset="0"/>
              <a:buChar char="Ø"/>
            </a:pPr>
            <a:endParaRPr lang="es-ES" sz="180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>
              <a:lnSpc>
                <a:spcPct val="150000"/>
              </a:lnSpc>
              <a:buFont typeface="Wingdings" panose="020F0502020204030204" pitchFamily="34" charset="0"/>
              <a:buChar char="Ø"/>
            </a:pPr>
            <a:endParaRPr lang="es-ES" sz="180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>
              <a:lnSpc>
                <a:spcPct val="150000"/>
              </a:lnSpc>
              <a:buFont typeface="Wingdings" panose="020F0502020204030204" pitchFamily="34" charset="0"/>
              <a:buChar char="Ø"/>
            </a:pPr>
            <a:endParaRPr lang="es-ES" sz="1600">
              <a:solidFill>
                <a:srgbClr val="000000"/>
              </a:solidFill>
              <a:latin typeface="Calibri Light"/>
              <a:ea typeface="Calibri Light"/>
              <a:cs typeface="Calibri Light"/>
            </a:endParaRPr>
          </a:p>
          <a:p>
            <a:pPr>
              <a:lnSpc>
                <a:spcPct val="150000"/>
              </a:lnSpc>
              <a:buFont typeface="Wingdings" panose="020F0502020204030204" pitchFamily="34" charset="0"/>
              <a:buChar char="Ø"/>
            </a:pPr>
            <a:endParaRPr lang="es-ES" sz="160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pPr>
              <a:buFont typeface="Wingdings" panose="020F0502020204030204" pitchFamily="34" charset="0"/>
              <a:buChar char="Ø"/>
            </a:pPr>
            <a:endParaRPr lang="es-ES">
              <a:solidFill>
                <a:srgbClr val="404040"/>
              </a:solidFill>
              <a:ea typeface="Calibri"/>
              <a:cs typeface="Calibri"/>
            </a:endParaRPr>
          </a:p>
          <a:p>
            <a:pPr>
              <a:buFont typeface="Wingdings" panose="020F0502020204030204" pitchFamily="34" charset="0"/>
              <a:buChar char="Ø"/>
            </a:pPr>
            <a:endParaRPr lang="es-ES">
              <a:ea typeface="Calibri"/>
              <a:cs typeface="Calibri"/>
            </a:endParaRPr>
          </a:p>
          <a:p>
            <a:pPr>
              <a:buFont typeface="Wingdings" panose="020F0502020204030204" pitchFamily="34" charset="0"/>
              <a:buChar char="Ø"/>
            </a:pPr>
            <a:endParaRPr lang="es-ES">
              <a:ea typeface="Calibri"/>
              <a:cs typeface="Calibri"/>
            </a:endParaRPr>
          </a:p>
          <a:p>
            <a:pPr>
              <a:buFont typeface="Wingdings" panose="020F0502020204030204" pitchFamily="34" charset="0"/>
              <a:buChar char="Ø"/>
            </a:pPr>
            <a:endParaRPr lang="es-ES">
              <a:ea typeface="Calibri"/>
              <a:cs typeface="Calibri"/>
            </a:endParaRPr>
          </a:p>
          <a:p>
            <a:pPr>
              <a:buFont typeface="Wingdings" panose="020F0502020204030204" pitchFamily="34" charset="0"/>
              <a:buChar char="Ø"/>
            </a:pPr>
            <a:endParaRPr lang="es-ES">
              <a:ea typeface="Calibri"/>
              <a:cs typeface="Calibri"/>
            </a:endParaRP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F5769D0-DA4D-6687-A97B-5C373CCDF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39</a:t>
            </a:fld>
            <a:endParaRPr lang="es-ES"/>
          </a:p>
        </p:txBody>
      </p:sp>
      <p:pic>
        <p:nvPicPr>
          <p:cNvPr id="5" name="Imagen 4" descr="Texto&#10;&#10;Descripción generada automáticamente">
            <a:extLst>
              <a:ext uri="{FF2B5EF4-FFF2-40B4-BE49-F238E27FC236}">
                <a16:creationId xmlns:a16="http://schemas.microsoft.com/office/drawing/2014/main" id="{DE2BF646-124D-2F8C-FA88-61F2885CA4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5103" y="1869496"/>
            <a:ext cx="3216795" cy="2859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2002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CA89950-E31A-4DC4-2301-B1386CEE3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252936"/>
            <a:ext cx="10058400" cy="1028715"/>
          </a:xfrm>
        </p:spPr>
        <p:txBody>
          <a:bodyPr anchor="ctr">
            <a:normAutofit/>
          </a:bodyPr>
          <a:lstStyle/>
          <a:p>
            <a:pPr algn="ctr"/>
            <a:r>
              <a:rPr lang="es-ES" sz="3600">
                <a:solidFill>
                  <a:srgbClr val="FFFFFF"/>
                </a:solidFill>
                <a:ea typeface="Calibri Light"/>
                <a:cs typeface="Calibri Light"/>
              </a:rPr>
              <a:t>Bootstrap</a:t>
            </a:r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5E1ED12F-9F06-4B37-87B7-F98F52937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7A56209-657E-3579-E2C6-99E6D54CD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6785" y="435760"/>
            <a:ext cx="10014325" cy="4300095"/>
          </a:xfrm>
        </p:spPr>
        <p:txBody>
          <a:bodyPr vert="horz" lIns="0" tIns="45720" rIns="0" bIns="45720" rtlCol="0" anchor="t">
            <a:normAutofit lnSpcReduction="10000"/>
          </a:bodyPr>
          <a:lstStyle/>
          <a:p>
            <a:pPr>
              <a:buFont typeface="Wingdings" panose="020F0502020204030204" pitchFamily="34" charset="0"/>
              <a:buChar char="Ø"/>
            </a:pPr>
            <a:endParaRPr lang="es-ES" sz="2400" b="1">
              <a:latin typeface="Calibri Light"/>
              <a:ea typeface="+mn-lt"/>
              <a:cs typeface="+mn-lt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s-ES" sz="3200" b="1" dirty="0">
                <a:latin typeface="Calibri Light"/>
                <a:ea typeface="+mn-lt"/>
                <a:cs typeface="+mn-lt"/>
              </a:rPr>
              <a:t>Características</a:t>
            </a:r>
            <a:endParaRPr lang="es-ES" b="1" dirty="0">
              <a:latin typeface="Calibri Light"/>
            </a:endParaRPr>
          </a:p>
          <a:p>
            <a:pPr>
              <a:lnSpc>
                <a:spcPct val="150000"/>
              </a:lnSpc>
              <a:buFont typeface="Wingdings" panose="020F0502020204030204" pitchFamily="34" charset="0"/>
              <a:buChar char="Ø"/>
            </a:pPr>
            <a:r>
              <a:rPr lang="es-ES" dirty="0">
                <a:solidFill>
                  <a:schemeClr val="accent1"/>
                </a:solidFill>
                <a:latin typeface="Calibri Light"/>
                <a:ea typeface="+mn-lt"/>
                <a:cs typeface="+mn-lt"/>
              </a:rPr>
              <a:t>Diseño Responsivo:</a:t>
            </a:r>
            <a:r>
              <a:rPr lang="es-ES" dirty="0">
                <a:solidFill>
                  <a:srgbClr val="404040"/>
                </a:solidFill>
                <a:latin typeface="Calibri Light"/>
                <a:ea typeface="+mn-lt"/>
                <a:cs typeface="+mn-lt"/>
              </a:rPr>
              <a:t> Permite que las páginas web se adapten a diferentes tamaños de pantalla y dispositivos, asegurando una experiencia de usuario consistente en móviles, tabletas y escritorios.</a:t>
            </a:r>
            <a:endParaRPr lang="es-ES" dirty="0">
              <a:solidFill>
                <a:srgbClr val="404040"/>
              </a:solidFill>
              <a:latin typeface="Calibri Light"/>
              <a:ea typeface="Calibri Light"/>
              <a:cs typeface="Calibri Light"/>
            </a:endParaRPr>
          </a:p>
          <a:p>
            <a:pPr>
              <a:lnSpc>
                <a:spcPct val="160000"/>
              </a:lnSpc>
              <a:buFont typeface="Wingdings" panose="020F0502020204030204" pitchFamily="34" charset="0"/>
              <a:buChar char="Ø"/>
            </a:pPr>
            <a:r>
              <a:rPr lang="es-ES">
                <a:solidFill>
                  <a:schemeClr val="accent1"/>
                </a:solidFill>
                <a:latin typeface="Calibri Light"/>
                <a:ea typeface="+mn-lt"/>
                <a:cs typeface="+mn-lt"/>
              </a:rPr>
              <a:t>Personalizable:</a:t>
            </a:r>
            <a:r>
              <a:rPr lang="es-ES">
                <a:solidFill>
                  <a:srgbClr val="374151"/>
                </a:solidFill>
                <a:latin typeface="Calibri Light"/>
                <a:ea typeface="+mn-lt"/>
                <a:cs typeface="+mn-lt"/>
              </a:rPr>
              <a:t> Bootstrap es altamente personalizable, lo que significa que los desarrolladores pueden modificar fácilmente el estilo y la apariencia de los componentes para adaptarse a las necesidades específicas de su proyecto.</a:t>
            </a:r>
            <a:endParaRPr lang="es-ES" dirty="0">
              <a:solidFill>
                <a:srgbClr val="404040"/>
              </a:solidFill>
              <a:latin typeface="Calibri Light"/>
              <a:ea typeface="Calibri"/>
              <a:cs typeface="Calibri"/>
            </a:endParaRPr>
          </a:p>
          <a:p>
            <a:pPr>
              <a:lnSpc>
                <a:spcPct val="150000"/>
              </a:lnSpc>
              <a:buFont typeface="Wingdings" panose="020F0502020204030204" pitchFamily="34" charset="0"/>
              <a:buChar char="Ø"/>
            </a:pPr>
            <a:endParaRPr lang="es-ES" dirty="0">
              <a:solidFill>
                <a:srgbClr val="404040"/>
              </a:solidFill>
              <a:latin typeface="Calibri Light"/>
              <a:ea typeface="Calibri"/>
              <a:cs typeface="Calibri"/>
            </a:endParaRPr>
          </a:p>
          <a:p>
            <a:pPr>
              <a:lnSpc>
                <a:spcPct val="150000"/>
              </a:lnSpc>
              <a:buFont typeface="Wingdings" panose="020F0502020204030204" pitchFamily="34" charset="0"/>
              <a:buChar char="Ø"/>
            </a:pPr>
            <a:endParaRPr lang="es-ES" sz="180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>
              <a:lnSpc>
                <a:spcPct val="150000"/>
              </a:lnSpc>
              <a:buFont typeface="Wingdings" panose="020F0502020204030204" pitchFamily="34" charset="0"/>
              <a:buChar char="Ø"/>
            </a:pPr>
            <a:endParaRPr lang="es-ES" sz="180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>
              <a:lnSpc>
                <a:spcPct val="150000"/>
              </a:lnSpc>
              <a:buFont typeface="Wingdings" panose="020F0502020204030204" pitchFamily="34" charset="0"/>
              <a:buChar char="Ø"/>
            </a:pPr>
            <a:endParaRPr lang="es-ES" sz="1600">
              <a:solidFill>
                <a:srgbClr val="000000"/>
              </a:solidFill>
              <a:latin typeface="Calibri Light"/>
              <a:ea typeface="Calibri Light"/>
              <a:cs typeface="Calibri Light"/>
            </a:endParaRPr>
          </a:p>
          <a:p>
            <a:pPr>
              <a:lnSpc>
                <a:spcPct val="150000"/>
              </a:lnSpc>
              <a:buFont typeface="Wingdings" panose="020F0502020204030204" pitchFamily="34" charset="0"/>
              <a:buChar char="Ø"/>
            </a:pPr>
            <a:endParaRPr lang="es-ES" sz="1600">
              <a:solidFill>
                <a:srgbClr val="000000"/>
              </a:solidFill>
              <a:ea typeface="Calibri"/>
              <a:cs typeface="Calibri"/>
            </a:endParaRPr>
          </a:p>
          <a:p>
            <a:pPr>
              <a:buFont typeface="Wingdings" panose="020F0502020204030204" pitchFamily="34" charset="0"/>
              <a:buChar char="Ø"/>
            </a:pPr>
            <a:endParaRPr lang="es-ES">
              <a:ea typeface="Calibri"/>
              <a:cs typeface="Calibri"/>
            </a:endParaRPr>
          </a:p>
          <a:p>
            <a:pPr>
              <a:buFont typeface="Wingdings" panose="020F0502020204030204" pitchFamily="34" charset="0"/>
              <a:buChar char="Ø"/>
            </a:pPr>
            <a:endParaRPr lang="es-ES">
              <a:ea typeface="Calibri"/>
              <a:cs typeface="Calibri"/>
            </a:endParaRPr>
          </a:p>
          <a:p>
            <a:pPr>
              <a:buFont typeface="Wingdings" panose="020F0502020204030204" pitchFamily="34" charset="0"/>
              <a:buChar char="Ø"/>
            </a:pPr>
            <a:endParaRPr lang="es-ES">
              <a:ea typeface="Calibri"/>
              <a:cs typeface="Calibri"/>
            </a:endParaRPr>
          </a:p>
          <a:p>
            <a:pPr>
              <a:buFont typeface="Wingdings" panose="020F0502020204030204" pitchFamily="34" charset="0"/>
              <a:buChar char="Ø"/>
            </a:pPr>
            <a:endParaRPr lang="es-ES">
              <a:ea typeface="Calibri"/>
              <a:cs typeface="Calibri"/>
            </a:endParaRPr>
          </a:p>
          <a:p>
            <a:pPr>
              <a:buFont typeface="Wingdings" panose="020F0502020204030204" pitchFamily="34" charset="0"/>
              <a:buChar char="Ø"/>
            </a:pPr>
            <a:endParaRPr lang="es-ES">
              <a:ea typeface="Calibri"/>
              <a:cs typeface="Calibri"/>
            </a:endParaRP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F5769D0-DA4D-6687-A97B-5C373CCDF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09354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CA89950-E31A-4DC4-2301-B1386CEE3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252936"/>
            <a:ext cx="10058400" cy="1028715"/>
          </a:xfrm>
        </p:spPr>
        <p:txBody>
          <a:bodyPr anchor="ctr">
            <a:normAutofit/>
          </a:bodyPr>
          <a:lstStyle/>
          <a:p>
            <a:pPr algn="ctr"/>
            <a:r>
              <a:rPr lang="es-ES" sz="3600">
                <a:solidFill>
                  <a:srgbClr val="FFFFFF"/>
                </a:solidFill>
                <a:ea typeface="Calibri Light"/>
                <a:cs typeface="Calibri Light"/>
              </a:rPr>
              <a:t>Angular</a:t>
            </a:r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5E1ED12F-9F06-4B37-87B7-F98F52937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7A56209-657E-3579-E2C6-99E6D54CD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5638" y="532452"/>
            <a:ext cx="10017659" cy="4157665"/>
          </a:xfrm>
        </p:spPr>
        <p:txBody>
          <a:bodyPr vert="horz" lIns="0" tIns="45720" rIns="0" bIns="45720" rtlCol="0" anchor="t">
            <a:normAutofit/>
          </a:bodyPr>
          <a:lstStyle/>
          <a:p>
            <a:pPr>
              <a:buFont typeface="Wingdings" panose="020F0502020204030204" pitchFamily="34" charset="0"/>
              <a:buChar char="Ø"/>
            </a:pPr>
            <a:endParaRPr lang="es-ES" sz="2400" b="1">
              <a:latin typeface="Calibri Light"/>
              <a:ea typeface="+mn-lt"/>
              <a:cs typeface="+mn-lt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s-ES" sz="2800" b="1" dirty="0">
                <a:solidFill>
                  <a:schemeClr val="tx1"/>
                </a:solidFill>
                <a:latin typeface="Calibri Light"/>
                <a:ea typeface="Calibri Light"/>
                <a:cs typeface="Calibri Light"/>
              </a:rPr>
              <a:t>Directivas</a:t>
            </a:r>
            <a:endParaRPr lang="es-ES" sz="1800" dirty="0">
              <a:solidFill>
                <a:schemeClr val="tx1"/>
              </a:solidFill>
              <a:latin typeface="Calibri Light"/>
              <a:ea typeface="Calibri Light"/>
              <a:cs typeface="Calibri Light"/>
            </a:endParaRPr>
          </a:p>
          <a:p>
            <a:pPr>
              <a:lnSpc>
                <a:spcPct val="150000"/>
              </a:lnSpc>
              <a:buFont typeface="Wingdings" panose="020F0502020204030204" pitchFamily="34" charset="0"/>
              <a:buChar char="Ø"/>
            </a:pPr>
            <a:r>
              <a:rPr lang="es-ES" dirty="0">
                <a:solidFill>
                  <a:srgbClr val="36344D"/>
                </a:solidFill>
                <a:latin typeface="Calibri Light"/>
                <a:ea typeface="+mn-lt"/>
                <a:cs typeface="+mn-lt"/>
              </a:rPr>
              <a:t> Las </a:t>
            </a:r>
            <a:r>
              <a:rPr lang="es-ES" dirty="0">
                <a:solidFill>
                  <a:schemeClr val="accent1"/>
                </a:solidFill>
                <a:latin typeface="Calibri Light"/>
                <a:ea typeface="+mn-lt"/>
                <a:cs typeface="+mn-lt"/>
              </a:rPr>
              <a:t>directivas</a:t>
            </a:r>
            <a:r>
              <a:rPr lang="es-ES" dirty="0">
                <a:solidFill>
                  <a:srgbClr val="36344D"/>
                </a:solidFill>
                <a:latin typeface="Calibri Light"/>
                <a:ea typeface="+mn-lt"/>
                <a:cs typeface="+mn-lt"/>
              </a:rPr>
              <a:t> son instrucciones en el DOM que le dicen a Angular cómo transformar el DOM o el comportamiento de los elementos. Las más comunes son </a:t>
            </a:r>
            <a:r>
              <a:rPr lang="es-ES" b="1" err="1">
                <a:solidFill>
                  <a:srgbClr val="36344D"/>
                </a:solidFill>
                <a:latin typeface="Calibri Light"/>
                <a:ea typeface="+mn-lt"/>
                <a:cs typeface="+mn-lt"/>
              </a:rPr>
              <a:t>ngIf</a:t>
            </a:r>
            <a:r>
              <a:rPr lang="es-ES" dirty="0">
                <a:solidFill>
                  <a:srgbClr val="36344D"/>
                </a:solidFill>
                <a:latin typeface="Calibri Light"/>
                <a:ea typeface="+mn-lt"/>
                <a:cs typeface="+mn-lt"/>
              </a:rPr>
              <a:t> (para condicionales) y </a:t>
            </a:r>
            <a:r>
              <a:rPr lang="es-ES" b="1" err="1">
                <a:solidFill>
                  <a:srgbClr val="36344D"/>
                </a:solidFill>
                <a:latin typeface="Calibri Light"/>
                <a:ea typeface="+mn-lt"/>
                <a:cs typeface="+mn-lt"/>
              </a:rPr>
              <a:t>ngFor</a:t>
            </a:r>
            <a:r>
              <a:rPr lang="es-ES" dirty="0">
                <a:solidFill>
                  <a:srgbClr val="36344D"/>
                </a:solidFill>
                <a:latin typeface="Calibri Light"/>
                <a:ea typeface="+mn-lt"/>
                <a:cs typeface="+mn-lt"/>
              </a:rPr>
              <a:t> (para bucles).</a:t>
            </a:r>
          </a:p>
          <a:p>
            <a:pPr>
              <a:lnSpc>
                <a:spcPct val="160000"/>
              </a:lnSpc>
              <a:buFont typeface="Wingdings" panose="020F0502020204030204" pitchFamily="34" charset="0"/>
              <a:buChar char="Ø"/>
            </a:pPr>
            <a:endParaRPr lang="es-ES" dirty="0">
              <a:solidFill>
                <a:srgbClr val="36344D"/>
              </a:solidFill>
              <a:latin typeface="Calibri"/>
              <a:ea typeface="Calibri"/>
              <a:cs typeface="Calibri"/>
            </a:endParaRPr>
          </a:p>
          <a:p>
            <a:pPr>
              <a:lnSpc>
                <a:spcPct val="160000"/>
              </a:lnSpc>
              <a:buFont typeface="Wingdings" panose="020F0502020204030204" pitchFamily="34" charset="0"/>
              <a:buChar char="Ø"/>
            </a:pPr>
            <a:endParaRPr lang="es-ES" dirty="0">
              <a:solidFill>
                <a:srgbClr val="213343"/>
              </a:solidFill>
              <a:latin typeface="Calibri"/>
              <a:ea typeface="Calibri"/>
              <a:cs typeface="Calibri"/>
            </a:endParaRPr>
          </a:p>
          <a:p>
            <a:pPr>
              <a:lnSpc>
                <a:spcPct val="160000"/>
              </a:lnSpc>
              <a:buFont typeface="Wingdings" panose="020F0502020204030204" pitchFamily="34" charset="0"/>
              <a:buChar char="Ø"/>
            </a:pPr>
            <a:endParaRPr lang="es-ES" dirty="0">
              <a:solidFill>
                <a:srgbClr val="213343"/>
              </a:solidFill>
              <a:latin typeface="Calibri"/>
              <a:ea typeface="Calibri"/>
              <a:cs typeface="Calibri"/>
            </a:endParaRPr>
          </a:p>
          <a:p>
            <a:pPr>
              <a:lnSpc>
                <a:spcPct val="160000"/>
              </a:lnSpc>
              <a:buFont typeface="Wingdings" panose="020F0502020204030204" pitchFamily="34" charset="0"/>
              <a:buChar char="Ø"/>
            </a:pPr>
            <a:endParaRPr lang="es-ES" dirty="0">
              <a:solidFill>
                <a:srgbClr val="213343"/>
              </a:solidFill>
              <a:latin typeface="Calibri"/>
              <a:ea typeface="Calibri"/>
              <a:cs typeface="Calibri"/>
            </a:endParaRPr>
          </a:p>
          <a:p>
            <a:pPr>
              <a:lnSpc>
                <a:spcPct val="160000"/>
              </a:lnSpc>
              <a:buFont typeface="Wingdings" panose="020F0502020204030204" pitchFamily="34" charset="0"/>
              <a:buChar char="Ø"/>
            </a:pPr>
            <a:endParaRPr lang="es-ES" dirty="0">
              <a:solidFill>
                <a:srgbClr val="213343"/>
              </a:solidFill>
              <a:latin typeface="Calibri"/>
              <a:ea typeface="Calibri"/>
              <a:cs typeface="Calibri"/>
            </a:endParaRPr>
          </a:p>
          <a:p>
            <a:pPr>
              <a:lnSpc>
                <a:spcPct val="160000"/>
              </a:lnSpc>
              <a:buFont typeface="Wingdings" panose="020F0502020204030204" pitchFamily="34" charset="0"/>
              <a:buChar char="Ø"/>
            </a:pPr>
            <a:endParaRPr lang="es-ES" sz="1500" dirty="0">
              <a:solidFill>
                <a:srgbClr val="36344D"/>
              </a:solidFill>
              <a:latin typeface="Calibri"/>
              <a:ea typeface="Calibri"/>
              <a:cs typeface="Calibri"/>
            </a:endParaRPr>
          </a:p>
          <a:p>
            <a:pPr marL="0" indent="0">
              <a:lnSpc>
                <a:spcPct val="150000"/>
              </a:lnSpc>
              <a:buNone/>
            </a:pPr>
            <a:endParaRPr lang="es-ES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0" indent="0">
              <a:lnSpc>
                <a:spcPct val="160000"/>
              </a:lnSpc>
              <a:buNone/>
            </a:pPr>
            <a:endParaRPr lang="es-ES">
              <a:solidFill>
                <a:srgbClr val="000000"/>
              </a:solidFill>
              <a:latin typeface="Calibri Light"/>
              <a:ea typeface="Calibri Light"/>
              <a:cs typeface="Calibri Light"/>
            </a:endParaRPr>
          </a:p>
          <a:p>
            <a:pPr>
              <a:lnSpc>
                <a:spcPct val="150000"/>
              </a:lnSpc>
              <a:buFont typeface="Wingdings" panose="020F0502020204030204" pitchFamily="34" charset="0"/>
              <a:buChar char="Ø"/>
            </a:pPr>
            <a:endParaRPr lang="es-ES" sz="180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>
              <a:lnSpc>
                <a:spcPct val="150000"/>
              </a:lnSpc>
              <a:buFont typeface="Wingdings" panose="020F0502020204030204" pitchFamily="34" charset="0"/>
              <a:buChar char="Ø"/>
            </a:pPr>
            <a:endParaRPr lang="es-ES" sz="180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>
              <a:lnSpc>
                <a:spcPct val="150000"/>
              </a:lnSpc>
              <a:buFont typeface="Wingdings" panose="020F0502020204030204" pitchFamily="34" charset="0"/>
              <a:buChar char="Ø"/>
            </a:pPr>
            <a:endParaRPr lang="es-ES" sz="1600">
              <a:solidFill>
                <a:srgbClr val="000000"/>
              </a:solidFill>
              <a:latin typeface="Calibri Light"/>
              <a:ea typeface="Calibri Light"/>
              <a:cs typeface="Calibri Light"/>
            </a:endParaRPr>
          </a:p>
          <a:p>
            <a:pPr>
              <a:lnSpc>
                <a:spcPct val="150000"/>
              </a:lnSpc>
              <a:buFont typeface="Wingdings" panose="020F0502020204030204" pitchFamily="34" charset="0"/>
              <a:buChar char="Ø"/>
            </a:pPr>
            <a:endParaRPr lang="es-ES" sz="160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pPr>
              <a:buFont typeface="Wingdings" panose="020F0502020204030204" pitchFamily="34" charset="0"/>
              <a:buChar char="Ø"/>
            </a:pPr>
            <a:endParaRPr lang="es-ES">
              <a:solidFill>
                <a:srgbClr val="404040"/>
              </a:solidFill>
              <a:ea typeface="Calibri"/>
              <a:cs typeface="Calibri"/>
            </a:endParaRPr>
          </a:p>
          <a:p>
            <a:pPr>
              <a:buFont typeface="Wingdings" panose="020F0502020204030204" pitchFamily="34" charset="0"/>
              <a:buChar char="Ø"/>
            </a:pPr>
            <a:endParaRPr lang="es-ES">
              <a:ea typeface="Calibri"/>
              <a:cs typeface="Calibri"/>
            </a:endParaRPr>
          </a:p>
          <a:p>
            <a:pPr>
              <a:buFont typeface="Wingdings" panose="020F0502020204030204" pitchFamily="34" charset="0"/>
              <a:buChar char="Ø"/>
            </a:pPr>
            <a:endParaRPr lang="es-ES">
              <a:ea typeface="Calibri"/>
              <a:cs typeface="Calibri"/>
            </a:endParaRPr>
          </a:p>
          <a:p>
            <a:pPr>
              <a:buFont typeface="Wingdings" panose="020F0502020204030204" pitchFamily="34" charset="0"/>
              <a:buChar char="Ø"/>
            </a:pPr>
            <a:endParaRPr lang="es-ES">
              <a:ea typeface="Calibri"/>
              <a:cs typeface="Calibri"/>
            </a:endParaRPr>
          </a:p>
          <a:p>
            <a:pPr>
              <a:buFont typeface="Wingdings" panose="020F0502020204030204" pitchFamily="34" charset="0"/>
              <a:buChar char="Ø"/>
            </a:pPr>
            <a:endParaRPr lang="es-ES">
              <a:ea typeface="Calibri"/>
              <a:cs typeface="Calibri"/>
            </a:endParaRP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F5769D0-DA4D-6687-A97B-5C373CCDF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40</a:t>
            </a:fld>
            <a:endParaRPr lang="es-E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971732B-B61E-A6E7-CAEC-8C38214232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5557" y="3196771"/>
            <a:ext cx="5143500" cy="1295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5391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CA89950-E31A-4DC4-2301-B1386CEE3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252936"/>
            <a:ext cx="10058400" cy="1028715"/>
          </a:xfrm>
        </p:spPr>
        <p:txBody>
          <a:bodyPr anchor="ctr">
            <a:normAutofit/>
          </a:bodyPr>
          <a:lstStyle/>
          <a:p>
            <a:pPr algn="ctr"/>
            <a:r>
              <a:rPr lang="es-ES" sz="3600">
                <a:solidFill>
                  <a:srgbClr val="FFFFFF"/>
                </a:solidFill>
                <a:ea typeface="Calibri Light"/>
                <a:cs typeface="Calibri Light"/>
              </a:rPr>
              <a:t>Angular</a:t>
            </a:r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5E1ED12F-9F06-4B37-87B7-F98F52937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7A56209-657E-3579-E2C6-99E6D54CD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5638" y="532452"/>
            <a:ext cx="5380716" cy="4157665"/>
          </a:xfrm>
        </p:spPr>
        <p:txBody>
          <a:bodyPr vert="horz" lIns="0" tIns="45720" rIns="0" bIns="45720" rtlCol="0" anchor="t">
            <a:normAutofit fontScale="92500"/>
          </a:bodyPr>
          <a:lstStyle/>
          <a:p>
            <a:pPr>
              <a:buFont typeface="Wingdings" panose="020F0502020204030204" pitchFamily="34" charset="0"/>
              <a:buChar char="Ø"/>
            </a:pPr>
            <a:endParaRPr lang="es-ES" sz="2400" b="1">
              <a:latin typeface="Calibri Light"/>
              <a:ea typeface="+mn-lt"/>
              <a:cs typeface="+mn-lt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s-ES" sz="2800" b="1" dirty="0">
                <a:solidFill>
                  <a:schemeClr val="tx1"/>
                </a:solidFill>
                <a:latin typeface="Calibri Light"/>
                <a:ea typeface="Calibri Light"/>
                <a:cs typeface="Calibri Light"/>
              </a:rPr>
              <a:t>Servicios e inyección de dependencias.</a:t>
            </a:r>
            <a:endParaRPr lang="es-ES" sz="1800" dirty="0">
              <a:solidFill>
                <a:schemeClr val="tx1"/>
              </a:solidFill>
              <a:latin typeface="Calibri Light"/>
              <a:ea typeface="Calibri Light"/>
              <a:cs typeface="Calibri Light"/>
            </a:endParaRPr>
          </a:p>
          <a:p>
            <a:pPr>
              <a:lnSpc>
                <a:spcPct val="150000"/>
              </a:lnSpc>
              <a:buFont typeface="Wingdings" panose="020F0502020204030204" pitchFamily="34" charset="0"/>
              <a:buChar char="Ø"/>
            </a:pPr>
            <a:r>
              <a:rPr lang="es-ES" dirty="0">
                <a:latin typeface="Calibri Light"/>
                <a:ea typeface="Calibri Light"/>
                <a:cs typeface="Calibri Light"/>
              </a:rPr>
              <a:t>Los</a:t>
            </a:r>
            <a:r>
              <a:rPr lang="es-ES" dirty="0">
                <a:solidFill>
                  <a:schemeClr val="accent1"/>
                </a:solidFill>
                <a:latin typeface="Calibri Light"/>
                <a:ea typeface="Calibri Light"/>
                <a:cs typeface="Calibri Light"/>
              </a:rPr>
              <a:t> servicios </a:t>
            </a:r>
            <a:r>
              <a:rPr lang="es-ES" dirty="0">
                <a:latin typeface="Calibri Light"/>
                <a:ea typeface="Calibri Light"/>
                <a:cs typeface="Calibri Light"/>
              </a:rPr>
              <a:t>son clases que contienen lógica de negocio que se comparte entre componentes. Angular utiliza la inyección de dependencias para proveer estos servicios donde se necesiten.</a:t>
            </a:r>
          </a:p>
          <a:p>
            <a:pPr>
              <a:lnSpc>
                <a:spcPct val="150000"/>
              </a:lnSpc>
              <a:buFont typeface="Wingdings" panose="020F0502020204030204" pitchFamily="34" charset="0"/>
              <a:buChar char="Ø"/>
            </a:pPr>
            <a:r>
              <a:rPr lang="es-ES" dirty="0">
                <a:latin typeface="Calibri Light"/>
                <a:ea typeface="Calibri Light"/>
                <a:cs typeface="Calibri Light"/>
              </a:rPr>
              <a:t>Un</a:t>
            </a:r>
            <a:r>
              <a:rPr lang="es-ES" dirty="0">
                <a:solidFill>
                  <a:schemeClr val="accent1"/>
                </a:solidFill>
                <a:latin typeface="Calibri Light"/>
                <a:ea typeface="Calibri Light"/>
                <a:cs typeface="Calibri Light"/>
              </a:rPr>
              <a:t> servicio</a:t>
            </a:r>
            <a:r>
              <a:rPr lang="es-ES" dirty="0">
                <a:latin typeface="Calibri Light"/>
                <a:ea typeface="Calibri Light"/>
                <a:cs typeface="Calibri Light"/>
              </a:rPr>
              <a:t> se define como una clase y se inyecta en los componentes a través de su constructor.</a:t>
            </a:r>
          </a:p>
          <a:p>
            <a:pPr>
              <a:lnSpc>
                <a:spcPct val="150000"/>
              </a:lnSpc>
              <a:buFont typeface="Wingdings" panose="020F0502020204030204" pitchFamily="34" charset="0"/>
              <a:buChar char="Ø"/>
            </a:pPr>
            <a:endParaRPr lang="es-ES" dirty="0">
              <a:solidFill>
                <a:srgbClr val="36344D"/>
              </a:solidFill>
              <a:latin typeface="Calibri Light"/>
              <a:ea typeface="+mn-lt"/>
              <a:cs typeface="+mn-lt"/>
            </a:endParaRPr>
          </a:p>
          <a:p>
            <a:pPr>
              <a:lnSpc>
                <a:spcPct val="160000"/>
              </a:lnSpc>
              <a:buFont typeface="Wingdings" panose="020F0502020204030204" pitchFamily="34" charset="0"/>
              <a:buChar char="Ø"/>
            </a:pPr>
            <a:endParaRPr lang="es-ES" dirty="0">
              <a:solidFill>
                <a:srgbClr val="36344D"/>
              </a:solidFill>
              <a:latin typeface="Calibri"/>
              <a:ea typeface="Calibri"/>
              <a:cs typeface="Calibri"/>
            </a:endParaRPr>
          </a:p>
          <a:p>
            <a:pPr>
              <a:lnSpc>
                <a:spcPct val="160000"/>
              </a:lnSpc>
              <a:buFont typeface="Wingdings" panose="020F0502020204030204" pitchFamily="34" charset="0"/>
              <a:buChar char="Ø"/>
            </a:pPr>
            <a:endParaRPr lang="es-ES" dirty="0">
              <a:solidFill>
                <a:srgbClr val="213343"/>
              </a:solidFill>
              <a:latin typeface="Calibri"/>
              <a:ea typeface="Calibri"/>
              <a:cs typeface="Calibri"/>
            </a:endParaRPr>
          </a:p>
          <a:p>
            <a:pPr>
              <a:lnSpc>
                <a:spcPct val="160000"/>
              </a:lnSpc>
              <a:buFont typeface="Wingdings" panose="020F0502020204030204" pitchFamily="34" charset="0"/>
              <a:buChar char="Ø"/>
            </a:pPr>
            <a:endParaRPr lang="es-ES" dirty="0">
              <a:solidFill>
                <a:srgbClr val="213343"/>
              </a:solidFill>
              <a:latin typeface="Calibri"/>
              <a:ea typeface="Calibri"/>
              <a:cs typeface="Calibri"/>
            </a:endParaRPr>
          </a:p>
          <a:p>
            <a:pPr>
              <a:lnSpc>
                <a:spcPct val="160000"/>
              </a:lnSpc>
              <a:buFont typeface="Wingdings" panose="020F0502020204030204" pitchFamily="34" charset="0"/>
              <a:buChar char="Ø"/>
            </a:pPr>
            <a:endParaRPr lang="es-ES" dirty="0">
              <a:solidFill>
                <a:srgbClr val="213343"/>
              </a:solidFill>
              <a:latin typeface="Calibri"/>
              <a:ea typeface="Calibri"/>
              <a:cs typeface="Calibri"/>
            </a:endParaRPr>
          </a:p>
          <a:p>
            <a:pPr>
              <a:lnSpc>
                <a:spcPct val="160000"/>
              </a:lnSpc>
              <a:buFont typeface="Wingdings" panose="020F0502020204030204" pitchFamily="34" charset="0"/>
              <a:buChar char="Ø"/>
            </a:pPr>
            <a:endParaRPr lang="es-ES" dirty="0">
              <a:solidFill>
                <a:srgbClr val="213343"/>
              </a:solidFill>
              <a:latin typeface="Calibri"/>
              <a:ea typeface="Calibri"/>
              <a:cs typeface="Calibri"/>
            </a:endParaRPr>
          </a:p>
          <a:p>
            <a:pPr>
              <a:lnSpc>
                <a:spcPct val="160000"/>
              </a:lnSpc>
              <a:buFont typeface="Wingdings" panose="020F0502020204030204" pitchFamily="34" charset="0"/>
              <a:buChar char="Ø"/>
            </a:pPr>
            <a:endParaRPr lang="es-ES" sz="1500" dirty="0">
              <a:solidFill>
                <a:srgbClr val="36344D"/>
              </a:solidFill>
              <a:latin typeface="Calibri"/>
              <a:ea typeface="Calibri"/>
              <a:cs typeface="Calibri"/>
            </a:endParaRPr>
          </a:p>
          <a:p>
            <a:pPr marL="0" indent="0">
              <a:lnSpc>
                <a:spcPct val="150000"/>
              </a:lnSpc>
              <a:buNone/>
            </a:pPr>
            <a:endParaRPr lang="es-ES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0" indent="0">
              <a:lnSpc>
                <a:spcPct val="160000"/>
              </a:lnSpc>
              <a:buNone/>
            </a:pPr>
            <a:endParaRPr lang="es-ES">
              <a:solidFill>
                <a:srgbClr val="000000"/>
              </a:solidFill>
              <a:latin typeface="Calibri Light"/>
              <a:ea typeface="Calibri Light"/>
              <a:cs typeface="Calibri Light"/>
            </a:endParaRPr>
          </a:p>
          <a:p>
            <a:pPr>
              <a:lnSpc>
                <a:spcPct val="150000"/>
              </a:lnSpc>
              <a:buFont typeface="Wingdings" panose="020F0502020204030204" pitchFamily="34" charset="0"/>
              <a:buChar char="Ø"/>
            </a:pPr>
            <a:endParaRPr lang="es-ES" sz="180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>
              <a:lnSpc>
                <a:spcPct val="150000"/>
              </a:lnSpc>
              <a:buFont typeface="Wingdings" panose="020F0502020204030204" pitchFamily="34" charset="0"/>
              <a:buChar char="Ø"/>
            </a:pPr>
            <a:endParaRPr lang="es-ES" sz="180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>
              <a:lnSpc>
                <a:spcPct val="150000"/>
              </a:lnSpc>
              <a:buFont typeface="Wingdings" panose="020F0502020204030204" pitchFamily="34" charset="0"/>
              <a:buChar char="Ø"/>
            </a:pPr>
            <a:endParaRPr lang="es-ES" sz="1600">
              <a:solidFill>
                <a:srgbClr val="000000"/>
              </a:solidFill>
              <a:latin typeface="Calibri Light"/>
              <a:ea typeface="Calibri Light"/>
              <a:cs typeface="Calibri Light"/>
            </a:endParaRPr>
          </a:p>
          <a:p>
            <a:pPr>
              <a:lnSpc>
                <a:spcPct val="150000"/>
              </a:lnSpc>
              <a:buFont typeface="Wingdings" panose="020F0502020204030204" pitchFamily="34" charset="0"/>
              <a:buChar char="Ø"/>
            </a:pPr>
            <a:endParaRPr lang="es-ES" sz="160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pPr>
              <a:buFont typeface="Wingdings" panose="020F0502020204030204" pitchFamily="34" charset="0"/>
              <a:buChar char="Ø"/>
            </a:pPr>
            <a:endParaRPr lang="es-ES">
              <a:solidFill>
                <a:srgbClr val="404040"/>
              </a:solidFill>
              <a:ea typeface="Calibri"/>
              <a:cs typeface="Calibri"/>
            </a:endParaRPr>
          </a:p>
          <a:p>
            <a:pPr>
              <a:buFont typeface="Wingdings" panose="020F0502020204030204" pitchFamily="34" charset="0"/>
              <a:buChar char="Ø"/>
            </a:pPr>
            <a:endParaRPr lang="es-ES">
              <a:ea typeface="Calibri"/>
              <a:cs typeface="Calibri"/>
            </a:endParaRPr>
          </a:p>
          <a:p>
            <a:pPr>
              <a:buFont typeface="Wingdings" panose="020F0502020204030204" pitchFamily="34" charset="0"/>
              <a:buChar char="Ø"/>
            </a:pPr>
            <a:endParaRPr lang="es-ES">
              <a:ea typeface="Calibri"/>
              <a:cs typeface="Calibri"/>
            </a:endParaRPr>
          </a:p>
          <a:p>
            <a:pPr>
              <a:buFont typeface="Wingdings" panose="020F0502020204030204" pitchFamily="34" charset="0"/>
              <a:buChar char="Ø"/>
            </a:pPr>
            <a:endParaRPr lang="es-ES">
              <a:ea typeface="Calibri"/>
              <a:cs typeface="Calibri"/>
            </a:endParaRPr>
          </a:p>
          <a:p>
            <a:pPr>
              <a:buFont typeface="Wingdings" panose="020F0502020204030204" pitchFamily="34" charset="0"/>
              <a:buChar char="Ø"/>
            </a:pPr>
            <a:endParaRPr lang="es-ES">
              <a:ea typeface="Calibri"/>
              <a:cs typeface="Calibri"/>
            </a:endParaRP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F5769D0-DA4D-6687-A97B-5C373CCDF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41</a:t>
            </a:fld>
            <a:endParaRPr lang="es-ES"/>
          </a:p>
        </p:txBody>
      </p:sp>
      <p:pic>
        <p:nvPicPr>
          <p:cNvPr id="5" name="Imagen 4" descr="Texto&#10;&#10;Descripción generada automáticamente">
            <a:extLst>
              <a:ext uri="{FF2B5EF4-FFF2-40B4-BE49-F238E27FC236}">
                <a16:creationId xmlns:a16="http://schemas.microsoft.com/office/drawing/2014/main" id="{D8A79CE4-2E19-25F9-03C2-A440525442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2326" y="1808884"/>
            <a:ext cx="3695532" cy="2919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4992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CA89950-E31A-4DC4-2301-B1386CEE3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252936"/>
            <a:ext cx="10058400" cy="1028715"/>
          </a:xfrm>
        </p:spPr>
        <p:txBody>
          <a:bodyPr anchor="ctr">
            <a:normAutofit/>
          </a:bodyPr>
          <a:lstStyle/>
          <a:p>
            <a:pPr algn="ctr"/>
            <a:r>
              <a:rPr lang="es-ES" sz="3600">
                <a:solidFill>
                  <a:srgbClr val="FFFFFF"/>
                </a:solidFill>
                <a:ea typeface="Calibri Light"/>
                <a:cs typeface="Calibri Light"/>
              </a:rPr>
              <a:t>Angular</a:t>
            </a:r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5E1ED12F-9F06-4B37-87B7-F98F52937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7A56209-657E-3579-E2C6-99E6D54CD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5638" y="532452"/>
            <a:ext cx="5380716" cy="4157665"/>
          </a:xfrm>
        </p:spPr>
        <p:txBody>
          <a:bodyPr vert="horz" lIns="0" tIns="45720" rIns="0" bIns="45720" rtlCol="0" anchor="t">
            <a:normAutofit/>
          </a:bodyPr>
          <a:lstStyle/>
          <a:p>
            <a:pPr>
              <a:buFont typeface="Wingdings" panose="020F0502020204030204" pitchFamily="34" charset="0"/>
              <a:buChar char="Ø"/>
            </a:pPr>
            <a:endParaRPr lang="es-ES" sz="2400" b="1">
              <a:latin typeface="Calibri Light"/>
              <a:ea typeface="+mn-lt"/>
              <a:cs typeface="+mn-lt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s-ES" sz="2800" b="1" dirty="0">
                <a:solidFill>
                  <a:schemeClr val="tx1"/>
                </a:solidFill>
                <a:latin typeface="Calibri Light"/>
                <a:ea typeface="Calibri Light"/>
                <a:cs typeface="Calibri Light"/>
              </a:rPr>
              <a:t>Enrutamiento</a:t>
            </a:r>
            <a:endParaRPr lang="es-ES" sz="1800" dirty="0">
              <a:solidFill>
                <a:schemeClr val="tx1"/>
              </a:solidFill>
              <a:latin typeface="Calibri Light"/>
              <a:ea typeface="Calibri Light"/>
              <a:cs typeface="Calibri Light"/>
            </a:endParaRPr>
          </a:p>
          <a:p>
            <a:pPr>
              <a:lnSpc>
                <a:spcPct val="150000"/>
              </a:lnSpc>
              <a:buFont typeface="Wingdings" panose="020F0502020204030204" pitchFamily="34" charset="0"/>
              <a:buChar char="Ø"/>
            </a:pPr>
            <a:r>
              <a:rPr lang="es-ES" dirty="0">
                <a:latin typeface="Calibri Light"/>
                <a:ea typeface="+mn-lt"/>
                <a:cs typeface="+mn-lt"/>
              </a:rPr>
              <a:t>Angular proporciona un sistema de</a:t>
            </a:r>
            <a:r>
              <a:rPr lang="es-ES" dirty="0">
                <a:solidFill>
                  <a:schemeClr val="accent1"/>
                </a:solidFill>
                <a:latin typeface="Calibri Light"/>
                <a:ea typeface="+mn-lt"/>
                <a:cs typeface="+mn-lt"/>
              </a:rPr>
              <a:t> enrutamiento</a:t>
            </a:r>
            <a:r>
              <a:rPr lang="es-ES" dirty="0">
                <a:latin typeface="Calibri Light"/>
                <a:ea typeface="+mn-lt"/>
                <a:cs typeface="+mn-lt"/>
              </a:rPr>
              <a:t> para navegar entre diferentes vistas o páginas dentro de la aplicación. Cada ruta está asociada a un componente específico.</a:t>
            </a:r>
          </a:p>
          <a:p>
            <a:pPr>
              <a:lnSpc>
                <a:spcPct val="150000"/>
              </a:lnSpc>
              <a:buFont typeface="Wingdings" panose="020F0502020204030204" pitchFamily="34" charset="0"/>
              <a:buChar char="Ø"/>
            </a:pPr>
            <a:endParaRPr lang="es-ES" dirty="0">
              <a:solidFill>
                <a:srgbClr val="36344D"/>
              </a:solidFill>
              <a:latin typeface="Calibri Light"/>
              <a:ea typeface="+mn-lt"/>
              <a:cs typeface="+mn-lt"/>
            </a:endParaRPr>
          </a:p>
          <a:p>
            <a:pPr>
              <a:lnSpc>
                <a:spcPct val="160000"/>
              </a:lnSpc>
              <a:buFont typeface="Wingdings" panose="020F0502020204030204" pitchFamily="34" charset="0"/>
              <a:buChar char="Ø"/>
            </a:pPr>
            <a:endParaRPr lang="es-ES" dirty="0">
              <a:solidFill>
                <a:srgbClr val="36344D"/>
              </a:solidFill>
              <a:latin typeface="Calibri"/>
              <a:ea typeface="Calibri"/>
              <a:cs typeface="Calibri"/>
            </a:endParaRPr>
          </a:p>
          <a:p>
            <a:pPr>
              <a:lnSpc>
                <a:spcPct val="160000"/>
              </a:lnSpc>
              <a:buFont typeface="Wingdings" panose="020F0502020204030204" pitchFamily="34" charset="0"/>
              <a:buChar char="Ø"/>
            </a:pPr>
            <a:endParaRPr lang="es-ES" dirty="0">
              <a:solidFill>
                <a:srgbClr val="213343"/>
              </a:solidFill>
              <a:latin typeface="Calibri"/>
              <a:ea typeface="Calibri"/>
              <a:cs typeface="Calibri"/>
            </a:endParaRPr>
          </a:p>
          <a:p>
            <a:pPr>
              <a:lnSpc>
                <a:spcPct val="160000"/>
              </a:lnSpc>
              <a:buFont typeface="Wingdings" panose="020F0502020204030204" pitchFamily="34" charset="0"/>
              <a:buChar char="Ø"/>
            </a:pPr>
            <a:endParaRPr lang="es-ES" dirty="0">
              <a:solidFill>
                <a:srgbClr val="213343"/>
              </a:solidFill>
              <a:latin typeface="Calibri"/>
              <a:ea typeface="Calibri"/>
              <a:cs typeface="Calibri"/>
            </a:endParaRPr>
          </a:p>
          <a:p>
            <a:pPr>
              <a:lnSpc>
                <a:spcPct val="160000"/>
              </a:lnSpc>
              <a:buFont typeface="Wingdings" panose="020F0502020204030204" pitchFamily="34" charset="0"/>
              <a:buChar char="Ø"/>
            </a:pPr>
            <a:endParaRPr lang="es-ES" dirty="0">
              <a:solidFill>
                <a:srgbClr val="213343"/>
              </a:solidFill>
              <a:latin typeface="Calibri"/>
              <a:ea typeface="Calibri"/>
              <a:cs typeface="Calibri"/>
            </a:endParaRPr>
          </a:p>
          <a:p>
            <a:pPr>
              <a:lnSpc>
                <a:spcPct val="160000"/>
              </a:lnSpc>
              <a:buFont typeface="Wingdings" panose="020F0502020204030204" pitchFamily="34" charset="0"/>
              <a:buChar char="Ø"/>
            </a:pPr>
            <a:endParaRPr lang="es-ES" dirty="0">
              <a:solidFill>
                <a:srgbClr val="213343"/>
              </a:solidFill>
              <a:latin typeface="Calibri"/>
              <a:ea typeface="Calibri"/>
              <a:cs typeface="Calibri"/>
            </a:endParaRPr>
          </a:p>
          <a:p>
            <a:pPr>
              <a:lnSpc>
                <a:spcPct val="160000"/>
              </a:lnSpc>
              <a:buFont typeface="Wingdings" panose="020F0502020204030204" pitchFamily="34" charset="0"/>
              <a:buChar char="Ø"/>
            </a:pPr>
            <a:endParaRPr lang="es-ES" sz="1500" dirty="0">
              <a:solidFill>
                <a:srgbClr val="36344D"/>
              </a:solidFill>
              <a:latin typeface="Calibri"/>
              <a:ea typeface="Calibri"/>
              <a:cs typeface="Calibri"/>
            </a:endParaRPr>
          </a:p>
          <a:p>
            <a:pPr marL="0" indent="0">
              <a:lnSpc>
                <a:spcPct val="150000"/>
              </a:lnSpc>
              <a:buNone/>
            </a:pPr>
            <a:endParaRPr lang="es-ES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0" indent="0">
              <a:lnSpc>
                <a:spcPct val="160000"/>
              </a:lnSpc>
              <a:buNone/>
            </a:pPr>
            <a:endParaRPr lang="es-ES">
              <a:solidFill>
                <a:srgbClr val="000000"/>
              </a:solidFill>
              <a:latin typeface="Calibri Light"/>
              <a:ea typeface="Calibri Light"/>
              <a:cs typeface="Calibri Light"/>
            </a:endParaRPr>
          </a:p>
          <a:p>
            <a:pPr>
              <a:lnSpc>
                <a:spcPct val="150000"/>
              </a:lnSpc>
              <a:buFont typeface="Wingdings" panose="020F0502020204030204" pitchFamily="34" charset="0"/>
              <a:buChar char="Ø"/>
            </a:pPr>
            <a:endParaRPr lang="es-ES" sz="180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>
              <a:lnSpc>
                <a:spcPct val="150000"/>
              </a:lnSpc>
              <a:buFont typeface="Wingdings" panose="020F0502020204030204" pitchFamily="34" charset="0"/>
              <a:buChar char="Ø"/>
            </a:pPr>
            <a:endParaRPr lang="es-ES" sz="180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>
              <a:lnSpc>
                <a:spcPct val="150000"/>
              </a:lnSpc>
              <a:buFont typeface="Wingdings" panose="020F0502020204030204" pitchFamily="34" charset="0"/>
              <a:buChar char="Ø"/>
            </a:pPr>
            <a:endParaRPr lang="es-ES" sz="1600">
              <a:solidFill>
                <a:srgbClr val="000000"/>
              </a:solidFill>
              <a:latin typeface="Calibri Light"/>
              <a:ea typeface="Calibri Light"/>
              <a:cs typeface="Calibri Light"/>
            </a:endParaRPr>
          </a:p>
          <a:p>
            <a:pPr>
              <a:lnSpc>
                <a:spcPct val="150000"/>
              </a:lnSpc>
              <a:buFont typeface="Wingdings" panose="020F0502020204030204" pitchFamily="34" charset="0"/>
              <a:buChar char="Ø"/>
            </a:pPr>
            <a:endParaRPr lang="es-ES" sz="160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pPr>
              <a:buFont typeface="Wingdings" panose="020F0502020204030204" pitchFamily="34" charset="0"/>
              <a:buChar char="Ø"/>
            </a:pPr>
            <a:endParaRPr lang="es-ES">
              <a:solidFill>
                <a:srgbClr val="404040"/>
              </a:solidFill>
              <a:ea typeface="Calibri"/>
              <a:cs typeface="Calibri"/>
            </a:endParaRPr>
          </a:p>
          <a:p>
            <a:pPr>
              <a:buFont typeface="Wingdings" panose="020F0502020204030204" pitchFamily="34" charset="0"/>
              <a:buChar char="Ø"/>
            </a:pPr>
            <a:endParaRPr lang="es-ES">
              <a:ea typeface="Calibri"/>
              <a:cs typeface="Calibri"/>
            </a:endParaRPr>
          </a:p>
          <a:p>
            <a:pPr>
              <a:buFont typeface="Wingdings" panose="020F0502020204030204" pitchFamily="34" charset="0"/>
              <a:buChar char="Ø"/>
            </a:pPr>
            <a:endParaRPr lang="es-ES">
              <a:ea typeface="Calibri"/>
              <a:cs typeface="Calibri"/>
            </a:endParaRPr>
          </a:p>
          <a:p>
            <a:pPr>
              <a:buFont typeface="Wingdings" panose="020F0502020204030204" pitchFamily="34" charset="0"/>
              <a:buChar char="Ø"/>
            </a:pPr>
            <a:endParaRPr lang="es-ES">
              <a:ea typeface="Calibri"/>
              <a:cs typeface="Calibri"/>
            </a:endParaRPr>
          </a:p>
          <a:p>
            <a:pPr>
              <a:buFont typeface="Wingdings" panose="020F0502020204030204" pitchFamily="34" charset="0"/>
              <a:buChar char="Ø"/>
            </a:pPr>
            <a:endParaRPr lang="es-ES">
              <a:ea typeface="Calibri"/>
              <a:cs typeface="Calibri"/>
            </a:endParaRP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F5769D0-DA4D-6687-A97B-5C373CCDF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42</a:t>
            </a:fld>
            <a:endParaRPr lang="es-ES"/>
          </a:p>
        </p:txBody>
      </p:sp>
      <p:pic>
        <p:nvPicPr>
          <p:cNvPr id="4" name="Imagen 3" descr="Texto&#10;&#10;Descripción generada automáticamente">
            <a:extLst>
              <a:ext uri="{FF2B5EF4-FFF2-40B4-BE49-F238E27FC236}">
                <a16:creationId xmlns:a16="http://schemas.microsoft.com/office/drawing/2014/main" id="{1E9EF80A-035F-3AC3-8F12-840F38820D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1409" y="1895553"/>
            <a:ext cx="4442114" cy="2698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3008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CA89950-E31A-4DC4-2301-B1386CEE3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252936"/>
            <a:ext cx="10058400" cy="1028715"/>
          </a:xfrm>
        </p:spPr>
        <p:txBody>
          <a:bodyPr anchor="ctr">
            <a:normAutofit/>
          </a:bodyPr>
          <a:lstStyle/>
          <a:p>
            <a:pPr algn="ctr"/>
            <a:r>
              <a:rPr lang="es-ES" sz="3600">
                <a:solidFill>
                  <a:srgbClr val="FFFFFF"/>
                </a:solidFill>
                <a:ea typeface="Calibri Light"/>
                <a:cs typeface="Calibri Light"/>
              </a:rPr>
              <a:t>Angular</a:t>
            </a:r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5E1ED12F-9F06-4B37-87B7-F98F52937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7A56209-657E-3579-E2C6-99E6D54CD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5638" y="532452"/>
            <a:ext cx="10004671" cy="4157665"/>
          </a:xfrm>
        </p:spPr>
        <p:txBody>
          <a:bodyPr vert="horz" lIns="0" tIns="45720" rIns="0" bIns="45720" rtlCol="0" anchor="t">
            <a:normAutofit/>
          </a:bodyPr>
          <a:lstStyle/>
          <a:p>
            <a:pPr>
              <a:buFont typeface="Wingdings" panose="020F0502020204030204" pitchFamily="34" charset="0"/>
              <a:buChar char="Ø"/>
            </a:pPr>
            <a:endParaRPr lang="es-ES" sz="2400" b="1">
              <a:latin typeface="Calibri Light"/>
              <a:ea typeface="+mn-lt"/>
              <a:cs typeface="+mn-lt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s-ES" sz="2800" b="1" dirty="0">
                <a:solidFill>
                  <a:schemeClr val="tx1"/>
                </a:solidFill>
                <a:latin typeface="Calibri Light"/>
                <a:ea typeface="Calibri Light"/>
                <a:cs typeface="Calibri Light"/>
              </a:rPr>
              <a:t>Data </a:t>
            </a:r>
            <a:r>
              <a:rPr lang="es-ES" sz="2800" dirty="0" err="1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Binding</a:t>
            </a:r>
            <a:endParaRPr lang="es-ES" sz="1800" dirty="0" err="1">
              <a:solidFill>
                <a:schemeClr val="tx1"/>
              </a:solidFill>
              <a:latin typeface="Calibri Light"/>
              <a:ea typeface="Calibri Light"/>
              <a:cs typeface="Calibri Light"/>
            </a:endParaRPr>
          </a:p>
          <a:p>
            <a:pPr>
              <a:lnSpc>
                <a:spcPct val="150000"/>
              </a:lnSpc>
              <a:buFont typeface="Wingdings" panose="020F0502020204030204" pitchFamily="34" charset="0"/>
              <a:buChar char="Ø"/>
            </a:pPr>
            <a:r>
              <a:rPr lang="es-ES" dirty="0">
                <a:latin typeface="Calibri Light"/>
                <a:ea typeface="Calibri Light"/>
                <a:cs typeface="Calibri Light"/>
              </a:rPr>
              <a:t>Angular permite el enlace de datos bidireccional entre el modelo y la vista, lo que significa que cualquier cambio en el modelo se refleja en la vista y viceversa.</a:t>
            </a:r>
          </a:p>
          <a:p>
            <a:pPr>
              <a:lnSpc>
                <a:spcPct val="160000"/>
              </a:lnSpc>
              <a:buFont typeface="Wingdings" panose="020F0502020204030204" pitchFamily="34" charset="0"/>
              <a:buChar char="Ø"/>
            </a:pPr>
            <a:endParaRPr lang="es-ES" dirty="0">
              <a:solidFill>
                <a:srgbClr val="36344D"/>
              </a:solidFill>
              <a:latin typeface="Calibri"/>
              <a:ea typeface="Calibri"/>
              <a:cs typeface="Calibri"/>
            </a:endParaRPr>
          </a:p>
          <a:p>
            <a:pPr>
              <a:lnSpc>
                <a:spcPct val="160000"/>
              </a:lnSpc>
              <a:buFont typeface="Wingdings" panose="020F0502020204030204" pitchFamily="34" charset="0"/>
              <a:buChar char="Ø"/>
            </a:pPr>
            <a:endParaRPr lang="es-ES" dirty="0">
              <a:solidFill>
                <a:srgbClr val="213343"/>
              </a:solidFill>
              <a:latin typeface="Calibri"/>
              <a:ea typeface="Calibri"/>
              <a:cs typeface="Calibri"/>
            </a:endParaRPr>
          </a:p>
          <a:p>
            <a:pPr>
              <a:lnSpc>
                <a:spcPct val="160000"/>
              </a:lnSpc>
              <a:buFont typeface="Wingdings" panose="020F0502020204030204" pitchFamily="34" charset="0"/>
              <a:buChar char="Ø"/>
            </a:pPr>
            <a:endParaRPr lang="es-ES" dirty="0">
              <a:solidFill>
                <a:srgbClr val="213343"/>
              </a:solidFill>
              <a:latin typeface="Calibri"/>
              <a:ea typeface="Calibri"/>
              <a:cs typeface="Calibri"/>
            </a:endParaRPr>
          </a:p>
          <a:p>
            <a:pPr>
              <a:lnSpc>
                <a:spcPct val="160000"/>
              </a:lnSpc>
              <a:buFont typeface="Wingdings" panose="020F0502020204030204" pitchFamily="34" charset="0"/>
              <a:buChar char="Ø"/>
            </a:pPr>
            <a:endParaRPr lang="es-ES" dirty="0">
              <a:solidFill>
                <a:srgbClr val="213343"/>
              </a:solidFill>
              <a:latin typeface="Calibri"/>
              <a:ea typeface="Calibri"/>
              <a:cs typeface="Calibri"/>
            </a:endParaRPr>
          </a:p>
          <a:p>
            <a:pPr>
              <a:lnSpc>
                <a:spcPct val="160000"/>
              </a:lnSpc>
              <a:buFont typeface="Wingdings" panose="020F0502020204030204" pitchFamily="34" charset="0"/>
              <a:buChar char="Ø"/>
            </a:pPr>
            <a:endParaRPr lang="es-ES" dirty="0">
              <a:solidFill>
                <a:srgbClr val="213343"/>
              </a:solidFill>
              <a:latin typeface="Calibri"/>
              <a:ea typeface="Calibri"/>
              <a:cs typeface="Calibri"/>
            </a:endParaRPr>
          </a:p>
          <a:p>
            <a:pPr>
              <a:lnSpc>
                <a:spcPct val="160000"/>
              </a:lnSpc>
              <a:buFont typeface="Wingdings" panose="020F0502020204030204" pitchFamily="34" charset="0"/>
              <a:buChar char="Ø"/>
            </a:pPr>
            <a:endParaRPr lang="es-ES" sz="1500" dirty="0">
              <a:solidFill>
                <a:srgbClr val="36344D"/>
              </a:solidFill>
              <a:latin typeface="Calibri"/>
              <a:ea typeface="Calibri"/>
              <a:cs typeface="Calibri"/>
            </a:endParaRPr>
          </a:p>
          <a:p>
            <a:pPr marL="0" indent="0">
              <a:lnSpc>
                <a:spcPct val="150000"/>
              </a:lnSpc>
              <a:buNone/>
            </a:pPr>
            <a:endParaRPr lang="es-ES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0" indent="0">
              <a:lnSpc>
                <a:spcPct val="160000"/>
              </a:lnSpc>
              <a:buNone/>
            </a:pPr>
            <a:endParaRPr lang="es-ES">
              <a:solidFill>
                <a:srgbClr val="000000"/>
              </a:solidFill>
              <a:latin typeface="Calibri Light"/>
              <a:ea typeface="Calibri Light"/>
              <a:cs typeface="Calibri Light"/>
            </a:endParaRPr>
          </a:p>
          <a:p>
            <a:pPr>
              <a:lnSpc>
                <a:spcPct val="150000"/>
              </a:lnSpc>
              <a:buFont typeface="Wingdings" panose="020F0502020204030204" pitchFamily="34" charset="0"/>
              <a:buChar char="Ø"/>
            </a:pPr>
            <a:endParaRPr lang="es-ES" sz="180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>
              <a:lnSpc>
                <a:spcPct val="150000"/>
              </a:lnSpc>
              <a:buFont typeface="Wingdings" panose="020F0502020204030204" pitchFamily="34" charset="0"/>
              <a:buChar char="Ø"/>
            </a:pPr>
            <a:endParaRPr lang="es-ES" sz="180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>
              <a:lnSpc>
                <a:spcPct val="150000"/>
              </a:lnSpc>
              <a:buFont typeface="Wingdings" panose="020F0502020204030204" pitchFamily="34" charset="0"/>
              <a:buChar char="Ø"/>
            </a:pPr>
            <a:endParaRPr lang="es-ES" sz="1600">
              <a:solidFill>
                <a:srgbClr val="000000"/>
              </a:solidFill>
              <a:latin typeface="Calibri Light"/>
              <a:ea typeface="Calibri Light"/>
              <a:cs typeface="Calibri Light"/>
            </a:endParaRPr>
          </a:p>
          <a:p>
            <a:pPr>
              <a:lnSpc>
                <a:spcPct val="150000"/>
              </a:lnSpc>
              <a:buFont typeface="Wingdings" panose="020F0502020204030204" pitchFamily="34" charset="0"/>
              <a:buChar char="Ø"/>
            </a:pPr>
            <a:endParaRPr lang="es-ES" sz="160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pPr>
              <a:buFont typeface="Wingdings" panose="020F0502020204030204" pitchFamily="34" charset="0"/>
              <a:buChar char="Ø"/>
            </a:pPr>
            <a:endParaRPr lang="es-ES">
              <a:solidFill>
                <a:srgbClr val="404040"/>
              </a:solidFill>
              <a:ea typeface="Calibri"/>
              <a:cs typeface="Calibri"/>
            </a:endParaRPr>
          </a:p>
          <a:p>
            <a:pPr>
              <a:buFont typeface="Wingdings" panose="020F0502020204030204" pitchFamily="34" charset="0"/>
              <a:buChar char="Ø"/>
            </a:pPr>
            <a:endParaRPr lang="es-ES">
              <a:ea typeface="Calibri"/>
              <a:cs typeface="Calibri"/>
            </a:endParaRPr>
          </a:p>
          <a:p>
            <a:pPr>
              <a:buFont typeface="Wingdings" panose="020F0502020204030204" pitchFamily="34" charset="0"/>
              <a:buChar char="Ø"/>
            </a:pPr>
            <a:endParaRPr lang="es-ES">
              <a:ea typeface="Calibri"/>
              <a:cs typeface="Calibri"/>
            </a:endParaRPr>
          </a:p>
          <a:p>
            <a:pPr>
              <a:buFont typeface="Wingdings" panose="020F0502020204030204" pitchFamily="34" charset="0"/>
              <a:buChar char="Ø"/>
            </a:pPr>
            <a:endParaRPr lang="es-ES">
              <a:ea typeface="Calibri"/>
              <a:cs typeface="Calibri"/>
            </a:endParaRPr>
          </a:p>
          <a:p>
            <a:pPr>
              <a:buFont typeface="Wingdings" panose="020F0502020204030204" pitchFamily="34" charset="0"/>
              <a:buChar char="Ø"/>
            </a:pPr>
            <a:endParaRPr lang="es-ES">
              <a:ea typeface="Calibri"/>
              <a:cs typeface="Calibri"/>
            </a:endParaRP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F5769D0-DA4D-6687-A97B-5C373CCDF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43</a:t>
            </a:fld>
            <a:endParaRPr lang="es-E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073D09F-8E37-FF1B-71AD-46F97C7086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9773" y="3093567"/>
            <a:ext cx="4836103" cy="1173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193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8E0657C-1EA2-9DFD-EA9D-AE0C5AF1B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pPr algn="ctr"/>
            <a:r>
              <a:rPr lang="es-ES" sz="3600" b="1" dirty="0">
                <a:solidFill>
                  <a:srgbClr val="FFFFFF"/>
                </a:solidFill>
                <a:ea typeface="Calibri"/>
                <a:cs typeface="Calibri"/>
              </a:rPr>
              <a:t>Vue.js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E7FC0C-C468-8EF3-D745-7700393597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3690" y="778284"/>
            <a:ext cx="6556195" cy="4064119"/>
          </a:xfrm>
        </p:spPr>
        <p:txBody>
          <a:bodyPr vert="horz" lIns="0" tIns="0" rIns="0" bIns="0" rtlCol="0" anchor="t">
            <a:noAutofit/>
          </a:bodyPr>
          <a:lstStyle/>
          <a:p>
            <a:pPr algn="ctr">
              <a:lnSpc>
                <a:spcPct val="150000"/>
              </a:lnSpc>
              <a:buFont typeface="Calibri"/>
              <a:buChar char=" "/>
            </a:pPr>
            <a:r>
              <a:rPr lang="es-ES" dirty="0">
                <a:solidFill>
                  <a:schemeClr val="accent1"/>
                </a:solidFill>
                <a:latin typeface="Calibri Light"/>
                <a:ea typeface="+mn-lt"/>
                <a:cs typeface="+mn-lt"/>
              </a:rPr>
              <a:t>Vue.js </a:t>
            </a:r>
            <a:r>
              <a:rPr lang="es-ES" dirty="0">
                <a:latin typeface="Calibri Light"/>
                <a:ea typeface="+mn-lt"/>
                <a:cs typeface="+mn-lt"/>
              </a:rPr>
              <a:t>es un </a:t>
            </a:r>
            <a:r>
              <a:rPr lang="es-ES" err="1">
                <a:latin typeface="Calibri Light"/>
                <a:ea typeface="+mn-lt"/>
                <a:cs typeface="+mn-lt"/>
              </a:rPr>
              <a:t>framework</a:t>
            </a:r>
            <a:r>
              <a:rPr lang="es-ES" dirty="0">
                <a:latin typeface="Calibri Light"/>
                <a:ea typeface="+mn-lt"/>
                <a:cs typeface="+mn-lt"/>
              </a:rPr>
              <a:t> de JavaScript de código abierto utilizado para construir interfaces de usuario y aplicaciones de una sola página (SPA, por sus siglas en inglés). </a:t>
            </a:r>
            <a:r>
              <a:rPr lang="es-ES" err="1">
                <a:latin typeface="Calibri Light"/>
                <a:ea typeface="+mn-lt"/>
                <a:cs typeface="+mn-lt"/>
              </a:rPr>
              <a:t>Vue</a:t>
            </a:r>
            <a:r>
              <a:rPr lang="es-ES" dirty="0">
                <a:latin typeface="Calibri Light"/>
                <a:ea typeface="+mn-lt"/>
                <a:cs typeface="+mn-lt"/>
              </a:rPr>
              <a:t> es conocido por su enfoque progresivo, lo que significa que puedes adoptarlo de forma gradual. Puedes usarlo solo para enriquecer partes específicas de una aplicación, o bien, aprovechar su capacidad para desarrollar aplicaciones completas con todas las características modernas del </a:t>
            </a:r>
            <a:r>
              <a:rPr lang="es-ES" err="1">
                <a:latin typeface="Calibri Light"/>
                <a:ea typeface="+mn-lt"/>
                <a:cs typeface="+mn-lt"/>
              </a:rPr>
              <a:t>frontend</a:t>
            </a:r>
            <a:r>
              <a:rPr lang="es-ES" dirty="0">
                <a:latin typeface="Calibri Light"/>
                <a:ea typeface="+mn-lt"/>
                <a:cs typeface="+mn-lt"/>
              </a:rPr>
              <a:t>.</a:t>
            </a:r>
          </a:p>
          <a:p>
            <a:pPr marL="0" indent="0" algn="ctr">
              <a:lnSpc>
                <a:spcPct val="150000"/>
              </a:lnSpc>
              <a:buNone/>
            </a:pPr>
            <a:br>
              <a:rPr lang="es-ES" sz="1200" dirty="0">
                <a:ea typeface="+mn-lt"/>
                <a:cs typeface="+mn-lt"/>
              </a:rPr>
            </a:br>
            <a:endParaRPr lang="es-ES">
              <a:solidFill>
                <a:schemeClr val="tx1"/>
              </a:solidFill>
              <a:ea typeface="+mn-lt"/>
              <a:cs typeface="+mn-lt"/>
            </a:endParaRPr>
          </a:p>
          <a:p>
            <a:pPr marL="0" indent="0">
              <a:lnSpc>
                <a:spcPct val="150000"/>
              </a:lnSpc>
              <a:buNone/>
            </a:pPr>
            <a:br>
              <a:rPr lang="en-US" dirty="0">
                <a:ea typeface="Calibri"/>
                <a:cs typeface="Calibri"/>
              </a:rPr>
            </a:br>
            <a:br>
              <a:rPr lang="en-US" dirty="0"/>
            </a:br>
            <a:endParaRPr lang="es-ES">
              <a:ea typeface="Calibri" panose="020F0502020204030204"/>
              <a:cs typeface="Calibri" panose="020F0502020204030204"/>
            </a:endParaRPr>
          </a:p>
          <a:p>
            <a:pPr marL="0" indent="0">
              <a:lnSpc>
                <a:spcPct val="150000"/>
              </a:lnSpc>
              <a:buNone/>
            </a:pPr>
            <a:br>
              <a:rPr lang="es-ES" sz="1600" dirty="0">
                <a:ea typeface="+mn-lt"/>
                <a:cs typeface="+mn-lt"/>
              </a:rPr>
            </a:br>
            <a:endParaRPr lang="es-ES" sz="1600">
              <a:solidFill>
                <a:srgbClr val="404040"/>
              </a:solidFill>
              <a:latin typeface="Calibri"/>
              <a:ea typeface="Calibri"/>
              <a:cs typeface="Calibri"/>
            </a:endParaRPr>
          </a:p>
          <a:p>
            <a:pPr>
              <a:lnSpc>
                <a:spcPct val="150000"/>
              </a:lnSpc>
              <a:buFont typeface="Wingdings" panose="020F0502020204030204" pitchFamily="34" charset="0"/>
              <a:buChar char="Ø"/>
            </a:pPr>
            <a:endParaRPr lang="es-ES" sz="1400">
              <a:solidFill>
                <a:srgbClr val="1CADE4"/>
              </a:solidFill>
              <a:latin typeface="Calibri"/>
              <a:ea typeface="Calibri"/>
              <a:cs typeface="Calibri"/>
            </a:endParaRPr>
          </a:p>
          <a:p>
            <a:pPr>
              <a:lnSpc>
                <a:spcPct val="150000"/>
              </a:lnSpc>
              <a:buFont typeface="Wingdings" panose="020F0502020204030204" pitchFamily="34" charset="0"/>
              <a:buChar char="Ø"/>
            </a:pPr>
            <a:endParaRPr lang="es-ES" sz="1400">
              <a:latin typeface="Calibri"/>
              <a:ea typeface="Calibri"/>
              <a:cs typeface="Calibri"/>
            </a:endParaRPr>
          </a:p>
          <a:p>
            <a:pPr>
              <a:lnSpc>
                <a:spcPct val="150000"/>
              </a:lnSpc>
              <a:buFont typeface="Wingdings" panose="020F0502020204030204" pitchFamily="34" charset="0"/>
              <a:buChar char="Ø"/>
            </a:pPr>
            <a:endParaRPr lang="es-ES">
              <a:latin typeface="Calibri Light"/>
              <a:ea typeface="Calibri Light"/>
              <a:cs typeface="Calibri Light"/>
            </a:endParaRPr>
          </a:p>
          <a:p>
            <a:pPr>
              <a:lnSpc>
                <a:spcPct val="150000"/>
              </a:lnSpc>
              <a:buFont typeface="Wingdings" panose="020F0502020204030204" pitchFamily="34" charset="0"/>
              <a:buChar char="Ø"/>
            </a:pPr>
            <a:endParaRPr lang="es-ES">
              <a:latin typeface="Calibri"/>
              <a:ea typeface="+mn-lt"/>
              <a:cs typeface="Calibri"/>
            </a:endParaRPr>
          </a:p>
          <a:p>
            <a:pPr>
              <a:buNone/>
            </a:pPr>
            <a:endParaRPr lang="es-ES">
              <a:latin typeface="Calibri"/>
              <a:ea typeface="+mn-lt"/>
              <a:cs typeface="Calibri"/>
            </a:endParaRPr>
          </a:p>
          <a:p>
            <a:pPr marL="0" indent="0">
              <a:buNone/>
            </a:pPr>
            <a:endParaRPr lang="es-ES" sz="1100">
              <a:latin typeface="Calibri"/>
              <a:ea typeface="+mn-lt"/>
              <a:cs typeface="Calibri"/>
            </a:endParaRPr>
          </a:p>
          <a:p>
            <a:pPr>
              <a:buFont typeface="Wingdings" panose="020F0502020204030204" pitchFamily="34" charset="0"/>
              <a:buChar char="Ø"/>
            </a:pPr>
            <a:endParaRPr lang="es-ES">
              <a:latin typeface="Calibri Light"/>
              <a:ea typeface="+mn-lt"/>
              <a:cs typeface="Arial"/>
            </a:endParaRPr>
          </a:p>
          <a:p>
            <a:pPr>
              <a:buFont typeface="Wingdings" panose="020F0502020204030204" pitchFamily="34" charset="0"/>
              <a:buChar char="Ø"/>
            </a:pPr>
            <a:endParaRPr lang="es-ES">
              <a:latin typeface="Calibri"/>
              <a:ea typeface="+mn-lt"/>
              <a:cs typeface="+mn-lt"/>
            </a:endParaRPr>
          </a:p>
          <a:p>
            <a:pPr>
              <a:buFont typeface="Wingdings" panose="020F0502020204030204" pitchFamily="34" charset="0"/>
              <a:buChar char="Ø"/>
            </a:pPr>
            <a:endParaRPr lang="es-ES">
              <a:latin typeface="Calibri"/>
              <a:ea typeface="+mn-lt"/>
              <a:cs typeface="+mn-lt"/>
            </a:endParaRPr>
          </a:p>
          <a:p>
            <a:pPr>
              <a:buFont typeface="Wingdings" panose="020F0502020204030204" pitchFamily="34" charset="0"/>
              <a:buChar char="Ø"/>
            </a:pPr>
            <a:endParaRPr lang="es-ES">
              <a:latin typeface="Calibri Light"/>
              <a:ea typeface="+mn-lt"/>
              <a:cs typeface="+mn-lt"/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98AD5D8-5A64-6100-096A-FEA067E0A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23055" y="6459785"/>
            <a:ext cx="108942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17DE1FC-E54A-4B87-A814-263D1E8654B2}" type="slidenum">
              <a:rPr lang="en-US">
                <a:solidFill>
                  <a:schemeClr val="tx2"/>
                </a:solidFill>
              </a:rPr>
              <a:pPr>
                <a:spcAft>
                  <a:spcPts val="600"/>
                </a:spcAft>
              </a:pPr>
              <a:t>44</a:t>
            </a:fld>
            <a:endParaRPr lang="es-ES">
              <a:solidFill>
                <a:schemeClr val="tx2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5EC495F-FF22-7EFF-2798-54D18846C1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1618" y="4723777"/>
            <a:ext cx="3415295" cy="135544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7563091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CA89950-E31A-4DC4-2301-B1386CEE3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252936"/>
            <a:ext cx="10058400" cy="1028715"/>
          </a:xfrm>
        </p:spPr>
        <p:txBody>
          <a:bodyPr anchor="ctr">
            <a:normAutofit/>
          </a:bodyPr>
          <a:lstStyle/>
          <a:p>
            <a:pPr algn="ctr"/>
            <a:r>
              <a:rPr lang="es-ES" sz="3600">
                <a:solidFill>
                  <a:srgbClr val="FFFFFF"/>
                </a:solidFill>
                <a:ea typeface="Calibri Light"/>
                <a:cs typeface="Calibri Light"/>
              </a:rPr>
              <a:t>Vue.js</a:t>
            </a:r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5E1ED12F-9F06-4B37-87B7-F98F52937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7A56209-657E-3579-E2C6-99E6D54CD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3797" y="513692"/>
            <a:ext cx="3936146" cy="3940743"/>
          </a:xfrm>
        </p:spPr>
        <p:txBody>
          <a:bodyPr vert="horz" lIns="0" tIns="45720" rIns="0" bIns="45720" rtlCol="0" anchor="t">
            <a:normAutofit/>
          </a:bodyPr>
          <a:lstStyle/>
          <a:p>
            <a:pPr>
              <a:buFont typeface="Wingdings" panose="020F0502020204030204" pitchFamily="34" charset="0"/>
              <a:buChar char="Ø"/>
            </a:pPr>
            <a:endParaRPr lang="es-ES" sz="2400" b="1">
              <a:latin typeface="Calibri Light"/>
              <a:ea typeface="+mn-lt"/>
              <a:cs typeface="+mn-lt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s-ES" sz="3200" b="1" dirty="0">
                <a:latin typeface="Calibri Light"/>
                <a:ea typeface="Calibri"/>
                <a:cs typeface="Calibri"/>
              </a:rPr>
              <a:t>Conceptos básicos</a:t>
            </a:r>
          </a:p>
          <a:p>
            <a:pPr>
              <a:lnSpc>
                <a:spcPct val="150000"/>
              </a:lnSpc>
              <a:buFont typeface="Wingdings"/>
              <a:buChar char="Ø"/>
            </a:pPr>
            <a:r>
              <a:rPr lang="es-ES" dirty="0">
                <a:latin typeface="Calibri Light"/>
                <a:ea typeface="+mn-lt"/>
                <a:cs typeface="+mn-lt"/>
              </a:rPr>
              <a:t>Enfoque progresivo.</a:t>
            </a:r>
          </a:p>
          <a:p>
            <a:pPr>
              <a:lnSpc>
                <a:spcPct val="150000"/>
              </a:lnSpc>
              <a:buFont typeface="Wingdings"/>
              <a:buChar char="Ø"/>
            </a:pPr>
            <a:r>
              <a:rPr lang="es-ES" dirty="0">
                <a:latin typeface="Calibri Light"/>
                <a:ea typeface="+mn-lt"/>
                <a:cs typeface="+mn-lt"/>
              </a:rPr>
              <a:t>Sistema de Componentes.</a:t>
            </a:r>
          </a:p>
          <a:p>
            <a:pPr>
              <a:lnSpc>
                <a:spcPct val="150000"/>
              </a:lnSpc>
              <a:buFont typeface="Wingdings"/>
              <a:buChar char="Ø"/>
            </a:pPr>
            <a:r>
              <a:rPr lang="es-ES" dirty="0">
                <a:latin typeface="Calibri Light"/>
                <a:ea typeface="+mn-lt"/>
                <a:cs typeface="+mn-lt"/>
              </a:rPr>
              <a:t>Reactividad.</a:t>
            </a:r>
          </a:p>
          <a:p>
            <a:pPr>
              <a:lnSpc>
                <a:spcPct val="150000"/>
              </a:lnSpc>
              <a:buFont typeface="Wingdings"/>
              <a:buChar char="Ø"/>
            </a:pPr>
            <a:r>
              <a:rPr lang="es-ES" dirty="0">
                <a:solidFill>
                  <a:srgbClr val="404040"/>
                </a:solidFill>
                <a:latin typeface="Calibri Light"/>
                <a:ea typeface="+mn-lt"/>
                <a:cs typeface="+mn-lt"/>
              </a:rPr>
              <a:t>Directivas.</a:t>
            </a:r>
            <a:endParaRPr lang="es-ES" dirty="0">
              <a:solidFill>
                <a:srgbClr val="404040"/>
              </a:solidFill>
              <a:latin typeface="Calibri Light"/>
              <a:ea typeface="Calibri"/>
              <a:cs typeface="Calibri"/>
            </a:endParaRPr>
          </a:p>
          <a:p>
            <a:pPr>
              <a:lnSpc>
                <a:spcPct val="160000"/>
              </a:lnSpc>
              <a:buFont typeface="Wingdings"/>
              <a:buChar char="Ø"/>
            </a:pPr>
            <a:endParaRPr lang="es-ES" b="1" dirty="0">
              <a:solidFill>
                <a:srgbClr val="404040"/>
              </a:solidFill>
              <a:latin typeface="Calibri Light"/>
              <a:ea typeface="Calibri"/>
              <a:cs typeface="Calibri"/>
            </a:endParaRPr>
          </a:p>
          <a:p>
            <a:pPr>
              <a:lnSpc>
                <a:spcPct val="160000"/>
              </a:lnSpc>
              <a:buFont typeface="Wingdings"/>
              <a:buChar char="Ø"/>
            </a:pPr>
            <a:endParaRPr lang="es-ES" dirty="0">
              <a:solidFill>
                <a:srgbClr val="404040"/>
              </a:solidFill>
              <a:latin typeface="Calibri Light"/>
              <a:ea typeface="Calibri"/>
              <a:cs typeface="Calibri"/>
            </a:endParaRPr>
          </a:p>
          <a:p>
            <a:pPr>
              <a:lnSpc>
                <a:spcPct val="150000"/>
              </a:lnSpc>
              <a:buFont typeface="Wingdings" panose="020F0502020204030204" pitchFamily="34" charset="0"/>
              <a:buChar char="Ø"/>
            </a:pPr>
            <a:endParaRPr lang="es-ES" sz="180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>
              <a:lnSpc>
                <a:spcPct val="150000"/>
              </a:lnSpc>
              <a:buFont typeface="Wingdings" panose="020F0502020204030204" pitchFamily="34" charset="0"/>
              <a:buChar char="Ø"/>
            </a:pPr>
            <a:endParaRPr lang="es-ES" sz="180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>
              <a:lnSpc>
                <a:spcPct val="150000"/>
              </a:lnSpc>
              <a:buFont typeface="Wingdings" panose="020F0502020204030204" pitchFamily="34" charset="0"/>
              <a:buChar char="Ø"/>
            </a:pPr>
            <a:endParaRPr lang="es-ES" sz="1600">
              <a:solidFill>
                <a:srgbClr val="000000"/>
              </a:solidFill>
              <a:latin typeface="Calibri Light"/>
              <a:ea typeface="Calibri Light"/>
              <a:cs typeface="Calibri Light"/>
            </a:endParaRPr>
          </a:p>
          <a:p>
            <a:pPr>
              <a:lnSpc>
                <a:spcPct val="150000"/>
              </a:lnSpc>
              <a:buFont typeface="Wingdings" panose="020F0502020204030204" pitchFamily="34" charset="0"/>
              <a:buChar char="Ø"/>
            </a:pPr>
            <a:endParaRPr lang="es-ES" sz="1600">
              <a:solidFill>
                <a:srgbClr val="000000"/>
              </a:solidFill>
              <a:ea typeface="Calibri"/>
              <a:cs typeface="Calibri"/>
            </a:endParaRPr>
          </a:p>
          <a:p>
            <a:pPr>
              <a:buFont typeface="Wingdings" panose="020F0502020204030204" pitchFamily="34" charset="0"/>
              <a:buChar char="Ø"/>
            </a:pPr>
            <a:endParaRPr lang="es-ES">
              <a:ea typeface="Calibri"/>
              <a:cs typeface="Calibri"/>
            </a:endParaRPr>
          </a:p>
          <a:p>
            <a:pPr>
              <a:buFont typeface="Wingdings" panose="020F0502020204030204" pitchFamily="34" charset="0"/>
              <a:buChar char="Ø"/>
            </a:pPr>
            <a:endParaRPr lang="es-ES">
              <a:ea typeface="Calibri"/>
              <a:cs typeface="Calibri"/>
            </a:endParaRPr>
          </a:p>
          <a:p>
            <a:pPr>
              <a:buFont typeface="Wingdings" panose="020F0502020204030204" pitchFamily="34" charset="0"/>
              <a:buChar char="Ø"/>
            </a:pPr>
            <a:endParaRPr lang="es-ES">
              <a:ea typeface="Calibri"/>
              <a:cs typeface="Calibri"/>
            </a:endParaRPr>
          </a:p>
          <a:p>
            <a:pPr>
              <a:buFont typeface="Wingdings" panose="020F0502020204030204" pitchFamily="34" charset="0"/>
              <a:buChar char="Ø"/>
            </a:pPr>
            <a:endParaRPr lang="es-ES">
              <a:ea typeface="Calibri"/>
              <a:cs typeface="Calibri"/>
            </a:endParaRPr>
          </a:p>
          <a:p>
            <a:pPr>
              <a:buFont typeface="Wingdings" panose="020F0502020204030204" pitchFamily="34" charset="0"/>
              <a:buChar char="Ø"/>
            </a:pPr>
            <a:endParaRPr lang="es-ES">
              <a:ea typeface="Calibri"/>
              <a:cs typeface="Calibri"/>
            </a:endParaRPr>
          </a:p>
          <a:p>
            <a:pPr>
              <a:buFont typeface="Wingdings" panose="020F0502020204030204" pitchFamily="34" charset="0"/>
              <a:buChar char="Ø"/>
            </a:pPr>
            <a:endParaRPr lang="es-ES">
              <a:ea typeface="Calibri"/>
              <a:cs typeface="Calibri"/>
            </a:endParaRP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F5769D0-DA4D-6687-A97B-5C373CCDF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45</a:t>
            </a:fld>
            <a:endParaRPr lang="es-ES"/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39A5D22D-5D7D-60B9-1B4F-0C36B6C3710A}"/>
              </a:ext>
            </a:extLst>
          </p:cNvPr>
          <p:cNvSpPr txBox="1">
            <a:spLocks/>
          </p:cNvSpPr>
          <p:nvPr/>
        </p:nvSpPr>
        <p:spPr>
          <a:xfrm>
            <a:off x="4768186" y="514558"/>
            <a:ext cx="5590032" cy="3940743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20F0502020204030204" pitchFamily="34" charset="0"/>
              <a:buChar char="Ø"/>
            </a:pPr>
            <a:endParaRPr lang="es-ES" sz="2400" b="1">
              <a:latin typeface="Calibri Light"/>
              <a:ea typeface="+mn-lt"/>
              <a:cs typeface="+mn-lt"/>
            </a:endParaRPr>
          </a:p>
          <a:p>
            <a:pPr marL="0" indent="0">
              <a:lnSpc>
                <a:spcPct val="150000"/>
              </a:lnSpc>
              <a:buFont typeface="Calibri" panose="020F0502020204030204" pitchFamily="34" charset="0"/>
              <a:buNone/>
            </a:pPr>
            <a:endParaRPr lang="es-ES" sz="3200" b="1" dirty="0">
              <a:latin typeface="Calibri Light"/>
              <a:ea typeface="Calibri"/>
              <a:cs typeface="Calibri"/>
            </a:endParaRPr>
          </a:p>
          <a:p>
            <a:pPr>
              <a:lnSpc>
                <a:spcPct val="150000"/>
              </a:lnSpc>
              <a:buFont typeface="Wingdings"/>
              <a:buChar char="Ø"/>
            </a:pPr>
            <a:r>
              <a:rPr lang="es-ES" dirty="0">
                <a:latin typeface="Calibri Light"/>
                <a:ea typeface="+mn-lt"/>
                <a:cs typeface="+mn-lt"/>
              </a:rPr>
              <a:t>Single File </a:t>
            </a:r>
            <a:r>
              <a:rPr lang="es-ES" err="1">
                <a:latin typeface="Calibri Light"/>
                <a:ea typeface="+mn-lt"/>
                <a:cs typeface="+mn-lt"/>
              </a:rPr>
              <a:t>Components</a:t>
            </a:r>
            <a:r>
              <a:rPr lang="es-ES" dirty="0">
                <a:latin typeface="Calibri Light"/>
                <a:ea typeface="+mn-lt"/>
                <a:cs typeface="+mn-lt"/>
              </a:rPr>
              <a:t> (SFC)</a:t>
            </a:r>
          </a:p>
          <a:p>
            <a:pPr>
              <a:lnSpc>
                <a:spcPct val="150000"/>
              </a:lnSpc>
              <a:buFont typeface="Wingdings"/>
              <a:buChar char="Ø"/>
            </a:pPr>
            <a:r>
              <a:rPr lang="es-ES" dirty="0">
                <a:latin typeface="Calibri Light"/>
                <a:ea typeface="+mn-lt"/>
                <a:cs typeface="+mn-lt"/>
              </a:rPr>
              <a:t>Enrutamiento y Gestión de Estado.</a:t>
            </a:r>
            <a:endParaRPr lang="es-ES">
              <a:latin typeface="Calibri Light"/>
              <a:ea typeface="+mn-lt"/>
              <a:cs typeface="+mn-lt"/>
            </a:endParaRPr>
          </a:p>
          <a:p>
            <a:pPr>
              <a:lnSpc>
                <a:spcPct val="150000"/>
              </a:lnSpc>
              <a:buFont typeface="Wingdings"/>
              <a:buChar char="Ø"/>
            </a:pPr>
            <a:r>
              <a:rPr lang="es-ES" dirty="0">
                <a:latin typeface="Calibri Light"/>
                <a:ea typeface="+mn-lt"/>
                <a:cs typeface="+mn-lt"/>
              </a:rPr>
              <a:t>Integración con Otras Herramientas y Ecosistemas.</a:t>
            </a:r>
          </a:p>
          <a:p>
            <a:pPr>
              <a:lnSpc>
                <a:spcPct val="150000"/>
              </a:lnSpc>
              <a:buFont typeface="Wingdings"/>
              <a:buChar char="Ø"/>
            </a:pPr>
            <a:r>
              <a:rPr lang="es-ES" dirty="0">
                <a:solidFill>
                  <a:srgbClr val="404040"/>
                </a:solidFill>
                <a:latin typeface="Calibri Light"/>
                <a:ea typeface="+mn-lt"/>
                <a:cs typeface="+mn-lt"/>
              </a:rPr>
              <a:t>Documentación y Comunidad.</a:t>
            </a:r>
            <a:endParaRPr lang="es-ES" dirty="0">
              <a:solidFill>
                <a:srgbClr val="404040"/>
              </a:solidFill>
              <a:latin typeface="Calibri Light"/>
              <a:ea typeface="Calibri"/>
              <a:cs typeface="Calibri"/>
            </a:endParaRPr>
          </a:p>
          <a:p>
            <a:pPr>
              <a:lnSpc>
                <a:spcPct val="160000"/>
              </a:lnSpc>
              <a:buFont typeface="Wingdings"/>
              <a:buChar char="Ø"/>
            </a:pPr>
            <a:endParaRPr lang="es-ES" b="1" dirty="0">
              <a:solidFill>
                <a:srgbClr val="404040"/>
              </a:solidFill>
              <a:latin typeface="Calibri Light"/>
              <a:ea typeface="Calibri"/>
              <a:cs typeface="Calibri"/>
            </a:endParaRPr>
          </a:p>
          <a:p>
            <a:pPr>
              <a:lnSpc>
                <a:spcPct val="160000"/>
              </a:lnSpc>
              <a:buFont typeface="Wingdings"/>
              <a:buChar char="Ø"/>
            </a:pPr>
            <a:endParaRPr lang="es-ES" dirty="0">
              <a:solidFill>
                <a:srgbClr val="404040"/>
              </a:solidFill>
              <a:latin typeface="Calibri Light"/>
              <a:ea typeface="Calibri"/>
              <a:cs typeface="Calibri"/>
            </a:endParaRPr>
          </a:p>
          <a:p>
            <a:pPr>
              <a:lnSpc>
                <a:spcPct val="150000"/>
              </a:lnSpc>
              <a:buFont typeface="Wingdings" panose="020F0502020204030204" pitchFamily="34" charset="0"/>
              <a:buChar char="Ø"/>
            </a:pPr>
            <a:endParaRPr lang="es-ES" sz="180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>
              <a:lnSpc>
                <a:spcPct val="150000"/>
              </a:lnSpc>
              <a:buFont typeface="Wingdings" panose="020F0502020204030204" pitchFamily="34" charset="0"/>
              <a:buChar char="Ø"/>
            </a:pPr>
            <a:endParaRPr lang="es-ES" sz="180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>
              <a:lnSpc>
                <a:spcPct val="150000"/>
              </a:lnSpc>
              <a:buFont typeface="Wingdings" panose="020F0502020204030204" pitchFamily="34" charset="0"/>
              <a:buChar char="Ø"/>
            </a:pPr>
            <a:endParaRPr lang="es-ES" sz="1600">
              <a:solidFill>
                <a:srgbClr val="000000"/>
              </a:solidFill>
              <a:latin typeface="Calibri Light"/>
              <a:ea typeface="Calibri Light"/>
              <a:cs typeface="Calibri Light"/>
            </a:endParaRPr>
          </a:p>
          <a:p>
            <a:pPr>
              <a:lnSpc>
                <a:spcPct val="150000"/>
              </a:lnSpc>
              <a:buFont typeface="Wingdings" panose="020F0502020204030204" pitchFamily="34" charset="0"/>
              <a:buChar char="Ø"/>
            </a:pPr>
            <a:endParaRPr lang="es-ES" sz="1600">
              <a:solidFill>
                <a:srgbClr val="000000"/>
              </a:solidFill>
              <a:ea typeface="Calibri"/>
              <a:cs typeface="Calibri"/>
            </a:endParaRPr>
          </a:p>
          <a:p>
            <a:pPr>
              <a:buFont typeface="Wingdings" panose="020F0502020204030204" pitchFamily="34" charset="0"/>
              <a:buChar char="Ø"/>
            </a:pPr>
            <a:endParaRPr lang="es-ES">
              <a:ea typeface="Calibri"/>
              <a:cs typeface="Calibri"/>
            </a:endParaRPr>
          </a:p>
          <a:p>
            <a:pPr>
              <a:buFont typeface="Wingdings" panose="020F0502020204030204" pitchFamily="34" charset="0"/>
              <a:buChar char="Ø"/>
            </a:pPr>
            <a:endParaRPr lang="es-ES">
              <a:ea typeface="Calibri"/>
              <a:cs typeface="Calibri"/>
            </a:endParaRPr>
          </a:p>
          <a:p>
            <a:pPr>
              <a:buFont typeface="Wingdings" panose="020F0502020204030204" pitchFamily="34" charset="0"/>
              <a:buChar char="Ø"/>
            </a:pPr>
            <a:endParaRPr lang="es-ES">
              <a:ea typeface="Calibri"/>
              <a:cs typeface="Calibri"/>
            </a:endParaRPr>
          </a:p>
          <a:p>
            <a:pPr>
              <a:buFont typeface="Wingdings" panose="020F0502020204030204" pitchFamily="34" charset="0"/>
              <a:buChar char="Ø"/>
            </a:pPr>
            <a:endParaRPr lang="es-ES">
              <a:ea typeface="Calibri"/>
              <a:cs typeface="Calibri"/>
            </a:endParaRPr>
          </a:p>
          <a:p>
            <a:pPr>
              <a:buFont typeface="Wingdings" panose="020F0502020204030204" pitchFamily="34" charset="0"/>
              <a:buChar char="Ø"/>
            </a:pPr>
            <a:endParaRPr lang="es-ES">
              <a:ea typeface="Calibri"/>
              <a:cs typeface="Calibri"/>
            </a:endParaRPr>
          </a:p>
          <a:p>
            <a:pPr>
              <a:buFont typeface="Wingdings" panose="020F0502020204030204" pitchFamily="34" charset="0"/>
              <a:buChar char="Ø"/>
            </a:pPr>
            <a:endParaRPr lang="es-ES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169759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CA89950-E31A-4DC4-2301-B1386CEE3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252936"/>
            <a:ext cx="10058400" cy="1028715"/>
          </a:xfrm>
        </p:spPr>
        <p:txBody>
          <a:bodyPr anchor="ctr">
            <a:normAutofit/>
          </a:bodyPr>
          <a:lstStyle/>
          <a:p>
            <a:pPr algn="ctr"/>
            <a:r>
              <a:rPr lang="es-ES" sz="3600">
                <a:solidFill>
                  <a:srgbClr val="FFFFFF"/>
                </a:solidFill>
                <a:ea typeface="Calibri Light"/>
                <a:cs typeface="Calibri Light"/>
              </a:rPr>
              <a:t>Vue.js</a:t>
            </a:r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5E1ED12F-9F06-4B37-87B7-F98F52937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7A56209-657E-3579-E2C6-99E6D54CD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3797" y="513692"/>
            <a:ext cx="9958544" cy="4356379"/>
          </a:xfrm>
        </p:spPr>
        <p:txBody>
          <a:bodyPr vert="horz" lIns="0" tIns="45720" rIns="0" bIns="45720" rtlCol="0" anchor="t">
            <a:normAutofit/>
          </a:bodyPr>
          <a:lstStyle/>
          <a:p>
            <a:pPr>
              <a:buFont typeface="Wingdings" panose="020F0502020204030204" pitchFamily="34" charset="0"/>
              <a:buChar char="Ø"/>
            </a:pPr>
            <a:endParaRPr lang="es-ES" sz="2400" b="1">
              <a:latin typeface="Calibri Light"/>
              <a:ea typeface="+mn-lt"/>
              <a:cs typeface="+mn-lt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s-ES" sz="3200" b="1" dirty="0">
                <a:latin typeface="Calibri Light"/>
                <a:ea typeface="Calibri"/>
                <a:cs typeface="Calibri"/>
              </a:rPr>
              <a:t>Enfoque progresivo</a:t>
            </a:r>
          </a:p>
          <a:p>
            <a:pPr>
              <a:lnSpc>
                <a:spcPct val="150000"/>
              </a:lnSpc>
              <a:buFont typeface="Wingdings"/>
              <a:buChar char="Ø"/>
            </a:pPr>
            <a:r>
              <a:rPr lang="es-ES" dirty="0">
                <a:solidFill>
                  <a:schemeClr val="accent1"/>
                </a:solidFill>
                <a:latin typeface="Calibri Light"/>
                <a:ea typeface="+mn-lt"/>
                <a:cs typeface="+mn-lt"/>
              </a:rPr>
              <a:t>Vue.js </a:t>
            </a:r>
            <a:r>
              <a:rPr lang="es-ES" dirty="0">
                <a:latin typeface="Calibri Light"/>
                <a:ea typeface="+mn-lt"/>
                <a:cs typeface="+mn-lt"/>
              </a:rPr>
              <a:t>está diseñado para ser adoptado de forma incremental. Puedes usar </a:t>
            </a:r>
            <a:r>
              <a:rPr lang="es-ES" err="1">
                <a:latin typeface="Calibri Light"/>
                <a:ea typeface="+mn-lt"/>
                <a:cs typeface="+mn-lt"/>
              </a:rPr>
              <a:t>Vue</a:t>
            </a:r>
            <a:r>
              <a:rPr lang="es-ES" dirty="0">
                <a:latin typeface="Calibri Light"/>
                <a:ea typeface="+mn-lt"/>
                <a:cs typeface="+mn-lt"/>
              </a:rPr>
              <a:t> para mejorar una sola parte de tu interfaz de usuario, o construir aplicaciones completas utilizando su ecosistema.</a:t>
            </a:r>
          </a:p>
          <a:p>
            <a:pPr>
              <a:lnSpc>
                <a:spcPct val="150000"/>
              </a:lnSpc>
              <a:buFont typeface="Wingdings"/>
              <a:buChar char="Ø"/>
            </a:pPr>
            <a:r>
              <a:rPr lang="es-ES" dirty="0">
                <a:solidFill>
                  <a:schemeClr val="accent1"/>
                </a:solidFill>
                <a:latin typeface="Calibri Light"/>
                <a:ea typeface="+mn-lt"/>
                <a:cs typeface="+mn-lt"/>
              </a:rPr>
              <a:t>Ventaja:</a:t>
            </a:r>
            <a:r>
              <a:rPr lang="es-ES" dirty="0">
                <a:latin typeface="Calibri Light"/>
                <a:ea typeface="+mn-lt"/>
                <a:cs typeface="+mn-lt"/>
              </a:rPr>
              <a:t> Esto permite a los desarrolladores integrarlo fácilmente en proyectos existentes sin necesidad de reescribir toda la aplicación.</a:t>
            </a:r>
          </a:p>
          <a:p>
            <a:pPr>
              <a:lnSpc>
                <a:spcPct val="150000"/>
              </a:lnSpc>
              <a:buFont typeface="Wingdings"/>
              <a:buChar char="Ø"/>
            </a:pPr>
            <a:endParaRPr lang="es-ES" dirty="0">
              <a:solidFill>
                <a:srgbClr val="404040"/>
              </a:solidFill>
              <a:latin typeface="Calibri Light"/>
              <a:ea typeface="Calibri"/>
              <a:cs typeface="Calibri"/>
            </a:endParaRPr>
          </a:p>
          <a:p>
            <a:pPr>
              <a:lnSpc>
                <a:spcPct val="160000"/>
              </a:lnSpc>
              <a:buFont typeface="Wingdings"/>
              <a:buChar char="Ø"/>
            </a:pPr>
            <a:endParaRPr lang="es-ES" b="1" dirty="0">
              <a:solidFill>
                <a:srgbClr val="404040"/>
              </a:solidFill>
              <a:latin typeface="Calibri Light"/>
              <a:ea typeface="Calibri"/>
              <a:cs typeface="Calibri"/>
            </a:endParaRPr>
          </a:p>
          <a:p>
            <a:pPr>
              <a:lnSpc>
                <a:spcPct val="160000"/>
              </a:lnSpc>
              <a:buFont typeface="Wingdings"/>
              <a:buChar char="Ø"/>
            </a:pPr>
            <a:endParaRPr lang="es-ES" dirty="0">
              <a:solidFill>
                <a:srgbClr val="404040"/>
              </a:solidFill>
              <a:latin typeface="Calibri Light"/>
              <a:ea typeface="Calibri"/>
              <a:cs typeface="Calibri"/>
            </a:endParaRPr>
          </a:p>
          <a:p>
            <a:pPr>
              <a:lnSpc>
                <a:spcPct val="150000"/>
              </a:lnSpc>
              <a:buFont typeface="Wingdings" panose="020F0502020204030204" pitchFamily="34" charset="0"/>
              <a:buChar char="Ø"/>
            </a:pPr>
            <a:endParaRPr lang="es-ES" sz="180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>
              <a:lnSpc>
                <a:spcPct val="150000"/>
              </a:lnSpc>
              <a:buFont typeface="Wingdings" panose="020F0502020204030204" pitchFamily="34" charset="0"/>
              <a:buChar char="Ø"/>
            </a:pPr>
            <a:endParaRPr lang="es-ES" sz="180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>
              <a:lnSpc>
                <a:spcPct val="150000"/>
              </a:lnSpc>
              <a:buFont typeface="Wingdings" panose="020F0502020204030204" pitchFamily="34" charset="0"/>
              <a:buChar char="Ø"/>
            </a:pPr>
            <a:endParaRPr lang="es-ES" sz="1600">
              <a:solidFill>
                <a:srgbClr val="000000"/>
              </a:solidFill>
              <a:latin typeface="Calibri Light"/>
              <a:ea typeface="Calibri Light"/>
              <a:cs typeface="Calibri Light"/>
            </a:endParaRPr>
          </a:p>
          <a:p>
            <a:pPr>
              <a:lnSpc>
                <a:spcPct val="150000"/>
              </a:lnSpc>
              <a:buFont typeface="Wingdings" panose="020F0502020204030204" pitchFamily="34" charset="0"/>
              <a:buChar char="Ø"/>
            </a:pPr>
            <a:endParaRPr lang="es-ES" sz="1600">
              <a:solidFill>
                <a:srgbClr val="000000"/>
              </a:solidFill>
              <a:ea typeface="Calibri"/>
              <a:cs typeface="Calibri"/>
            </a:endParaRPr>
          </a:p>
          <a:p>
            <a:pPr>
              <a:buFont typeface="Wingdings" panose="020F0502020204030204" pitchFamily="34" charset="0"/>
              <a:buChar char="Ø"/>
            </a:pPr>
            <a:endParaRPr lang="es-ES">
              <a:ea typeface="Calibri"/>
              <a:cs typeface="Calibri"/>
            </a:endParaRPr>
          </a:p>
          <a:p>
            <a:pPr>
              <a:buFont typeface="Wingdings" panose="020F0502020204030204" pitchFamily="34" charset="0"/>
              <a:buChar char="Ø"/>
            </a:pPr>
            <a:endParaRPr lang="es-ES">
              <a:ea typeface="Calibri"/>
              <a:cs typeface="Calibri"/>
            </a:endParaRPr>
          </a:p>
          <a:p>
            <a:pPr>
              <a:buFont typeface="Wingdings" panose="020F0502020204030204" pitchFamily="34" charset="0"/>
              <a:buChar char="Ø"/>
            </a:pPr>
            <a:endParaRPr lang="es-ES">
              <a:ea typeface="Calibri"/>
              <a:cs typeface="Calibri"/>
            </a:endParaRPr>
          </a:p>
          <a:p>
            <a:pPr>
              <a:buFont typeface="Wingdings" panose="020F0502020204030204" pitchFamily="34" charset="0"/>
              <a:buChar char="Ø"/>
            </a:pPr>
            <a:endParaRPr lang="es-ES">
              <a:ea typeface="Calibri"/>
              <a:cs typeface="Calibri"/>
            </a:endParaRPr>
          </a:p>
          <a:p>
            <a:pPr>
              <a:buFont typeface="Wingdings" panose="020F0502020204030204" pitchFamily="34" charset="0"/>
              <a:buChar char="Ø"/>
            </a:pPr>
            <a:endParaRPr lang="es-ES">
              <a:ea typeface="Calibri"/>
              <a:cs typeface="Calibri"/>
            </a:endParaRPr>
          </a:p>
          <a:p>
            <a:pPr>
              <a:buFont typeface="Wingdings" panose="020F0502020204030204" pitchFamily="34" charset="0"/>
              <a:buChar char="Ø"/>
            </a:pPr>
            <a:endParaRPr lang="es-ES">
              <a:ea typeface="Calibri"/>
              <a:cs typeface="Calibri"/>
            </a:endParaRP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F5769D0-DA4D-6687-A97B-5C373CCDF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46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68019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CA89950-E31A-4DC4-2301-B1386CEE3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252936"/>
            <a:ext cx="10058400" cy="1028715"/>
          </a:xfrm>
        </p:spPr>
        <p:txBody>
          <a:bodyPr anchor="ctr">
            <a:normAutofit/>
          </a:bodyPr>
          <a:lstStyle/>
          <a:p>
            <a:pPr algn="ctr"/>
            <a:r>
              <a:rPr lang="es-ES" sz="3600">
                <a:solidFill>
                  <a:srgbClr val="FFFFFF"/>
                </a:solidFill>
                <a:ea typeface="Calibri Light"/>
                <a:cs typeface="Calibri Light"/>
              </a:rPr>
              <a:t>Vue.js</a:t>
            </a:r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5E1ED12F-9F06-4B37-87B7-F98F52937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7A56209-657E-3579-E2C6-99E6D54CD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3797" y="513692"/>
            <a:ext cx="5256658" cy="4373697"/>
          </a:xfrm>
        </p:spPr>
        <p:txBody>
          <a:bodyPr vert="horz" lIns="0" tIns="45720" rIns="0" bIns="45720" rtlCol="0" anchor="t">
            <a:normAutofit fontScale="92500" lnSpcReduction="20000"/>
          </a:bodyPr>
          <a:lstStyle/>
          <a:p>
            <a:pPr>
              <a:buFont typeface="Wingdings" panose="020F0502020204030204" pitchFamily="34" charset="0"/>
              <a:buChar char="Ø"/>
            </a:pPr>
            <a:endParaRPr lang="es-ES" sz="2400" b="1">
              <a:latin typeface="Calibri Light"/>
              <a:ea typeface="+mn-lt"/>
              <a:cs typeface="+mn-lt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s-ES" sz="3200" b="1" dirty="0">
                <a:latin typeface="Calibri Light"/>
                <a:ea typeface="Calibri"/>
                <a:cs typeface="Calibri"/>
              </a:rPr>
              <a:t>Sistema de componentes</a:t>
            </a:r>
          </a:p>
          <a:p>
            <a:pPr>
              <a:lnSpc>
                <a:spcPct val="150000"/>
              </a:lnSpc>
              <a:buFont typeface="Wingdings"/>
              <a:buChar char="Ø"/>
            </a:pPr>
            <a:r>
              <a:rPr lang="es-ES" err="1">
                <a:solidFill>
                  <a:schemeClr val="tx1"/>
                </a:solidFill>
                <a:latin typeface="Calibri Light"/>
                <a:ea typeface="+mn-lt"/>
                <a:cs typeface="+mn-lt"/>
              </a:rPr>
              <a:t>Vue</a:t>
            </a:r>
            <a:r>
              <a:rPr lang="es-ES" dirty="0">
                <a:solidFill>
                  <a:schemeClr val="tx1"/>
                </a:solidFill>
                <a:latin typeface="Calibri Light"/>
                <a:ea typeface="+mn-lt"/>
                <a:cs typeface="+mn-lt"/>
              </a:rPr>
              <a:t> se basa en un</a:t>
            </a:r>
            <a:r>
              <a:rPr lang="es-ES" dirty="0">
                <a:solidFill>
                  <a:schemeClr val="accent1"/>
                </a:solidFill>
                <a:latin typeface="Calibri Light"/>
                <a:ea typeface="+mn-lt"/>
                <a:cs typeface="+mn-lt"/>
              </a:rPr>
              <a:t> sistema de componentes</a:t>
            </a:r>
            <a:r>
              <a:rPr lang="es-ES" dirty="0">
                <a:solidFill>
                  <a:schemeClr val="tx1"/>
                </a:solidFill>
                <a:latin typeface="Calibri Light"/>
                <a:ea typeface="+mn-lt"/>
                <a:cs typeface="+mn-lt"/>
              </a:rPr>
              <a:t>, donde las interfaces de usuario se dividen en piezas reutilizables y encapsuladas. Cada componente puede tener su propia lógica, plantilla HTML, y estilos CSS.</a:t>
            </a:r>
          </a:p>
          <a:p>
            <a:pPr>
              <a:lnSpc>
                <a:spcPct val="150000"/>
              </a:lnSpc>
              <a:buFont typeface="Wingdings"/>
              <a:buChar char="Ø"/>
            </a:pPr>
            <a:r>
              <a:rPr lang="es-ES" dirty="0">
                <a:solidFill>
                  <a:schemeClr val="accent1"/>
                </a:solidFill>
                <a:latin typeface="Calibri Light"/>
                <a:ea typeface="+mn-lt"/>
                <a:cs typeface="+mn-lt"/>
              </a:rPr>
              <a:t>Ventaja:</a:t>
            </a:r>
            <a:r>
              <a:rPr lang="es-ES" dirty="0">
                <a:solidFill>
                  <a:schemeClr val="tx1"/>
                </a:solidFill>
                <a:latin typeface="Calibri Light"/>
                <a:ea typeface="+mn-lt"/>
                <a:cs typeface="+mn-lt"/>
              </a:rPr>
              <a:t> Facilita la reutilización de código y la organización de proyectos grandes.</a:t>
            </a:r>
            <a:endParaRPr lang="es-ES" dirty="0">
              <a:solidFill>
                <a:schemeClr val="tx1"/>
              </a:solidFill>
              <a:latin typeface="Calibri Light"/>
              <a:ea typeface="Calibri Light"/>
              <a:cs typeface="Calibri Light"/>
            </a:endParaRPr>
          </a:p>
          <a:p>
            <a:pPr>
              <a:lnSpc>
                <a:spcPct val="150000"/>
              </a:lnSpc>
              <a:buFont typeface="Wingdings"/>
              <a:buChar char="Ø"/>
            </a:pPr>
            <a:endParaRPr lang="es-ES" dirty="0">
              <a:solidFill>
                <a:schemeClr val="accent1"/>
              </a:solidFill>
              <a:latin typeface="Calibri Light"/>
              <a:ea typeface="+mn-lt"/>
              <a:cs typeface="+mn-lt"/>
            </a:endParaRPr>
          </a:p>
          <a:p>
            <a:pPr>
              <a:lnSpc>
                <a:spcPct val="150000"/>
              </a:lnSpc>
              <a:buFont typeface="Wingdings"/>
              <a:buChar char="Ø"/>
            </a:pPr>
            <a:endParaRPr lang="es-ES" dirty="0">
              <a:solidFill>
                <a:srgbClr val="404040"/>
              </a:solidFill>
              <a:latin typeface="Calibri Light"/>
              <a:ea typeface="Calibri"/>
              <a:cs typeface="Calibri"/>
            </a:endParaRPr>
          </a:p>
          <a:p>
            <a:pPr>
              <a:lnSpc>
                <a:spcPct val="160000"/>
              </a:lnSpc>
              <a:buFont typeface="Wingdings"/>
              <a:buChar char="Ø"/>
            </a:pPr>
            <a:endParaRPr lang="es-ES" b="1" dirty="0">
              <a:solidFill>
                <a:srgbClr val="404040"/>
              </a:solidFill>
              <a:latin typeface="Calibri Light"/>
              <a:ea typeface="Calibri"/>
              <a:cs typeface="Calibri"/>
            </a:endParaRPr>
          </a:p>
          <a:p>
            <a:pPr>
              <a:lnSpc>
                <a:spcPct val="160000"/>
              </a:lnSpc>
              <a:buFont typeface="Wingdings"/>
              <a:buChar char="Ø"/>
            </a:pPr>
            <a:endParaRPr lang="es-ES" dirty="0">
              <a:solidFill>
                <a:srgbClr val="404040"/>
              </a:solidFill>
              <a:latin typeface="Calibri Light"/>
              <a:ea typeface="Calibri"/>
              <a:cs typeface="Calibri"/>
            </a:endParaRPr>
          </a:p>
          <a:p>
            <a:pPr>
              <a:lnSpc>
                <a:spcPct val="150000"/>
              </a:lnSpc>
              <a:buFont typeface="Wingdings" panose="020F0502020204030204" pitchFamily="34" charset="0"/>
              <a:buChar char="Ø"/>
            </a:pPr>
            <a:endParaRPr lang="es-ES" sz="180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>
              <a:lnSpc>
                <a:spcPct val="150000"/>
              </a:lnSpc>
              <a:buFont typeface="Wingdings" panose="020F0502020204030204" pitchFamily="34" charset="0"/>
              <a:buChar char="Ø"/>
            </a:pPr>
            <a:endParaRPr lang="es-ES" sz="180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>
              <a:lnSpc>
                <a:spcPct val="150000"/>
              </a:lnSpc>
              <a:buFont typeface="Wingdings" panose="020F0502020204030204" pitchFamily="34" charset="0"/>
              <a:buChar char="Ø"/>
            </a:pPr>
            <a:endParaRPr lang="es-ES" sz="1600">
              <a:solidFill>
                <a:srgbClr val="000000"/>
              </a:solidFill>
              <a:latin typeface="Calibri Light"/>
              <a:ea typeface="Calibri Light"/>
              <a:cs typeface="Calibri Light"/>
            </a:endParaRPr>
          </a:p>
          <a:p>
            <a:pPr>
              <a:lnSpc>
                <a:spcPct val="150000"/>
              </a:lnSpc>
              <a:buFont typeface="Wingdings" panose="020F0502020204030204" pitchFamily="34" charset="0"/>
              <a:buChar char="Ø"/>
            </a:pPr>
            <a:endParaRPr lang="es-ES" sz="1600">
              <a:solidFill>
                <a:srgbClr val="000000"/>
              </a:solidFill>
              <a:ea typeface="Calibri"/>
              <a:cs typeface="Calibri"/>
            </a:endParaRPr>
          </a:p>
          <a:p>
            <a:pPr>
              <a:buFont typeface="Wingdings" panose="020F0502020204030204" pitchFamily="34" charset="0"/>
              <a:buChar char="Ø"/>
            </a:pPr>
            <a:endParaRPr lang="es-ES">
              <a:ea typeface="Calibri"/>
              <a:cs typeface="Calibri"/>
            </a:endParaRPr>
          </a:p>
          <a:p>
            <a:pPr>
              <a:buFont typeface="Wingdings" panose="020F0502020204030204" pitchFamily="34" charset="0"/>
              <a:buChar char="Ø"/>
            </a:pPr>
            <a:endParaRPr lang="es-ES">
              <a:ea typeface="Calibri"/>
              <a:cs typeface="Calibri"/>
            </a:endParaRPr>
          </a:p>
          <a:p>
            <a:pPr>
              <a:buFont typeface="Wingdings" panose="020F0502020204030204" pitchFamily="34" charset="0"/>
              <a:buChar char="Ø"/>
            </a:pPr>
            <a:endParaRPr lang="es-ES">
              <a:ea typeface="Calibri"/>
              <a:cs typeface="Calibri"/>
            </a:endParaRPr>
          </a:p>
          <a:p>
            <a:pPr>
              <a:buFont typeface="Wingdings" panose="020F0502020204030204" pitchFamily="34" charset="0"/>
              <a:buChar char="Ø"/>
            </a:pPr>
            <a:endParaRPr lang="es-ES">
              <a:ea typeface="Calibri"/>
              <a:cs typeface="Calibri"/>
            </a:endParaRPr>
          </a:p>
          <a:p>
            <a:pPr>
              <a:buFont typeface="Wingdings" panose="020F0502020204030204" pitchFamily="34" charset="0"/>
              <a:buChar char="Ø"/>
            </a:pPr>
            <a:endParaRPr lang="es-ES">
              <a:ea typeface="Calibri"/>
              <a:cs typeface="Calibri"/>
            </a:endParaRPr>
          </a:p>
          <a:p>
            <a:pPr>
              <a:buFont typeface="Wingdings" panose="020F0502020204030204" pitchFamily="34" charset="0"/>
              <a:buChar char="Ø"/>
            </a:pPr>
            <a:endParaRPr lang="es-ES">
              <a:ea typeface="Calibri"/>
              <a:cs typeface="Calibri"/>
            </a:endParaRP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F5769D0-DA4D-6687-A97B-5C373CCDF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47</a:t>
            </a:fld>
            <a:endParaRPr lang="es-ES"/>
          </a:p>
        </p:txBody>
      </p:sp>
      <p:pic>
        <p:nvPicPr>
          <p:cNvPr id="4" name="Imagen 3" descr="Texto&#10;&#10;Descripción generada automáticamente">
            <a:extLst>
              <a:ext uri="{FF2B5EF4-FFF2-40B4-BE49-F238E27FC236}">
                <a16:creationId xmlns:a16="http://schemas.microsoft.com/office/drawing/2014/main" id="{32DE69DA-CD2C-4B2D-4AB5-9090969AB0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1716" y="2388558"/>
            <a:ext cx="4325216" cy="1444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0118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CA89950-E31A-4DC4-2301-B1386CEE3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252936"/>
            <a:ext cx="10058400" cy="1028715"/>
          </a:xfrm>
        </p:spPr>
        <p:txBody>
          <a:bodyPr anchor="ctr">
            <a:normAutofit/>
          </a:bodyPr>
          <a:lstStyle/>
          <a:p>
            <a:pPr algn="ctr"/>
            <a:r>
              <a:rPr lang="es-ES" sz="3600">
                <a:solidFill>
                  <a:srgbClr val="FFFFFF"/>
                </a:solidFill>
                <a:ea typeface="Calibri Light"/>
                <a:cs typeface="Calibri Light"/>
              </a:rPr>
              <a:t>Vue.js</a:t>
            </a:r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5E1ED12F-9F06-4B37-87B7-F98F52937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7A56209-657E-3579-E2C6-99E6D54CD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3797" y="678215"/>
            <a:ext cx="5256658" cy="4373697"/>
          </a:xfrm>
        </p:spPr>
        <p:txBody>
          <a:bodyPr vert="horz" lIns="0" tIns="45720" rIns="0" bIns="45720" rtlCol="0" anchor="t">
            <a:normAutofit fontScale="92500" lnSpcReduction="20000"/>
          </a:bodyPr>
          <a:lstStyle/>
          <a:p>
            <a:pPr>
              <a:buFont typeface="Wingdings" panose="020F0502020204030204" pitchFamily="34" charset="0"/>
              <a:buChar char="Ø"/>
            </a:pPr>
            <a:endParaRPr lang="es-ES" sz="2400" b="1">
              <a:latin typeface="Calibri Light"/>
              <a:ea typeface="+mn-lt"/>
              <a:cs typeface="+mn-lt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s-ES" sz="3200" b="1" dirty="0">
                <a:latin typeface="Calibri Light"/>
                <a:ea typeface="Calibri"/>
                <a:cs typeface="Calibri"/>
              </a:rPr>
              <a:t>Reactividad</a:t>
            </a:r>
          </a:p>
          <a:p>
            <a:pPr>
              <a:lnSpc>
                <a:spcPct val="150000"/>
              </a:lnSpc>
              <a:buFont typeface="Wingdings"/>
              <a:buChar char="Ø"/>
            </a:pPr>
            <a:r>
              <a:rPr lang="es-ES" dirty="0">
                <a:solidFill>
                  <a:schemeClr val="tx1"/>
                </a:solidFill>
                <a:latin typeface="Calibri Light"/>
                <a:ea typeface="+mn-lt"/>
                <a:cs typeface="+mn-lt"/>
              </a:rPr>
              <a:t>Vue.js tiene un sistema de </a:t>
            </a:r>
            <a:r>
              <a:rPr lang="es-ES" dirty="0">
                <a:solidFill>
                  <a:schemeClr val="accent1"/>
                </a:solidFill>
                <a:latin typeface="Calibri Light"/>
                <a:ea typeface="+mn-lt"/>
                <a:cs typeface="+mn-lt"/>
              </a:rPr>
              <a:t>reactividad</a:t>
            </a:r>
            <a:r>
              <a:rPr lang="es-ES" dirty="0">
                <a:solidFill>
                  <a:schemeClr val="tx1"/>
                </a:solidFill>
                <a:latin typeface="Calibri Light"/>
                <a:ea typeface="+mn-lt"/>
                <a:cs typeface="+mn-lt"/>
              </a:rPr>
              <a:t> que automáticamente detecta cambios en el estado de los datos y actualiza la vista de forma eficiente.</a:t>
            </a:r>
          </a:p>
          <a:p>
            <a:pPr>
              <a:lnSpc>
                <a:spcPct val="150000"/>
              </a:lnSpc>
              <a:buFont typeface="Wingdings"/>
              <a:buChar char="Ø"/>
            </a:pPr>
            <a:r>
              <a:rPr lang="es-ES" dirty="0">
                <a:solidFill>
                  <a:schemeClr val="accent1"/>
                </a:solidFill>
                <a:latin typeface="Calibri Light"/>
                <a:ea typeface="+mn-lt"/>
                <a:cs typeface="+mn-lt"/>
              </a:rPr>
              <a:t>Ventaja:</a:t>
            </a:r>
            <a:r>
              <a:rPr lang="es-ES" dirty="0">
                <a:solidFill>
                  <a:schemeClr val="tx1"/>
                </a:solidFill>
                <a:latin typeface="Calibri Light"/>
                <a:ea typeface="+mn-lt"/>
                <a:cs typeface="+mn-lt"/>
              </a:rPr>
              <a:t> Esto simplifica la manipulación del DOM, permitiendo que las vistas se mantengan sincronizadas con el estado subyacente sin necesidad de manipulación directa.</a:t>
            </a:r>
            <a:endParaRPr lang="es-ES" dirty="0">
              <a:solidFill>
                <a:schemeClr val="tx1"/>
              </a:solidFill>
              <a:latin typeface="Calibri Light"/>
              <a:ea typeface="Calibri Light"/>
              <a:cs typeface="Calibri Light"/>
            </a:endParaRPr>
          </a:p>
          <a:p>
            <a:pPr marL="0" indent="0">
              <a:lnSpc>
                <a:spcPct val="150000"/>
              </a:lnSpc>
              <a:buNone/>
            </a:pPr>
            <a:endParaRPr lang="es-ES" dirty="0">
              <a:solidFill>
                <a:schemeClr val="tx1"/>
              </a:solidFill>
              <a:latin typeface="Calibri Light"/>
              <a:ea typeface="Calibri"/>
              <a:cs typeface="Calibri"/>
            </a:endParaRPr>
          </a:p>
          <a:p>
            <a:pPr>
              <a:lnSpc>
                <a:spcPct val="150000"/>
              </a:lnSpc>
              <a:buFont typeface="Wingdings"/>
              <a:buChar char="Ø"/>
            </a:pPr>
            <a:endParaRPr lang="es-ES" dirty="0">
              <a:solidFill>
                <a:schemeClr val="accent1"/>
              </a:solidFill>
              <a:latin typeface="Calibri Light"/>
              <a:ea typeface="+mn-lt"/>
              <a:cs typeface="+mn-lt"/>
            </a:endParaRPr>
          </a:p>
          <a:p>
            <a:pPr>
              <a:lnSpc>
                <a:spcPct val="150000"/>
              </a:lnSpc>
              <a:buFont typeface="Wingdings"/>
              <a:buChar char="Ø"/>
            </a:pPr>
            <a:endParaRPr lang="es-ES" dirty="0">
              <a:solidFill>
                <a:srgbClr val="404040"/>
              </a:solidFill>
              <a:latin typeface="Calibri Light"/>
              <a:ea typeface="Calibri"/>
              <a:cs typeface="Calibri"/>
            </a:endParaRPr>
          </a:p>
          <a:p>
            <a:pPr>
              <a:lnSpc>
                <a:spcPct val="160000"/>
              </a:lnSpc>
              <a:buFont typeface="Wingdings"/>
              <a:buChar char="Ø"/>
            </a:pPr>
            <a:endParaRPr lang="es-ES" b="1" dirty="0">
              <a:solidFill>
                <a:srgbClr val="404040"/>
              </a:solidFill>
              <a:latin typeface="Calibri Light"/>
              <a:ea typeface="Calibri"/>
              <a:cs typeface="Calibri"/>
            </a:endParaRPr>
          </a:p>
          <a:p>
            <a:pPr>
              <a:lnSpc>
                <a:spcPct val="160000"/>
              </a:lnSpc>
              <a:buFont typeface="Wingdings"/>
              <a:buChar char="Ø"/>
            </a:pPr>
            <a:endParaRPr lang="es-ES" dirty="0">
              <a:solidFill>
                <a:srgbClr val="404040"/>
              </a:solidFill>
              <a:latin typeface="Calibri Light"/>
              <a:ea typeface="Calibri"/>
              <a:cs typeface="Calibri"/>
            </a:endParaRPr>
          </a:p>
          <a:p>
            <a:pPr>
              <a:lnSpc>
                <a:spcPct val="150000"/>
              </a:lnSpc>
              <a:buFont typeface="Wingdings" panose="020F0502020204030204" pitchFamily="34" charset="0"/>
              <a:buChar char="Ø"/>
            </a:pPr>
            <a:endParaRPr lang="es-ES" sz="180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>
              <a:lnSpc>
                <a:spcPct val="150000"/>
              </a:lnSpc>
              <a:buFont typeface="Wingdings" panose="020F0502020204030204" pitchFamily="34" charset="0"/>
              <a:buChar char="Ø"/>
            </a:pPr>
            <a:endParaRPr lang="es-ES" sz="180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>
              <a:lnSpc>
                <a:spcPct val="150000"/>
              </a:lnSpc>
              <a:buFont typeface="Wingdings" panose="020F0502020204030204" pitchFamily="34" charset="0"/>
              <a:buChar char="Ø"/>
            </a:pPr>
            <a:endParaRPr lang="es-ES" sz="1600">
              <a:solidFill>
                <a:srgbClr val="000000"/>
              </a:solidFill>
              <a:latin typeface="Calibri Light"/>
              <a:ea typeface="Calibri Light"/>
              <a:cs typeface="Calibri Light"/>
            </a:endParaRPr>
          </a:p>
          <a:p>
            <a:pPr>
              <a:lnSpc>
                <a:spcPct val="150000"/>
              </a:lnSpc>
              <a:buFont typeface="Wingdings" panose="020F0502020204030204" pitchFamily="34" charset="0"/>
              <a:buChar char="Ø"/>
            </a:pPr>
            <a:endParaRPr lang="es-ES" sz="1600">
              <a:solidFill>
                <a:srgbClr val="000000"/>
              </a:solidFill>
              <a:ea typeface="Calibri"/>
              <a:cs typeface="Calibri"/>
            </a:endParaRPr>
          </a:p>
          <a:p>
            <a:pPr>
              <a:buFont typeface="Wingdings" panose="020F0502020204030204" pitchFamily="34" charset="0"/>
              <a:buChar char="Ø"/>
            </a:pPr>
            <a:endParaRPr lang="es-ES">
              <a:ea typeface="Calibri"/>
              <a:cs typeface="Calibri"/>
            </a:endParaRPr>
          </a:p>
          <a:p>
            <a:pPr>
              <a:buFont typeface="Wingdings" panose="020F0502020204030204" pitchFamily="34" charset="0"/>
              <a:buChar char="Ø"/>
            </a:pPr>
            <a:endParaRPr lang="es-ES">
              <a:ea typeface="Calibri"/>
              <a:cs typeface="Calibri"/>
            </a:endParaRPr>
          </a:p>
          <a:p>
            <a:pPr>
              <a:buFont typeface="Wingdings" panose="020F0502020204030204" pitchFamily="34" charset="0"/>
              <a:buChar char="Ø"/>
            </a:pPr>
            <a:endParaRPr lang="es-ES">
              <a:ea typeface="Calibri"/>
              <a:cs typeface="Calibri"/>
            </a:endParaRPr>
          </a:p>
          <a:p>
            <a:pPr>
              <a:buFont typeface="Wingdings" panose="020F0502020204030204" pitchFamily="34" charset="0"/>
              <a:buChar char="Ø"/>
            </a:pPr>
            <a:endParaRPr lang="es-ES">
              <a:ea typeface="Calibri"/>
              <a:cs typeface="Calibri"/>
            </a:endParaRPr>
          </a:p>
          <a:p>
            <a:pPr>
              <a:buFont typeface="Wingdings" panose="020F0502020204030204" pitchFamily="34" charset="0"/>
              <a:buChar char="Ø"/>
            </a:pPr>
            <a:endParaRPr lang="es-ES">
              <a:ea typeface="Calibri"/>
              <a:cs typeface="Calibri"/>
            </a:endParaRPr>
          </a:p>
          <a:p>
            <a:pPr>
              <a:buFont typeface="Wingdings" panose="020F0502020204030204" pitchFamily="34" charset="0"/>
              <a:buChar char="Ø"/>
            </a:pPr>
            <a:endParaRPr lang="es-ES">
              <a:ea typeface="Calibri"/>
              <a:cs typeface="Calibri"/>
            </a:endParaRP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F5769D0-DA4D-6687-A97B-5C373CCDF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48</a:t>
            </a:fld>
            <a:endParaRPr lang="es-ES"/>
          </a:p>
        </p:txBody>
      </p:sp>
      <p:pic>
        <p:nvPicPr>
          <p:cNvPr id="5" name="Imagen 4" descr="Texto&#10;&#10;Descripción generada automáticamente">
            <a:extLst>
              <a:ext uri="{FF2B5EF4-FFF2-40B4-BE49-F238E27FC236}">
                <a16:creationId xmlns:a16="http://schemas.microsoft.com/office/drawing/2014/main" id="{05779371-7A08-AA4B-9919-AAC6DC4F03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7063" y="2142691"/>
            <a:ext cx="4039466" cy="2317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9553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CA89950-E31A-4DC4-2301-B1386CEE3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252936"/>
            <a:ext cx="10058400" cy="1028715"/>
          </a:xfrm>
        </p:spPr>
        <p:txBody>
          <a:bodyPr anchor="ctr">
            <a:normAutofit/>
          </a:bodyPr>
          <a:lstStyle/>
          <a:p>
            <a:pPr algn="ctr"/>
            <a:r>
              <a:rPr lang="es-ES" sz="3600">
                <a:solidFill>
                  <a:srgbClr val="FFFFFF"/>
                </a:solidFill>
                <a:ea typeface="Calibri Light"/>
                <a:cs typeface="Calibri Light"/>
              </a:rPr>
              <a:t>Vue.js</a:t>
            </a:r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5E1ED12F-9F06-4B37-87B7-F98F52937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7A56209-657E-3579-E2C6-99E6D54CD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3797" y="600283"/>
            <a:ext cx="5256658" cy="4373697"/>
          </a:xfrm>
        </p:spPr>
        <p:txBody>
          <a:bodyPr vert="horz" lIns="0" tIns="45720" rIns="0" bIns="45720" rtlCol="0" anchor="t">
            <a:normAutofit fontScale="92500" lnSpcReduction="20000"/>
          </a:bodyPr>
          <a:lstStyle/>
          <a:p>
            <a:pPr>
              <a:buFont typeface="Wingdings" panose="020F0502020204030204" pitchFamily="34" charset="0"/>
              <a:buChar char="Ø"/>
            </a:pPr>
            <a:endParaRPr lang="es-ES" sz="2400" b="1">
              <a:latin typeface="Calibri Light"/>
              <a:ea typeface="+mn-lt"/>
              <a:cs typeface="+mn-lt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s-ES" sz="3200" b="1" dirty="0">
                <a:latin typeface="Calibri Light"/>
                <a:ea typeface="Calibri"/>
                <a:cs typeface="Calibri"/>
              </a:rPr>
              <a:t>Directivas</a:t>
            </a:r>
          </a:p>
          <a:p>
            <a:pPr>
              <a:lnSpc>
                <a:spcPct val="150000"/>
              </a:lnSpc>
              <a:buFont typeface="Wingdings"/>
              <a:buChar char="Ø"/>
            </a:pPr>
            <a:r>
              <a:rPr lang="es-ES" dirty="0" err="1">
                <a:solidFill>
                  <a:schemeClr val="tx1"/>
                </a:solidFill>
                <a:latin typeface="Calibri Light"/>
                <a:ea typeface="+mn-lt"/>
                <a:cs typeface="+mn-lt"/>
              </a:rPr>
              <a:t>Vue</a:t>
            </a:r>
            <a:r>
              <a:rPr lang="es-ES" dirty="0">
                <a:solidFill>
                  <a:schemeClr val="tx1"/>
                </a:solidFill>
                <a:latin typeface="Calibri Light"/>
                <a:ea typeface="+mn-lt"/>
                <a:cs typeface="+mn-lt"/>
              </a:rPr>
              <a:t> proporciona </a:t>
            </a:r>
            <a:r>
              <a:rPr lang="es-ES" dirty="0">
                <a:solidFill>
                  <a:schemeClr val="accent1"/>
                </a:solidFill>
                <a:latin typeface="Calibri Light"/>
                <a:ea typeface="+mn-lt"/>
                <a:cs typeface="+mn-lt"/>
              </a:rPr>
              <a:t>directivas</a:t>
            </a:r>
            <a:r>
              <a:rPr lang="es-ES" dirty="0">
                <a:solidFill>
                  <a:schemeClr val="tx1"/>
                </a:solidFill>
                <a:latin typeface="Calibri Light"/>
                <a:ea typeface="+mn-lt"/>
                <a:cs typeface="+mn-lt"/>
              </a:rPr>
              <a:t> como </a:t>
            </a:r>
            <a:r>
              <a:rPr lang="es-ES" b="1" dirty="0">
                <a:solidFill>
                  <a:schemeClr val="tx1"/>
                </a:solidFill>
                <a:latin typeface="Calibri Light"/>
                <a:ea typeface="+mn-lt"/>
                <a:cs typeface="+mn-lt"/>
              </a:rPr>
              <a:t>v-</a:t>
            </a:r>
            <a:r>
              <a:rPr lang="es-ES" b="1" dirty="0" err="1">
                <a:solidFill>
                  <a:schemeClr val="tx1"/>
                </a:solidFill>
                <a:latin typeface="Calibri Light"/>
                <a:ea typeface="+mn-lt"/>
                <a:cs typeface="+mn-lt"/>
              </a:rPr>
              <a:t>bind</a:t>
            </a:r>
            <a:r>
              <a:rPr lang="es-ES" b="1" dirty="0">
                <a:solidFill>
                  <a:schemeClr val="tx1"/>
                </a:solidFill>
                <a:latin typeface="Calibri Light"/>
                <a:ea typeface="+mn-lt"/>
                <a:cs typeface="+mn-lt"/>
              </a:rPr>
              <a:t>, v-</a:t>
            </a:r>
            <a:r>
              <a:rPr lang="es-ES" b="1" dirty="0" err="1">
                <a:solidFill>
                  <a:schemeClr val="tx1"/>
                </a:solidFill>
                <a:latin typeface="Calibri Light"/>
                <a:ea typeface="+mn-lt"/>
                <a:cs typeface="+mn-lt"/>
              </a:rPr>
              <a:t>model</a:t>
            </a:r>
            <a:r>
              <a:rPr lang="es-ES" dirty="0">
                <a:solidFill>
                  <a:schemeClr val="tx1"/>
                </a:solidFill>
                <a:latin typeface="Calibri Light"/>
                <a:ea typeface="+mn-lt"/>
                <a:cs typeface="+mn-lt"/>
              </a:rPr>
              <a:t>, y </a:t>
            </a:r>
            <a:r>
              <a:rPr lang="es-ES" b="1" dirty="0">
                <a:solidFill>
                  <a:schemeClr val="tx1"/>
                </a:solidFill>
                <a:latin typeface="Calibri Light"/>
                <a:ea typeface="+mn-lt"/>
                <a:cs typeface="+mn-lt"/>
              </a:rPr>
              <a:t>v-</a:t>
            </a:r>
            <a:r>
              <a:rPr lang="es-ES" b="1" dirty="0" err="1">
                <a:solidFill>
                  <a:schemeClr val="tx1"/>
                </a:solidFill>
                <a:latin typeface="Calibri Light"/>
                <a:ea typeface="+mn-lt"/>
                <a:cs typeface="+mn-lt"/>
              </a:rPr>
              <a:t>if</a:t>
            </a:r>
            <a:r>
              <a:rPr lang="es-ES" b="1" dirty="0">
                <a:solidFill>
                  <a:schemeClr val="tx1"/>
                </a:solidFill>
                <a:latin typeface="Calibri Light"/>
                <a:ea typeface="+mn-lt"/>
                <a:cs typeface="+mn-lt"/>
              </a:rPr>
              <a:t> </a:t>
            </a:r>
            <a:r>
              <a:rPr lang="es-ES" dirty="0">
                <a:solidFill>
                  <a:schemeClr val="tx1"/>
                </a:solidFill>
                <a:latin typeface="Calibri Light"/>
                <a:ea typeface="+mn-lt"/>
                <a:cs typeface="+mn-lt"/>
              </a:rPr>
              <a:t>que permiten a los desarrolladores enlazar atributos de HTML con datos, manejar eventos, y realizar manipulaciones condicionales en el DOM de manera declarativa.</a:t>
            </a:r>
          </a:p>
          <a:p>
            <a:pPr>
              <a:lnSpc>
                <a:spcPct val="150000"/>
              </a:lnSpc>
              <a:buFont typeface="Wingdings"/>
              <a:buChar char="Ø"/>
            </a:pPr>
            <a:r>
              <a:rPr lang="es-ES" dirty="0">
                <a:solidFill>
                  <a:schemeClr val="accent1"/>
                </a:solidFill>
                <a:latin typeface="Calibri Light"/>
                <a:ea typeface="+mn-lt"/>
                <a:cs typeface="+mn-lt"/>
              </a:rPr>
              <a:t>Ventaja: </a:t>
            </a:r>
            <a:r>
              <a:rPr lang="es-ES" dirty="0">
                <a:solidFill>
                  <a:schemeClr val="tx1"/>
                </a:solidFill>
                <a:latin typeface="Calibri Light"/>
                <a:ea typeface="+mn-lt"/>
                <a:cs typeface="+mn-lt"/>
              </a:rPr>
              <a:t>Facilita la interacción y manipulación del DOM sin necesidad de escribir mucho JavaScript.</a:t>
            </a:r>
          </a:p>
          <a:p>
            <a:pPr marL="0" indent="0">
              <a:lnSpc>
                <a:spcPct val="150000"/>
              </a:lnSpc>
              <a:buNone/>
            </a:pPr>
            <a:endParaRPr lang="es-ES" dirty="0">
              <a:solidFill>
                <a:schemeClr val="tx1"/>
              </a:solidFill>
              <a:latin typeface="Calibri Light"/>
              <a:ea typeface="Calibri"/>
              <a:cs typeface="Calibri"/>
            </a:endParaRPr>
          </a:p>
          <a:p>
            <a:pPr>
              <a:lnSpc>
                <a:spcPct val="150000"/>
              </a:lnSpc>
              <a:buFont typeface="Wingdings"/>
              <a:buChar char="Ø"/>
            </a:pPr>
            <a:endParaRPr lang="es-ES" dirty="0">
              <a:solidFill>
                <a:srgbClr val="1CADE4"/>
              </a:solidFill>
              <a:latin typeface="Calibri Light"/>
              <a:ea typeface="Calibri"/>
              <a:cs typeface="Calibri"/>
            </a:endParaRPr>
          </a:p>
          <a:p>
            <a:pPr>
              <a:lnSpc>
                <a:spcPct val="150000"/>
              </a:lnSpc>
              <a:buFont typeface="Wingdings"/>
              <a:buChar char="Ø"/>
            </a:pPr>
            <a:endParaRPr lang="es-ES" dirty="0">
              <a:solidFill>
                <a:srgbClr val="404040"/>
              </a:solidFill>
              <a:latin typeface="Calibri Light"/>
              <a:ea typeface="+mn-lt"/>
              <a:cs typeface="+mn-lt"/>
            </a:endParaRPr>
          </a:p>
          <a:p>
            <a:pPr>
              <a:lnSpc>
                <a:spcPct val="160000"/>
              </a:lnSpc>
              <a:buFont typeface="Wingdings"/>
              <a:buChar char="Ø"/>
            </a:pPr>
            <a:endParaRPr lang="es-ES" b="1" dirty="0">
              <a:solidFill>
                <a:srgbClr val="404040"/>
              </a:solidFill>
              <a:latin typeface="Calibri Light"/>
              <a:ea typeface="Calibri"/>
              <a:cs typeface="Calibri"/>
            </a:endParaRPr>
          </a:p>
          <a:p>
            <a:pPr>
              <a:lnSpc>
                <a:spcPct val="160000"/>
              </a:lnSpc>
              <a:buFont typeface="Wingdings"/>
              <a:buChar char="Ø"/>
            </a:pPr>
            <a:endParaRPr lang="es-ES" dirty="0">
              <a:solidFill>
                <a:srgbClr val="404040"/>
              </a:solidFill>
              <a:latin typeface="Calibri Light"/>
              <a:ea typeface="Calibri"/>
              <a:cs typeface="Calibri"/>
            </a:endParaRPr>
          </a:p>
          <a:p>
            <a:pPr>
              <a:lnSpc>
                <a:spcPct val="150000"/>
              </a:lnSpc>
              <a:buFont typeface="Wingdings" panose="020F0502020204030204" pitchFamily="34" charset="0"/>
              <a:buChar char="Ø"/>
            </a:pPr>
            <a:endParaRPr lang="es-ES" sz="180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>
              <a:lnSpc>
                <a:spcPct val="150000"/>
              </a:lnSpc>
              <a:buFont typeface="Wingdings" panose="020F0502020204030204" pitchFamily="34" charset="0"/>
              <a:buChar char="Ø"/>
            </a:pPr>
            <a:endParaRPr lang="es-ES" sz="180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>
              <a:lnSpc>
                <a:spcPct val="150000"/>
              </a:lnSpc>
              <a:buFont typeface="Wingdings" panose="020F0502020204030204" pitchFamily="34" charset="0"/>
              <a:buChar char="Ø"/>
            </a:pPr>
            <a:endParaRPr lang="es-ES" sz="1600">
              <a:solidFill>
                <a:srgbClr val="000000"/>
              </a:solidFill>
              <a:latin typeface="Calibri Light"/>
              <a:ea typeface="Calibri Light"/>
              <a:cs typeface="Calibri Light"/>
            </a:endParaRPr>
          </a:p>
          <a:p>
            <a:pPr>
              <a:lnSpc>
                <a:spcPct val="150000"/>
              </a:lnSpc>
              <a:buFont typeface="Wingdings" panose="020F0502020204030204" pitchFamily="34" charset="0"/>
              <a:buChar char="Ø"/>
            </a:pPr>
            <a:endParaRPr lang="es-ES" sz="160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pPr>
              <a:buFont typeface="Wingdings" panose="020F0502020204030204" pitchFamily="34" charset="0"/>
              <a:buChar char="Ø"/>
            </a:pPr>
            <a:endParaRPr lang="es-ES">
              <a:solidFill>
                <a:srgbClr val="404040"/>
              </a:solidFill>
              <a:ea typeface="Calibri"/>
              <a:cs typeface="Calibri"/>
            </a:endParaRPr>
          </a:p>
          <a:p>
            <a:pPr>
              <a:buFont typeface="Wingdings" panose="020F0502020204030204" pitchFamily="34" charset="0"/>
              <a:buChar char="Ø"/>
            </a:pPr>
            <a:endParaRPr lang="es-ES">
              <a:ea typeface="Calibri"/>
              <a:cs typeface="Calibri"/>
            </a:endParaRPr>
          </a:p>
          <a:p>
            <a:pPr>
              <a:buFont typeface="Wingdings" panose="020F0502020204030204" pitchFamily="34" charset="0"/>
              <a:buChar char="Ø"/>
            </a:pPr>
            <a:endParaRPr lang="es-ES">
              <a:ea typeface="Calibri"/>
              <a:cs typeface="Calibri"/>
            </a:endParaRPr>
          </a:p>
          <a:p>
            <a:pPr>
              <a:buFont typeface="Wingdings" panose="020F0502020204030204" pitchFamily="34" charset="0"/>
              <a:buChar char="Ø"/>
            </a:pPr>
            <a:endParaRPr lang="es-ES">
              <a:ea typeface="Calibri"/>
              <a:cs typeface="Calibri"/>
            </a:endParaRPr>
          </a:p>
          <a:p>
            <a:pPr>
              <a:buFont typeface="Wingdings" panose="020F0502020204030204" pitchFamily="34" charset="0"/>
              <a:buChar char="Ø"/>
            </a:pPr>
            <a:endParaRPr lang="es-ES">
              <a:ea typeface="Calibri"/>
              <a:cs typeface="Calibri"/>
            </a:endParaRPr>
          </a:p>
          <a:p>
            <a:pPr>
              <a:buFont typeface="Wingdings" panose="020F0502020204030204" pitchFamily="34" charset="0"/>
              <a:buChar char="Ø"/>
            </a:pPr>
            <a:endParaRPr lang="es-ES">
              <a:ea typeface="Calibri"/>
              <a:cs typeface="Calibri"/>
            </a:endParaRP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F5769D0-DA4D-6687-A97B-5C373CCDF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49</a:t>
            </a:fld>
            <a:endParaRPr lang="es-E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9307904-F547-1B77-59C1-1019AEAC04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2678" y="2869189"/>
            <a:ext cx="4332143" cy="768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2851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CA89950-E31A-4DC4-2301-B1386CEE3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252936"/>
            <a:ext cx="10058400" cy="1028715"/>
          </a:xfrm>
        </p:spPr>
        <p:txBody>
          <a:bodyPr anchor="ctr">
            <a:normAutofit/>
          </a:bodyPr>
          <a:lstStyle/>
          <a:p>
            <a:pPr algn="ctr"/>
            <a:r>
              <a:rPr lang="es-ES" sz="3600">
                <a:solidFill>
                  <a:srgbClr val="FFFFFF"/>
                </a:solidFill>
                <a:ea typeface="Calibri Light"/>
                <a:cs typeface="Calibri Light"/>
              </a:rPr>
              <a:t>Bootstrap</a:t>
            </a:r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5E1ED12F-9F06-4B37-87B7-F98F52937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7A56209-657E-3579-E2C6-99E6D54CD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6785" y="435760"/>
            <a:ext cx="10014325" cy="4300095"/>
          </a:xfrm>
        </p:spPr>
        <p:txBody>
          <a:bodyPr vert="horz" lIns="0" tIns="45720" rIns="0" bIns="45720" rtlCol="0" anchor="t">
            <a:normAutofit lnSpcReduction="10000"/>
          </a:bodyPr>
          <a:lstStyle/>
          <a:p>
            <a:pPr>
              <a:buFont typeface="Wingdings" panose="020F0502020204030204" pitchFamily="34" charset="0"/>
              <a:buChar char="Ø"/>
            </a:pPr>
            <a:endParaRPr lang="es-ES" sz="2400" b="1">
              <a:latin typeface="Calibri Light"/>
              <a:ea typeface="+mn-lt"/>
              <a:cs typeface="+mn-lt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s-ES" sz="3200" b="1" dirty="0">
                <a:latin typeface="Calibri Light"/>
                <a:ea typeface="+mn-lt"/>
                <a:cs typeface="+mn-lt"/>
              </a:rPr>
              <a:t>Características</a:t>
            </a:r>
            <a:endParaRPr lang="es-ES" b="1" dirty="0">
              <a:latin typeface="Calibri Light"/>
            </a:endParaRPr>
          </a:p>
          <a:p>
            <a:pPr>
              <a:lnSpc>
                <a:spcPct val="150000"/>
              </a:lnSpc>
              <a:buFont typeface="Wingdings" panose="020F0502020204030204" pitchFamily="34" charset="0"/>
              <a:buChar char="Ø"/>
            </a:pPr>
            <a:r>
              <a:rPr lang="es-ES" dirty="0">
                <a:solidFill>
                  <a:schemeClr val="accent1"/>
                </a:solidFill>
                <a:latin typeface="Calibri Light"/>
                <a:ea typeface="+mn-lt"/>
                <a:cs typeface="+mn-lt"/>
              </a:rPr>
              <a:t>Sistema de Grillas:</a:t>
            </a:r>
            <a:r>
              <a:rPr lang="es-ES" dirty="0">
                <a:latin typeface="Calibri Light"/>
                <a:ea typeface="+mn-lt"/>
                <a:cs typeface="+mn-lt"/>
              </a:rPr>
              <a:t> Bootstrap utiliza un sistema de grillas basado en columnas que facilita la disposición de los elementos en una página. Este sistema se adapta automáticamente al tamaño de la pantalla.</a:t>
            </a:r>
          </a:p>
          <a:p>
            <a:pPr>
              <a:lnSpc>
                <a:spcPct val="150000"/>
              </a:lnSpc>
              <a:buFont typeface="Wingdings" panose="020F0502020204030204" pitchFamily="34" charset="0"/>
              <a:buChar char="Ø"/>
            </a:pPr>
            <a:r>
              <a:rPr lang="es-ES" dirty="0">
                <a:solidFill>
                  <a:schemeClr val="accent1"/>
                </a:solidFill>
                <a:latin typeface="Calibri Light"/>
                <a:ea typeface="+mn-lt"/>
                <a:cs typeface="+mn-lt"/>
              </a:rPr>
              <a:t>Componentes Predefinidos: </a:t>
            </a:r>
            <a:r>
              <a:rPr lang="es-ES" dirty="0">
                <a:latin typeface="Calibri Light"/>
                <a:ea typeface="+mn-lt"/>
                <a:cs typeface="+mn-lt"/>
              </a:rPr>
              <a:t>Incluye una amplia gama de componentes como botones, formularios, </a:t>
            </a:r>
            <a:r>
              <a:rPr lang="es-ES" err="1">
                <a:latin typeface="Calibri Light"/>
                <a:ea typeface="+mn-lt"/>
                <a:cs typeface="+mn-lt"/>
              </a:rPr>
              <a:t>navbars</a:t>
            </a:r>
            <a:r>
              <a:rPr lang="es-ES" dirty="0">
                <a:latin typeface="Calibri Light"/>
                <a:ea typeface="+mn-lt"/>
                <a:cs typeface="+mn-lt"/>
              </a:rPr>
              <a:t>, modales, y más, que se pueden utilizar directamente o personalizar según las necesidades del proyecto.</a:t>
            </a:r>
          </a:p>
          <a:p>
            <a:pPr>
              <a:lnSpc>
                <a:spcPct val="150000"/>
              </a:lnSpc>
              <a:buFont typeface="Wingdings" panose="020F0502020204030204" pitchFamily="34" charset="0"/>
              <a:buChar char="Ø"/>
            </a:pPr>
            <a:endParaRPr lang="es-ES" dirty="0">
              <a:solidFill>
                <a:srgbClr val="404040"/>
              </a:solidFill>
              <a:latin typeface="Calibri Light"/>
              <a:ea typeface="Calibri Light"/>
              <a:cs typeface="Calibri Light"/>
            </a:endParaRPr>
          </a:p>
          <a:p>
            <a:pPr>
              <a:lnSpc>
                <a:spcPct val="150000"/>
              </a:lnSpc>
              <a:buFont typeface="Wingdings" panose="020F0502020204030204" pitchFamily="34" charset="0"/>
              <a:buChar char="Ø"/>
            </a:pPr>
            <a:endParaRPr lang="es-ES" sz="180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>
              <a:lnSpc>
                <a:spcPct val="150000"/>
              </a:lnSpc>
              <a:buFont typeface="Wingdings" panose="020F0502020204030204" pitchFamily="34" charset="0"/>
              <a:buChar char="Ø"/>
            </a:pPr>
            <a:endParaRPr lang="es-ES" sz="180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>
              <a:lnSpc>
                <a:spcPct val="150000"/>
              </a:lnSpc>
              <a:buFont typeface="Wingdings" panose="020F0502020204030204" pitchFamily="34" charset="0"/>
              <a:buChar char="Ø"/>
            </a:pPr>
            <a:endParaRPr lang="es-ES" sz="1600">
              <a:solidFill>
                <a:srgbClr val="000000"/>
              </a:solidFill>
              <a:latin typeface="Calibri Light"/>
              <a:ea typeface="Calibri Light"/>
              <a:cs typeface="Calibri Light"/>
            </a:endParaRPr>
          </a:p>
          <a:p>
            <a:pPr>
              <a:lnSpc>
                <a:spcPct val="150000"/>
              </a:lnSpc>
              <a:buFont typeface="Wingdings" panose="020F0502020204030204" pitchFamily="34" charset="0"/>
              <a:buChar char="Ø"/>
            </a:pPr>
            <a:endParaRPr lang="es-ES" sz="1600">
              <a:solidFill>
                <a:srgbClr val="000000"/>
              </a:solidFill>
              <a:ea typeface="Calibri"/>
              <a:cs typeface="Calibri"/>
            </a:endParaRPr>
          </a:p>
          <a:p>
            <a:pPr>
              <a:buFont typeface="Wingdings" panose="020F0502020204030204" pitchFamily="34" charset="0"/>
              <a:buChar char="Ø"/>
            </a:pPr>
            <a:endParaRPr lang="es-ES">
              <a:ea typeface="Calibri"/>
              <a:cs typeface="Calibri"/>
            </a:endParaRPr>
          </a:p>
          <a:p>
            <a:pPr>
              <a:buFont typeface="Wingdings" panose="020F0502020204030204" pitchFamily="34" charset="0"/>
              <a:buChar char="Ø"/>
            </a:pPr>
            <a:endParaRPr lang="es-ES">
              <a:ea typeface="Calibri"/>
              <a:cs typeface="Calibri"/>
            </a:endParaRPr>
          </a:p>
          <a:p>
            <a:pPr>
              <a:buFont typeface="Wingdings" panose="020F0502020204030204" pitchFamily="34" charset="0"/>
              <a:buChar char="Ø"/>
            </a:pPr>
            <a:endParaRPr lang="es-ES">
              <a:ea typeface="Calibri"/>
              <a:cs typeface="Calibri"/>
            </a:endParaRPr>
          </a:p>
          <a:p>
            <a:pPr>
              <a:buFont typeface="Wingdings" panose="020F0502020204030204" pitchFamily="34" charset="0"/>
              <a:buChar char="Ø"/>
            </a:pPr>
            <a:endParaRPr lang="es-ES">
              <a:ea typeface="Calibri"/>
              <a:cs typeface="Calibri"/>
            </a:endParaRPr>
          </a:p>
          <a:p>
            <a:pPr>
              <a:buFont typeface="Wingdings" panose="020F0502020204030204" pitchFamily="34" charset="0"/>
              <a:buChar char="Ø"/>
            </a:pPr>
            <a:endParaRPr lang="es-ES">
              <a:ea typeface="Calibri"/>
              <a:cs typeface="Calibri"/>
            </a:endParaRP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F5769D0-DA4D-6687-A97B-5C373CCDF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34934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CA89950-E31A-4DC4-2301-B1386CEE3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252936"/>
            <a:ext cx="10058400" cy="1028715"/>
          </a:xfrm>
        </p:spPr>
        <p:txBody>
          <a:bodyPr anchor="ctr">
            <a:normAutofit/>
          </a:bodyPr>
          <a:lstStyle/>
          <a:p>
            <a:pPr algn="ctr"/>
            <a:r>
              <a:rPr lang="es-ES" sz="3600">
                <a:solidFill>
                  <a:srgbClr val="FFFFFF"/>
                </a:solidFill>
                <a:ea typeface="Calibri Light"/>
                <a:cs typeface="Calibri Light"/>
              </a:rPr>
              <a:t>Vue.js</a:t>
            </a:r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5E1ED12F-9F06-4B37-87B7-F98F52937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7A56209-657E-3579-E2C6-99E6D54CD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3797" y="561317"/>
            <a:ext cx="5356237" cy="4360708"/>
          </a:xfrm>
        </p:spPr>
        <p:txBody>
          <a:bodyPr vert="horz" lIns="0" tIns="45720" rIns="0" bIns="45720" rtlCol="0" anchor="t">
            <a:normAutofit fontScale="92500"/>
          </a:bodyPr>
          <a:lstStyle/>
          <a:p>
            <a:pPr>
              <a:buFont typeface="Wingdings" panose="020F0502020204030204" pitchFamily="34" charset="0"/>
              <a:buChar char="Ø"/>
            </a:pPr>
            <a:endParaRPr lang="es-ES" sz="2400" b="1">
              <a:latin typeface="Calibri Light"/>
              <a:ea typeface="+mn-lt"/>
              <a:cs typeface="+mn-lt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s-ES" sz="3200" b="1" dirty="0">
                <a:latin typeface="Calibri Light"/>
                <a:ea typeface="+mn-lt"/>
                <a:cs typeface="+mn-lt"/>
              </a:rPr>
              <a:t>Single File </a:t>
            </a:r>
            <a:r>
              <a:rPr lang="es-ES" sz="3200" b="1" err="1">
                <a:latin typeface="Calibri Light"/>
                <a:ea typeface="+mn-lt"/>
                <a:cs typeface="+mn-lt"/>
              </a:rPr>
              <a:t>Components</a:t>
            </a:r>
            <a:r>
              <a:rPr lang="es-ES" sz="3200" b="1" dirty="0">
                <a:latin typeface="Calibri Light"/>
                <a:ea typeface="+mn-lt"/>
                <a:cs typeface="+mn-lt"/>
              </a:rPr>
              <a:t> (SFC)</a:t>
            </a:r>
            <a:endParaRPr lang="es-ES" b="1" dirty="0">
              <a:latin typeface="Calibri Light"/>
            </a:endParaRPr>
          </a:p>
          <a:p>
            <a:pPr>
              <a:lnSpc>
                <a:spcPct val="150000"/>
              </a:lnSpc>
              <a:buFont typeface="Wingdings"/>
              <a:buChar char="Ø"/>
            </a:pPr>
            <a:r>
              <a:rPr lang="es-ES" dirty="0" err="1">
                <a:solidFill>
                  <a:schemeClr val="tx1"/>
                </a:solidFill>
                <a:latin typeface="Calibri Light"/>
                <a:ea typeface="+mn-lt"/>
                <a:cs typeface="+mn-lt"/>
              </a:rPr>
              <a:t>Vue</a:t>
            </a:r>
            <a:r>
              <a:rPr lang="es-ES" dirty="0">
                <a:solidFill>
                  <a:schemeClr val="tx1"/>
                </a:solidFill>
                <a:latin typeface="Calibri Light"/>
                <a:ea typeface="+mn-lt"/>
                <a:cs typeface="+mn-lt"/>
              </a:rPr>
              <a:t> permite la creación de componentes de archivo único (.</a:t>
            </a:r>
            <a:r>
              <a:rPr lang="es-ES" dirty="0" err="1">
                <a:solidFill>
                  <a:schemeClr val="tx1"/>
                </a:solidFill>
                <a:latin typeface="Calibri Light"/>
                <a:ea typeface="+mn-lt"/>
                <a:cs typeface="+mn-lt"/>
              </a:rPr>
              <a:t>vue</a:t>
            </a:r>
            <a:r>
              <a:rPr lang="es-ES" dirty="0">
                <a:solidFill>
                  <a:schemeClr val="tx1"/>
                </a:solidFill>
                <a:latin typeface="Calibri Light"/>
                <a:ea typeface="+mn-lt"/>
                <a:cs typeface="+mn-lt"/>
              </a:rPr>
              <a:t>) que combinan el </a:t>
            </a:r>
            <a:r>
              <a:rPr lang="es-ES" dirty="0" err="1">
                <a:solidFill>
                  <a:schemeClr val="tx1"/>
                </a:solidFill>
                <a:latin typeface="Calibri Light"/>
                <a:ea typeface="+mn-lt"/>
                <a:cs typeface="+mn-lt"/>
              </a:rPr>
              <a:t>template</a:t>
            </a:r>
            <a:r>
              <a:rPr lang="es-ES" dirty="0">
                <a:solidFill>
                  <a:schemeClr val="tx1"/>
                </a:solidFill>
                <a:latin typeface="Calibri Light"/>
                <a:ea typeface="+mn-lt"/>
                <a:cs typeface="+mn-lt"/>
              </a:rPr>
              <a:t> HTML, el script JavaScript, y los estilos CSS en un solo archivo.</a:t>
            </a:r>
          </a:p>
          <a:p>
            <a:pPr>
              <a:lnSpc>
                <a:spcPct val="150000"/>
              </a:lnSpc>
              <a:buFont typeface="Wingdings"/>
              <a:buChar char="Ø"/>
            </a:pPr>
            <a:r>
              <a:rPr lang="es-ES" dirty="0">
                <a:solidFill>
                  <a:schemeClr val="accent1"/>
                </a:solidFill>
                <a:latin typeface="Calibri Light"/>
                <a:ea typeface="+mn-lt"/>
                <a:cs typeface="+mn-lt"/>
              </a:rPr>
              <a:t>Ventaja:</a:t>
            </a:r>
            <a:r>
              <a:rPr lang="es-ES" dirty="0">
                <a:solidFill>
                  <a:schemeClr val="tx1"/>
                </a:solidFill>
                <a:latin typeface="Calibri Light"/>
                <a:ea typeface="+mn-lt"/>
                <a:cs typeface="+mn-lt"/>
              </a:rPr>
              <a:t> Esto mejora la mantenibilidad del código, manteniendo la lógica, el diseño y el estilo de un componente en un solo lugar.</a:t>
            </a:r>
          </a:p>
          <a:p>
            <a:pPr>
              <a:lnSpc>
                <a:spcPct val="150000"/>
              </a:lnSpc>
              <a:buFont typeface="Wingdings"/>
              <a:buChar char="Ø"/>
            </a:pPr>
            <a:endParaRPr lang="es-ES" dirty="0">
              <a:solidFill>
                <a:schemeClr val="tx1"/>
              </a:solidFill>
              <a:latin typeface="Calibri Light"/>
              <a:ea typeface="+mn-lt"/>
              <a:cs typeface="+mn-lt"/>
            </a:endParaRPr>
          </a:p>
          <a:p>
            <a:pPr marL="0" indent="0">
              <a:lnSpc>
                <a:spcPct val="150000"/>
              </a:lnSpc>
              <a:buNone/>
            </a:pPr>
            <a:endParaRPr lang="es-ES" dirty="0">
              <a:solidFill>
                <a:schemeClr val="tx1"/>
              </a:solidFill>
              <a:latin typeface="Calibri Light"/>
              <a:ea typeface="Calibri"/>
              <a:cs typeface="Calibri"/>
            </a:endParaRPr>
          </a:p>
          <a:p>
            <a:pPr>
              <a:lnSpc>
                <a:spcPct val="150000"/>
              </a:lnSpc>
              <a:buFont typeface="Wingdings"/>
              <a:buChar char="Ø"/>
            </a:pPr>
            <a:endParaRPr lang="es-ES" dirty="0">
              <a:solidFill>
                <a:srgbClr val="1CADE4"/>
              </a:solidFill>
              <a:latin typeface="Calibri Light"/>
              <a:ea typeface="Calibri"/>
              <a:cs typeface="Calibri"/>
            </a:endParaRPr>
          </a:p>
          <a:p>
            <a:pPr>
              <a:lnSpc>
                <a:spcPct val="150000"/>
              </a:lnSpc>
              <a:buFont typeface="Wingdings"/>
              <a:buChar char="Ø"/>
            </a:pPr>
            <a:endParaRPr lang="es-ES" dirty="0">
              <a:solidFill>
                <a:srgbClr val="404040"/>
              </a:solidFill>
              <a:latin typeface="Calibri Light"/>
              <a:ea typeface="+mn-lt"/>
              <a:cs typeface="+mn-lt"/>
            </a:endParaRPr>
          </a:p>
          <a:p>
            <a:pPr>
              <a:lnSpc>
                <a:spcPct val="160000"/>
              </a:lnSpc>
              <a:buFont typeface="Wingdings"/>
              <a:buChar char="Ø"/>
            </a:pPr>
            <a:endParaRPr lang="es-ES" b="1" dirty="0">
              <a:solidFill>
                <a:srgbClr val="404040"/>
              </a:solidFill>
              <a:latin typeface="Calibri Light"/>
              <a:ea typeface="Calibri"/>
              <a:cs typeface="Calibri"/>
            </a:endParaRPr>
          </a:p>
          <a:p>
            <a:pPr>
              <a:lnSpc>
                <a:spcPct val="160000"/>
              </a:lnSpc>
              <a:buFont typeface="Wingdings"/>
              <a:buChar char="Ø"/>
            </a:pPr>
            <a:endParaRPr lang="es-ES" dirty="0">
              <a:solidFill>
                <a:srgbClr val="404040"/>
              </a:solidFill>
              <a:latin typeface="Calibri Light"/>
              <a:ea typeface="Calibri"/>
              <a:cs typeface="Calibri"/>
            </a:endParaRPr>
          </a:p>
          <a:p>
            <a:pPr>
              <a:lnSpc>
                <a:spcPct val="150000"/>
              </a:lnSpc>
              <a:buFont typeface="Wingdings" panose="020F0502020204030204" pitchFamily="34" charset="0"/>
              <a:buChar char="Ø"/>
            </a:pPr>
            <a:endParaRPr lang="es-ES" sz="180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>
              <a:lnSpc>
                <a:spcPct val="150000"/>
              </a:lnSpc>
              <a:buFont typeface="Wingdings" panose="020F0502020204030204" pitchFamily="34" charset="0"/>
              <a:buChar char="Ø"/>
            </a:pPr>
            <a:endParaRPr lang="es-ES" sz="180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>
              <a:lnSpc>
                <a:spcPct val="150000"/>
              </a:lnSpc>
              <a:buFont typeface="Wingdings" panose="020F0502020204030204" pitchFamily="34" charset="0"/>
              <a:buChar char="Ø"/>
            </a:pPr>
            <a:endParaRPr lang="es-ES" sz="1600">
              <a:solidFill>
                <a:srgbClr val="000000"/>
              </a:solidFill>
              <a:latin typeface="Calibri Light"/>
              <a:ea typeface="Calibri Light"/>
              <a:cs typeface="Calibri Light"/>
            </a:endParaRPr>
          </a:p>
          <a:p>
            <a:pPr>
              <a:lnSpc>
                <a:spcPct val="150000"/>
              </a:lnSpc>
              <a:buFont typeface="Wingdings" panose="020F0502020204030204" pitchFamily="34" charset="0"/>
              <a:buChar char="Ø"/>
            </a:pPr>
            <a:endParaRPr lang="es-ES" sz="160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pPr>
              <a:buFont typeface="Wingdings" panose="020F0502020204030204" pitchFamily="34" charset="0"/>
              <a:buChar char="Ø"/>
            </a:pPr>
            <a:endParaRPr lang="es-ES">
              <a:solidFill>
                <a:srgbClr val="404040"/>
              </a:solidFill>
              <a:ea typeface="Calibri"/>
              <a:cs typeface="Calibri"/>
            </a:endParaRPr>
          </a:p>
          <a:p>
            <a:pPr>
              <a:buFont typeface="Wingdings" panose="020F0502020204030204" pitchFamily="34" charset="0"/>
              <a:buChar char="Ø"/>
            </a:pPr>
            <a:endParaRPr lang="es-ES">
              <a:ea typeface="Calibri"/>
              <a:cs typeface="Calibri"/>
            </a:endParaRPr>
          </a:p>
          <a:p>
            <a:pPr>
              <a:buFont typeface="Wingdings" panose="020F0502020204030204" pitchFamily="34" charset="0"/>
              <a:buChar char="Ø"/>
            </a:pPr>
            <a:endParaRPr lang="es-ES">
              <a:ea typeface="Calibri"/>
              <a:cs typeface="Calibri"/>
            </a:endParaRPr>
          </a:p>
          <a:p>
            <a:pPr>
              <a:buFont typeface="Wingdings" panose="020F0502020204030204" pitchFamily="34" charset="0"/>
              <a:buChar char="Ø"/>
            </a:pPr>
            <a:endParaRPr lang="es-ES">
              <a:ea typeface="Calibri"/>
              <a:cs typeface="Calibri"/>
            </a:endParaRPr>
          </a:p>
          <a:p>
            <a:pPr>
              <a:buFont typeface="Wingdings" panose="020F0502020204030204" pitchFamily="34" charset="0"/>
              <a:buChar char="Ø"/>
            </a:pPr>
            <a:endParaRPr lang="es-ES">
              <a:ea typeface="Calibri"/>
              <a:cs typeface="Calibri"/>
            </a:endParaRPr>
          </a:p>
          <a:p>
            <a:pPr>
              <a:buFont typeface="Wingdings" panose="020F0502020204030204" pitchFamily="34" charset="0"/>
              <a:buChar char="Ø"/>
            </a:pPr>
            <a:endParaRPr lang="es-ES">
              <a:ea typeface="Calibri"/>
              <a:cs typeface="Calibri"/>
            </a:endParaRP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F5769D0-DA4D-6687-A97B-5C373CCDF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50</a:t>
            </a:fld>
            <a:endParaRPr lang="es-ES"/>
          </a:p>
        </p:txBody>
      </p:sp>
      <p:pic>
        <p:nvPicPr>
          <p:cNvPr id="5" name="Imagen 4" descr="Texto&#10;&#10;Descripción generada automáticamente">
            <a:extLst>
              <a:ext uri="{FF2B5EF4-FFF2-40B4-BE49-F238E27FC236}">
                <a16:creationId xmlns:a16="http://schemas.microsoft.com/office/drawing/2014/main" id="{D9BA3ECB-E285-66D8-F5CF-7CD6FF172C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5816" y="561977"/>
            <a:ext cx="3987903" cy="4287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4580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CA89950-E31A-4DC4-2301-B1386CEE3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252936"/>
            <a:ext cx="10058400" cy="1028715"/>
          </a:xfrm>
        </p:spPr>
        <p:txBody>
          <a:bodyPr anchor="ctr">
            <a:normAutofit/>
          </a:bodyPr>
          <a:lstStyle/>
          <a:p>
            <a:pPr algn="ctr"/>
            <a:r>
              <a:rPr lang="es-ES" sz="3600">
                <a:solidFill>
                  <a:srgbClr val="FFFFFF"/>
                </a:solidFill>
                <a:ea typeface="Calibri Light"/>
                <a:cs typeface="Calibri Light"/>
              </a:rPr>
              <a:t>Vue.js</a:t>
            </a:r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5E1ED12F-9F06-4B37-87B7-F98F52937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7A56209-657E-3579-E2C6-99E6D54CD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2456" y="474726"/>
            <a:ext cx="10032146" cy="4356379"/>
          </a:xfrm>
        </p:spPr>
        <p:txBody>
          <a:bodyPr vert="horz" lIns="0" tIns="45720" rIns="0" bIns="45720" rtlCol="0" anchor="t">
            <a:normAutofit/>
          </a:bodyPr>
          <a:lstStyle/>
          <a:p>
            <a:pPr>
              <a:buFont typeface="Wingdings" panose="020F0502020204030204" pitchFamily="34" charset="0"/>
              <a:buChar char="Ø"/>
            </a:pPr>
            <a:endParaRPr lang="es-ES" sz="2400" b="1">
              <a:latin typeface="Calibri Light"/>
              <a:ea typeface="+mn-lt"/>
              <a:cs typeface="+mn-lt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s-ES" sz="3200" b="1" dirty="0">
                <a:latin typeface="Calibri Light"/>
                <a:ea typeface="+mn-lt"/>
                <a:cs typeface="+mn-lt"/>
              </a:rPr>
              <a:t>Enrutamiento y Gestión de Estado</a:t>
            </a:r>
            <a:endParaRPr lang="es-ES" b="1" dirty="0">
              <a:latin typeface="Calibri Light"/>
            </a:endParaRPr>
          </a:p>
          <a:p>
            <a:pPr>
              <a:lnSpc>
                <a:spcPct val="150000"/>
              </a:lnSpc>
              <a:buFont typeface="Wingdings"/>
              <a:buChar char="Ø"/>
            </a:pPr>
            <a:r>
              <a:rPr lang="es-ES" err="1">
                <a:solidFill>
                  <a:schemeClr val="accent1"/>
                </a:solidFill>
                <a:latin typeface="Calibri Light"/>
                <a:ea typeface="Calibri Light"/>
                <a:cs typeface="Calibri Light"/>
              </a:rPr>
              <a:t>Vue</a:t>
            </a:r>
            <a:r>
              <a:rPr lang="es-ES" dirty="0">
                <a:solidFill>
                  <a:schemeClr val="accent1"/>
                </a:solidFill>
                <a:latin typeface="Calibri Light"/>
                <a:ea typeface="Calibri Light"/>
                <a:cs typeface="Calibri Light"/>
              </a:rPr>
              <a:t> </a:t>
            </a:r>
            <a:r>
              <a:rPr lang="es-ES" err="1">
                <a:solidFill>
                  <a:schemeClr val="accent1"/>
                </a:solidFill>
                <a:latin typeface="Calibri Light"/>
                <a:ea typeface="Calibri Light"/>
                <a:cs typeface="Calibri Light"/>
              </a:rPr>
              <a:t>Router</a:t>
            </a:r>
            <a:r>
              <a:rPr lang="es-ES" dirty="0">
                <a:solidFill>
                  <a:schemeClr val="accent1"/>
                </a:solidFill>
                <a:latin typeface="Calibri Light"/>
                <a:ea typeface="Calibri Light"/>
                <a:cs typeface="Calibri Light"/>
              </a:rPr>
              <a:t>:</a:t>
            </a:r>
            <a:r>
              <a:rPr lang="es-ES" dirty="0">
                <a:latin typeface="Calibri Light"/>
                <a:ea typeface="Calibri Light"/>
                <a:cs typeface="Calibri Light"/>
              </a:rPr>
              <a:t> Es el enrutador oficial para Vue.js, que permite la navegación entre diferentes vistas o páginas dentro de una aplicación </a:t>
            </a:r>
            <a:r>
              <a:rPr lang="es-ES" err="1">
                <a:latin typeface="Calibri Light"/>
                <a:ea typeface="Calibri Light"/>
                <a:cs typeface="Calibri Light"/>
              </a:rPr>
              <a:t>Vue</a:t>
            </a:r>
            <a:r>
              <a:rPr lang="es-ES" dirty="0">
                <a:latin typeface="Calibri Light"/>
                <a:ea typeface="Calibri Light"/>
                <a:cs typeface="Calibri Light"/>
              </a:rPr>
              <a:t> de una sola página.</a:t>
            </a:r>
          </a:p>
          <a:p>
            <a:pPr>
              <a:lnSpc>
                <a:spcPct val="150000"/>
              </a:lnSpc>
              <a:buFont typeface="Wingdings"/>
              <a:buChar char="Ø"/>
            </a:pPr>
            <a:r>
              <a:rPr lang="es-ES" err="1">
                <a:solidFill>
                  <a:schemeClr val="accent1"/>
                </a:solidFill>
                <a:latin typeface="Calibri Light"/>
                <a:ea typeface="Calibri Light"/>
                <a:cs typeface="Calibri Light"/>
              </a:rPr>
              <a:t>Vuex</a:t>
            </a:r>
            <a:r>
              <a:rPr lang="es-ES">
                <a:solidFill>
                  <a:schemeClr val="accent1"/>
                </a:solidFill>
                <a:latin typeface="Calibri Light"/>
                <a:ea typeface="Calibri Light"/>
                <a:cs typeface="Calibri Light"/>
              </a:rPr>
              <a:t>:</a:t>
            </a:r>
            <a:r>
              <a:rPr lang="es-ES">
                <a:latin typeface="Calibri Light"/>
                <a:ea typeface="Calibri Light"/>
                <a:cs typeface="Calibri Light"/>
              </a:rPr>
              <a:t> Es una biblioteca para la gestión del estado en aplicaciones Vue.js. Sigue un patrón centralizado que facilita el manejo del estado compartido entre componentes</a:t>
            </a:r>
            <a:endParaRPr lang="es-ES" dirty="0">
              <a:latin typeface="Calibri Light"/>
              <a:ea typeface="Calibri Light"/>
              <a:cs typeface="Calibri Light"/>
            </a:endParaRPr>
          </a:p>
          <a:p>
            <a:pPr>
              <a:lnSpc>
                <a:spcPct val="150000"/>
              </a:lnSpc>
              <a:buFont typeface="Wingdings"/>
              <a:buChar char="Ø"/>
            </a:pPr>
            <a:endParaRPr lang="es-ES" dirty="0">
              <a:solidFill>
                <a:schemeClr val="tx1"/>
              </a:solidFill>
              <a:latin typeface="Calibri Light"/>
              <a:ea typeface="+mn-lt"/>
              <a:cs typeface="+mn-lt"/>
            </a:endParaRPr>
          </a:p>
          <a:p>
            <a:pPr>
              <a:lnSpc>
                <a:spcPct val="150000"/>
              </a:lnSpc>
              <a:buFont typeface="Wingdings"/>
              <a:buChar char="Ø"/>
            </a:pPr>
            <a:endParaRPr lang="es-ES" dirty="0">
              <a:solidFill>
                <a:schemeClr val="tx1"/>
              </a:solidFill>
              <a:latin typeface="Calibri Light"/>
              <a:ea typeface="+mn-lt"/>
              <a:cs typeface="+mn-lt"/>
            </a:endParaRPr>
          </a:p>
          <a:p>
            <a:pPr marL="0" indent="0">
              <a:lnSpc>
                <a:spcPct val="150000"/>
              </a:lnSpc>
              <a:buNone/>
            </a:pPr>
            <a:endParaRPr lang="es-ES" dirty="0">
              <a:solidFill>
                <a:schemeClr val="tx1"/>
              </a:solidFill>
              <a:latin typeface="Calibri Light"/>
              <a:ea typeface="Calibri"/>
              <a:cs typeface="Calibri"/>
            </a:endParaRPr>
          </a:p>
          <a:p>
            <a:pPr>
              <a:lnSpc>
                <a:spcPct val="150000"/>
              </a:lnSpc>
              <a:buFont typeface="Wingdings"/>
              <a:buChar char="Ø"/>
            </a:pPr>
            <a:endParaRPr lang="es-ES" dirty="0">
              <a:solidFill>
                <a:srgbClr val="1CADE4"/>
              </a:solidFill>
              <a:latin typeface="Calibri Light"/>
              <a:ea typeface="Calibri"/>
              <a:cs typeface="Calibri"/>
            </a:endParaRPr>
          </a:p>
          <a:p>
            <a:pPr>
              <a:lnSpc>
                <a:spcPct val="150000"/>
              </a:lnSpc>
              <a:buFont typeface="Wingdings"/>
              <a:buChar char="Ø"/>
            </a:pPr>
            <a:endParaRPr lang="es-ES" dirty="0">
              <a:solidFill>
                <a:srgbClr val="404040"/>
              </a:solidFill>
              <a:latin typeface="Calibri Light"/>
              <a:ea typeface="+mn-lt"/>
              <a:cs typeface="+mn-lt"/>
            </a:endParaRPr>
          </a:p>
          <a:p>
            <a:pPr>
              <a:lnSpc>
                <a:spcPct val="160000"/>
              </a:lnSpc>
              <a:buFont typeface="Wingdings"/>
              <a:buChar char="Ø"/>
            </a:pPr>
            <a:endParaRPr lang="es-ES" b="1" dirty="0">
              <a:solidFill>
                <a:srgbClr val="404040"/>
              </a:solidFill>
              <a:latin typeface="Calibri Light"/>
              <a:ea typeface="Calibri"/>
              <a:cs typeface="Calibri"/>
            </a:endParaRPr>
          </a:p>
          <a:p>
            <a:pPr>
              <a:lnSpc>
                <a:spcPct val="160000"/>
              </a:lnSpc>
              <a:buFont typeface="Wingdings"/>
              <a:buChar char="Ø"/>
            </a:pPr>
            <a:endParaRPr lang="es-ES" dirty="0">
              <a:solidFill>
                <a:srgbClr val="404040"/>
              </a:solidFill>
              <a:latin typeface="Calibri Light"/>
              <a:ea typeface="Calibri"/>
              <a:cs typeface="Calibri"/>
            </a:endParaRPr>
          </a:p>
          <a:p>
            <a:pPr>
              <a:lnSpc>
                <a:spcPct val="150000"/>
              </a:lnSpc>
              <a:buFont typeface="Wingdings" panose="020F0502020204030204" pitchFamily="34" charset="0"/>
              <a:buChar char="Ø"/>
            </a:pPr>
            <a:endParaRPr lang="es-ES" sz="180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>
              <a:lnSpc>
                <a:spcPct val="150000"/>
              </a:lnSpc>
              <a:buFont typeface="Wingdings" panose="020F0502020204030204" pitchFamily="34" charset="0"/>
              <a:buChar char="Ø"/>
            </a:pPr>
            <a:endParaRPr lang="es-ES" sz="180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>
              <a:lnSpc>
                <a:spcPct val="150000"/>
              </a:lnSpc>
              <a:buFont typeface="Wingdings" panose="020F0502020204030204" pitchFamily="34" charset="0"/>
              <a:buChar char="Ø"/>
            </a:pPr>
            <a:endParaRPr lang="es-ES" sz="1600">
              <a:solidFill>
                <a:srgbClr val="000000"/>
              </a:solidFill>
              <a:latin typeface="Calibri Light"/>
              <a:ea typeface="Calibri Light"/>
              <a:cs typeface="Calibri Light"/>
            </a:endParaRPr>
          </a:p>
          <a:p>
            <a:pPr>
              <a:lnSpc>
                <a:spcPct val="150000"/>
              </a:lnSpc>
              <a:buFont typeface="Wingdings" panose="020F0502020204030204" pitchFamily="34" charset="0"/>
              <a:buChar char="Ø"/>
            </a:pPr>
            <a:endParaRPr lang="es-ES" sz="160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pPr>
              <a:buFont typeface="Wingdings" panose="020F0502020204030204" pitchFamily="34" charset="0"/>
              <a:buChar char="Ø"/>
            </a:pPr>
            <a:endParaRPr lang="es-ES">
              <a:solidFill>
                <a:srgbClr val="404040"/>
              </a:solidFill>
              <a:ea typeface="Calibri"/>
              <a:cs typeface="Calibri"/>
            </a:endParaRPr>
          </a:p>
          <a:p>
            <a:pPr>
              <a:buFont typeface="Wingdings" panose="020F0502020204030204" pitchFamily="34" charset="0"/>
              <a:buChar char="Ø"/>
            </a:pPr>
            <a:endParaRPr lang="es-ES">
              <a:ea typeface="Calibri"/>
              <a:cs typeface="Calibri"/>
            </a:endParaRPr>
          </a:p>
          <a:p>
            <a:pPr>
              <a:buFont typeface="Wingdings" panose="020F0502020204030204" pitchFamily="34" charset="0"/>
              <a:buChar char="Ø"/>
            </a:pPr>
            <a:endParaRPr lang="es-ES">
              <a:ea typeface="Calibri"/>
              <a:cs typeface="Calibri"/>
            </a:endParaRPr>
          </a:p>
          <a:p>
            <a:pPr>
              <a:buFont typeface="Wingdings" panose="020F0502020204030204" pitchFamily="34" charset="0"/>
              <a:buChar char="Ø"/>
            </a:pPr>
            <a:endParaRPr lang="es-ES">
              <a:ea typeface="Calibri"/>
              <a:cs typeface="Calibri"/>
            </a:endParaRPr>
          </a:p>
          <a:p>
            <a:pPr>
              <a:buFont typeface="Wingdings" panose="020F0502020204030204" pitchFamily="34" charset="0"/>
              <a:buChar char="Ø"/>
            </a:pPr>
            <a:endParaRPr lang="es-ES">
              <a:ea typeface="Calibri"/>
              <a:cs typeface="Calibri"/>
            </a:endParaRPr>
          </a:p>
          <a:p>
            <a:pPr>
              <a:buFont typeface="Wingdings" panose="020F0502020204030204" pitchFamily="34" charset="0"/>
              <a:buChar char="Ø"/>
            </a:pPr>
            <a:endParaRPr lang="es-ES">
              <a:ea typeface="Calibri"/>
              <a:cs typeface="Calibri"/>
            </a:endParaRP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F5769D0-DA4D-6687-A97B-5C373CCDF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51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655122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CA89950-E31A-4DC4-2301-B1386CEE3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252936"/>
            <a:ext cx="10058400" cy="1028715"/>
          </a:xfrm>
        </p:spPr>
        <p:txBody>
          <a:bodyPr anchor="ctr">
            <a:normAutofit/>
          </a:bodyPr>
          <a:lstStyle/>
          <a:p>
            <a:pPr algn="ctr"/>
            <a:r>
              <a:rPr lang="es-ES" sz="3600">
                <a:solidFill>
                  <a:srgbClr val="FFFFFF"/>
                </a:solidFill>
                <a:ea typeface="Calibri Light"/>
                <a:cs typeface="Calibri Light"/>
              </a:rPr>
              <a:t>Vue.js</a:t>
            </a:r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5E1ED12F-9F06-4B37-87B7-F98F52937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7A56209-657E-3579-E2C6-99E6D54CD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2456" y="474726"/>
            <a:ext cx="10032146" cy="4356379"/>
          </a:xfrm>
        </p:spPr>
        <p:txBody>
          <a:bodyPr vert="horz" lIns="0" tIns="45720" rIns="0" bIns="45720" rtlCol="0" anchor="t">
            <a:normAutofit/>
          </a:bodyPr>
          <a:lstStyle/>
          <a:p>
            <a:pPr>
              <a:buFont typeface="Wingdings" panose="020F0502020204030204" pitchFamily="34" charset="0"/>
              <a:buChar char="Ø"/>
            </a:pPr>
            <a:endParaRPr lang="es-ES" sz="2400" b="1">
              <a:latin typeface="Calibri Light"/>
              <a:ea typeface="+mn-lt"/>
              <a:cs typeface="+mn-lt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s-ES" sz="3200" b="1" dirty="0">
                <a:latin typeface="Calibri Light"/>
                <a:ea typeface="+mn-lt"/>
                <a:cs typeface="+mn-lt"/>
              </a:rPr>
              <a:t>Integración con Otras Herramientas y Ecosistemas</a:t>
            </a:r>
            <a:endParaRPr lang="es-ES" b="1" dirty="0">
              <a:latin typeface="Calibri Light"/>
            </a:endParaRPr>
          </a:p>
          <a:p>
            <a:pPr>
              <a:lnSpc>
                <a:spcPct val="150000"/>
              </a:lnSpc>
              <a:buFont typeface="Wingdings"/>
              <a:buChar char="Ø"/>
            </a:pPr>
            <a:r>
              <a:rPr lang="es-ES">
                <a:solidFill>
                  <a:schemeClr val="accent1"/>
                </a:solidFill>
                <a:latin typeface="Calibri Light"/>
                <a:ea typeface="+mn-lt"/>
                <a:cs typeface="+mn-lt"/>
              </a:rPr>
              <a:t>Compatibilidad:</a:t>
            </a:r>
            <a:r>
              <a:rPr lang="es-ES">
                <a:latin typeface="Calibri Light"/>
                <a:ea typeface="+mn-lt"/>
                <a:cs typeface="+mn-lt"/>
              </a:rPr>
              <a:t> Vue.js se integra bien con otras bibliotecas o proyectos existentes. Puedes usarlo junto con otras herramientas como </a:t>
            </a:r>
            <a:r>
              <a:rPr lang="es-ES" err="1">
                <a:latin typeface="Calibri Light"/>
                <a:ea typeface="+mn-lt"/>
                <a:cs typeface="+mn-lt"/>
              </a:rPr>
              <a:t>Webpack</a:t>
            </a:r>
            <a:r>
              <a:rPr lang="es-ES">
                <a:latin typeface="Calibri Light"/>
                <a:ea typeface="+mn-lt"/>
                <a:cs typeface="+mn-lt"/>
              </a:rPr>
              <a:t>, Babel, y más.</a:t>
            </a:r>
            <a:endParaRPr lang="es-ES" dirty="0">
              <a:latin typeface="Calibri Light"/>
              <a:ea typeface="+mn-lt"/>
              <a:cs typeface="+mn-lt"/>
            </a:endParaRPr>
          </a:p>
          <a:p>
            <a:pPr>
              <a:lnSpc>
                <a:spcPct val="150000"/>
              </a:lnSpc>
              <a:buFont typeface="Wingdings"/>
              <a:buChar char="Ø"/>
            </a:pPr>
            <a:r>
              <a:rPr lang="es-ES">
                <a:solidFill>
                  <a:schemeClr val="accent1"/>
                </a:solidFill>
                <a:latin typeface="Calibri Light"/>
                <a:ea typeface="+mn-lt"/>
                <a:cs typeface="+mn-lt"/>
              </a:rPr>
              <a:t>Ecosistema:</a:t>
            </a:r>
            <a:r>
              <a:rPr lang="es-ES" dirty="0">
                <a:latin typeface="Calibri Light"/>
                <a:ea typeface="+mn-lt"/>
                <a:cs typeface="+mn-lt"/>
              </a:rPr>
              <a:t> </a:t>
            </a:r>
            <a:r>
              <a:rPr lang="es-ES" err="1">
                <a:latin typeface="Calibri Light"/>
                <a:ea typeface="+mn-lt"/>
                <a:cs typeface="+mn-lt"/>
              </a:rPr>
              <a:t>Vue</a:t>
            </a:r>
            <a:r>
              <a:rPr lang="es-ES">
                <a:latin typeface="Calibri Light"/>
                <a:ea typeface="+mn-lt"/>
                <a:cs typeface="+mn-lt"/>
              </a:rPr>
              <a:t> tiene un ecosistema rico con herramientas oficiales como </a:t>
            </a:r>
            <a:r>
              <a:rPr lang="es-ES" err="1">
                <a:latin typeface="Calibri Light"/>
                <a:ea typeface="+mn-lt"/>
                <a:cs typeface="+mn-lt"/>
              </a:rPr>
              <a:t>Vue</a:t>
            </a:r>
            <a:r>
              <a:rPr lang="es-ES">
                <a:latin typeface="Calibri Light"/>
                <a:ea typeface="+mn-lt"/>
                <a:cs typeface="+mn-lt"/>
              </a:rPr>
              <a:t> CLI para el </a:t>
            </a:r>
            <a:r>
              <a:rPr lang="es-ES" err="1">
                <a:latin typeface="Calibri Light"/>
                <a:ea typeface="+mn-lt"/>
                <a:cs typeface="+mn-lt"/>
              </a:rPr>
              <a:t>scaffolding</a:t>
            </a:r>
            <a:r>
              <a:rPr lang="es-ES">
                <a:latin typeface="Calibri Light"/>
                <a:ea typeface="+mn-lt"/>
                <a:cs typeface="+mn-lt"/>
              </a:rPr>
              <a:t> de proyectos, </a:t>
            </a:r>
            <a:r>
              <a:rPr lang="es-ES" err="1">
                <a:latin typeface="Calibri Light"/>
                <a:ea typeface="+mn-lt"/>
                <a:cs typeface="+mn-lt"/>
              </a:rPr>
              <a:t>Vue</a:t>
            </a:r>
            <a:r>
              <a:rPr lang="es-ES" dirty="0">
                <a:latin typeface="Calibri Light"/>
                <a:ea typeface="+mn-lt"/>
                <a:cs typeface="+mn-lt"/>
              </a:rPr>
              <a:t> </a:t>
            </a:r>
            <a:r>
              <a:rPr lang="es-ES" err="1">
                <a:latin typeface="Calibri Light"/>
                <a:ea typeface="+mn-lt"/>
                <a:cs typeface="+mn-lt"/>
              </a:rPr>
              <a:t>Devtools</a:t>
            </a:r>
            <a:r>
              <a:rPr lang="es-ES">
                <a:latin typeface="Calibri Light"/>
                <a:ea typeface="+mn-lt"/>
                <a:cs typeface="+mn-lt"/>
              </a:rPr>
              <a:t> para depuración, y </a:t>
            </a:r>
            <a:r>
              <a:rPr lang="es-ES" err="1">
                <a:latin typeface="Calibri Light"/>
                <a:ea typeface="+mn-lt"/>
                <a:cs typeface="+mn-lt"/>
              </a:rPr>
              <a:t>Vue</a:t>
            </a:r>
            <a:r>
              <a:rPr lang="es-ES">
                <a:latin typeface="Calibri Light"/>
                <a:ea typeface="+mn-lt"/>
                <a:cs typeface="+mn-lt"/>
              </a:rPr>
              <a:t> Test </a:t>
            </a:r>
            <a:r>
              <a:rPr lang="es-ES" err="1">
                <a:latin typeface="Calibri Light"/>
                <a:ea typeface="+mn-lt"/>
                <a:cs typeface="+mn-lt"/>
              </a:rPr>
              <a:t>Utils</a:t>
            </a:r>
            <a:r>
              <a:rPr lang="es-ES">
                <a:latin typeface="Calibri Light"/>
                <a:ea typeface="+mn-lt"/>
                <a:cs typeface="+mn-lt"/>
              </a:rPr>
              <a:t> para pruebas.</a:t>
            </a:r>
            <a:endParaRPr lang="es-ES">
              <a:latin typeface="Calibri Light"/>
              <a:ea typeface="Calibri Light"/>
              <a:cs typeface="Calibri Light"/>
            </a:endParaRPr>
          </a:p>
          <a:p>
            <a:pPr>
              <a:lnSpc>
                <a:spcPct val="150000"/>
              </a:lnSpc>
              <a:buFont typeface="Wingdings"/>
              <a:buChar char="Ø"/>
            </a:pPr>
            <a:endParaRPr lang="es-ES" dirty="0">
              <a:latin typeface="Calibri Light"/>
              <a:ea typeface="Calibri Light"/>
              <a:cs typeface="Calibri Light"/>
            </a:endParaRPr>
          </a:p>
          <a:p>
            <a:pPr>
              <a:lnSpc>
                <a:spcPct val="150000"/>
              </a:lnSpc>
              <a:buFont typeface="Wingdings"/>
              <a:buChar char="Ø"/>
            </a:pPr>
            <a:endParaRPr lang="es-ES" dirty="0">
              <a:solidFill>
                <a:schemeClr val="tx1"/>
              </a:solidFill>
              <a:latin typeface="Calibri Light"/>
              <a:ea typeface="+mn-lt"/>
              <a:cs typeface="+mn-lt"/>
            </a:endParaRPr>
          </a:p>
          <a:p>
            <a:pPr>
              <a:lnSpc>
                <a:spcPct val="150000"/>
              </a:lnSpc>
              <a:buFont typeface="Wingdings"/>
              <a:buChar char="Ø"/>
            </a:pPr>
            <a:endParaRPr lang="es-ES" dirty="0">
              <a:solidFill>
                <a:schemeClr val="tx1"/>
              </a:solidFill>
              <a:latin typeface="Calibri Light"/>
              <a:ea typeface="+mn-lt"/>
              <a:cs typeface="+mn-lt"/>
            </a:endParaRPr>
          </a:p>
          <a:p>
            <a:pPr marL="0" indent="0">
              <a:lnSpc>
                <a:spcPct val="150000"/>
              </a:lnSpc>
              <a:buNone/>
            </a:pPr>
            <a:endParaRPr lang="es-ES" dirty="0">
              <a:solidFill>
                <a:schemeClr val="tx1"/>
              </a:solidFill>
              <a:latin typeface="Calibri Light"/>
              <a:ea typeface="Calibri"/>
              <a:cs typeface="Calibri"/>
            </a:endParaRPr>
          </a:p>
          <a:p>
            <a:pPr>
              <a:lnSpc>
                <a:spcPct val="150000"/>
              </a:lnSpc>
              <a:buFont typeface="Wingdings"/>
              <a:buChar char="Ø"/>
            </a:pPr>
            <a:endParaRPr lang="es-ES" dirty="0">
              <a:solidFill>
                <a:srgbClr val="1CADE4"/>
              </a:solidFill>
              <a:latin typeface="Calibri Light"/>
              <a:ea typeface="Calibri"/>
              <a:cs typeface="Calibri"/>
            </a:endParaRPr>
          </a:p>
          <a:p>
            <a:pPr>
              <a:lnSpc>
                <a:spcPct val="150000"/>
              </a:lnSpc>
              <a:buFont typeface="Wingdings"/>
              <a:buChar char="Ø"/>
            </a:pPr>
            <a:endParaRPr lang="es-ES" dirty="0">
              <a:solidFill>
                <a:srgbClr val="404040"/>
              </a:solidFill>
              <a:latin typeface="Calibri Light"/>
              <a:ea typeface="+mn-lt"/>
              <a:cs typeface="+mn-lt"/>
            </a:endParaRPr>
          </a:p>
          <a:p>
            <a:pPr>
              <a:lnSpc>
                <a:spcPct val="160000"/>
              </a:lnSpc>
              <a:buFont typeface="Wingdings"/>
              <a:buChar char="Ø"/>
            </a:pPr>
            <a:endParaRPr lang="es-ES" b="1" dirty="0">
              <a:solidFill>
                <a:srgbClr val="404040"/>
              </a:solidFill>
              <a:latin typeface="Calibri Light"/>
              <a:ea typeface="Calibri"/>
              <a:cs typeface="Calibri"/>
            </a:endParaRPr>
          </a:p>
          <a:p>
            <a:pPr>
              <a:lnSpc>
                <a:spcPct val="160000"/>
              </a:lnSpc>
              <a:buFont typeface="Wingdings"/>
              <a:buChar char="Ø"/>
            </a:pPr>
            <a:endParaRPr lang="es-ES" dirty="0">
              <a:solidFill>
                <a:srgbClr val="404040"/>
              </a:solidFill>
              <a:latin typeface="Calibri Light"/>
              <a:ea typeface="Calibri"/>
              <a:cs typeface="Calibri"/>
            </a:endParaRPr>
          </a:p>
          <a:p>
            <a:pPr>
              <a:lnSpc>
                <a:spcPct val="150000"/>
              </a:lnSpc>
              <a:buFont typeface="Wingdings" panose="020F0502020204030204" pitchFamily="34" charset="0"/>
              <a:buChar char="Ø"/>
            </a:pPr>
            <a:endParaRPr lang="es-ES" sz="180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>
              <a:lnSpc>
                <a:spcPct val="150000"/>
              </a:lnSpc>
              <a:buFont typeface="Wingdings" panose="020F0502020204030204" pitchFamily="34" charset="0"/>
              <a:buChar char="Ø"/>
            </a:pPr>
            <a:endParaRPr lang="es-ES" sz="180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>
              <a:lnSpc>
                <a:spcPct val="150000"/>
              </a:lnSpc>
              <a:buFont typeface="Wingdings" panose="020F0502020204030204" pitchFamily="34" charset="0"/>
              <a:buChar char="Ø"/>
            </a:pPr>
            <a:endParaRPr lang="es-ES" sz="1600">
              <a:solidFill>
                <a:srgbClr val="000000"/>
              </a:solidFill>
              <a:latin typeface="Calibri Light"/>
              <a:ea typeface="Calibri Light"/>
              <a:cs typeface="Calibri Light"/>
            </a:endParaRPr>
          </a:p>
          <a:p>
            <a:pPr>
              <a:lnSpc>
                <a:spcPct val="150000"/>
              </a:lnSpc>
              <a:buFont typeface="Wingdings" panose="020F0502020204030204" pitchFamily="34" charset="0"/>
              <a:buChar char="Ø"/>
            </a:pPr>
            <a:endParaRPr lang="es-ES" sz="160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pPr>
              <a:buFont typeface="Wingdings" panose="020F0502020204030204" pitchFamily="34" charset="0"/>
              <a:buChar char="Ø"/>
            </a:pPr>
            <a:endParaRPr lang="es-ES">
              <a:solidFill>
                <a:srgbClr val="404040"/>
              </a:solidFill>
              <a:ea typeface="Calibri"/>
              <a:cs typeface="Calibri"/>
            </a:endParaRPr>
          </a:p>
          <a:p>
            <a:pPr>
              <a:buFont typeface="Wingdings" panose="020F0502020204030204" pitchFamily="34" charset="0"/>
              <a:buChar char="Ø"/>
            </a:pPr>
            <a:endParaRPr lang="es-ES">
              <a:ea typeface="Calibri"/>
              <a:cs typeface="Calibri"/>
            </a:endParaRPr>
          </a:p>
          <a:p>
            <a:pPr>
              <a:buFont typeface="Wingdings" panose="020F0502020204030204" pitchFamily="34" charset="0"/>
              <a:buChar char="Ø"/>
            </a:pPr>
            <a:endParaRPr lang="es-ES">
              <a:ea typeface="Calibri"/>
              <a:cs typeface="Calibri"/>
            </a:endParaRPr>
          </a:p>
          <a:p>
            <a:pPr>
              <a:buFont typeface="Wingdings" panose="020F0502020204030204" pitchFamily="34" charset="0"/>
              <a:buChar char="Ø"/>
            </a:pPr>
            <a:endParaRPr lang="es-ES">
              <a:ea typeface="Calibri"/>
              <a:cs typeface="Calibri"/>
            </a:endParaRPr>
          </a:p>
          <a:p>
            <a:pPr>
              <a:buFont typeface="Wingdings" panose="020F0502020204030204" pitchFamily="34" charset="0"/>
              <a:buChar char="Ø"/>
            </a:pPr>
            <a:endParaRPr lang="es-ES">
              <a:ea typeface="Calibri"/>
              <a:cs typeface="Calibri"/>
            </a:endParaRPr>
          </a:p>
          <a:p>
            <a:pPr>
              <a:buFont typeface="Wingdings" panose="020F0502020204030204" pitchFamily="34" charset="0"/>
              <a:buChar char="Ø"/>
            </a:pPr>
            <a:endParaRPr lang="es-ES">
              <a:ea typeface="Calibri"/>
              <a:cs typeface="Calibri"/>
            </a:endParaRP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F5769D0-DA4D-6687-A97B-5C373CCDF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52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677655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CA89950-E31A-4DC4-2301-B1386CEE3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252936"/>
            <a:ext cx="10058400" cy="1028715"/>
          </a:xfrm>
        </p:spPr>
        <p:txBody>
          <a:bodyPr anchor="ctr">
            <a:normAutofit/>
          </a:bodyPr>
          <a:lstStyle/>
          <a:p>
            <a:pPr algn="ctr"/>
            <a:r>
              <a:rPr lang="es-ES" sz="3600">
                <a:solidFill>
                  <a:srgbClr val="FFFFFF"/>
                </a:solidFill>
                <a:ea typeface="Calibri Light"/>
                <a:cs typeface="Calibri Light"/>
              </a:rPr>
              <a:t>Vue.js</a:t>
            </a:r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5E1ED12F-9F06-4B37-87B7-F98F52937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7A56209-657E-3579-E2C6-99E6D54CD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2456" y="474726"/>
            <a:ext cx="10032146" cy="4356379"/>
          </a:xfrm>
        </p:spPr>
        <p:txBody>
          <a:bodyPr vert="horz" lIns="0" tIns="45720" rIns="0" bIns="45720" rtlCol="0" anchor="t">
            <a:normAutofit/>
          </a:bodyPr>
          <a:lstStyle/>
          <a:p>
            <a:pPr>
              <a:buFont typeface="Wingdings" panose="020F0502020204030204" pitchFamily="34" charset="0"/>
              <a:buChar char="Ø"/>
            </a:pPr>
            <a:endParaRPr lang="es-ES" sz="2400" b="1">
              <a:latin typeface="Calibri Light"/>
              <a:ea typeface="+mn-lt"/>
              <a:cs typeface="+mn-lt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s-ES" sz="3200" b="1" dirty="0">
                <a:latin typeface="Calibri Light"/>
                <a:ea typeface="+mn-lt"/>
                <a:cs typeface="+mn-lt"/>
              </a:rPr>
              <a:t>Integración con Otras Herramientas y Ecosistemas</a:t>
            </a:r>
            <a:endParaRPr lang="es-ES" b="1" dirty="0">
              <a:latin typeface="Calibri Light"/>
            </a:endParaRPr>
          </a:p>
          <a:p>
            <a:pPr>
              <a:lnSpc>
                <a:spcPct val="150000"/>
              </a:lnSpc>
              <a:buFont typeface="Wingdings"/>
              <a:buChar char="Ø"/>
            </a:pPr>
            <a:r>
              <a:rPr lang="es-ES">
                <a:solidFill>
                  <a:schemeClr val="accent1"/>
                </a:solidFill>
                <a:latin typeface="Calibri Light"/>
                <a:ea typeface="+mn-lt"/>
                <a:cs typeface="+mn-lt"/>
              </a:rPr>
              <a:t>Compatibilidad:</a:t>
            </a:r>
            <a:r>
              <a:rPr lang="es-ES">
                <a:latin typeface="Calibri Light"/>
                <a:ea typeface="+mn-lt"/>
                <a:cs typeface="+mn-lt"/>
              </a:rPr>
              <a:t> Vue.js se integra bien con otras bibliotecas o proyectos existentes. Puedes usarlo junto con otras herramientas como </a:t>
            </a:r>
            <a:r>
              <a:rPr lang="es-ES" err="1">
                <a:latin typeface="Calibri Light"/>
                <a:ea typeface="+mn-lt"/>
                <a:cs typeface="+mn-lt"/>
              </a:rPr>
              <a:t>Webpack</a:t>
            </a:r>
            <a:r>
              <a:rPr lang="es-ES">
                <a:latin typeface="Calibri Light"/>
                <a:ea typeface="+mn-lt"/>
                <a:cs typeface="+mn-lt"/>
              </a:rPr>
              <a:t>, Babel, y más.</a:t>
            </a:r>
            <a:endParaRPr lang="es-ES" dirty="0">
              <a:latin typeface="Calibri Light"/>
              <a:ea typeface="+mn-lt"/>
              <a:cs typeface="+mn-lt"/>
            </a:endParaRPr>
          </a:p>
          <a:p>
            <a:pPr>
              <a:lnSpc>
                <a:spcPct val="150000"/>
              </a:lnSpc>
              <a:buFont typeface="Wingdings"/>
              <a:buChar char="Ø"/>
            </a:pPr>
            <a:r>
              <a:rPr lang="es-ES">
                <a:solidFill>
                  <a:schemeClr val="accent1"/>
                </a:solidFill>
                <a:latin typeface="Calibri Light"/>
                <a:ea typeface="+mn-lt"/>
                <a:cs typeface="+mn-lt"/>
              </a:rPr>
              <a:t>Ecosistema:</a:t>
            </a:r>
            <a:r>
              <a:rPr lang="es-ES" dirty="0">
                <a:latin typeface="Calibri Light"/>
                <a:ea typeface="+mn-lt"/>
                <a:cs typeface="+mn-lt"/>
              </a:rPr>
              <a:t> </a:t>
            </a:r>
            <a:r>
              <a:rPr lang="es-ES" err="1">
                <a:latin typeface="Calibri Light"/>
                <a:ea typeface="+mn-lt"/>
                <a:cs typeface="+mn-lt"/>
              </a:rPr>
              <a:t>Vue</a:t>
            </a:r>
            <a:r>
              <a:rPr lang="es-ES">
                <a:latin typeface="Calibri Light"/>
                <a:ea typeface="+mn-lt"/>
                <a:cs typeface="+mn-lt"/>
              </a:rPr>
              <a:t> tiene un ecosistema rico con herramientas oficiales como </a:t>
            </a:r>
            <a:r>
              <a:rPr lang="es-ES" err="1">
                <a:latin typeface="Calibri Light"/>
                <a:ea typeface="+mn-lt"/>
                <a:cs typeface="+mn-lt"/>
              </a:rPr>
              <a:t>Vue</a:t>
            </a:r>
            <a:r>
              <a:rPr lang="es-ES">
                <a:latin typeface="Calibri Light"/>
                <a:ea typeface="+mn-lt"/>
                <a:cs typeface="+mn-lt"/>
              </a:rPr>
              <a:t> CLI para el </a:t>
            </a:r>
            <a:r>
              <a:rPr lang="es-ES" err="1">
                <a:latin typeface="Calibri Light"/>
                <a:ea typeface="+mn-lt"/>
                <a:cs typeface="+mn-lt"/>
              </a:rPr>
              <a:t>scaffolding</a:t>
            </a:r>
            <a:r>
              <a:rPr lang="es-ES">
                <a:latin typeface="Calibri Light"/>
                <a:ea typeface="+mn-lt"/>
                <a:cs typeface="+mn-lt"/>
              </a:rPr>
              <a:t> de proyectos, </a:t>
            </a:r>
            <a:r>
              <a:rPr lang="es-ES" err="1">
                <a:latin typeface="Calibri Light"/>
                <a:ea typeface="+mn-lt"/>
                <a:cs typeface="+mn-lt"/>
              </a:rPr>
              <a:t>Vue</a:t>
            </a:r>
            <a:r>
              <a:rPr lang="es-ES" dirty="0">
                <a:latin typeface="Calibri Light"/>
                <a:ea typeface="+mn-lt"/>
                <a:cs typeface="+mn-lt"/>
              </a:rPr>
              <a:t> </a:t>
            </a:r>
            <a:r>
              <a:rPr lang="es-ES" err="1">
                <a:latin typeface="Calibri Light"/>
                <a:ea typeface="+mn-lt"/>
                <a:cs typeface="+mn-lt"/>
              </a:rPr>
              <a:t>Devtools</a:t>
            </a:r>
            <a:r>
              <a:rPr lang="es-ES">
                <a:latin typeface="Calibri Light"/>
                <a:ea typeface="+mn-lt"/>
                <a:cs typeface="+mn-lt"/>
              </a:rPr>
              <a:t> para depuración, y </a:t>
            </a:r>
            <a:r>
              <a:rPr lang="es-ES" err="1">
                <a:latin typeface="Calibri Light"/>
                <a:ea typeface="+mn-lt"/>
                <a:cs typeface="+mn-lt"/>
              </a:rPr>
              <a:t>Vue</a:t>
            </a:r>
            <a:r>
              <a:rPr lang="es-ES">
                <a:latin typeface="Calibri Light"/>
                <a:ea typeface="+mn-lt"/>
                <a:cs typeface="+mn-lt"/>
              </a:rPr>
              <a:t> Test </a:t>
            </a:r>
            <a:r>
              <a:rPr lang="es-ES" err="1">
                <a:latin typeface="Calibri Light"/>
                <a:ea typeface="+mn-lt"/>
                <a:cs typeface="+mn-lt"/>
              </a:rPr>
              <a:t>Utils</a:t>
            </a:r>
            <a:r>
              <a:rPr lang="es-ES">
                <a:latin typeface="Calibri Light"/>
                <a:ea typeface="+mn-lt"/>
                <a:cs typeface="+mn-lt"/>
              </a:rPr>
              <a:t> para pruebas.</a:t>
            </a:r>
            <a:endParaRPr lang="es-ES">
              <a:latin typeface="Calibri Light"/>
              <a:ea typeface="Calibri Light"/>
              <a:cs typeface="Calibri Light"/>
            </a:endParaRPr>
          </a:p>
          <a:p>
            <a:pPr>
              <a:lnSpc>
                <a:spcPct val="150000"/>
              </a:lnSpc>
              <a:buFont typeface="Wingdings"/>
              <a:buChar char="Ø"/>
            </a:pPr>
            <a:endParaRPr lang="es-ES" dirty="0">
              <a:latin typeface="Calibri Light"/>
              <a:ea typeface="Calibri Light"/>
              <a:cs typeface="Calibri Light"/>
            </a:endParaRPr>
          </a:p>
          <a:p>
            <a:pPr>
              <a:lnSpc>
                <a:spcPct val="150000"/>
              </a:lnSpc>
              <a:buFont typeface="Wingdings"/>
              <a:buChar char="Ø"/>
            </a:pPr>
            <a:endParaRPr lang="es-ES" dirty="0">
              <a:solidFill>
                <a:schemeClr val="tx1"/>
              </a:solidFill>
              <a:latin typeface="Calibri Light"/>
              <a:ea typeface="+mn-lt"/>
              <a:cs typeface="+mn-lt"/>
            </a:endParaRPr>
          </a:p>
          <a:p>
            <a:pPr>
              <a:lnSpc>
                <a:spcPct val="150000"/>
              </a:lnSpc>
              <a:buFont typeface="Wingdings"/>
              <a:buChar char="Ø"/>
            </a:pPr>
            <a:endParaRPr lang="es-ES" dirty="0">
              <a:solidFill>
                <a:schemeClr val="tx1"/>
              </a:solidFill>
              <a:latin typeface="Calibri Light"/>
              <a:ea typeface="+mn-lt"/>
              <a:cs typeface="+mn-lt"/>
            </a:endParaRPr>
          </a:p>
          <a:p>
            <a:pPr marL="0" indent="0">
              <a:lnSpc>
                <a:spcPct val="150000"/>
              </a:lnSpc>
              <a:buNone/>
            </a:pPr>
            <a:endParaRPr lang="es-ES" dirty="0">
              <a:solidFill>
                <a:schemeClr val="tx1"/>
              </a:solidFill>
              <a:latin typeface="Calibri Light"/>
              <a:ea typeface="Calibri"/>
              <a:cs typeface="Calibri"/>
            </a:endParaRPr>
          </a:p>
          <a:p>
            <a:pPr>
              <a:lnSpc>
                <a:spcPct val="150000"/>
              </a:lnSpc>
              <a:buFont typeface="Wingdings"/>
              <a:buChar char="Ø"/>
            </a:pPr>
            <a:endParaRPr lang="es-ES" dirty="0">
              <a:solidFill>
                <a:srgbClr val="1CADE4"/>
              </a:solidFill>
              <a:latin typeface="Calibri Light"/>
              <a:ea typeface="Calibri"/>
              <a:cs typeface="Calibri"/>
            </a:endParaRPr>
          </a:p>
          <a:p>
            <a:pPr>
              <a:lnSpc>
                <a:spcPct val="150000"/>
              </a:lnSpc>
              <a:buFont typeface="Wingdings"/>
              <a:buChar char="Ø"/>
            </a:pPr>
            <a:endParaRPr lang="es-ES" dirty="0">
              <a:solidFill>
                <a:srgbClr val="404040"/>
              </a:solidFill>
              <a:latin typeface="Calibri Light"/>
              <a:ea typeface="+mn-lt"/>
              <a:cs typeface="+mn-lt"/>
            </a:endParaRPr>
          </a:p>
          <a:p>
            <a:pPr>
              <a:lnSpc>
                <a:spcPct val="160000"/>
              </a:lnSpc>
              <a:buFont typeface="Wingdings"/>
              <a:buChar char="Ø"/>
            </a:pPr>
            <a:endParaRPr lang="es-ES" b="1" dirty="0">
              <a:solidFill>
                <a:srgbClr val="404040"/>
              </a:solidFill>
              <a:latin typeface="Calibri Light"/>
              <a:ea typeface="Calibri"/>
              <a:cs typeface="Calibri"/>
            </a:endParaRPr>
          </a:p>
          <a:p>
            <a:pPr>
              <a:lnSpc>
                <a:spcPct val="160000"/>
              </a:lnSpc>
              <a:buFont typeface="Wingdings"/>
              <a:buChar char="Ø"/>
            </a:pPr>
            <a:endParaRPr lang="es-ES" dirty="0">
              <a:solidFill>
                <a:srgbClr val="404040"/>
              </a:solidFill>
              <a:latin typeface="Calibri Light"/>
              <a:ea typeface="Calibri"/>
              <a:cs typeface="Calibri"/>
            </a:endParaRPr>
          </a:p>
          <a:p>
            <a:pPr>
              <a:lnSpc>
                <a:spcPct val="150000"/>
              </a:lnSpc>
              <a:buFont typeface="Wingdings" panose="020F0502020204030204" pitchFamily="34" charset="0"/>
              <a:buChar char="Ø"/>
            </a:pPr>
            <a:endParaRPr lang="es-ES" sz="180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>
              <a:lnSpc>
                <a:spcPct val="150000"/>
              </a:lnSpc>
              <a:buFont typeface="Wingdings" panose="020F0502020204030204" pitchFamily="34" charset="0"/>
              <a:buChar char="Ø"/>
            </a:pPr>
            <a:endParaRPr lang="es-ES" sz="180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>
              <a:lnSpc>
                <a:spcPct val="150000"/>
              </a:lnSpc>
              <a:buFont typeface="Wingdings" panose="020F0502020204030204" pitchFamily="34" charset="0"/>
              <a:buChar char="Ø"/>
            </a:pPr>
            <a:endParaRPr lang="es-ES" sz="1600">
              <a:solidFill>
                <a:srgbClr val="000000"/>
              </a:solidFill>
              <a:latin typeface="Calibri Light"/>
              <a:ea typeface="Calibri Light"/>
              <a:cs typeface="Calibri Light"/>
            </a:endParaRPr>
          </a:p>
          <a:p>
            <a:pPr>
              <a:lnSpc>
                <a:spcPct val="150000"/>
              </a:lnSpc>
              <a:buFont typeface="Wingdings" panose="020F0502020204030204" pitchFamily="34" charset="0"/>
              <a:buChar char="Ø"/>
            </a:pPr>
            <a:endParaRPr lang="es-ES" sz="160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pPr>
              <a:buFont typeface="Wingdings" panose="020F0502020204030204" pitchFamily="34" charset="0"/>
              <a:buChar char="Ø"/>
            </a:pPr>
            <a:endParaRPr lang="es-ES">
              <a:solidFill>
                <a:srgbClr val="404040"/>
              </a:solidFill>
              <a:ea typeface="Calibri"/>
              <a:cs typeface="Calibri"/>
            </a:endParaRPr>
          </a:p>
          <a:p>
            <a:pPr>
              <a:buFont typeface="Wingdings" panose="020F0502020204030204" pitchFamily="34" charset="0"/>
              <a:buChar char="Ø"/>
            </a:pPr>
            <a:endParaRPr lang="es-ES">
              <a:ea typeface="Calibri"/>
              <a:cs typeface="Calibri"/>
            </a:endParaRPr>
          </a:p>
          <a:p>
            <a:pPr>
              <a:buFont typeface="Wingdings" panose="020F0502020204030204" pitchFamily="34" charset="0"/>
              <a:buChar char="Ø"/>
            </a:pPr>
            <a:endParaRPr lang="es-ES">
              <a:ea typeface="Calibri"/>
              <a:cs typeface="Calibri"/>
            </a:endParaRPr>
          </a:p>
          <a:p>
            <a:pPr>
              <a:buFont typeface="Wingdings" panose="020F0502020204030204" pitchFamily="34" charset="0"/>
              <a:buChar char="Ø"/>
            </a:pPr>
            <a:endParaRPr lang="es-ES">
              <a:ea typeface="Calibri"/>
              <a:cs typeface="Calibri"/>
            </a:endParaRPr>
          </a:p>
          <a:p>
            <a:pPr>
              <a:buFont typeface="Wingdings" panose="020F0502020204030204" pitchFamily="34" charset="0"/>
              <a:buChar char="Ø"/>
            </a:pPr>
            <a:endParaRPr lang="es-ES">
              <a:ea typeface="Calibri"/>
              <a:cs typeface="Calibri"/>
            </a:endParaRPr>
          </a:p>
          <a:p>
            <a:pPr>
              <a:buFont typeface="Wingdings" panose="020F0502020204030204" pitchFamily="34" charset="0"/>
              <a:buChar char="Ø"/>
            </a:pPr>
            <a:endParaRPr lang="es-ES">
              <a:ea typeface="Calibri"/>
              <a:cs typeface="Calibri"/>
            </a:endParaRP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F5769D0-DA4D-6687-A97B-5C373CCDF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53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122775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8E0657C-1EA2-9DFD-EA9D-AE0C5AF1B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pPr algn="ctr"/>
            <a:r>
              <a:rPr lang="es-ES" sz="3600" b="1">
                <a:solidFill>
                  <a:srgbClr val="FFFFFF"/>
                </a:solidFill>
                <a:latin typeface="Calibri Light"/>
                <a:ea typeface="Calibri"/>
                <a:cs typeface="Calibri"/>
              </a:rPr>
              <a:t>Referencias</a:t>
            </a:r>
            <a:endParaRPr lang="es-ES" sz="36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E7FC0C-C468-8EF3-D745-7700393597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1358" y="534559"/>
            <a:ext cx="6413663" cy="5923978"/>
          </a:xfrm>
        </p:spPr>
        <p:txBody>
          <a:bodyPr vert="horz" lIns="0" tIns="0" rIns="0" bIns="0" rtlCol="0" anchor="t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s-ES" sz="1600" b="1" dirty="0">
                <a:solidFill>
                  <a:schemeClr val="tx1"/>
                </a:solidFill>
                <a:latin typeface="Calibri Light"/>
                <a:ea typeface="+mn-lt"/>
                <a:cs typeface="+mn-lt"/>
              </a:rPr>
              <a:t>Bootstrap y su Uso en el Diseño Responsivo:</a:t>
            </a:r>
            <a:endParaRPr lang="es-ES" sz="1600" b="1">
              <a:solidFill>
                <a:schemeClr val="tx1"/>
              </a:solidFill>
              <a:latin typeface="Calibri Light"/>
              <a:ea typeface="Calibri Light"/>
              <a:cs typeface="Calibri Light"/>
            </a:endParaRPr>
          </a:p>
          <a:p>
            <a:pPr>
              <a:lnSpc>
                <a:spcPct val="150000"/>
              </a:lnSpc>
              <a:buFont typeface="Wingdings"/>
              <a:buChar char="Ø"/>
            </a:pPr>
            <a:r>
              <a:rPr lang="es-ES" sz="1600" dirty="0">
                <a:solidFill>
                  <a:schemeClr val="tx1"/>
                </a:solidFill>
                <a:latin typeface="Calibri Light"/>
                <a:ea typeface="+mn-lt"/>
                <a:cs typeface="+mn-lt"/>
              </a:rPr>
              <a:t>Documentación Oficial de Bootstrap</a:t>
            </a:r>
          </a:p>
          <a:p>
            <a:pPr>
              <a:lnSpc>
                <a:spcPct val="150000"/>
              </a:lnSpc>
              <a:buFont typeface="Wingdings"/>
              <a:buChar char="Ø"/>
            </a:pPr>
            <a:r>
              <a:rPr lang="es-ES" sz="1600" dirty="0">
                <a:solidFill>
                  <a:schemeClr val="tx1"/>
                </a:solidFill>
                <a:latin typeface="Calibri Light"/>
                <a:ea typeface="+mn-lt"/>
                <a:cs typeface="+mn-lt"/>
              </a:rPr>
              <a:t>MDN Web </a:t>
            </a:r>
            <a:r>
              <a:rPr lang="es-ES" sz="1600" err="1">
                <a:solidFill>
                  <a:schemeClr val="tx1"/>
                </a:solidFill>
                <a:latin typeface="Calibri Light"/>
                <a:ea typeface="+mn-lt"/>
                <a:cs typeface="+mn-lt"/>
              </a:rPr>
              <a:t>Docs</a:t>
            </a:r>
            <a:r>
              <a:rPr lang="es-ES" sz="1600" dirty="0">
                <a:solidFill>
                  <a:schemeClr val="tx1"/>
                </a:solidFill>
                <a:latin typeface="Calibri Light"/>
                <a:ea typeface="+mn-lt"/>
                <a:cs typeface="+mn-lt"/>
              </a:rPr>
              <a:t> sobre Responsive </a:t>
            </a:r>
            <a:r>
              <a:rPr lang="es-ES" sz="1600" err="1">
                <a:solidFill>
                  <a:schemeClr val="tx1"/>
                </a:solidFill>
                <a:latin typeface="Calibri Light"/>
                <a:ea typeface="+mn-lt"/>
                <a:cs typeface="+mn-lt"/>
              </a:rPr>
              <a:t>Design</a:t>
            </a:r>
            <a:r>
              <a:rPr lang="es-ES" sz="1600" dirty="0">
                <a:solidFill>
                  <a:schemeClr val="tx1"/>
                </a:solidFill>
                <a:latin typeface="Calibri Light"/>
                <a:ea typeface="+mn-lt"/>
                <a:cs typeface="+mn-lt"/>
              </a:rPr>
              <a:t>: </a:t>
            </a:r>
            <a:r>
              <a:rPr lang="es-ES" sz="1600" dirty="0">
                <a:solidFill>
                  <a:schemeClr val="accent1"/>
                </a:solidFill>
                <a:latin typeface="Calibri Light"/>
                <a:ea typeface="+mn-lt"/>
                <a:cs typeface="+mn-lt"/>
              </a:rPr>
              <a:t>https://developer.mozilla.org/en-US/docs/Learn/CSS/CSS_layout/Responsive_Design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s-ES" sz="1600" b="1" dirty="0">
                <a:solidFill>
                  <a:schemeClr val="tx1"/>
                </a:solidFill>
                <a:latin typeface="Calibri Light"/>
                <a:ea typeface="+mn-lt"/>
                <a:cs typeface="+mn-lt"/>
              </a:rPr>
              <a:t>Librerías de JavaScript (</a:t>
            </a:r>
            <a:r>
              <a:rPr lang="es-ES" sz="1600" b="1" err="1">
                <a:solidFill>
                  <a:schemeClr val="tx1"/>
                </a:solidFill>
                <a:latin typeface="Calibri Light"/>
                <a:ea typeface="+mn-lt"/>
                <a:cs typeface="+mn-lt"/>
              </a:rPr>
              <a:t>React</a:t>
            </a:r>
            <a:r>
              <a:rPr lang="es-ES" sz="1600" b="1" dirty="0">
                <a:solidFill>
                  <a:schemeClr val="tx1"/>
                </a:solidFill>
                <a:latin typeface="Calibri Light"/>
                <a:ea typeface="+mn-lt"/>
                <a:cs typeface="+mn-lt"/>
              </a:rPr>
              <a:t>, Vue.js, Angular) y su Aplicación en Proyectos:</a:t>
            </a:r>
            <a:endParaRPr lang="es-ES" sz="1600" b="1">
              <a:solidFill>
                <a:schemeClr val="tx1"/>
              </a:solidFill>
              <a:latin typeface="Calibri Light"/>
              <a:ea typeface="Calibri Light"/>
              <a:cs typeface="Calibri Light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s-ES" sz="1600" b="1" err="1">
                <a:latin typeface="Calibri Light"/>
                <a:ea typeface="Calibri Light"/>
                <a:cs typeface="Calibri Light"/>
              </a:rPr>
              <a:t>React</a:t>
            </a:r>
            <a:endParaRPr lang="es-ES" sz="1600" b="1">
              <a:latin typeface="Calibri Light"/>
              <a:ea typeface="Calibri Light"/>
              <a:cs typeface="Calibri Light"/>
            </a:endParaRPr>
          </a:p>
          <a:p>
            <a:pPr>
              <a:lnSpc>
                <a:spcPct val="150000"/>
              </a:lnSpc>
              <a:buFont typeface="Wingdings"/>
              <a:buChar char="Ø"/>
            </a:pPr>
            <a:r>
              <a:rPr lang="es-ES" sz="1600" dirty="0">
                <a:solidFill>
                  <a:schemeClr val="tx1"/>
                </a:solidFill>
                <a:latin typeface="Calibri Light"/>
                <a:ea typeface="+mn-lt"/>
                <a:cs typeface="+mn-lt"/>
              </a:rPr>
              <a:t>Documentación Oficial de </a:t>
            </a:r>
            <a:r>
              <a:rPr lang="es-ES" sz="1600" dirty="0" err="1">
                <a:solidFill>
                  <a:schemeClr val="tx1"/>
                </a:solidFill>
                <a:latin typeface="Calibri Light"/>
                <a:ea typeface="+mn-lt"/>
                <a:cs typeface="+mn-lt"/>
              </a:rPr>
              <a:t>React</a:t>
            </a:r>
            <a:endParaRPr lang="es-ES" sz="1600" dirty="0">
              <a:solidFill>
                <a:schemeClr val="tx1"/>
              </a:solidFill>
              <a:latin typeface="Calibri Light"/>
              <a:ea typeface="Calibri" panose="020F0502020204030204"/>
              <a:cs typeface="Calibri" panose="020F0502020204030204"/>
            </a:endParaRPr>
          </a:p>
          <a:p>
            <a:pPr>
              <a:lnSpc>
                <a:spcPct val="150000"/>
              </a:lnSpc>
              <a:buNone/>
            </a:pPr>
            <a:r>
              <a:rPr lang="es-ES" sz="1600" b="1" dirty="0">
                <a:latin typeface="Calibri Light"/>
                <a:ea typeface="Calibri Light"/>
                <a:cs typeface="Calibri Light"/>
              </a:rPr>
              <a:t>Vue.js</a:t>
            </a:r>
            <a:endParaRPr lang="es-ES" sz="1600">
              <a:latin typeface="Calibri Light"/>
              <a:ea typeface="Calibri Light"/>
              <a:cs typeface="Calibri Light"/>
            </a:endParaRPr>
          </a:p>
          <a:p>
            <a:pPr>
              <a:lnSpc>
                <a:spcPct val="150000"/>
              </a:lnSpc>
              <a:buFont typeface="Wingdings"/>
              <a:buChar char="Ø"/>
            </a:pPr>
            <a:r>
              <a:rPr lang="es-ES" sz="1600" dirty="0">
                <a:solidFill>
                  <a:schemeClr val="tx1"/>
                </a:solidFill>
                <a:latin typeface="Calibri Light"/>
                <a:ea typeface="+mn-lt"/>
                <a:cs typeface="+mn-lt"/>
              </a:rPr>
              <a:t>Documentación Oficial de Vue.js.</a:t>
            </a:r>
            <a:endParaRPr lang="es-ES" sz="1600" dirty="0">
              <a:solidFill>
                <a:schemeClr val="tx1"/>
              </a:solidFill>
              <a:latin typeface="Calibri Light"/>
              <a:ea typeface="Calibri" panose="020F0502020204030204"/>
              <a:cs typeface="Calibri" panose="020F0502020204030204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s-ES" sz="1600" b="1" dirty="0">
                <a:latin typeface="Calibri Light"/>
                <a:ea typeface="Calibri Light"/>
                <a:cs typeface="Calibri Light"/>
              </a:rPr>
              <a:t>Angular</a:t>
            </a:r>
            <a:endParaRPr lang="es-ES" sz="1600" b="1">
              <a:solidFill>
                <a:schemeClr val="tx1"/>
              </a:solidFill>
              <a:latin typeface="Calibri Light"/>
              <a:ea typeface="Calibri Light"/>
              <a:cs typeface="Calibri Light"/>
            </a:endParaRPr>
          </a:p>
          <a:p>
            <a:pPr>
              <a:lnSpc>
                <a:spcPct val="150000"/>
              </a:lnSpc>
              <a:buFont typeface="Wingdings"/>
              <a:buChar char="Ø"/>
            </a:pPr>
            <a:r>
              <a:rPr lang="es-ES" sz="1600" dirty="0">
                <a:solidFill>
                  <a:schemeClr val="tx1"/>
                </a:solidFill>
                <a:latin typeface="Calibri Light"/>
                <a:ea typeface="+mn-lt"/>
                <a:cs typeface="+mn-lt"/>
              </a:rPr>
              <a:t>Documentación Oficial de Angular</a:t>
            </a:r>
            <a:endParaRPr lang="es-ES" sz="1600" dirty="0">
              <a:solidFill>
                <a:schemeClr val="tx1"/>
              </a:solidFill>
              <a:latin typeface="Calibri Light"/>
              <a:ea typeface="Calibri" panose="020F0502020204030204"/>
              <a:cs typeface="Calibri" panose="020F0502020204030204"/>
            </a:endParaRPr>
          </a:p>
          <a:p>
            <a:pPr>
              <a:buFont typeface="Wingdings"/>
              <a:buChar char="Ø"/>
            </a:pPr>
            <a:endParaRPr lang="es-ES" sz="1800" dirty="0">
              <a:solidFill>
                <a:schemeClr val="tx1"/>
              </a:solidFill>
              <a:latin typeface="Calibri"/>
              <a:ea typeface="+mn-lt"/>
              <a:cs typeface="+mn-lt"/>
            </a:endParaRPr>
          </a:p>
          <a:p>
            <a:pPr>
              <a:lnSpc>
                <a:spcPct val="150000"/>
              </a:lnSpc>
              <a:buFont typeface="Wingdings"/>
              <a:buChar char="Ø"/>
            </a:pPr>
            <a:endParaRPr lang="es-ES" sz="1800" dirty="0">
              <a:solidFill>
                <a:schemeClr val="tx1"/>
              </a:solidFill>
              <a:latin typeface="Calibri"/>
              <a:ea typeface="+mn-lt"/>
              <a:cs typeface="+mn-lt"/>
            </a:endParaRPr>
          </a:p>
          <a:p>
            <a:pPr marL="0" indent="0">
              <a:lnSpc>
                <a:spcPct val="150000"/>
              </a:lnSpc>
              <a:buNone/>
            </a:pPr>
            <a:endParaRPr lang="es-ES" sz="120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 marL="0" indent="0">
              <a:lnSpc>
                <a:spcPct val="150000"/>
              </a:lnSpc>
              <a:buNone/>
            </a:pPr>
            <a:br>
              <a:rPr lang="en-US" dirty="0">
                <a:ea typeface="Calibri"/>
                <a:cs typeface="Calibri"/>
              </a:rPr>
            </a:br>
            <a:br>
              <a:rPr lang="en-US" dirty="0"/>
            </a:br>
            <a:endParaRPr lang="es-ES">
              <a:ea typeface="Calibri" panose="020F0502020204030204"/>
              <a:cs typeface="Calibri" panose="020F0502020204030204"/>
            </a:endParaRPr>
          </a:p>
          <a:p>
            <a:pPr marL="0" indent="0">
              <a:lnSpc>
                <a:spcPct val="150000"/>
              </a:lnSpc>
              <a:buNone/>
            </a:pPr>
            <a:br>
              <a:rPr lang="es-ES" sz="1600" dirty="0">
                <a:ea typeface="+mn-lt"/>
                <a:cs typeface="+mn-lt"/>
              </a:rPr>
            </a:br>
            <a:endParaRPr lang="es-ES" sz="1600">
              <a:solidFill>
                <a:srgbClr val="404040"/>
              </a:solidFill>
              <a:latin typeface="Calibri"/>
              <a:ea typeface="Calibri"/>
              <a:cs typeface="Calibri"/>
            </a:endParaRPr>
          </a:p>
          <a:p>
            <a:pPr>
              <a:lnSpc>
                <a:spcPct val="150000"/>
              </a:lnSpc>
              <a:buFont typeface="Wingdings" panose="020F0502020204030204" pitchFamily="34" charset="0"/>
              <a:buChar char="Ø"/>
            </a:pPr>
            <a:endParaRPr lang="es-ES" sz="1400">
              <a:solidFill>
                <a:srgbClr val="1CADE4"/>
              </a:solidFill>
              <a:latin typeface="Calibri"/>
              <a:ea typeface="Calibri"/>
              <a:cs typeface="Calibri"/>
            </a:endParaRPr>
          </a:p>
          <a:p>
            <a:pPr>
              <a:lnSpc>
                <a:spcPct val="150000"/>
              </a:lnSpc>
              <a:buFont typeface="Wingdings" panose="020F0502020204030204" pitchFamily="34" charset="0"/>
              <a:buChar char="Ø"/>
            </a:pPr>
            <a:endParaRPr lang="es-ES" sz="1400">
              <a:latin typeface="Calibri"/>
              <a:ea typeface="Calibri"/>
              <a:cs typeface="Calibri"/>
            </a:endParaRPr>
          </a:p>
          <a:p>
            <a:pPr>
              <a:lnSpc>
                <a:spcPct val="150000"/>
              </a:lnSpc>
              <a:buFont typeface="Wingdings" panose="020F0502020204030204" pitchFamily="34" charset="0"/>
              <a:buChar char="Ø"/>
            </a:pPr>
            <a:endParaRPr lang="es-ES">
              <a:latin typeface="Calibri Light"/>
              <a:ea typeface="Calibri Light"/>
              <a:cs typeface="Calibri Light"/>
            </a:endParaRPr>
          </a:p>
          <a:p>
            <a:pPr>
              <a:lnSpc>
                <a:spcPct val="150000"/>
              </a:lnSpc>
              <a:buFont typeface="Wingdings" panose="020F0502020204030204" pitchFamily="34" charset="0"/>
              <a:buChar char="Ø"/>
            </a:pPr>
            <a:endParaRPr lang="es-ES">
              <a:latin typeface="Calibri"/>
              <a:ea typeface="+mn-lt"/>
              <a:cs typeface="Calibri"/>
            </a:endParaRPr>
          </a:p>
          <a:p>
            <a:pPr>
              <a:buNone/>
            </a:pPr>
            <a:endParaRPr lang="es-ES">
              <a:latin typeface="Calibri"/>
              <a:ea typeface="+mn-lt"/>
              <a:cs typeface="Calibri"/>
            </a:endParaRPr>
          </a:p>
          <a:p>
            <a:pPr marL="0" indent="0">
              <a:buNone/>
            </a:pPr>
            <a:endParaRPr lang="es-ES" sz="1100">
              <a:latin typeface="Calibri"/>
              <a:ea typeface="+mn-lt"/>
              <a:cs typeface="Calibri"/>
            </a:endParaRPr>
          </a:p>
          <a:p>
            <a:pPr>
              <a:buFont typeface="Wingdings" panose="020F0502020204030204" pitchFamily="34" charset="0"/>
              <a:buChar char="Ø"/>
            </a:pPr>
            <a:endParaRPr lang="es-ES">
              <a:latin typeface="Calibri Light"/>
              <a:ea typeface="+mn-lt"/>
              <a:cs typeface="Arial"/>
            </a:endParaRPr>
          </a:p>
          <a:p>
            <a:pPr>
              <a:buFont typeface="Wingdings" panose="020F0502020204030204" pitchFamily="34" charset="0"/>
              <a:buChar char="Ø"/>
            </a:pPr>
            <a:endParaRPr lang="es-ES">
              <a:latin typeface="Calibri"/>
              <a:ea typeface="+mn-lt"/>
              <a:cs typeface="+mn-lt"/>
            </a:endParaRPr>
          </a:p>
          <a:p>
            <a:pPr>
              <a:buFont typeface="Wingdings" panose="020F0502020204030204" pitchFamily="34" charset="0"/>
              <a:buChar char="Ø"/>
            </a:pPr>
            <a:endParaRPr lang="es-ES">
              <a:latin typeface="Calibri"/>
              <a:ea typeface="+mn-lt"/>
              <a:cs typeface="+mn-lt"/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98AD5D8-5A64-6100-096A-FEA067E0A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23055" y="6459785"/>
            <a:ext cx="108942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17DE1FC-E54A-4B87-A814-263D1E8654B2}" type="slidenum">
              <a:rPr lang="en-US">
                <a:solidFill>
                  <a:schemeClr val="tx2"/>
                </a:solidFill>
              </a:rPr>
              <a:pPr>
                <a:spcAft>
                  <a:spcPts val="600"/>
                </a:spcAft>
              </a:pPr>
              <a:t>54</a:t>
            </a:fld>
            <a:endParaRPr lang="es-E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19361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CA89950-E31A-4DC4-2301-B1386CEE3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252936"/>
            <a:ext cx="10058400" cy="1028715"/>
          </a:xfrm>
        </p:spPr>
        <p:txBody>
          <a:bodyPr anchor="ctr">
            <a:normAutofit/>
          </a:bodyPr>
          <a:lstStyle/>
          <a:p>
            <a:pPr algn="ctr"/>
            <a:r>
              <a:rPr lang="es-ES" sz="3600">
                <a:solidFill>
                  <a:srgbClr val="FFFFFF"/>
                </a:solidFill>
                <a:ea typeface="Calibri Light"/>
                <a:cs typeface="Calibri Light"/>
              </a:rPr>
              <a:t>Bootstrap</a:t>
            </a:r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5E1ED12F-9F06-4B37-87B7-F98F52937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7A56209-657E-3579-E2C6-99E6D54CD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5741" y="610848"/>
            <a:ext cx="10010050" cy="4063743"/>
          </a:xfrm>
        </p:spPr>
        <p:txBody>
          <a:bodyPr vert="horz" lIns="0" tIns="45720" rIns="0" bIns="45720" rtlCol="0" anchor="t">
            <a:normAutofit lnSpcReduction="10000"/>
          </a:bodyPr>
          <a:lstStyle/>
          <a:p>
            <a:pPr>
              <a:buFont typeface="Wingdings" panose="020F0502020204030204" pitchFamily="34" charset="0"/>
              <a:buChar char="Ø"/>
            </a:pPr>
            <a:endParaRPr lang="es-ES" sz="2400" b="1">
              <a:latin typeface="Calibri Light"/>
              <a:ea typeface="+mn-lt"/>
              <a:cs typeface="+mn-lt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s-ES" sz="2800" b="1" dirty="0">
                <a:latin typeface="Calibri Light"/>
                <a:ea typeface="Calibri"/>
                <a:cs typeface="Calibri"/>
              </a:rPr>
              <a:t>Uso de </a:t>
            </a:r>
            <a:r>
              <a:rPr lang="es-ES" sz="2800" b="1" dirty="0">
                <a:latin typeface="Calibri Light"/>
                <a:ea typeface="+mn-lt"/>
                <a:cs typeface="+mn-lt"/>
              </a:rPr>
              <a:t>Bootstrap en el diseño responsivo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s-ES" dirty="0">
                <a:solidFill>
                  <a:schemeClr val="accent1"/>
                </a:solidFill>
                <a:latin typeface="Calibri Light"/>
                <a:ea typeface="+mn-lt"/>
                <a:cs typeface="+mn-lt"/>
              </a:rPr>
              <a:t>Bootstrap </a:t>
            </a:r>
            <a:r>
              <a:rPr lang="es-ES" dirty="0">
                <a:solidFill>
                  <a:srgbClr val="374151"/>
                </a:solidFill>
                <a:latin typeface="Calibri Light"/>
                <a:ea typeface="+mn-lt"/>
                <a:cs typeface="+mn-lt"/>
              </a:rPr>
              <a:t>es ideal para el diseño responsivo porque ofrece una variedad de características y herramientas que facilitan la creación de sitios web que se adaptan a diferentes tamaños de pantalla y dispositivos.</a:t>
            </a:r>
            <a:endParaRPr lang="es-ES" dirty="0">
              <a:latin typeface="Calibri Light"/>
            </a:endParaRPr>
          </a:p>
          <a:p>
            <a:pPr marL="342900" indent="-342900">
              <a:lnSpc>
                <a:spcPct val="150000"/>
              </a:lnSpc>
              <a:buFont typeface="Wingdings" panose="020F0502020204030204" pitchFamily="34" charset="0"/>
              <a:buChar char="Ø"/>
            </a:pPr>
            <a:r>
              <a:rPr lang="es-ES" sz="1800" dirty="0">
                <a:solidFill>
                  <a:schemeClr val="accent1"/>
                </a:solidFill>
                <a:latin typeface="Calibri Light"/>
                <a:ea typeface="+mn-lt"/>
                <a:cs typeface="+mn-lt"/>
              </a:rPr>
              <a:t>Media </a:t>
            </a:r>
            <a:r>
              <a:rPr lang="es-ES" sz="1800" dirty="0" err="1">
                <a:solidFill>
                  <a:schemeClr val="accent1"/>
                </a:solidFill>
                <a:latin typeface="Calibri Light"/>
                <a:ea typeface="+mn-lt"/>
                <a:cs typeface="+mn-lt"/>
              </a:rPr>
              <a:t>queries</a:t>
            </a:r>
            <a:r>
              <a:rPr lang="es-ES" sz="1800" dirty="0">
                <a:solidFill>
                  <a:schemeClr val="accent1"/>
                </a:solidFill>
                <a:latin typeface="Calibri Light"/>
                <a:ea typeface="+mn-lt"/>
                <a:cs typeface="+mn-lt"/>
              </a:rPr>
              <a:t>:</a:t>
            </a:r>
            <a:r>
              <a:rPr lang="es-ES" sz="1800" dirty="0">
                <a:solidFill>
                  <a:srgbClr val="374151"/>
                </a:solidFill>
                <a:latin typeface="Calibri Light"/>
                <a:ea typeface="+mn-lt"/>
                <a:cs typeface="+mn-lt"/>
              </a:rPr>
              <a:t> Bootstrap utiliza media </a:t>
            </a:r>
            <a:r>
              <a:rPr lang="es-ES" sz="1800" dirty="0" err="1">
                <a:solidFill>
                  <a:srgbClr val="374151"/>
                </a:solidFill>
                <a:latin typeface="Calibri Light"/>
                <a:ea typeface="+mn-lt"/>
                <a:cs typeface="+mn-lt"/>
              </a:rPr>
              <a:t>queries</a:t>
            </a:r>
            <a:r>
              <a:rPr lang="es-ES" sz="1800" dirty="0">
                <a:solidFill>
                  <a:srgbClr val="374151"/>
                </a:solidFill>
                <a:latin typeface="Calibri Light"/>
                <a:ea typeface="+mn-lt"/>
                <a:cs typeface="+mn-lt"/>
              </a:rPr>
              <a:t> para definir estilos específicos para diferentes tamaños de pantalla. Esto significa que los desarrolladores pueden crear estilos personalizados para teléfonos móviles, tabletas y computadoras de escritorio.</a:t>
            </a:r>
            <a:endParaRPr lang="es-ES" sz="1800" dirty="0">
              <a:solidFill>
                <a:srgbClr val="374151"/>
              </a:solidFill>
              <a:latin typeface="Calibri Light"/>
              <a:ea typeface="Calibri"/>
              <a:cs typeface="Calibri"/>
            </a:endParaRPr>
          </a:p>
          <a:p>
            <a:pPr marL="342900" indent="-342900">
              <a:lnSpc>
                <a:spcPct val="150000"/>
              </a:lnSpc>
              <a:buFont typeface="Wingdings" panose="020F0502020204030204" pitchFamily="34" charset="0"/>
              <a:buChar char="Ø"/>
            </a:pPr>
            <a:endParaRPr lang="es-ES" dirty="0">
              <a:solidFill>
                <a:srgbClr val="374151"/>
              </a:solidFill>
              <a:latin typeface="Calibri Light"/>
              <a:ea typeface="Calibri"/>
              <a:cs typeface="Calibri"/>
            </a:endParaRPr>
          </a:p>
          <a:p>
            <a:pPr marL="0" indent="0">
              <a:lnSpc>
                <a:spcPct val="150000"/>
              </a:lnSpc>
              <a:buNone/>
            </a:pPr>
            <a:endParaRPr lang="es-ES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0" indent="0">
              <a:lnSpc>
                <a:spcPct val="160000"/>
              </a:lnSpc>
              <a:buNone/>
            </a:pPr>
            <a:endParaRPr lang="es-ES">
              <a:solidFill>
                <a:srgbClr val="000000"/>
              </a:solidFill>
              <a:latin typeface="Calibri Light"/>
              <a:ea typeface="Calibri Light"/>
              <a:cs typeface="Calibri Light"/>
            </a:endParaRPr>
          </a:p>
          <a:p>
            <a:pPr>
              <a:lnSpc>
                <a:spcPct val="150000"/>
              </a:lnSpc>
              <a:buFont typeface="Wingdings" panose="020F0502020204030204" pitchFamily="34" charset="0"/>
              <a:buChar char="Ø"/>
            </a:pPr>
            <a:endParaRPr lang="es-ES" sz="180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>
              <a:lnSpc>
                <a:spcPct val="150000"/>
              </a:lnSpc>
              <a:buFont typeface="Wingdings" panose="020F0502020204030204" pitchFamily="34" charset="0"/>
              <a:buChar char="Ø"/>
            </a:pPr>
            <a:endParaRPr lang="es-ES" sz="180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>
              <a:lnSpc>
                <a:spcPct val="150000"/>
              </a:lnSpc>
              <a:buFont typeface="Wingdings" panose="020F0502020204030204" pitchFamily="34" charset="0"/>
              <a:buChar char="Ø"/>
            </a:pPr>
            <a:endParaRPr lang="es-ES" sz="1600">
              <a:solidFill>
                <a:srgbClr val="000000"/>
              </a:solidFill>
              <a:latin typeface="Calibri Light"/>
              <a:ea typeface="Calibri Light"/>
              <a:cs typeface="Calibri Light"/>
            </a:endParaRPr>
          </a:p>
          <a:p>
            <a:pPr>
              <a:lnSpc>
                <a:spcPct val="150000"/>
              </a:lnSpc>
              <a:buFont typeface="Wingdings" panose="020F0502020204030204" pitchFamily="34" charset="0"/>
              <a:buChar char="Ø"/>
            </a:pPr>
            <a:endParaRPr lang="es-ES" sz="1600">
              <a:solidFill>
                <a:srgbClr val="000000"/>
              </a:solidFill>
              <a:ea typeface="Calibri"/>
              <a:cs typeface="Calibri"/>
            </a:endParaRPr>
          </a:p>
          <a:p>
            <a:pPr>
              <a:buFont typeface="Wingdings" panose="020F0502020204030204" pitchFamily="34" charset="0"/>
              <a:buChar char="Ø"/>
            </a:pPr>
            <a:endParaRPr lang="es-ES">
              <a:ea typeface="Calibri"/>
              <a:cs typeface="Calibri"/>
            </a:endParaRPr>
          </a:p>
          <a:p>
            <a:pPr>
              <a:buFont typeface="Wingdings" panose="020F0502020204030204" pitchFamily="34" charset="0"/>
              <a:buChar char="Ø"/>
            </a:pPr>
            <a:endParaRPr lang="es-ES">
              <a:ea typeface="Calibri"/>
              <a:cs typeface="Calibri"/>
            </a:endParaRPr>
          </a:p>
          <a:p>
            <a:pPr>
              <a:buFont typeface="Wingdings" panose="020F0502020204030204" pitchFamily="34" charset="0"/>
              <a:buChar char="Ø"/>
            </a:pPr>
            <a:endParaRPr lang="es-ES">
              <a:ea typeface="Calibri"/>
              <a:cs typeface="Calibri"/>
            </a:endParaRPr>
          </a:p>
          <a:p>
            <a:pPr>
              <a:buFont typeface="Wingdings" panose="020F0502020204030204" pitchFamily="34" charset="0"/>
              <a:buChar char="Ø"/>
            </a:pPr>
            <a:endParaRPr lang="es-ES">
              <a:ea typeface="Calibri"/>
              <a:cs typeface="Calibri"/>
            </a:endParaRPr>
          </a:p>
          <a:p>
            <a:pPr>
              <a:buFont typeface="Wingdings" panose="020F0502020204030204" pitchFamily="34" charset="0"/>
              <a:buChar char="Ø"/>
            </a:pPr>
            <a:endParaRPr lang="es-ES">
              <a:ea typeface="Calibri"/>
              <a:cs typeface="Calibri"/>
            </a:endParaRPr>
          </a:p>
          <a:p>
            <a:pPr>
              <a:buFont typeface="Wingdings" panose="020F0502020204030204" pitchFamily="34" charset="0"/>
              <a:buChar char="Ø"/>
            </a:pPr>
            <a:endParaRPr lang="es-ES">
              <a:ea typeface="Calibri"/>
              <a:cs typeface="Calibri"/>
            </a:endParaRP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F5769D0-DA4D-6687-A97B-5C373CCDF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865516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CA89950-E31A-4DC4-2301-B1386CEE3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252936"/>
            <a:ext cx="10058400" cy="1028715"/>
          </a:xfrm>
        </p:spPr>
        <p:txBody>
          <a:bodyPr anchor="ctr">
            <a:normAutofit/>
          </a:bodyPr>
          <a:lstStyle/>
          <a:p>
            <a:pPr algn="ctr"/>
            <a:r>
              <a:rPr lang="es-ES" sz="3600">
                <a:solidFill>
                  <a:srgbClr val="FFFFFF"/>
                </a:solidFill>
                <a:ea typeface="Calibri Light"/>
                <a:cs typeface="Calibri Light"/>
              </a:rPr>
              <a:t>Bootstrap</a:t>
            </a:r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5E1ED12F-9F06-4B37-87B7-F98F52937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7A56209-657E-3579-E2C6-99E6D54CD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5741" y="610848"/>
            <a:ext cx="10010050" cy="4063743"/>
          </a:xfrm>
        </p:spPr>
        <p:txBody>
          <a:bodyPr vert="horz" lIns="0" tIns="45720" rIns="0" bIns="45720" rtlCol="0" anchor="t">
            <a:normAutofit lnSpcReduction="10000"/>
          </a:bodyPr>
          <a:lstStyle/>
          <a:p>
            <a:pPr>
              <a:buFont typeface="Wingdings" panose="020F0502020204030204" pitchFamily="34" charset="0"/>
              <a:buChar char="Ø"/>
            </a:pPr>
            <a:endParaRPr lang="es-ES" sz="2400" b="1">
              <a:latin typeface="Calibri Light"/>
              <a:ea typeface="+mn-lt"/>
              <a:cs typeface="+mn-lt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s-ES" sz="2800" b="1" dirty="0">
                <a:latin typeface="Calibri Light"/>
                <a:ea typeface="Calibri"/>
                <a:cs typeface="Calibri"/>
              </a:rPr>
              <a:t>Uso de </a:t>
            </a:r>
            <a:r>
              <a:rPr lang="es-ES" sz="2800" b="1" dirty="0">
                <a:latin typeface="Calibri Light"/>
                <a:ea typeface="+mn-lt"/>
                <a:cs typeface="+mn-lt"/>
              </a:rPr>
              <a:t>Bootstrap en el diseño responsivo</a:t>
            </a:r>
          </a:p>
          <a:p>
            <a:pPr marL="342900" indent="-342900">
              <a:lnSpc>
                <a:spcPct val="150000"/>
              </a:lnSpc>
              <a:buFont typeface="Wingdings" panose="020F0502020204030204" pitchFamily="34" charset="0"/>
              <a:buChar char="Ø"/>
            </a:pPr>
            <a:r>
              <a:rPr lang="es-ES" sz="1800" dirty="0" err="1">
                <a:solidFill>
                  <a:schemeClr val="accent1"/>
                </a:solidFill>
                <a:latin typeface="Calibri Light"/>
                <a:ea typeface="+mn-lt"/>
                <a:cs typeface="+mn-lt"/>
              </a:rPr>
              <a:t>Grid</a:t>
            </a:r>
            <a:r>
              <a:rPr lang="es-ES" sz="1800" dirty="0">
                <a:solidFill>
                  <a:schemeClr val="accent1"/>
                </a:solidFill>
                <a:latin typeface="Calibri Light"/>
                <a:ea typeface="+mn-lt"/>
                <a:cs typeface="+mn-lt"/>
              </a:rPr>
              <a:t> </a:t>
            </a:r>
            <a:r>
              <a:rPr lang="es-ES" sz="1800" dirty="0" err="1">
                <a:solidFill>
                  <a:schemeClr val="accent1"/>
                </a:solidFill>
                <a:latin typeface="Calibri Light"/>
                <a:ea typeface="+mn-lt"/>
                <a:cs typeface="+mn-lt"/>
              </a:rPr>
              <a:t>system</a:t>
            </a:r>
            <a:r>
              <a:rPr lang="es-ES" sz="1800" dirty="0">
                <a:solidFill>
                  <a:schemeClr val="accent1"/>
                </a:solidFill>
                <a:latin typeface="Calibri Light"/>
                <a:ea typeface="+mn-lt"/>
                <a:cs typeface="+mn-lt"/>
              </a:rPr>
              <a:t>:</a:t>
            </a:r>
            <a:r>
              <a:rPr lang="es-ES" sz="1800" dirty="0">
                <a:solidFill>
                  <a:srgbClr val="374151"/>
                </a:solidFill>
                <a:latin typeface="Calibri Light"/>
                <a:ea typeface="+mn-lt"/>
                <a:cs typeface="+mn-lt"/>
              </a:rPr>
              <a:t> El sistema de </a:t>
            </a:r>
            <a:r>
              <a:rPr lang="es-ES" sz="1800" dirty="0" err="1">
                <a:solidFill>
                  <a:srgbClr val="374151"/>
                </a:solidFill>
                <a:latin typeface="Calibri Light"/>
                <a:ea typeface="+mn-lt"/>
                <a:cs typeface="+mn-lt"/>
              </a:rPr>
              <a:t>grid</a:t>
            </a:r>
            <a:r>
              <a:rPr lang="es-ES" sz="1800" dirty="0">
                <a:solidFill>
                  <a:srgbClr val="374151"/>
                </a:solidFill>
                <a:latin typeface="Calibri Light"/>
                <a:ea typeface="+mn-lt"/>
                <a:cs typeface="+mn-lt"/>
              </a:rPr>
              <a:t> de Bootstrap se utiliza para organizar el contenido en una página web de manera que se adapte a diferentes tamaños de pantalla. Los desarrolladores pueden definir la cantidad de columnas y filas que desean utilizar en su diseño.</a:t>
            </a:r>
          </a:p>
          <a:p>
            <a:pPr marL="342900" indent="-342900">
              <a:lnSpc>
                <a:spcPct val="150000"/>
              </a:lnSpc>
              <a:buFont typeface="Wingdings" panose="020F0502020204030204" pitchFamily="34" charset="0"/>
              <a:buChar char="Ø"/>
            </a:pPr>
            <a:r>
              <a:rPr lang="es-ES" sz="1800" dirty="0">
                <a:solidFill>
                  <a:schemeClr val="accent1"/>
                </a:solidFill>
                <a:latin typeface="Calibri Light"/>
                <a:ea typeface="+mn-lt"/>
                <a:cs typeface="+mn-lt"/>
              </a:rPr>
              <a:t>Clases de tamaño: </a:t>
            </a:r>
            <a:r>
              <a:rPr lang="es-ES" sz="1800" dirty="0">
                <a:solidFill>
                  <a:srgbClr val="374151"/>
                </a:solidFill>
                <a:latin typeface="Calibri Light"/>
                <a:ea typeface="+mn-lt"/>
                <a:cs typeface="+mn-lt"/>
              </a:rPr>
              <a:t>Bootstrap ofrece una variedad de clases de tamaño que se pueden utilizar para definir el tamaño de los elementos en una página web. Por ejemplo, la clase col-md-4 define un elemento que ocupa 4 columnas en una pantalla de tamaño medio.</a:t>
            </a:r>
            <a:endParaRPr lang="es-ES" sz="1800" dirty="0">
              <a:latin typeface="Calibri Light"/>
              <a:ea typeface="+mn-lt"/>
              <a:cs typeface="+mn-lt"/>
            </a:endParaRPr>
          </a:p>
          <a:p>
            <a:pPr marL="342900" indent="-342900">
              <a:lnSpc>
                <a:spcPct val="150000"/>
              </a:lnSpc>
              <a:buFont typeface="Wingdings" panose="020F0502020204030204" pitchFamily="34" charset="0"/>
              <a:buChar char="Ø"/>
            </a:pPr>
            <a:endParaRPr lang="es-ES" sz="1800" dirty="0">
              <a:solidFill>
                <a:srgbClr val="374151"/>
              </a:solidFill>
              <a:latin typeface="Calibri Light"/>
              <a:ea typeface="Calibri"/>
              <a:cs typeface="Calibri"/>
            </a:endParaRPr>
          </a:p>
          <a:p>
            <a:pPr marL="342900" indent="-342900">
              <a:lnSpc>
                <a:spcPct val="150000"/>
              </a:lnSpc>
              <a:buFont typeface="Wingdings" panose="020F0502020204030204" pitchFamily="34" charset="0"/>
              <a:buChar char="Ø"/>
            </a:pPr>
            <a:endParaRPr lang="es-ES" dirty="0">
              <a:solidFill>
                <a:srgbClr val="374151"/>
              </a:solidFill>
              <a:latin typeface="Calibri Light"/>
              <a:ea typeface="Calibri"/>
              <a:cs typeface="Calibri"/>
            </a:endParaRPr>
          </a:p>
          <a:p>
            <a:pPr marL="0" indent="0">
              <a:lnSpc>
                <a:spcPct val="150000"/>
              </a:lnSpc>
              <a:buNone/>
            </a:pPr>
            <a:endParaRPr lang="es-ES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0" indent="0">
              <a:lnSpc>
                <a:spcPct val="160000"/>
              </a:lnSpc>
              <a:buNone/>
            </a:pPr>
            <a:endParaRPr lang="es-ES">
              <a:solidFill>
                <a:srgbClr val="000000"/>
              </a:solidFill>
              <a:latin typeface="Calibri Light"/>
              <a:ea typeface="Calibri Light"/>
              <a:cs typeface="Calibri Light"/>
            </a:endParaRPr>
          </a:p>
          <a:p>
            <a:pPr>
              <a:lnSpc>
                <a:spcPct val="150000"/>
              </a:lnSpc>
              <a:buFont typeface="Wingdings" panose="020F0502020204030204" pitchFamily="34" charset="0"/>
              <a:buChar char="Ø"/>
            </a:pPr>
            <a:endParaRPr lang="es-ES" sz="180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>
              <a:lnSpc>
                <a:spcPct val="150000"/>
              </a:lnSpc>
              <a:buFont typeface="Wingdings" panose="020F0502020204030204" pitchFamily="34" charset="0"/>
              <a:buChar char="Ø"/>
            </a:pPr>
            <a:endParaRPr lang="es-ES" sz="180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>
              <a:lnSpc>
                <a:spcPct val="150000"/>
              </a:lnSpc>
              <a:buFont typeface="Wingdings" panose="020F0502020204030204" pitchFamily="34" charset="0"/>
              <a:buChar char="Ø"/>
            </a:pPr>
            <a:endParaRPr lang="es-ES" sz="1600">
              <a:solidFill>
                <a:srgbClr val="000000"/>
              </a:solidFill>
              <a:latin typeface="Calibri Light"/>
              <a:ea typeface="Calibri Light"/>
              <a:cs typeface="Calibri Light"/>
            </a:endParaRPr>
          </a:p>
          <a:p>
            <a:pPr>
              <a:lnSpc>
                <a:spcPct val="150000"/>
              </a:lnSpc>
              <a:buFont typeface="Wingdings" panose="020F0502020204030204" pitchFamily="34" charset="0"/>
              <a:buChar char="Ø"/>
            </a:pPr>
            <a:endParaRPr lang="es-ES" sz="1600">
              <a:solidFill>
                <a:srgbClr val="000000"/>
              </a:solidFill>
              <a:ea typeface="Calibri"/>
              <a:cs typeface="Calibri"/>
            </a:endParaRPr>
          </a:p>
          <a:p>
            <a:pPr>
              <a:buFont typeface="Wingdings" panose="020F0502020204030204" pitchFamily="34" charset="0"/>
              <a:buChar char="Ø"/>
            </a:pPr>
            <a:endParaRPr lang="es-ES">
              <a:ea typeface="Calibri"/>
              <a:cs typeface="Calibri"/>
            </a:endParaRPr>
          </a:p>
          <a:p>
            <a:pPr>
              <a:buFont typeface="Wingdings" panose="020F0502020204030204" pitchFamily="34" charset="0"/>
              <a:buChar char="Ø"/>
            </a:pPr>
            <a:endParaRPr lang="es-ES">
              <a:ea typeface="Calibri"/>
              <a:cs typeface="Calibri"/>
            </a:endParaRPr>
          </a:p>
          <a:p>
            <a:pPr>
              <a:buFont typeface="Wingdings" panose="020F0502020204030204" pitchFamily="34" charset="0"/>
              <a:buChar char="Ø"/>
            </a:pPr>
            <a:endParaRPr lang="es-ES">
              <a:ea typeface="Calibri"/>
              <a:cs typeface="Calibri"/>
            </a:endParaRPr>
          </a:p>
          <a:p>
            <a:pPr>
              <a:buFont typeface="Wingdings" panose="020F0502020204030204" pitchFamily="34" charset="0"/>
              <a:buChar char="Ø"/>
            </a:pPr>
            <a:endParaRPr lang="es-ES">
              <a:ea typeface="Calibri"/>
              <a:cs typeface="Calibri"/>
            </a:endParaRPr>
          </a:p>
          <a:p>
            <a:pPr>
              <a:buFont typeface="Wingdings" panose="020F0502020204030204" pitchFamily="34" charset="0"/>
              <a:buChar char="Ø"/>
            </a:pPr>
            <a:endParaRPr lang="es-ES">
              <a:ea typeface="Calibri"/>
              <a:cs typeface="Calibri"/>
            </a:endParaRPr>
          </a:p>
          <a:p>
            <a:pPr>
              <a:buFont typeface="Wingdings" panose="020F0502020204030204" pitchFamily="34" charset="0"/>
              <a:buChar char="Ø"/>
            </a:pPr>
            <a:endParaRPr lang="es-ES">
              <a:ea typeface="Calibri"/>
              <a:cs typeface="Calibri"/>
            </a:endParaRP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F5769D0-DA4D-6687-A97B-5C373CCDF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327847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CA89950-E31A-4DC4-2301-B1386CEE3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252936"/>
            <a:ext cx="10058400" cy="1028715"/>
          </a:xfrm>
        </p:spPr>
        <p:txBody>
          <a:bodyPr anchor="ctr">
            <a:normAutofit/>
          </a:bodyPr>
          <a:lstStyle/>
          <a:p>
            <a:pPr algn="ctr"/>
            <a:r>
              <a:rPr lang="es-ES" sz="3600">
                <a:solidFill>
                  <a:srgbClr val="FFFFFF"/>
                </a:solidFill>
                <a:ea typeface="Calibri Light"/>
                <a:cs typeface="Calibri Light"/>
              </a:rPr>
              <a:t>Bootstrap</a:t>
            </a:r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5E1ED12F-9F06-4B37-87B7-F98F52937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7A56209-657E-3579-E2C6-99E6D54CD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5741" y="610848"/>
            <a:ext cx="10010050" cy="4063743"/>
          </a:xfrm>
        </p:spPr>
        <p:txBody>
          <a:bodyPr vert="horz" lIns="0" tIns="45720" rIns="0" bIns="45720" rtlCol="0" anchor="t">
            <a:normAutofit fontScale="92500"/>
          </a:bodyPr>
          <a:lstStyle/>
          <a:p>
            <a:pPr>
              <a:buFont typeface="Wingdings" panose="020F0502020204030204" pitchFamily="34" charset="0"/>
              <a:buChar char="Ø"/>
            </a:pPr>
            <a:endParaRPr lang="es-ES" sz="2400" b="1">
              <a:latin typeface="Calibri Light"/>
              <a:ea typeface="+mn-lt"/>
              <a:cs typeface="+mn-lt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s-ES" sz="2800" b="1" dirty="0">
                <a:latin typeface="Calibri Light"/>
                <a:ea typeface="Calibri"/>
                <a:cs typeface="Calibri"/>
              </a:rPr>
              <a:t>Uso de </a:t>
            </a:r>
            <a:r>
              <a:rPr lang="es-ES" sz="2800" b="1" dirty="0">
                <a:latin typeface="Calibri Light"/>
                <a:ea typeface="+mn-lt"/>
                <a:cs typeface="+mn-lt"/>
              </a:rPr>
              <a:t>Bootstrap en el diseño responsivo</a:t>
            </a:r>
          </a:p>
          <a:p>
            <a:pPr marL="342900" indent="-342900">
              <a:lnSpc>
                <a:spcPct val="150000"/>
              </a:lnSpc>
              <a:buFont typeface="Wingdings" panose="020F0502020204030204" pitchFamily="34" charset="0"/>
              <a:buChar char="Ø"/>
            </a:pPr>
            <a:r>
              <a:rPr lang="es-ES" sz="1800" dirty="0">
                <a:solidFill>
                  <a:schemeClr val="accent1"/>
                </a:solidFill>
                <a:latin typeface="Calibri Light"/>
                <a:ea typeface="+mn-lt"/>
                <a:cs typeface="+mn-lt"/>
              </a:rPr>
              <a:t>Componentes responsivos:</a:t>
            </a:r>
            <a:r>
              <a:rPr lang="es-ES" sz="1800" dirty="0">
                <a:solidFill>
                  <a:srgbClr val="374151"/>
                </a:solidFill>
                <a:latin typeface="Calibri Light"/>
                <a:ea typeface="+mn-lt"/>
                <a:cs typeface="+mn-lt"/>
              </a:rPr>
              <a:t> Bootstrap ofrece una variedad de componentes </a:t>
            </a:r>
            <a:r>
              <a:rPr lang="es-ES" sz="1800" dirty="0" err="1">
                <a:solidFill>
                  <a:srgbClr val="374151"/>
                </a:solidFill>
                <a:latin typeface="Calibri Light"/>
                <a:ea typeface="+mn-lt"/>
                <a:cs typeface="+mn-lt"/>
              </a:rPr>
              <a:t>pre-construidos</a:t>
            </a:r>
            <a:r>
              <a:rPr lang="es-ES" sz="1800" dirty="0">
                <a:solidFill>
                  <a:srgbClr val="374151"/>
                </a:solidFill>
                <a:latin typeface="Calibri Light"/>
                <a:ea typeface="+mn-lt"/>
                <a:cs typeface="+mn-lt"/>
              </a:rPr>
              <a:t> que se adaptan automáticamente a diferentes tamaños de pantalla. Por ejemplo, la barra de navegación de Bootstrap se puede configurar para que se colapse en una pantalla pequeña y se expanda en una pantalla grande.</a:t>
            </a:r>
          </a:p>
          <a:p>
            <a:pPr marL="342900" indent="-342900">
              <a:lnSpc>
                <a:spcPct val="150000"/>
              </a:lnSpc>
              <a:buFont typeface="Wingdings" panose="020F0502020204030204" pitchFamily="34" charset="0"/>
              <a:buChar char="Ø"/>
            </a:pPr>
            <a:r>
              <a:rPr lang="es-ES" sz="1800" dirty="0">
                <a:solidFill>
                  <a:schemeClr val="accent1"/>
                </a:solidFill>
                <a:latin typeface="Calibri Light"/>
                <a:ea typeface="+mn-lt"/>
                <a:cs typeface="+mn-lt"/>
              </a:rPr>
              <a:t>Diseño móvil-</a:t>
            </a:r>
            <a:r>
              <a:rPr lang="es-ES" sz="1800" err="1">
                <a:solidFill>
                  <a:schemeClr val="accent1"/>
                </a:solidFill>
                <a:latin typeface="Calibri Light"/>
                <a:ea typeface="+mn-lt"/>
                <a:cs typeface="+mn-lt"/>
              </a:rPr>
              <a:t>first</a:t>
            </a:r>
            <a:r>
              <a:rPr lang="es-ES" sz="1800" dirty="0">
                <a:solidFill>
                  <a:schemeClr val="accent1"/>
                </a:solidFill>
                <a:latin typeface="Calibri Light"/>
                <a:ea typeface="+mn-lt"/>
                <a:cs typeface="+mn-lt"/>
              </a:rPr>
              <a:t>:</a:t>
            </a:r>
            <a:r>
              <a:rPr lang="es-ES" sz="1800" dirty="0">
                <a:solidFill>
                  <a:srgbClr val="374151"/>
                </a:solidFill>
                <a:latin typeface="Calibri Light"/>
                <a:ea typeface="+mn-lt"/>
                <a:cs typeface="+mn-lt"/>
              </a:rPr>
              <a:t> Bootstrap se centra en el diseño móvil-</a:t>
            </a:r>
            <a:r>
              <a:rPr lang="es-ES" sz="1800" err="1">
                <a:solidFill>
                  <a:srgbClr val="374151"/>
                </a:solidFill>
                <a:latin typeface="Calibri Light"/>
                <a:ea typeface="+mn-lt"/>
                <a:cs typeface="+mn-lt"/>
              </a:rPr>
              <a:t>first</a:t>
            </a:r>
            <a:r>
              <a:rPr lang="es-ES" sz="1800" dirty="0">
                <a:solidFill>
                  <a:srgbClr val="374151"/>
                </a:solidFill>
                <a:latin typeface="Calibri Light"/>
                <a:ea typeface="+mn-lt"/>
                <a:cs typeface="+mn-lt"/>
              </a:rPr>
              <a:t>, lo que significa que los desarrolladores deben diseñar primero para teléfonos móviles y luego adaptar el diseño para tabletas y computadoras de escritorio.</a:t>
            </a:r>
            <a:endParaRPr lang="es-ES" sz="1800" dirty="0">
              <a:latin typeface="Calibri Light"/>
              <a:ea typeface="+mn-lt"/>
              <a:cs typeface="+mn-lt"/>
            </a:endParaRPr>
          </a:p>
          <a:p>
            <a:pPr marL="342900" indent="-342900">
              <a:lnSpc>
                <a:spcPct val="150000"/>
              </a:lnSpc>
              <a:buFont typeface="Wingdings" panose="020F0502020204030204" pitchFamily="34" charset="0"/>
              <a:buChar char="Ø"/>
            </a:pPr>
            <a:endParaRPr lang="es-ES" sz="1800" dirty="0">
              <a:solidFill>
                <a:srgbClr val="374151"/>
              </a:solidFill>
              <a:latin typeface="Calibri Light"/>
              <a:ea typeface="+mn-lt"/>
              <a:cs typeface="+mn-lt"/>
            </a:endParaRPr>
          </a:p>
          <a:p>
            <a:pPr marL="342900" indent="-342900">
              <a:lnSpc>
                <a:spcPct val="150000"/>
              </a:lnSpc>
              <a:buFont typeface="Wingdings" panose="020F0502020204030204" pitchFamily="34" charset="0"/>
              <a:buChar char="Ø"/>
            </a:pPr>
            <a:endParaRPr lang="es-ES" sz="1800" dirty="0">
              <a:solidFill>
                <a:srgbClr val="374151"/>
              </a:solidFill>
              <a:latin typeface="Calibri Light"/>
              <a:ea typeface="Calibri"/>
              <a:cs typeface="Calibri"/>
            </a:endParaRPr>
          </a:p>
          <a:p>
            <a:pPr marL="342900" indent="-342900">
              <a:lnSpc>
                <a:spcPct val="150000"/>
              </a:lnSpc>
              <a:buFont typeface="Wingdings" panose="020F0502020204030204" pitchFamily="34" charset="0"/>
              <a:buChar char="Ø"/>
            </a:pPr>
            <a:endParaRPr lang="es-ES" dirty="0">
              <a:solidFill>
                <a:srgbClr val="374151"/>
              </a:solidFill>
              <a:latin typeface="Calibri Light"/>
              <a:ea typeface="Calibri"/>
              <a:cs typeface="Calibri"/>
            </a:endParaRPr>
          </a:p>
          <a:p>
            <a:pPr marL="0" indent="0">
              <a:lnSpc>
                <a:spcPct val="150000"/>
              </a:lnSpc>
              <a:buNone/>
            </a:pPr>
            <a:endParaRPr lang="es-ES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0" indent="0">
              <a:lnSpc>
                <a:spcPct val="160000"/>
              </a:lnSpc>
              <a:buNone/>
            </a:pPr>
            <a:endParaRPr lang="es-ES">
              <a:solidFill>
                <a:srgbClr val="000000"/>
              </a:solidFill>
              <a:latin typeface="Calibri Light"/>
              <a:ea typeface="Calibri Light"/>
              <a:cs typeface="Calibri Light"/>
            </a:endParaRPr>
          </a:p>
          <a:p>
            <a:pPr>
              <a:lnSpc>
                <a:spcPct val="150000"/>
              </a:lnSpc>
              <a:buFont typeface="Wingdings" panose="020F0502020204030204" pitchFamily="34" charset="0"/>
              <a:buChar char="Ø"/>
            </a:pPr>
            <a:endParaRPr lang="es-ES" sz="180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>
              <a:lnSpc>
                <a:spcPct val="150000"/>
              </a:lnSpc>
              <a:buFont typeface="Wingdings" panose="020F0502020204030204" pitchFamily="34" charset="0"/>
              <a:buChar char="Ø"/>
            </a:pPr>
            <a:endParaRPr lang="es-ES" sz="180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>
              <a:lnSpc>
                <a:spcPct val="150000"/>
              </a:lnSpc>
              <a:buFont typeface="Wingdings" panose="020F0502020204030204" pitchFamily="34" charset="0"/>
              <a:buChar char="Ø"/>
            </a:pPr>
            <a:endParaRPr lang="es-ES" sz="1600">
              <a:solidFill>
                <a:srgbClr val="000000"/>
              </a:solidFill>
              <a:latin typeface="Calibri Light"/>
              <a:ea typeface="Calibri Light"/>
              <a:cs typeface="Calibri Light"/>
            </a:endParaRPr>
          </a:p>
          <a:p>
            <a:pPr>
              <a:lnSpc>
                <a:spcPct val="150000"/>
              </a:lnSpc>
              <a:buFont typeface="Wingdings" panose="020F0502020204030204" pitchFamily="34" charset="0"/>
              <a:buChar char="Ø"/>
            </a:pPr>
            <a:endParaRPr lang="es-ES" sz="1600">
              <a:solidFill>
                <a:srgbClr val="000000"/>
              </a:solidFill>
              <a:ea typeface="Calibri"/>
              <a:cs typeface="Calibri"/>
            </a:endParaRPr>
          </a:p>
          <a:p>
            <a:pPr>
              <a:buFont typeface="Wingdings" panose="020F0502020204030204" pitchFamily="34" charset="0"/>
              <a:buChar char="Ø"/>
            </a:pPr>
            <a:endParaRPr lang="es-ES">
              <a:ea typeface="Calibri"/>
              <a:cs typeface="Calibri"/>
            </a:endParaRPr>
          </a:p>
          <a:p>
            <a:pPr>
              <a:buFont typeface="Wingdings" panose="020F0502020204030204" pitchFamily="34" charset="0"/>
              <a:buChar char="Ø"/>
            </a:pPr>
            <a:endParaRPr lang="es-ES">
              <a:ea typeface="Calibri"/>
              <a:cs typeface="Calibri"/>
            </a:endParaRPr>
          </a:p>
          <a:p>
            <a:pPr>
              <a:buFont typeface="Wingdings" panose="020F0502020204030204" pitchFamily="34" charset="0"/>
              <a:buChar char="Ø"/>
            </a:pPr>
            <a:endParaRPr lang="es-ES">
              <a:ea typeface="Calibri"/>
              <a:cs typeface="Calibri"/>
            </a:endParaRPr>
          </a:p>
          <a:p>
            <a:pPr>
              <a:buFont typeface="Wingdings" panose="020F0502020204030204" pitchFamily="34" charset="0"/>
              <a:buChar char="Ø"/>
            </a:pPr>
            <a:endParaRPr lang="es-ES">
              <a:ea typeface="Calibri"/>
              <a:cs typeface="Calibri"/>
            </a:endParaRPr>
          </a:p>
          <a:p>
            <a:pPr>
              <a:buFont typeface="Wingdings" panose="020F0502020204030204" pitchFamily="34" charset="0"/>
              <a:buChar char="Ø"/>
            </a:pPr>
            <a:endParaRPr lang="es-ES">
              <a:ea typeface="Calibri"/>
              <a:cs typeface="Calibri"/>
            </a:endParaRPr>
          </a:p>
          <a:p>
            <a:pPr>
              <a:buFont typeface="Wingdings" panose="020F0502020204030204" pitchFamily="34" charset="0"/>
              <a:buChar char="Ø"/>
            </a:pPr>
            <a:endParaRPr lang="es-ES">
              <a:ea typeface="Calibri"/>
              <a:cs typeface="Calibri"/>
            </a:endParaRP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F5769D0-DA4D-6687-A97B-5C373CCDF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9262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AutoShape 2"/>
          <p:cNvSpPr/>
          <p:nvPr/>
        </p:nvSpPr>
        <p:spPr>
          <a:xfrm>
            <a:off x="1200000" y="1207440"/>
            <a:ext cx="2498880" cy="240"/>
          </a:xfrm>
          <a:prstGeom prst="line">
            <a:avLst/>
          </a:prstGeom>
          <a:ln w="47625">
            <a:solidFill>
              <a:srgbClr val="004AAD"/>
            </a:solidFill>
            <a:round/>
            <a:tailEnd type="oval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s-ES"/>
          </a:p>
        </p:txBody>
      </p:sp>
      <p:grpSp>
        <p:nvGrpSpPr>
          <p:cNvPr id="95" name="Group 3"/>
          <p:cNvGrpSpPr/>
          <p:nvPr/>
        </p:nvGrpSpPr>
        <p:grpSpPr>
          <a:xfrm>
            <a:off x="10374240" y="6119520"/>
            <a:ext cx="2208960" cy="738240"/>
            <a:chOff x="15561360" y="9179280"/>
            <a:chExt cx="3313440" cy="1107360"/>
          </a:xfrm>
        </p:grpSpPr>
        <p:sp>
          <p:nvSpPr>
            <p:cNvPr id="96" name="Freeform 4"/>
            <p:cNvSpPr/>
            <p:nvPr/>
          </p:nvSpPr>
          <p:spPr>
            <a:xfrm>
              <a:off x="15561360" y="9258480"/>
              <a:ext cx="3313440" cy="1028160"/>
            </a:xfrm>
            <a:custGeom>
              <a:avLst/>
              <a:gdLst/>
              <a:ahLst/>
              <a:cxnLst/>
              <a:rect l="l" t="t" r="r" b="b"/>
              <a:pathLst>
                <a:path w="1597601" h="495897">
                  <a:moveTo>
                    <a:pt x="203200" y="0"/>
                  </a:moveTo>
                  <a:lnTo>
                    <a:pt x="1597601" y="0"/>
                  </a:lnTo>
                  <a:lnTo>
                    <a:pt x="1394401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97" name="TextBox 5"/>
            <p:cNvSpPr/>
            <p:nvPr/>
          </p:nvSpPr>
          <p:spPr>
            <a:xfrm>
              <a:off x="15771960" y="9179280"/>
              <a:ext cx="2891880" cy="1107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  <p:grpSp>
        <p:nvGrpSpPr>
          <p:cNvPr id="98" name="Group 6"/>
          <p:cNvGrpSpPr/>
          <p:nvPr/>
        </p:nvGrpSpPr>
        <p:grpSpPr>
          <a:xfrm>
            <a:off x="9397680" y="6488640"/>
            <a:ext cx="1423200" cy="368880"/>
            <a:chOff x="14096520" y="9732960"/>
            <a:chExt cx="2134800" cy="553320"/>
          </a:xfrm>
        </p:grpSpPr>
        <p:sp>
          <p:nvSpPr>
            <p:cNvPr id="99" name="Freeform 7"/>
            <p:cNvSpPr/>
            <p:nvPr/>
          </p:nvSpPr>
          <p:spPr>
            <a:xfrm>
              <a:off x="14096520" y="9772560"/>
              <a:ext cx="2134800" cy="513720"/>
            </a:xfrm>
            <a:custGeom>
              <a:avLst/>
              <a:gdLst/>
              <a:ahLst/>
              <a:cxnLst/>
              <a:rect l="l" t="t" r="r" b="b"/>
              <a:pathLst>
                <a:path w="2058870" h="495897">
                  <a:moveTo>
                    <a:pt x="203200" y="0"/>
                  </a:moveTo>
                  <a:lnTo>
                    <a:pt x="2058870" y="0"/>
                  </a:lnTo>
                  <a:lnTo>
                    <a:pt x="1855670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BF6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00" name="TextBox 8"/>
            <p:cNvSpPr/>
            <p:nvPr/>
          </p:nvSpPr>
          <p:spPr>
            <a:xfrm>
              <a:off x="14201640" y="9732960"/>
              <a:ext cx="1923840" cy="553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  <p:grpSp>
        <p:nvGrpSpPr>
          <p:cNvPr id="101" name="Group 9"/>
          <p:cNvGrpSpPr/>
          <p:nvPr/>
        </p:nvGrpSpPr>
        <p:grpSpPr>
          <a:xfrm>
            <a:off x="10696080" y="305280"/>
            <a:ext cx="1453200" cy="485520"/>
            <a:chOff x="16044120" y="457920"/>
            <a:chExt cx="2179800" cy="728280"/>
          </a:xfrm>
        </p:grpSpPr>
        <p:sp>
          <p:nvSpPr>
            <p:cNvPr id="102" name="Freeform 10"/>
            <p:cNvSpPr/>
            <p:nvPr/>
          </p:nvSpPr>
          <p:spPr>
            <a:xfrm>
              <a:off x="16044120" y="509760"/>
              <a:ext cx="2179800" cy="676080"/>
            </a:xfrm>
            <a:custGeom>
              <a:avLst/>
              <a:gdLst/>
              <a:ahLst/>
              <a:cxnLst/>
              <a:rect l="l" t="t" r="r" b="b"/>
              <a:pathLst>
                <a:path w="1597601" h="495897">
                  <a:moveTo>
                    <a:pt x="203200" y="0"/>
                  </a:moveTo>
                  <a:lnTo>
                    <a:pt x="1597601" y="0"/>
                  </a:lnTo>
                  <a:lnTo>
                    <a:pt x="1394401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BF63"/>
            </a:solidFill>
            <a:ln w="95250" cap="sq">
              <a:solidFill>
                <a:srgbClr val="00BF63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03" name="TextBox 11"/>
            <p:cNvSpPr/>
            <p:nvPr/>
          </p:nvSpPr>
          <p:spPr>
            <a:xfrm>
              <a:off x="16182720" y="457920"/>
              <a:ext cx="1902600" cy="728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  <p:grpSp>
        <p:nvGrpSpPr>
          <p:cNvPr id="104" name="Group 12"/>
          <p:cNvGrpSpPr/>
          <p:nvPr/>
        </p:nvGrpSpPr>
        <p:grpSpPr>
          <a:xfrm>
            <a:off x="11422800" y="-199680"/>
            <a:ext cx="2288400" cy="764640"/>
            <a:chOff x="17134200" y="-299520"/>
            <a:chExt cx="3432600" cy="1146960"/>
          </a:xfrm>
        </p:grpSpPr>
        <p:sp>
          <p:nvSpPr>
            <p:cNvPr id="105" name="Freeform 13"/>
            <p:cNvSpPr/>
            <p:nvPr/>
          </p:nvSpPr>
          <p:spPr>
            <a:xfrm>
              <a:off x="17134200" y="-217440"/>
              <a:ext cx="3432600" cy="1064880"/>
            </a:xfrm>
            <a:custGeom>
              <a:avLst/>
              <a:gdLst/>
              <a:ahLst/>
              <a:cxnLst/>
              <a:rect l="l" t="t" r="r" b="b"/>
              <a:pathLst>
                <a:path w="1597601" h="495897">
                  <a:moveTo>
                    <a:pt x="203200" y="0"/>
                  </a:moveTo>
                  <a:lnTo>
                    <a:pt x="1597601" y="0"/>
                  </a:lnTo>
                  <a:lnTo>
                    <a:pt x="1394401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  <a:ln w="95250" cap="sq">
              <a:solidFill>
                <a:srgbClr val="004AAD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06" name="TextBox 14"/>
            <p:cNvSpPr/>
            <p:nvPr/>
          </p:nvSpPr>
          <p:spPr>
            <a:xfrm>
              <a:off x="17352720" y="-299520"/>
              <a:ext cx="2995920" cy="1146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  <p:grpSp>
        <p:nvGrpSpPr>
          <p:cNvPr id="107" name="Group 15"/>
          <p:cNvGrpSpPr/>
          <p:nvPr/>
        </p:nvGrpSpPr>
        <p:grpSpPr>
          <a:xfrm>
            <a:off x="185040" y="194400"/>
            <a:ext cx="782640" cy="1028640"/>
            <a:chOff x="277560" y="291600"/>
            <a:chExt cx="1173960" cy="1542960"/>
          </a:xfrm>
        </p:grpSpPr>
        <p:sp>
          <p:nvSpPr>
            <p:cNvPr id="108" name="Freeform 16"/>
            <p:cNvSpPr/>
            <p:nvPr/>
          </p:nvSpPr>
          <p:spPr>
            <a:xfrm>
              <a:off x="277560" y="401760"/>
              <a:ext cx="1173960" cy="1432800"/>
            </a:xfrm>
            <a:custGeom>
              <a:avLst/>
              <a:gdLst/>
              <a:ahLst/>
              <a:cxnLst/>
              <a:rect l="l" t="t" r="r" b="b"/>
              <a:pathLst>
                <a:path w="406400" h="495897">
                  <a:moveTo>
                    <a:pt x="203200" y="0"/>
                  </a:moveTo>
                  <a:lnTo>
                    <a:pt x="406400" y="0"/>
                  </a:lnTo>
                  <a:lnTo>
                    <a:pt x="203200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09" name="TextBox 17"/>
            <p:cNvSpPr/>
            <p:nvPr/>
          </p:nvSpPr>
          <p:spPr>
            <a:xfrm>
              <a:off x="570960" y="291600"/>
              <a:ext cx="586800" cy="1542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  <p:sp>
        <p:nvSpPr>
          <p:cNvPr id="110" name="Freeform 18"/>
          <p:cNvSpPr/>
          <p:nvPr/>
        </p:nvSpPr>
        <p:spPr>
          <a:xfrm>
            <a:off x="7166400" y="2299440"/>
            <a:ext cx="2833920" cy="2258160"/>
          </a:xfrm>
          <a:custGeom>
            <a:avLst/>
            <a:gdLst/>
            <a:ahLst/>
            <a:cxnLst/>
            <a:rect l="l" t="t" r="r" b="b"/>
            <a:pathLst>
              <a:path w="4251614" h="3388005">
                <a:moveTo>
                  <a:pt x="0" y="0"/>
                </a:moveTo>
                <a:lnTo>
                  <a:pt x="4251613" y="0"/>
                </a:lnTo>
                <a:lnTo>
                  <a:pt x="4251613" y="3388004"/>
                </a:lnTo>
                <a:lnTo>
                  <a:pt x="0" y="3388004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s-ES"/>
          </a:p>
        </p:txBody>
      </p:sp>
      <p:sp>
        <p:nvSpPr>
          <p:cNvPr id="111" name="TextBox 19"/>
          <p:cNvSpPr/>
          <p:nvPr/>
        </p:nvSpPr>
        <p:spPr>
          <a:xfrm>
            <a:off x="1055280" y="363120"/>
            <a:ext cx="6658080" cy="55970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4666"/>
              </a:lnSpc>
            </a:pPr>
            <a:r>
              <a:rPr lang="en-US" sz="3334" b="1" spc="-201">
                <a:solidFill>
                  <a:srgbClr val="004AAD"/>
                </a:solidFill>
                <a:latin typeface="Open Sans Bold"/>
                <a:ea typeface="Open Sans Bold"/>
              </a:rPr>
              <a:t>BOOTSTRAP</a:t>
            </a:r>
            <a:endParaRPr lang="en-US" sz="3334" spc="-1">
              <a:latin typeface="Arial"/>
            </a:endParaRPr>
          </a:p>
        </p:txBody>
      </p:sp>
      <p:sp>
        <p:nvSpPr>
          <p:cNvPr id="112" name="TextBox 20"/>
          <p:cNvSpPr/>
          <p:nvPr/>
        </p:nvSpPr>
        <p:spPr>
          <a:xfrm>
            <a:off x="968160" y="1464720"/>
            <a:ext cx="5505120" cy="366767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2563"/>
              </a:lnSpc>
            </a:pPr>
            <a:r>
              <a:rPr lang="en-US" sz="2193" spc="-78" dirty="0">
                <a:solidFill>
                  <a:srgbClr val="000000"/>
                </a:solidFill>
                <a:latin typeface="Poppins"/>
                <a:ea typeface="Poppins"/>
              </a:rPr>
              <a:t>Bootstrap </a:t>
            </a:r>
            <a:r>
              <a:rPr lang="en-US" sz="2193" spc="-78" dirty="0" err="1">
                <a:solidFill>
                  <a:srgbClr val="000000"/>
                </a:solidFill>
                <a:latin typeface="Poppins"/>
                <a:ea typeface="Poppins"/>
              </a:rPr>
              <a:t>incluye</a:t>
            </a:r>
            <a:r>
              <a:rPr lang="en-US" sz="2193" spc="-78" dirty="0">
                <a:solidFill>
                  <a:srgbClr val="000000"/>
                </a:solidFill>
                <a:latin typeface="Poppins"/>
                <a:ea typeface="Poppins"/>
              </a:rPr>
              <a:t> </a:t>
            </a:r>
            <a:r>
              <a:rPr lang="en-US" sz="2193" spc="-78" dirty="0" err="1">
                <a:solidFill>
                  <a:srgbClr val="000000"/>
                </a:solidFill>
                <a:latin typeface="Poppins"/>
                <a:ea typeface="Poppins"/>
              </a:rPr>
              <a:t>una</a:t>
            </a:r>
            <a:r>
              <a:rPr lang="en-US" sz="2193" spc="-78" dirty="0">
                <a:solidFill>
                  <a:srgbClr val="000000"/>
                </a:solidFill>
                <a:latin typeface="Poppins"/>
                <a:ea typeface="Poppins"/>
              </a:rPr>
              <a:t> </a:t>
            </a:r>
            <a:r>
              <a:rPr lang="en-US" sz="2193" spc="-78" dirty="0" err="1">
                <a:solidFill>
                  <a:srgbClr val="000000"/>
                </a:solidFill>
                <a:latin typeface="Poppins"/>
                <a:ea typeface="Poppins"/>
              </a:rPr>
              <a:t>variedad</a:t>
            </a:r>
            <a:r>
              <a:rPr lang="en-US" sz="2193" spc="-78" dirty="0">
                <a:solidFill>
                  <a:srgbClr val="000000"/>
                </a:solidFill>
                <a:latin typeface="Poppins"/>
                <a:ea typeface="Poppins"/>
              </a:rPr>
              <a:t> de </a:t>
            </a:r>
            <a:r>
              <a:rPr lang="en-US" sz="2193" spc="-78" dirty="0" err="1">
                <a:solidFill>
                  <a:srgbClr val="000000"/>
                </a:solidFill>
                <a:latin typeface="Poppins"/>
                <a:ea typeface="Poppins"/>
              </a:rPr>
              <a:t>componentes</a:t>
            </a:r>
            <a:r>
              <a:rPr lang="en-US" sz="2193" spc="-78" dirty="0">
                <a:solidFill>
                  <a:srgbClr val="000000"/>
                </a:solidFill>
                <a:latin typeface="Poppins"/>
                <a:ea typeface="Poppins"/>
              </a:rPr>
              <a:t> </a:t>
            </a:r>
            <a:r>
              <a:rPr lang="en-US" sz="2193" spc="-78" dirty="0" err="1">
                <a:solidFill>
                  <a:srgbClr val="000000"/>
                </a:solidFill>
                <a:latin typeface="Poppins"/>
                <a:ea typeface="Poppins"/>
              </a:rPr>
              <a:t>predefinidos</a:t>
            </a:r>
            <a:r>
              <a:rPr lang="en-US" sz="2193" spc="-78" dirty="0">
                <a:solidFill>
                  <a:srgbClr val="000000"/>
                </a:solidFill>
                <a:latin typeface="Poppins"/>
                <a:ea typeface="Poppins"/>
              </a:rPr>
              <a:t> que </a:t>
            </a:r>
            <a:r>
              <a:rPr lang="en-US" sz="2193" spc="-78" dirty="0" err="1">
                <a:solidFill>
                  <a:srgbClr val="000000"/>
                </a:solidFill>
                <a:latin typeface="Poppins"/>
                <a:ea typeface="Poppins"/>
              </a:rPr>
              <a:t>facilitan</a:t>
            </a:r>
            <a:r>
              <a:rPr lang="en-US" sz="2193" spc="-78" dirty="0">
                <a:solidFill>
                  <a:srgbClr val="000000"/>
                </a:solidFill>
                <a:latin typeface="Poppins"/>
                <a:ea typeface="Poppins"/>
              </a:rPr>
              <a:t> la </a:t>
            </a:r>
            <a:r>
              <a:rPr lang="en-US" sz="2193" spc="-78" dirty="0" err="1">
                <a:solidFill>
                  <a:srgbClr val="000000"/>
                </a:solidFill>
                <a:latin typeface="Poppins"/>
                <a:ea typeface="Poppins"/>
              </a:rPr>
              <a:t>creación</a:t>
            </a:r>
            <a:r>
              <a:rPr lang="en-US" sz="2193" spc="-78" dirty="0">
                <a:solidFill>
                  <a:srgbClr val="000000"/>
                </a:solidFill>
                <a:latin typeface="Poppins"/>
                <a:ea typeface="Poppins"/>
              </a:rPr>
              <a:t> de </a:t>
            </a:r>
            <a:r>
              <a:rPr lang="en-US" sz="2193" spc="-78" dirty="0" err="1">
                <a:solidFill>
                  <a:srgbClr val="000000"/>
                </a:solidFill>
                <a:latin typeface="Poppins"/>
                <a:ea typeface="Poppins"/>
              </a:rPr>
              <a:t>aplicaciones</a:t>
            </a:r>
            <a:r>
              <a:rPr lang="en-US" sz="2193" spc="-78" dirty="0">
                <a:solidFill>
                  <a:srgbClr val="000000"/>
                </a:solidFill>
                <a:latin typeface="Poppins"/>
                <a:ea typeface="Poppins"/>
              </a:rPr>
              <a:t> web </a:t>
            </a:r>
            <a:r>
              <a:rPr lang="en-US" sz="2193" spc="-78" dirty="0" err="1">
                <a:solidFill>
                  <a:srgbClr val="000000"/>
                </a:solidFill>
                <a:latin typeface="Poppins"/>
                <a:ea typeface="Poppins"/>
              </a:rPr>
              <a:t>modernas</a:t>
            </a:r>
            <a:r>
              <a:rPr lang="en-US" sz="2193" spc="-78" dirty="0">
                <a:solidFill>
                  <a:srgbClr val="000000"/>
                </a:solidFill>
                <a:latin typeface="Poppins"/>
                <a:ea typeface="Poppins"/>
              </a:rPr>
              <a:t> para </a:t>
            </a:r>
            <a:r>
              <a:rPr lang="en-US" sz="2193" spc="-78" dirty="0" err="1">
                <a:solidFill>
                  <a:srgbClr val="000000"/>
                </a:solidFill>
                <a:latin typeface="Poppins"/>
                <a:ea typeface="Poppins"/>
              </a:rPr>
              <a:t>construir</a:t>
            </a:r>
            <a:r>
              <a:rPr lang="en-US" sz="2193" spc="-78" dirty="0">
                <a:solidFill>
                  <a:srgbClr val="000000"/>
                </a:solidFill>
                <a:latin typeface="Poppins"/>
                <a:ea typeface="Poppins"/>
              </a:rPr>
              <a:t> interfaces web, </a:t>
            </a:r>
            <a:r>
              <a:rPr lang="en-US" sz="2193" spc="-78" dirty="0" err="1">
                <a:solidFill>
                  <a:srgbClr val="000000"/>
                </a:solidFill>
                <a:latin typeface="Poppins"/>
                <a:ea typeface="Poppins"/>
              </a:rPr>
              <a:t>éstos</a:t>
            </a:r>
            <a:r>
              <a:rPr lang="en-US" sz="2193" spc="-78" dirty="0">
                <a:solidFill>
                  <a:srgbClr val="000000"/>
                </a:solidFill>
                <a:latin typeface="Poppins"/>
                <a:ea typeface="Poppins"/>
              </a:rPr>
              <a:t> </a:t>
            </a:r>
            <a:r>
              <a:rPr lang="en-US" sz="2193" spc="-78" dirty="0" err="1">
                <a:solidFill>
                  <a:srgbClr val="000000"/>
                </a:solidFill>
                <a:latin typeface="Poppins"/>
                <a:ea typeface="Poppins"/>
              </a:rPr>
              <a:t>componentes</a:t>
            </a:r>
            <a:r>
              <a:rPr lang="en-US" sz="2193" spc="-78" dirty="0">
                <a:solidFill>
                  <a:srgbClr val="000000"/>
                </a:solidFill>
                <a:latin typeface="Poppins"/>
                <a:ea typeface="Poppins"/>
              </a:rPr>
              <a:t> </a:t>
            </a:r>
            <a:r>
              <a:rPr lang="en-US" sz="2193" spc="-78" dirty="0" err="1">
                <a:solidFill>
                  <a:srgbClr val="000000"/>
                </a:solidFill>
                <a:latin typeface="Poppins"/>
                <a:ea typeface="Poppins"/>
              </a:rPr>
              <a:t>incluyen</a:t>
            </a:r>
            <a:r>
              <a:rPr lang="en-US" sz="2193" spc="-78" dirty="0">
                <a:solidFill>
                  <a:srgbClr val="000000"/>
                </a:solidFill>
                <a:latin typeface="Poppins"/>
                <a:ea typeface="Poppins"/>
              </a:rPr>
              <a:t>:</a:t>
            </a:r>
            <a:endParaRPr lang="en-US" sz="2193" spc="-1" dirty="0">
              <a:latin typeface="Arial"/>
            </a:endParaRPr>
          </a:p>
          <a:p>
            <a:pPr>
              <a:lnSpc>
                <a:spcPts val="2563"/>
              </a:lnSpc>
            </a:pPr>
            <a:endParaRPr lang="en-US" sz="1200" spc="-1" dirty="0">
              <a:latin typeface="Arial"/>
            </a:endParaRPr>
          </a:p>
          <a:p>
            <a:pPr marL="473064" lvl="1" indent="-236412">
              <a:lnSpc>
                <a:spcPts val="2563"/>
              </a:lnSpc>
              <a:buClr>
                <a:srgbClr val="000000"/>
              </a:buClr>
              <a:buFont typeface="Arial"/>
              <a:buChar char="•"/>
            </a:pPr>
            <a:r>
              <a:rPr lang="en-US" sz="2193" spc="-78" dirty="0" err="1">
                <a:solidFill>
                  <a:srgbClr val="000000"/>
                </a:solidFill>
                <a:latin typeface="Poppins"/>
                <a:ea typeface="Poppins"/>
              </a:rPr>
              <a:t>Botones</a:t>
            </a:r>
            <a:endParaRPr lang="en-US" sz="2193" spc="-1" dirty="0">
              <a:latin typeface="Arial"/>
            </a:endParaRPr>
          </a:p>
          <a:p>
            <a:pPr marL="473064" lvl="1" indent="-236412">
              <a:lnSpc>
                <a:spcPts val="2563"/>
              </a:lnSpc>
              <a:buClr>
                <a:srgbClr val="000000"/>
              </a:buClr>
              <a:buFont typeface="Arial"/>
              <a:buChar char="•"/>
            </a:pPr>
            <a:r>
              <a:rPr lang="en-US" sz="2193" spc="-78" dirty="0" err="1">
                <a:solidFill>
                  <a:srgbClr val="000000"/>
                </a:solidFill>
                <a:latin typeface="Poppins"/>
                <a:ea typeface="Poppins"/>
              </a:rPr>
              <a:t>Formularios</a:t>
            </a:r>
            <a:endParaRPr lang="en-US" sz="2193" spc="-1" dirty="0">
              <a:latin typeface="Arial"/>
            </a:endParaRPr>
          </a:p>
          <a:p>
            <a:pPr marL="473064" lvl="1" indent="-236412">
              <a:lnSpc>
                <a:spcPts val="2563"/>
              </a:lnSpc>
              <a:buClr>
                <a:srgbClr val="000000"/>
              </a:buClr>
              <a:buFont typeface="Arial"/>
              <a:buChar char="•"/>
            </a:pPr>
            <a:r>
              <a:rPr lang="en-US" sz="2193" spc="-78" dirty="0">
                <a:solidFill>
                  <a:srgbClr val="000000"/>
                </a:solidFill>
                <a:latin typeface="Poppins"/>
                <a:ea typeface="Poppins"/>
              </a:rPr>
              <a:t>Barras de </a:t>
            </a:r>
            <a:r>
              <a:rPr lang="en-US" sz="2193" spc="-78" dirty="0" err="1">
                <a:solidFill>
                  <a:srgbClr val="000000"/>
                </a:solidFill>
                <a:latin typeface="Poppins"/>
                <a:ea typeface="Poppins"/>
              </a:rPr>
              <a:t>navegación</a:t>
            </a:r>
            <a:endParaRPr lang="en-US" sz="2193" spc="-1" dirty="0">
              <a:latin typeface="Arial"/>
            </a:endParaRPr>
          </a:p>
          <a:p>
            <a:pPr marL="473064" lvl="1" indent="-236412">
              <a:lnSpc>
                <a:spcPts val="2563"/>
              </a:lnSpc>
              <a:buClr>
                <a:srgbClr val="000000"/>
              </a:buClr>
              <a:buFont typeface="Arial"/>
              <a:buChar char="•"/>
            </a:pPr>
            <a:r>
              <a:rPr lang="en-US" sz="2193" spc="-78" dirty="0" err="1">
                <a:solidFill>
                  <a:srgbClr val="000000"/>
                </a:solidFill>
                <a:latin typeface="Poppins"/>
                <a:ea typeface="Poppins"/>
              </a:rPr>
              <a:t>Alertas</a:t>
            </a:r>
            <a:endParaRPr lang="en-US" sz="2193" spc="-1" dirty="0">
              <a:latin typeface="Arial"/>
            </a:endParaRPr>
          </a:p>
          <a:p>
            <a:pPr marL="473064" lvl="1" indent="-236412">
              <a:lnSpc>
                <a:spcPts val="2563"/>
              </a:lnSpc>
              <a:buClr>
                <a:srgbClr val="000000"/>
              </a:buClr>
              <a:buFont typeface="Arial"/>
              <a:buChar char="•"/>
            </a:pPr>
            <a:r>
              <a:rPr lang="en-US" sz="2193" spc="-78" dirty="0" err="1">
                <a:solidFill>
                  <a:srgbClr val="000000"/>
                </a:solidFill>
                <a:latin typeface="Poppins"/>
                <a:ea typeface="Poppins"/>
              </a:rPr>
              <a:t>Modales</a:t>
            </a:r>
            <a:endParaRPr lang="en-US" sz="2193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713</TotalTime>
  <Words>2928</Words>
  <Application>Microsoft Office PowerPoint</Application>
  <PresentationFormat>Panorámica</PresentationFormat>
  <Paragraphs>690</Paragraphs>
  <Slides>54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54</vt:i4>
      </vt:variant>
    </vt:vector>
  </HeadingPairs>
  <TitlesOfParts>
    <vt:vector size="63" baseType="lpstr">
      <vt:lpstr>Arial</vt:lpstr>
      <vt:lpstr>Calibri</vt:lpstr>
      <vt:lpstr>Calibri Light</vt:lpstr>
      <vt:lpstr>Open Sans Bold</vt:lpstr>
      <vt:lpstr>Poppins</vt:lpstr>
      <vt:lpstr>Poppins Bold</vt:lpstr>
      <vt:lpstr>Wingdings</vt:lpstr>
      <vt:lpstr>Wingdings,Sans-Serif</vt:lpstr>
      <vt:lpstr>Retrospect</vt:lpstr>
      <vt:lpstr>Programación de Servidores Web</vt:lpstr>
      <vt:lpstr>Librerías de CSS y JavaScript de Abstracción  </vt:lpstr>
      <vt:lpstr>Bootstrap</vt:lpstr>
      <vt:lpstr>Bootstrap</vt:lpstr>
      <vt:lpstr>Bootstrap</vt:lpstr>
      <vt:lpstr>Bootstrap</vt:lpstr>
      <vt:lpstr>Bootstrap</vt:lpstr>
      <vt:lpstr>Bootstrap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Librerías de JavaScript</vt:lpstr>
      <vt:lpstr>React</vt:lpstr>
      <vt:lpstr>Presentación de PowerPoint</vt:lpstr>
      <vt:lpstr>Presentación de PowerPoint</vt:lpstr>
      <vt:lpstr>Presentación de PowerPoint</vt:lpstr>
      <vt:lpstr>React</vt:lpstr>
      <vt:lpstr>React</vt:lpstr>
      <vt:lpstr>Presentación de PowerPoint</vt:lpstr>
      <vt:lpstr>Componentes</vt:lpstr>
      <vt:lpstr>Presentación de PowerPoint</vt:lpstr>
      <vt:lpstr>Presentación de PowerPoint</vt:lpstr>
      <vt:lpstr>Presentación de PowerPoint</vt:lpstr>
      <vt:lpstr>React</vt:lpstr>
      <vt:lpstr>Presentación de PowerPoint</vt:lpstr>
      <vt:lpstr>Presentación de PowerPoint</vt:lpstr>
      <vt:lpstr>React</vt:lpstr>
      <vt:lpstr>React</vt:lpstr>
      <vt:lpstr>React</vt:lpstr>
      <vt:lpstr>Angular</vt:lpstr>
      <vt:lpstr>Angular</vt:lpstr>
      <vt:lpstr>Angular</vt:lpstr>
      <vt:lpstr>Angular</vt:lpstr>
      <vt:lpstr>Angular</vt:lpstr>
      <vt:lpstr>Angular</vt:lpstr>
      <vt:lpstr>Angular</vt:lpstr>
      <vt:lpstr>Angular</vt:lpstr>
      <vt:lpstr>Vue.js</vt:lpstr>
      <vt:lpstr>Vue.js</vt:lpstr>
      <vt:lpstr>Vue.js</vt:lpstr>
      <vt:lpstr>Vue.js</vt:lpstr>
      <vt:lpstr>Vue.js</vt:lpstr>
      <vt:lpstr>Vue.js</vt:lpstr>
      <vt:lpstr>Vue.js</vt:lpstr>
      <vt:lpstr>Vue.js</vt:lpstr>
      <vt:lpstr>Vue.js</vt:lpstr>
      <vt:lpstr>Vue.js</vt:lpstr>
      <vt:lpstr>Referencias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Andres</dc:creator>
  <cp:lastModifiedBy>Andres Gorostidi Pulgar</cp:lastModifiedBy>
  <cp:revision>1357</cp:revision>
  <dcterms:created xsi:type="dcterms:W3CDTF">2024-08-20T14:54:52Z</dcterms:created>
  <dcterms:modified xsi:type="dcterms:W3CDTF">2024-10-18T07:06:30Z</dcterms:modified>
</cp:coreProperties>
</file>