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1" r:id="rId34"/>
    <p:sldId id="292" r:id="rId35"/>
    <p:sldId id="290" r:id="rId36"/>
    <p:sldId id="293" r:id="rId37"/>
    <p:sldId id="286" r:id="rId38"/>
  </p:sldIdLst>
  <p:sldSz cx="18288000" cy="10287000"/>
  <p:notesSz cx="6858000" cy="9144000"/>
  <p:embeddedFontLst>
    <p:embeddedFont>
      <p:font typeface="Open Sans Bold"/>
      <p:regular r:id="rId40"/>
    </p:embeddedFont>
    <p:embeddedFont>
      <p:font typeface="Open Sans Bold Bold"/>
      <p:regular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Poppins Bold"/>
      <p:regular r:id="rId46"/>
    </p:embeddedFont>
    <p:embeddedFont>
      <p:font typeface="Poppins Semi-Bold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Single-threaded: Ejecuta operaciones en un único hilo utilizando un modelo asíncrono para manejar múltiples conexiones concurrentes.</a:t>
            </a:r>
          </a:p>
          <a:p>
            <a:r>
              <a:rPr lang="en-US"/>
              <a:t>Event-driven: Basado en eventos, lo que permite que las operaciones de I/O no bloqueen la ejecución del código.</a:t>
            </a:r>
          </a:p>
          <a:p>
            <a:r>
              <a:rPr lang="en-US"/>
              <a:t>Non-blocking I/O: Las operaciones de entrada/salida no detienen la ejecución del resto del código, mejorando el rendimiento en aplicaciones de red.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Importamos el framework Express para simplificar la creación del servidor y el manejo de rutas.</a:t>
            </a:r>
          </a:p>
          <a:p>
            <a:endParaRPr lang="en-US"/>
          </a:p>
          <a:p>
            <a:r>
              <a:rPr lang="en-US"/>
              <a:t>Creamos una instancia de una aplicación Express.</a:t>
            </a:r>
          </a:p>
          <a:p>
            <a:endParaRPr lang="en-US"/>
          </a:p>
          <a:p>
            <a:r>
              <a:rPr lang="en-US"/>
              <a:t>Configuramos el middleware de Express para que pueda parsear cuerpos de solicitud en formato JSON. Esto es necesario para manejar datos en las solicitudes POST y PUT.</a:t>
            </a:r>
          </a:p>
          <a:p>
            <a:endParaRPr lang="en-US"/>
          </a:p>
          <a:p>
            <a:r>
              <a:rPr lang="en-US"/>
              <a:t>Para ilustrar un CRUD sin base de datos, podemos usar un array en memoria que actúa como almacenamiento.</a:t>
            </a:r>
          </a:p>
          <a:p>
            <a:endParaRPr lang="en-US"/>
          </a:p>
          <a:p>
            <a:r>
              <a:rPr lang="en-US"/>
              <a:t>Las operaciones se realizarán sobre este array utilizando Express para manejar las rutas y solicitudes HTTP.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app.post('/items', (req, res) =&gt; { ... });: Definimos una ruta POST para crear nuevos ítems.</a:t>
            </a:r>
          </a:p>
          <a:p>
            <a:endParaRPr lang="en-US"/>
          </a:p>
          <a:p>
            <a:r>
              <a:rPr lang="en-US"/>
              <a:t>const newItem = { ... };: Creamos un nuevo ítem usando los datos enviados en el cuerpo de la solicitud (req.body.name).</a:t>
            </a:r>
          </a:p>
          <a:p>
            <a:endParaRPr lang="en-US"/>
          </a:p>
          <a:p>
            <a:r>
              <a:rPr lang="en-US"/>
              <a:t>items.push(newItem);: Agregamos el nuevo ítem al array items.</a:t>
            </a:r>
          </a:p>
          <a:p>
            <a:endParaRPr lang="en-US"/>
          </a:p>
          <a:p>
            <a:r>
              <a:rPr lang="en-US"/>
              <a:t>res.status(201).json(newItem);: Enviamos una respuesta con el código de estado 201 Created y el ítem creado en formato JSON.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app.get('/items', (req, res) =&gt; { ... });: </a:t>
            </a:r>
          </a:p>
          <a:p>
            <a:r>
              <a:rPr lang="en-US"/>
              <a:t>Definimos una ruta GET para obtener todos los ítems.</a:t>
            </a:r>
          </a:p>
          <a:p>
            <a:endParaRPr lang="en-US"/>
          </a:p>
          <a:p>
            <a:r>
              <a:rPr lang="en-US"/>
              <a:t>res.json(items);: </a:t>
            </a:r>
          </a:p>
          <a:p>
            <a:r>
              <a:rPr lang="en-US"/>
              <a:t>Enviamos la lista completa de ítems en formato JSON.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app.get('/items/:id', (req, res) =&gt; { ... });: </a:t>
            </a:r>
          </a:p>
          <a:p>
            <a:r>
              <a:rPr lang="en-US"/>
              <a:t>Definimos una ruta GET para obtener un ítem específico por ID.</a:t>
            </a:r>
          </a:p>
          <a:p>
            <a:endParaRPr lang="en-US"/>
          </a:p>
          <a:p>
            <a:r>
              <a:rPr lang="en-US"/>
              <a:t>const item = items.find(i =&gt; i.id === parseInt(req.params.id));: </a:t>
            </a:r>
          </a:p>
          <a:p>
            <a:r>
              <a:rPr lang="en-US"/>
              <a:t>Buscamos el ítem con el ID proporcionado en los parámetros de la solicitud.</a:t>
            </a:r>
          </a:p>
          <a:p>
            <a:endParaRPr lang="en-US"/>
          </a:p>
          <a:p>
            <a:r>
              <a:rPr lang="en-US"/>
              <a:t>if (!item) return res.status(404).send('El ítem no fue encontrado.');: </a:t>
            </a:r>
          </a:p>
          <a:p>
            <a:r>
              <a:rPr lang="en-US"/>
              <a:t>Si no encontramos el ítem, respondemos con un error 404 Not Found.</a:t>
            </a:r>
          </a:p>
          <a:p>
            <a:endParaRPr lang="en-US"/>
          </a:p>
          <a:p>
            <a:r>
              <a:rPr lang="en-US"/>
              <a:t>res.json(item);: </a:t>
            </a:r>
          </a:p>
          <a:p>
            <a:r>
              <a:rPr lang="en-US"/>
              <a:t>Enviamos el ítem encontrado en formato JSON.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app.put('/items/:id', (req, res) =&gt; { ... });:</a:t>
            </a:r>
          </a:p>
          <a:p>
            <a:r>
              <a:rPr lang="en-US"/>
              <a:t>Definimos una ruta PUT para actualizar un ítem existente.</a:t>
            </a:r>
          </a:p>
          <a:p>
            <a:endParaRPr lang="en-US"/>
          </a:p>
          <a:p>
            <a:r>
              <a:rPr lang="en-US"/>
              <a:t>const item = items.find(i =&gt; i.id === parseInt(req.params.id));: </a:t>
            </a:r>
          </a:p>
          <a:p>
            <a:r>
              <a:rPr lang="en-US"/>
              <a:t>Buscamos el ítem a actualizar.</a:t>
            </a:r>
          </a:p>
          <a:p>
            <a:endParaRPr lang="en-US"/>
          </a:p>
          <a:p>
            <a:r>
              <a:rPr lang="en-US"/>
              <a:t>if (!item) return res.status(404).send('El ítem no fue encontrado.');: </a:t>
            </a:r>
          </a:p>
          <a:p>
            <a:r>
              <a:rPr lang="en-US"/>
              <a:t>Respondemos con un error 404 Not Found si el ítem no existe.</a:t>
            </a:r>
          </a:p>
          <a:p>
            <a:endParaRPr lang="en-US"/>
          </a:p>
          <a:p>
            <a:r>
              <a:rPr lang="en-US"/>
              <a:t>item.name = req.body.name;: </a:t>
            </a:r>
          </a:p>
          <a:p>
            <a:r>
              <a:rPr lang="en-US"/>
              <a:t>Actualizamos el nombre del ítem con el nuevo valor proporcionado en el cuerpo de la solicitud.</a:t>
            </a:r>
          </a:p>
          <a:p>
            <a:endParaRPr lang="en-US"/>
          </a:p>
          <a:p>
            <a:r>
              <a:rPr lang="en-US"/>
              <a:t>res.json(item);:</a:t>
            </a:r>
          </a:p>
          <a:p>
            <a:r>
              <a:rPr lang="en-US"/>
              <a:t>Enviamos el ítem actualizado en formato JSON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app.delete('/items/:id', (req, res) =&gt; { ... });:</a:t>
            </a:r>
          </a:p>
          <a:p>
            <a:r>
              <a:rPr lang="en-US"/>
              <a:t>Definimos una ruta DELETE para eliminar un ítem específico.</a:t>
            </a:r>
          </a:p>
          <a:p>
            <a:endParaRPr lang="en-US"/>
          </a:p>
          <a:p>
            <a:r>
              <a:rPr lang="en-US"/>
              <a:t>const itemIndex = items.findIndex(i =&gt; i.id === parseInt(req.params.id));: </a:t>
            </a:r>
          </a:p>
          <a:p>
            <a:r>
              <a:rPr lang="en-US"/>
              <a:t>Buscamos el índice del ítem a eliminar.</a:t>
            </a:r>
          </a:p>
          <a:p>
            <a:endParaRPr lang="en-US"/>
          </a:p>
          <a:p>
            <a:r>
              <a:rPr lang="en-US"/>
              <a:t>if (itemIndex === -1) return res.status(404).send('El ítem no fue encontrado.');: </a:t>
            </a:r>
          </a:p>
          <a:p>
            <a:r>
              <a:rPr lang="en-US"/>
              <a:t>Respondemos con un error 404 Not Found si el ítem no existe.</a:t>
            </a:r>
          </a:p>
          <a:p>
            <a:endParaRPr lang="en-US"/>
          </a:p>
          <a:p>
            <a:r>
              <a:rPr lang="en-US"/>
              <a:t>const deletedItem = items.splice(itemIndex, 1);: </a:t>
            </a:r>
          </a:p>
          <a:p>
            <a:r>
              <a:rPr lang="en-US"/>
              <a:t>Eliminamos el ítem del array y obtenemos el ítem eliminado.</a:t>
            </a:r>
          </a:p>
          <a:p>
            <a:endParaRPr lang="en-US"/>
          </a:p>
          <a:p>
            <a:r>
              <a:rPr lang="en-US"/>
              <a:t>res.json(deletedItem[0]);: </a:t>
            </a:r>
          </a:p>
          <a:p>
            <a:r>
              <a:rPr lang="en-US"/>
              <a:t>Enviamos el ítem eliminado en formato JSON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528646" cy="10287000"/>
            <a:chOff x="0" y="0"/>
            <a:chExt cx="12704861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9123" r="19123"/>
            <a:stretch>
              <a:fillRect/>
            </a:stretch>
          </p:blipFill>
          <p:spPr>
            <a:xfrm>
              <a:off x="0" y="0"/>
              <a:ext cx="12704861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-5400000">
            <a:off x="-6253742" y="3711760"/>
            <a:ext cx="15237615" cy="2863481"/>
            <a:chOff x="0" y="0"/>
            <a:chExt cx="3784552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84552" cy="711200"/>
            </a:xfrm>
            <a:custGeom>
              <a:avLst/>
              <a:gdLst/>
              <a:ahLst/>
              <a:cxnLst/>
              <a:rect l="l" t="t" r="r" b="b"/>
              <a:pathLst>
                <a:path w="3784552" h="711200">
                  <a:moveTo>
                    <a:pt x="1892276" y="711200"/>
                  </a:moveTo>
                  <a:lnTo>
                    <a:pt x="3784552" y="0"/>
                  </a:lnTo>
                  <a:lnTo>
                    <a:pt x="0" y="0"/>
                  </a:lnTo>
                  <a:lnTo>
                    <a:pt x="1892276" y="711200"/>
                  </a:lnTo>
                  <a:close/>
                </a:path>
              </a:pathLst>
            </a:custGeom>
            <a:solidFill>
              <a:srgbClr val="00BF63">
                <a:alpha val="8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91336" y="12700"/>
              <a:ext cx="260187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802214" y="2397606"/>
            <a:ext cx="726432" cy="6860694"/>
            <a:chOff x="0" y="0"/>
            <a:chExt cx="191324" cy="18069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24" cy="1806932"/>
            </a:xfrm>
            <a:custGeom>
              <a:avLst/>
              <a:gdLst/>
              <a:ahLst/>
              <a:cxnLst/>
              <a:rect l="l" t="t" r="r" b="b"/>
              <a:pathLst>
                <a:path w="191324" h="1806932">
                  <a:moveTo>
                    <a:pt x="0" y="0"/>
                  </a:moveTo>
                  <a:lnTo>
                    <a:pt x="191324" y="0"/>
                  </a:lnTo>
                  <a:lnTo>
                    <a:pt x="191324" y="1806932"/>
                  </a:lnTo>
                  <a:lnTo>
                    <a:pt x="0" y="1806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1324" cy="1845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978681" y="4070242"/>
            <a:ext cx="961962" cy="3064019"/>
            <a:chOff x="0" y="0"/>
            <a:chExt cx="253356" cy="80698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3356" cy="806984"/>
            </a:xfrm>
            <a:custGeom>
              <a:avLst/>
              <a:gdLst/>
              <a:ahLst/>
              <a:cxnLst/>
              <a:rect l="l" t="t" r="r" b="b"/>
              <a:pathLst>
                <a:path w="253356" h="806984">
                  <a:moveTo>
                    <a:pt x="0" y="0"/>
                  </a:moveTo>
                  <a:lnTo>
                    <a:pt x="253356" y="0"/>
                  </a:lnTo>
                  <a:lnTo>
                    <a:pt x="253356" y="806984"/>
                  </a:lnTo>
                  <a:lnTo>
                    <a:pt x="0" y="806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53356" cy="845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1284586">
            <a:off x="8358489" y="-518448"/>
            <a:ext cx="887449" cy="7312998"/>
            <a:chOff x="0" y="0"/>
            <a:chExt cx="233731" cy="19260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3731" cy="1926057"/>
            </a:xfrm>
            <a:custGeom>
              <a:avLst/>
              <a:gdLst/>
              <a:ahLst/>
              <a:cxnLst/>
              <a:rect l="l" t="t" r="r" b="b"/>
              <a:pathLst>
                <a:path w="233731" h="1926057">
                  <a:moveTo>
                    <a:pt x="0" y="0"/>
                  </a:moveTo>
                  <a:lnTo>
                    <a:pt x="233731" y="0"/>
                  </a:lnTo>
                  <a:lnTo>
                    <a:pt x="233731" y="1926057"/>
                  </a:lnTo>
                  <a:lnTo>
                    <a:pt x="0" y="1926057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33731" cy="196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7054357" y="6373945"/>
            <a:ext cx="1523069" cy="1520633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7054357" y="6373945"/>
            <a:ext cx="2923635" cy="3913055"/>
            <a:chOff x="0" y="0"/>
            <a:chExt cx="531372" cy="711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1372" cy="711200"/>
            </a:xfrm>
            <a:custGeom>
              <a:avLst/>
              <a:gdLst/>
              <a:ahLst/>
              <a:cxnLst/>
              <a:rect l="l" t="t" r="r" b="b"/>
              <a:pathLst>
                <a:path w="531372" h="711200">
                  <a:moveTo>
                    <a:pt x="265686" y="711200"/>
                  </a:moveTo>
                  <a:lnTo>
                    <a:pt x="531372" y="0"/>
                  </a:lnTo>
                  <a:lnTo>
                    <a:pt x="0" y="0"/>
                  </a:lnTo>
                  <a:lnTo>
                    <a:pt x="265686" y="71120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3027" y="12700"/>
              <a:ext cx="36531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5400000">
            <a:off x="-4431034" y="4195341"/>
            <a:ext cx="10255993" cy="1927325"/>
            <a:chOff x="0" y="0"/>
            <a:chExt cx="3784552" cy="7112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784552" cy="711200"/>
            </a:xfrm>
            <a:custGeom>
              <a:avLst/>
              <a:gdLst/>
              <a:ahLst/>
              <a:cxnLst/>
              <a:rect l="l" t="t" r="r" b="b"/>
              <a:pathLst>
                <a:path w="3784552" h="711200">
                  <a:moveTo>
                    <a:pt x="1892276" y="711200"/>
                  </a:moveTo>
                  <a:lnTo>
                    <a:pt x="3784552" y="0"/>
                  </a:lnTo>
                  <a:lnTo>
                    <a:pt x="0" y="0"/>
                  </a:lnTo>
                  <a:lnTo>
                    <a:pt x="1892276" y="711200"/>
                  </a:lnTo>
                  <a:close/>
                </a:path>
              </a:pathLst>
            </a:custGeom>
            <a:solidFill>
              <a:srgbClr val="004AAD">
                <a:alpha val="8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591336" y="12700"/>
              <a:ext cx="260187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9916599" y="3197909"/>
            <a:ext cx="788403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60"/>
              </a:lnSpc>
              <a:spcBef>
                <a:spcPct val="0"/>
              </a:spcBef>
            </a:pPr>
            <a:r>
              <a:rPr lang="en-US" sz="6400" b="1" spc="-3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FUNDAMENTOS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165430" y="4168824"/>
            <a:ext cx="863520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60"/>
              </a:lnSpc>
              <a:spcBef>
                <a:spcPct val="0"/>
              </a:spcBef>
            </a:pPr>
            <a:r>
              <a:rPr lang="en-US" sz="6400" b="1" spc="-192">
                <a:solidFill>
                  <a:srgbClr val="004AAD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DE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729850" y="5139738"/>
            <a:ext cx="9070780" cy="109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60"/>
              </a:lnSpc>
              <a:spcBef>
                <a:spcPct val="0"/>
              </a:spcBef>
            </a:pPr>
            <a:r>
              <a:rPr lang="en-US" sz="6400" b="1" spc="-192">
                <a:solidFill>
                  <a:srgbClr val="004AAD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NODE.JS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1493240" y="4130443"/>
            <a:ext cx="5206288" cy="2026114"/>
          </a:xfrm>
          <a:custGeom>
            <a:avLst/>
            <a:gdLst/>
            <a:ahLst/>
            <a:cxnLst/>
            <a:rect l="l" t="t" r="r" b="b"/>
            <a:pathLst>
              <a:path w="5206288" h="2026114">
                <a:moveTo>
                  <a:pt x="0" y="0"/>
                </a:moveTo>
                <a:lnTo>
                  <a:pt x="5206288" y="0"/>
                </a:lnTo>
                <a:lnTo>
                  <a:pt x="5206288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TIPOS DE MÓDULOS EN NODE.JS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6817831" cy="585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Módulos nativos:</a:t>
            </a:r>
          </a:p>
          <a:p>
            <a:pPr algn="l">
              <a:lnSpc>
                <a:spcPts val="3844"/>
              </a:lnSpc>
            </a:pPr>
            <a:endParaRPr lang="en-US" sz="3285" b="1" spc="-115">
              <a:solidFill>
                <a:srgbClr val="004AAD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Vienen integrados con Node.js. No necesitan ser instalados, solo se importan con require().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Ejemplos: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fs (sistema de archivos)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http (creación de servidores)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path (manejo de rutas de archivos)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1493240" y="4130443"/>
            <a:ext cx="5206288" cy="2026114"/>
          </a:xfrm>
          <a:custGeom>
            <a:avLst/>
            <a:gdLst/>
            <a:ahLst/>
            <a:cxnLst/>
            <a:rect l="l" t="t" r="r" b="b"/>
            <a:pathLst>
              <a:path w="5206288" h="2026114">
                <a:moveTo>
                  <a:pt x="0" y="0"/>
                </a:moveTo>
                <a:lnTo>
                  <a:pt x="5206288" y="0"/>
                </a:lnTo>
                <a:lnTo>
                  <a:pt x="5206288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TIPOS DE MÓDULOS EN NODE.JS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7353860" cy="585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Módulos externos:</a:t>
            </a:r>
          </a:p>
          <a:p>
            <a:pPr algn="l">
              <a:lnSpc>
                <a:spcPts val="3844"/>
              </a:lnSpc>
            </a:pPr>
            <a:endParaRPr lang="en-US" sz="3285" b="1" spc="-115">
              <a:solidFill>
                <a:srgbClr val="004AAD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Son paquetes creados por la comunidad y disponibles en npm. Se deben instalar antes de ser utilizados en un proyecto.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Ejemplos: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mongoose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lodash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9317955" y="3600098"/>
            <a:ext cx="7661128" cy="3086804"/>
          </a:xfrm>
          <a:custGeom>
            <a:avLst/>
            <a:gdLst/>
            <a:ahLst/>
            <a:cxnLst/>
            <a:rect l="l" t="t" r="r" b="b"/>
            <a:pathLst>
              <a:path w="7661128" h="3086804">
                <a:moveTo>
                  <a:pt x="0" y="0"/>
                </a:moveTo>
                <a:lnTo>
                  <a:pt x="7661128" y="0"/>
                </a:lnTo>
                <a:lnTo>
                  <a:pt x="7661128" y="3086804"/>
                </a:lnTo>
                <a:lnTo>
                  <a:pt x="0" y="3086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453" t="-64806" r="-25646" b="-63717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DE NPM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5749257" cy="14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Inicializar un proyecto con npm y crear un archivo package.json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234921" y="2069692"/>
            <a:ext cx="7343158" cy="2310203"/>
          </a:xfrm>
          <a:custGeom>
            <a:avLst/>
            <a:gdLst/>
            <a:ahLst/>
            <a:cxnLst/>
            <a:rect l="l" t="t" r="r" b="b"/>
            <a:pathLst>
              <a:path w="7343158" h="2310203">
                <a:moveTo>
                  <a:pt x="0" y="0"/>
                </a:moveTo>
                <a:lnTo>
                  <a:pt x="7343158" y="0"/>
                </a:lnTo>
                <a:lnTo>
                  <a:pt x="7343158" y="2310202"/>
                </a:lnTo>
                <a:lnTo>
                  <a:pt x="0" y="2310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347" t="-66381" r="-21812" b="-66660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DE NPM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7560937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paquete</a:t>
            </a: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-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npm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install &lt;package-name&gt;</a:t>
            </a:r>
          </a:p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CCB5C05A-5F74-0555-553C-E924E2E0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90" y="4494044"/>
            <a:ext cx="12285337" cy="426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ts val="384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NPM INSTALL</a:t>
            </a:r>
          </a:p>
          <a:p>
            <a:pPr marR="0" lvl="0" indent="0" fontAlgn="base">
              <a:lnSpc>
                <a:spcPts val="384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3285" spc="-115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R="0" lvl="0" indent="0" fontAlgn="base">
              <a:lnSpc>
                <a:spcPts val="384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Instala dependencias y las guarda en </a:t>
            </a:r>
            <a:r>
              <a:rPr lang="es-ES" alt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node_modules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.</a:t>
            </a:r>
          </a:p>
          <a:p>
            <a:pPr marR="0" lvl="0" indent="0" fontAlgn="base">
              <a:lnSpc>
                <a:spcPts val="384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Genera o actualiza </a:t>
            </a:r>
            <a:r>
              <a:rPr lang="es-ES" alt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package-lock.json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para mantener versiones consistentes.</a:t>
            </a:r>
          </a:p>
          <a:p>
            <a:pPr marR="0" lvl="0" indent="0" fontAlgn="base">
              <a:lnSpc>
                <a:spcPts val="384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Resuelve conflictos de versiones de las dependencias.</a:t>
            </a:r>
          </a:p>
          <a:p>
            <a:pPr marR="0" lvl="0" indent="0" fontAlgn="base">
              <a:lnSpc>
                <a:spcPts val="384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Ejecuta scripts de </a:t>
            </a:r>
            <a:r>
              <a:rPr lang="es-ES" alt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post-instalación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que algunos paquetes pueden requerir.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3E676-83B2-C829-CB23-818258AA6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7B1B6DD-B2DF-D7BA-8784-0C3C828B0580}"/>
              </a:ext>
            </a:extLst>
          </p:cNvPr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3F47423-3154-9093-2A24-BF7FCE87B758}"/>
              </a:ext>
            </a:extLst>
          </p:cNvPr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DD6F811-BF1D-0475-1DF2-51C38CCCC47E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5108019-ED0A-198C-95F0-58444974C8E2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DE517F3-3C06-4FE0-7FF7-DFBE5FC77E46}"/>
              </a:ext>
            </a:extLst>
          </p:cNvPr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2DA7F93-B34B-F3EB-3B7F-A4EC6031AAFE}"/>
                </a:ext>
              </a:extLst>
            </p:cNvPr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2940C7D-7522-6F1E-92EA-1AB2E325E3B1}"/>
                </a:ext>
              </a:extLst>
            </p:cNvPr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AE5247E5-88BC-39A6-BC85-9D1A23E09B2B}"/>
              </a:ext>
            </a:extLst>
          </p:cNvPr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878F390-81F5-3F29-772F-49EC693BB014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B160C38A-ACAD-637F-61F9-0874AA6226E2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ECFE0662-746A-A291-7376-8A1B7C99A652}"/>
              </a:ext>
            </a:extLst>
          </p:cNvPr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931A75D-FAAC-F42A-7346-3A75DDC088C1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98B3E280-C145-92EC-2CD9-0122DDA91E2A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B5624970-FB9A-1649-6946-200C3C92B20C}"/>
              </a:ext>
            </a:extLst>
          </p:cNvPr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53FEE44-FC35-194E-93B1-669F8EE78846}"/>
                </a:ext>
              </a:extLst>
            </p:cNvPr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3E7525C4-0624-13AA-BEF4-67765460087D}"/>
                </a:ext>
              </a:extLst>
            </p:cNvPr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3378FF1-49DE-97D1-36D2-57D780B39F36}"/>
              </a:ext>
            </a:extLst>
          </p:cNvPr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DE NPM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CD2CB74-5A3A-4260-4F17-96EEC4C1A091}"/>
              </a:ext>
            </a:extLst>
          </p:cNvPr>
          <p:cNvSpPr txBox="1"/>
          <p:nvPr/>
        </p:nvSpPr>
        <p:spPr>
          <a:xfrm>
            <a:off x="1583063" y="2197100"/>
            <a:ext cx="13199737" cy="8284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 se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quiere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modulo de forma global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podemos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usar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parametro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-g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Ejemplos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	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- node install –g create-react-app</a:t>
            </a:r>
          </a:p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- node install –g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nodemon</a:t>
            </a: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Tambien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podemos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usar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parametro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--save-dev para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dependencias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solo de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desarrolo</a:t>
            </a: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Ejemplo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nb-NO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- npm install eslint prettier --save-dev</a:t>
            </a:r>
          </a:p>
          <a:p>
            <a:pPr algn="l">
              <a:lnSpc>
                <a:spcPts val="3844"/>
              </a:lnSpc>
            </a:pPr>
            <a:r>
              <a:rPr lang="nb-NO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- npm install jest --save-dev</a:t>
            </a:r>
          </a:p>
          <a:p>
            <a:pPr algn="l">
              <a:lnSpc>
                <a:spcPts val="3844"/>
              </a:lnSpc>
            </a:pPr>
            <a:endParaRPr lang="nb-NO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8884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C6476-7CCD-950C-215A-76C0DC3CC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4368917-0CDE-D617-C60A-DB535623174C}"/>
              </a:ext>
            </a:extLst>
          </p:cNvPr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96A2EF9-EA8D-76FF-0ED6-911C2FFA742F}"/>
              </a:ext>
            </a:extLst>
          </p:cNvPr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82A2261-ECB9-EB7C-C445-B38DE490F8C9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A0877E4-4EE6-43C6-33C7-9B1BE05D4AD1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DE1604B-0E50-9EC4-8638-990117E4C658}"/>
              </a:ext>
            </a:extLst>
          </p:cNvPr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241609-2CC9-91DC-F617-35BCA5498C04}"/>
                </a:ext>
              </a:extLst>
            </p:cNvPr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FBA64079-2457-C263-06F0-74ABA6D9A7FC}"/>
                </a:ext>
              </a:extLst>
            </p:cNvPr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C3FB6C2D-36FA-5024-16CD-331539B85815}"/>
              </a:ext>
            </a:extLst>
          </p:cNvPr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C231497-698F-F081-5740-4FF88420C9DD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358D4F93-BA04-F288-46DC-8102A58A91FD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46C93A5A-0C4B-4B70-C887-B8167762459E}"/>
              </a:ext>
            </a:extLst>
          </p:cNvPr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7F92DB9-6C7D-8453-B628-25711712F82A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BA50FAEE-3A58-3DC7-207B-2ED411689187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8046338F-7ADE-4179-B762-0002E6A9773A}"/>
              </a:ext>
            </a:extLst>
          </p:cNvPr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91A3E40-FCAF-E96A-498C-6C7A221BCA1E}"/>
                </a:ext>
              </a:extLst>
            </p:cNvPr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2A45A7FC-FC8A-DE95-7496-CD1199E98EDF}"/>
                </a:ext>
              </a:extLst>
            </p:cNvPr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E97B4B80-721D-6B94-DAE5-B26F9142DC0E}"/>
              </a:ext>
            </a:extLst>
          </p:cNvPr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DE NPM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B961EFB4-C1F2-1250-5F12-783E929D1DA0}"/>
              </a:ext>
            </a:extLst>
          </p:cNvPr>
          <p:cNvSpPr txBox="1"/>
          <p:nvPr/>
        </p:nvSpPr>
        <p:spPr>
          <a:xfrm>
            <a:off x="1583063" y="2197100"/>
            <a:ext cx="13199737" cy="3411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la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seccion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Scripts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podemos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definir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commandos 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lanzar</a:t>
            </a: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Ejemplos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C9D4004-4E70-45B3-395D-A49F5FB73FA2}"/>
              </a:ext>
            </a:extLst>
          </p:cNvPr>
          <p:cNvSpPr txBox="1"/>
          <p:nvPr/>
        </p:nvSpPr>
        <p:spPr>
          <a:xfrm>
            <a:off x="5910059" y="3456324"/>
            <a:ext cx="9220200" cy="5882059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3844"/>
              </a:lnSpc>
            </a:pPr>
            <a:endParaRPr lang="en-US" sz="1800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"scripts": {</a:t>
            </a: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"start": "node app.js",                     //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Inicia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aplicación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"dev": "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nodemon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app.js",                     //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Inicia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modo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desarrollo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usando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nodemon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"test": "jest",                              //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Ejecuta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pruebas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 Jest.</a:t>
            </a: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"build": "webpack --config webpack.config.js", //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Compila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agrupa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archivos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producción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"lint": "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eslint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.",                          // Analiza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ESLint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"format": "prettier --write .",              //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Formatea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 Prettier.</a:t>
            </a: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"clean": "rm -rf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dist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",                      //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Limpia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carpeta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build.</a:t>
            </a: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"prepare": "husky install"                   //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Prepara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husky para </a:t>
            </a:r>
            <a:r>
              <a:rPr lang="en-US" sz="1800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ganchos</a:t>
            </a: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git.</a:t>
            </a:r>
          </a:p>
          <a:p>
            <a:pPr algn="l">
              <a:lnSpc>
                <a:spcPts val="3844"/>
              </a:lnSpc>
            </a:pPr>
            <a:r>
              <a:rPr lang="en-US" sz="1800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279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1050742" y="2750837"/>
            <a:ext cx="4785327" cy="4785327"/>
          </a:xfrm>
          <a:custGeom>
            <a:avLst/>
            <a:gdLst/>
            <a:ahLst/>
            <a:cxnLst/>
            <a:rect l="l" t="t" r="r" b="b"/>
            <a:pathLst>
              <a:path w="4785327" h="4785327">
                <a:moveTo>
                  <a:pt x="0" y="0"/>
                </a:moveTo>
                <a:lnTo>
                  <a:pt x="4785327" y="0"/>
                </a:lnTo>
                <a:lnTo>
                  <a:pt x="4785327" y="4785326"/>
                </a:lnTo>
                <a:lnTo>
                  <a:pt x="0" y="4785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CREACIÓN DE SERVIDORES Y MANEJO DE RUTAS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6989122" cy="683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 servidor en Node.js maneja solicitudes (requests) y respuestas (responses) del cliente.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Node.js usa el módulo nativo http para crear servidores, pero frameworks como Express simplifican esta tarea.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 servidores escuchan en un puerto específico, esperando solicitudes HTTP.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805594" y="3212377"/>
            <a:ext cx="5743188" cy="3862246"/>
          </a:xfrm>
          <a:custGeom>
            <a:avLst/>
            <a:gdLst/>
            <a:ahLst/>
            <a:cxnLst/>
            <a:rect l="l" t="t" r="r" b="b"/>
            <a:pathLst>
              <a:path w="5743188" h="3862246">
                <a:moveTo>
                  <a:pt x="0" y="0"/>
                </a:moveTo>
                <a:lnTo>
                  <a:pt x="5743187" y="0"/>
                </a:lnTo>
                <a:lnTo>
                  <a:pt x="5743187" y="3862246"/>
                </a:lnTo>
                <a:lnTo>
                  <a:pt x="0" y="386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497" t="-31077" r="-20497" b="-29284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CREACIÓN DE SERVIDORES Y MANEJO DE RUTAS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6989122" cy="683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Las rutas definen las respuestas que un servidor debe enviar cuando recibe solicitudes HTTP en URLs específicas.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Cada ruta está asociada a un método HTTP, como GET, POST, PUT o DELETE.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Express, se pueden definir rutas usando el objeto app para manejar diferentes solicitudes en la aplicación.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9841898" y="1889646"/>
            <a:ext cx="6389970" cy="6507709"/>
          </a:xfrm>
          <a:custGeom>
            <a:avLst/>
            <a:gdLst/>
            <a:ahLst/>
            <a:cxnLst/>
            <a:rect l="l" t="t" r="r" b="b"/>
            <a:pathLst>
              <a:path w="6389970" h="6507709">
                <a:moveTo>
                  <a:pt x="0" y="0"/>
                </a:moveTo>
                <a:lnTo>
                  <a:pt x="6389970" y="0"/>
                </a:lnTo>
                <a:lnTo>
                  <a:pt x="6389970" y="6507708"/>
                </a:lnTo>
                <a:lnTo>
                  <a:pt x="0" y="6507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99" t="-13018" r="-11824" b="-12314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CREACIÓN DE SERVIDORES Y MANEJO DE RUTAS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6989122" cy="4402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Usar </a:t>
            </a: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Express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facilita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manejo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rutas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la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creación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un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servidor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usando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módulo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http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nativo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Express también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permite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manejar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diferentes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tipos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solicitudes HTTP de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manera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sencilla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583063" y="544568"/>
            <a:ext cx="13978245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CRUD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83063" y="2197100"/>
            <a:ext cx="7876342" cy="683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CRUD es un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acrónimo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representa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las cuatro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operaciones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básicas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almacenamiento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709421" lvl="1" indent="-354710" algn="l">
              <a:lnSpc>
                <a:spcPts val="3844"/>
              </a:lnSpc>
              <a:buAutoNum type="arabicPeriod"/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Create: 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Crear un nuevo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registro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marL="709421" lvl="1" indent="-354710" algn="l">
              <a:lnSpc>
                <a:spcPts val="3844"/>
              </a:lnSpc>
              <a:buAutoNum type="arabicPeriod"/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Read: 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Leer o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recuperar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registros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existentes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709421" lvl="1" indent="-354710" algn="l">
              <a:lnSpc>
                <a:spcPts val="3844"/>
              </a:lnSpc>
              <a:buAutoNum type="arabicPeriod"/>
            </a:pP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Update: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Actualizar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registros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existentes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709421" lvl="1" indent="-354710" algn="l">
              <a:lnSpc>
                <a:spcPts val="3844"/>
              </a:lnSpc>
              <a:buAutoNum type="arabicPeriod"/>
            </a:pP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Delete: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Eliminar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registros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Estas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operaciones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son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comunes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manipulan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APIs.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0" name="Picture 2" descr="What Is CRUD? Definition, Meaning, and Operations">
            <a:extLst>
              <a:ext uri="{FF2B5EF4-FFF2-40B4-BE49-F238E27FC236}">
                <a16:creationId xmlns:a16="http://schemas.microsoft.com/office/drawing/2014/main" id="{021FD611-FC7C-4239-E342-FDBC3573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372852"/>
            <a:ext cx="8671278" cy="520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5407" y="1028700"/>
            <a:ext cx="1174818" cy="1433534"/>
            <a:chOff x="0" y="0"/>
            <a:chExt cx="406400" cy="4958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00225" y="1640692"/>
            <a:ext cx="4261706" cy="86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TABLA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0225" y="2357459"/>
            <a:ext cx="6337887" cy="86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CONTENIDO</a:t>
            </a:r>
          </a:p>
        </p:txBody>
      </p:sp>
      <p:sp>
        <p:nvSpPr>
          <p:cNvPr id="7" name="AutoShape 7"/>
          <p:cNvSpPr/>
          <p:nvPr/>
        </p:nvSpPr>
        <p:spPr>
          <a:xfrm>
            <a:off x="1800225" y="3221059"/>
            <a:ext cx="4261706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oup 8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12816" y="3821134"/>
            <a:ext cx="708660" cy="70866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12816" y="3955818"/>
            <a:ext cx="708660" cy="43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800" b="1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016726" y="3902097"/>
            <a:ext cx="7384626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b="1" spc="-122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Node.js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12816" y="4703796"/>
            <a:ext cx="708660" cy="70866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12816" y="4838480"/>
            <a:ext cx="708660" cy="43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800" b="1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16726" y="4775234"/>
            <a:ext cx="7384626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b="1" spc="-122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NVM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212816" y="5583906"/>
            <a:ext cx="708660" cy="708660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212816" y="5718590"/>
            <a:ext cx="708660" cy="43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800" b="1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016726" y="5664869"/>
            <a:ext cx="7384626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b="1" spc="-122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NPM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212816" y="6466568"/>
            <a:ext cx="708660" cy="70866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212816" y="6601252"/>
            <a:ext cx="708660" cy="43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800" b="1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04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921476" y="6530691"/>
            <a:ext cx="10161530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b="1" spc="-122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Creación de Servidores y Manejo de Rutas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212816" y="7346678"/>
            <a:ext cx="708660" cy="708660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212816" y="7481362"/>
            <a:ext cx="708660" cy="43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800" b="1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05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016726" y="7427641"/>
            <a:ext cx="7384626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b="1" spc="-122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CRUD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212816" y="8229340"/>
            <a:ext cx="708660" cy="708660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212816" y="8364024"/>
            <a:ext cx="708660" cy="43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800" b="1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06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016726" y="8300778"/>
            <a:ext cx="7384626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b="1" spc="-122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POSTMAN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9743970" y="3095070"/>
            <a:ext cx="7373996" cy="4869265"/>
          </a:xfrm>
          <a:custGeom>
            <a:avLst/>
            <a:gdLst/>
            <a:ahLst/>
            <a:cxnLst/>
            <a:rect l="l" t="t" r="r" b="b"/>
            <a:pathLst>
              <a:path w="7373996" h="4869265">
                <a:moveTo>
                  <a:pt x="0" y="0"/>
                </a:moveTo>
                <a:lnTo>
                  <a:pt x="7373996" y="0"/>
                </a:lnTo>
                <a:lnTo>
                  <a:pt x="7373996" y="4869265"/>
                </a:lnTo>
                <a:lnTo>
                  <a:pt x="0" y="4869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357" t="-19815" r="-12812" b="-20228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CRUD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089F989-5CA7-B4C2-EF2D-BE93167A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093" y="3290539"/>
            <a:ext cx="8160907" cy="413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Podemos usar un </a:t>
            </a:r>
            <a:r>
              <a:rPr lang="es-ES" altLang="es-ES" sz="3285" b="1" spc="-115" dirty="0">
                <a:solidFill>
                  <a:srgbClr val="004AAD"/>
                </a:solidFill>
                <a:latin typeface="Poppins Bold"/>
                <a:cs typeface="Poppins Bold"/>
              </a:rPr>
              <a:t>middleware 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para tratar los </a:t>
            </a:r>
            <a:r>
              <a:rPr lang="es-ES" alt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request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JSON.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3285" spc="-115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En este caso, el middleware analiza el cuerpo de la solicitud cuando está en formato JSON y convierte los datos en un objeto JavaScript accesible desde </a:t>
            </a:r>
            <a:r>
              <a:rPr lang="es-ES" alt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req.body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4353560" y="2397549"/>
            <a:ext cx="9580879" cy="5491902"/>
          </a:xfrm>
          <a:custGeom>
            <a:avLst/>
            <a:gdLst/>
            <a:ahLst/>
            <a:cxnLst/>
            <a:rect l="l" t="t" r="r" b="b"/>
            <a:pathLst>
              <a:path w="9580879" h="5491902">
                <a:moveTo>
                  <a:pt x="0" y="0"/>
                </a:moveTo>
                <a:lnTo>
                  <a:pt x="9580880" y="0"/>
                </a:lnTo>
                <a:lnTo>
                  <a:pt x="9580880" y="5491902"/>
                </a:lnTo>
                <a:lnTo>
                  <a:pt x="0" y="5491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730" t="-23193" r="-13294" b="-22813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CREATE (POST)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4446255" y="3529250"/>
            <a:ext cx="9432457" cy="3228500"/>
          </a:xfrm>
          <a:custGeom>
            <a:avLst/>
            <a:gdLst/>
            <a:ahLst/>
            <a:cxnLst/>
            <a:rect l="l" t="t" r="r" b="b"/>
            <a:pathLst>
              <a:path w="9432457" h="3228500">
                <a:moveTo>
                  <a:pt x="0" y="0"/>
                </a:moveTo>
                <a:lnTo>
                  <a:pt x="9432457" y="0"/>
                </a:lnTo>
                <a:lnTo>
                  <a:pt x="9432457" y="3228500"/>
                </a:lnTo>
                <a:lnTo>
                  <a:pt x="0" y="3228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521" t="-38358" r="-13129" b="-38358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READ (GET)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7830641" y="1424566"/>
            <a:ext cx="11147294" cy="7217980"/>
          </a:xfrm>
          <a:custGeom>
            <a:avLst/>
            <a:gdLst/>
            <a:ahLst/>
            <a:cxnLst/>
            <a:rect l="l" t="t" r="r" b="b"/>
            <a:pathLst>
              <a:path w="11147294" h="7217980">
                <a:moveTo>
                  <a:pt x="0" y="0"/>
                </a:moveTo>
                <a:lnTo>
                  <a:pt x="11147294" y="0"/>
                </a:lnTo>
                <a:lnTo>
                  <a:pt x="11147294" y="7217980"/>
                </a:lnTo>
                <a:lnTo>
                  <a:pt x="0" y="7217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 dirty="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READ (GET)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F3674C76-65A0-964E-9A0E-B49C66FBB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7" y="7915400"/>
            <a:ext cx="15724172" cy="2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3285" spc="-115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85" b="1" spc="-115" dirty="0">
                <a:solidFill>
                  <a:srgbClr val="004AAD"/>
                </a:solidFill>
                <a:latin typeface="Poppins Bold"/>
                <a:cs typeface="Poppins Bold"/>
              </a:rPr>
              <a:t>IMPORTANTE:  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La función </a:t>
            </a:r>
            <a:r>
              <a:rPr lang="es-ES" alt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find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requiere una </a:t>
            </a:r>
            <a:r>
              <a:rPr lang="es-ES" altLang="es-ES" sz="3285" b="1" spc="-115" dirty="0">
                <a:solidFill>
                  <a:srgbClr val="004AAD"/>
                </a:solidFill>
                <a:latin typeface="Poppins Bold"/>
                <a:cs typeface="Poppins Bold"/>
              </a:rPr>
              <a:t>función </a:t>
            </a:r>
            <a:r>
              <a:rPr lang="es-ES" altLang="es-ES" sz="3285" b="1" spc="-115" dirty="0" err="1">
                <a:solidFill>
                  <a:srgbClr val="004AAD"/>
                </a:solidFill>
                <a:latin typeface="Poppins Bold"/>
                <a:cs typeface="Poppins Bold"/>
              </a:rPr>
              <a:t>callback</a:t>
            </a:r>
            <a:r>
              <a:rPr lang="es-ES" altLang="es-ES" sz="3285" b="1" spc="-115" dirty="0">
                <a:solidFill>
                  <a:srgbClr val="004AAD"/>
                </a:solidFill>
                <a:latin typeface="Poppins Bold"/>
                <a:cs typeface="Poppins Bold"/>
              </a:rPr>
              <a:t> 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como argumento,  en este caso usamos una </a:t>
            </a:r>
            <a:r>
              <a:rPr lang="es-ES" altLang="es-ES" sz="3285" b="1" spc="-115" dirty="0">
                <a:solidFill>
                  <a:srgbClr val="004AAD"/>
                </a:solidFill>
                <a:latin typeface="Poppins Bold"/>
                <a:cs typeface="Poppins Bold"/>
              </a:rPr>
              <a:t>función </a:t>
            </a:r>
            <a:r>
              <a:rPr lang="es-ES" altLang="es-ES" sz="3285" b="1" spc="-115" dirty="0" err="1">
                <a:solidFill>
                  <a:srgbClr val="004AAD"/>
                </a:solidFill>
                <a:latin typeface="Poppins Bold"/>
                <a:cs typeface="Poppins Bold"/>
              </a:rPr>
              <a:t>arrow</a:t>
            </a:r>
            <a:r>
              <a:rPr lang="es-ES" altLang="es-ES" sz="3285" b="1" spc="-115" dirty="0">
                <a:solidFill>
                  <a:srgbClr val="004AAD"/>
                </a:solidFill>
                <a:latin typeface="Poppins Bold"/>
                <a:cs typeface="Poppins Bold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3285" spc="-115" dirty="0">
              <a:solidFill>
                <a:srgbClr val="000000"/>
              </a:solidFill>
              <a:latin typeface="Poppins"/>
              <a:cs typeface="Poppins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4A2162A-AD4E-8E22-7EBD-987510B77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7" y="2491211"/>
            <a:ext cx="8129316" cy="615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Usamos :/id  para recoger id como parámetro.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3285" spc="-115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A continuación usamos la función </a:t>
            </a:r>
            <a:r>
              <a:rPr lang="es-ES" alt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find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sobre un array de ítems para localizar en nuestros ítems dicho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3285" spc="-115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La función </a:t>
            </a:r>
            <a:r>
              <a:rPr lang="es-ES" alt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find</a:t>
            </a:r>
            <a:r>
              <a:rPr lang="es-ES" alt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() en JavaScript se usa para buscar el primer elemento en un array que cumpla con una condición específica.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3285" spc="-115" dirty="0">
              <a:solidFill>
                <a:srgbClr val="000000"/>
              </a:solidFill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851845" y="2040455"/>
            <a:ext cx="14584310" cy="6206089"/>
          </a:xfrm>
          <a:custGeom>
            <a:avLst/>
            <a:gdLst/>
            <a:ahLst/>
            <a:cxnLst/>
            <a:rect l="l" t="t" r="r" b="b"/>
            <a:pathLst>
              <a:path w="14584310" h="6206089">
                <a:moveTo>
                  <a:pt x="0" y="0"/>
                </a:moveTo>
                <a:lnTo>
                  <a:pt x="14584310" y="0"/>
                </a:lnTo>
                <a:lnTo>
                  <a:pt x="14584310" y="6206090"/>
                </a:lnTo>
                <a:lnTo>
                  <a:pt x="0" y="6206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UPDATE (PUT)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3900675" y="1018751"/>
            <a:ext cx="10486649" cy="8249497"/>
          </a:xfrm>
          <a:custGeom>
            <a:avLst/>
            <a:gdLst/>
            <a:ahLst/>
            <a:cxnLst/>
            <a:rect l="l" t="t" r="r" b="b"/>
            <a:pathLst>
              <a:path w="10486649" h="8249497">
                <a:moveTo>
                  <a:pt x="0" y="0"/>
                </a:moveTo>
                <a:lnTo>
                  <a:pt x="10486650" y="0"/>
                </a:lnTo>
                <a:lnTo>
                  <a:pt x="10486650" y="8249498"/>
                </a:lnTo>
                <a:lnTo>
                  <a:pt x="0" y="8249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DELETE (DELETE)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896600" y="1352759"/>
            <a:ext cx="4029192" cy="4029192"/>
          </a:xfrm>
          <a:custGeom>
            <a:avLst/>
            <a:gdLst/>
            <a:ahLst/>
            <a:cxnLst/>
            <a:rect l="l" t="t" r="r" b="b"/>
            <a:pathLst>
              <a:path w="4029192" h="4029192">
                <a:moveTo>
                  <a:pt x="0" y="0"/>
                </a:moveTo>
                <a:lnTo>
                  <a:pt x="4029192" y="0"/>
                </a:lnTo>
                <a:lnTo>
                  <a:pt x="4029192" y="4029192"/>
                </a:lnTo>
                <a:lnTo>
                  <a:pt x="0" y="402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 dirty="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83063" y="2197100"/>
            <a:ext cx="7876342" cy="389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Postman es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gráfica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permite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realizar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solicitudes HTTP.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muy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útil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desarrollar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APIs REST,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facilita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creación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peticiones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GET, POST, PUT, DELETE, entre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otras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sin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necesidad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escribir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Código.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47E2780B-BC67-2346-FC06-4774626CA683}"/>
              </a:ext>
            </a:extLst>
          </p:cNvPr>
          <p:cNvSpPr txBox="1"/>
          <p:nvPr/>
        </p:nvSpPr>
        <p:spPr>
          <a:xfrm>
            <a:off x="1452221" y="6095603"/>
            <a:ext cx="14319848" cy="3411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Existe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extension del postman para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navegador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preferible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instalarse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aplicacion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que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puede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descargarse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instalarse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desde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  <a:hlinkClick r:id="rId3"/>
              </a:rPr>
              <a:t>https://www.postman.com/downloads/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  (en sistemas Linux, puede también hacerse un </a:t>
            </a:r>
            <a:r>
              <a:rPr 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apt-get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install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postman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)</a:t>
            </a:r>
            <a:endParaRPr lang="en-US" sz="3285" spc="-115" dirty="0">
              <a:solidFill>
                <a:srgbClr val="000000"/>
              </a:solidFill>
              <a:latin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2202676" y="3128904"/>
            <a:ext cx="4029192" cy="4029192"/>
          </a:xfrm>
          <a:custGeom>
            <a:avLst/>
            <a:gdLst/>
            <a:ahLst/>
            <a:cxnLst/>
            <a:rect l="l" t="t" r="r" b="b"/>
            <a:pathLst>
              <a:path w="4029192" h="4029192">
                <a:moveTo>
                  <a:pt x="0" y="0"/>
                </a:moveTo>
                <a:lnTo>
                  <a:pt x="4029192" y="0"/>
                </a:lnTo>
                <a:lnTo>
                  <a:pt x="4029192" y="4029192"/>
                </a:lnTo>
                <a:lnTo>
                  <a:pt x="0" y="402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68550" y="2605398"/>
            <a:ext cx="9143238" cy="584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711" lvl="1" algn="l">
              <a:lnSpc>
                <a:spcPts val="3844"/>
              </a:lnSpc>
            </a:pPr>
            <a:r>
              <a:rPr lang="en-US" sz="3285" b="1" spc="-115" dirty="0" err="1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Ejemplo</a:t>
            </a: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 de </a:t>
            </a:r>
            <a:r>
              <a:rPr lang="en-US" sz="3285" b="1" spc="-115" dirty="0" err="1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uso</a:t>
            </a: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</a:p>
          <a:p>
            <a:pPr marL="354711" lvl="1" algn="l">
              <a:lnSpc>
                <a:spcPts val="3844"/>
              </a:lnSpc>
            </a:pPr>
            <a:endParaRPr lang="en-US" sz="3285" b="1" spc="-115" dirty="0">
              <a:solidFill>
                <a:srgbClr val="004AAD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POST /items: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Crear un nuevo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ítem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enviando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 JSON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cuerpo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solicitud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GET /items: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Obtener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todos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ítems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GET /items/: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Obtener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ítem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ID.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PUT /items/: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Actualizar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ítem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ID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enviando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cuerpo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solicitud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b="1" spc="-115" dirty="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DELETE /items/: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Eliminar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ítem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ID.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952016" y="2432612"/>
            <a:ext cx="12383969" cy="5421777"/>
          </a:xfrm>
          <a:custGeom>
            <a:avLst/>
            <a:gdLst/>
            <a:ahLst/>
            <a:cxnLst/>
            <a:rect l="l" t="t" r="r" b="b"/>
            <a:pathLst>
              <a:path w="12383969" h="5421777">
                <a:moveTo>
                  <a:pt x="0" y="0"/>
                </a:moveTo>
                <a:lnTo>
                  <a:pt x="12383968" y="0"/>
                </a:lnTo>
                <a:lnTo>
                  <a:pt x="12383968" y="5421776"/>
                </a:lnTo>
                <a:lnTo>
                  <a:pt x="0" y="5421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POST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3174751" y="2216150"/>
            <a:ext cx="11938499" cy="6371867"/>
          </a:xfrm>
          <a:custGeom>
            <a:avLst/>
            <a:gdLst/>
            <a:ahLst/>
            <a:cxnLst/>
            <a:rect l="l" t="t" r="r" b="b"/>
            <a:pathLst>
              <a:path w="11938499" h="6371867">
                <a:moveTo>
                  <a:pt x="0" y="0"/>
                </a:moveTo>
                <a:lnTo>
                  <a:pt x="11938498" y="0"/>
                </a:lnTo>
                <a:lnTo>
                  <a:pt x="11938498" y="6371867"/>
                </a:lnTo>
                <a:lnTo>
                  <a:pt x="0" y="6371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GET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1489962" y="3548723"/>
            <a:ext cx="5212844" cy="3189554"/>
          </a:xfrm>
          <a:custGeom>
            <a:avLst/>
            <a:gdLst/>
            <a:ahLst/>
            <a:cxnLst/>
            <a:rect l="l" t="t" r="r" b="b"/>
            <a:pathLst>
              <a:path w="5212844" h="3189554">
                <a:moveTo>
                  <a:pt x="0" y="0"/>
                </a:moveTo>
                <a:lnTo>
                  <a:pt x="5212844" y="0"/>
                </a:lnTo>
                <a:lnTo>
                  <a:pt x="5212844" y="3189554"/>
                </a:lnTo>
                <a:lnTo>
                  <a:pt x="0" y="3189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998788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NODE.JS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6192364" cy="3431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Node.js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 un entorno de ejecución de JavaScript del lado del servidor. Está construido sobre el motor V8 de Google Chrome y permite </a:t>
            </a: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ejecutar JavaScript fuera del navegador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3178635" y="2593599"/>
            <a:ext cx="11930730" cy="5099802"/>
          </a:xfrm>
          <a:custGeom>
            <a:avLst/>
            <a:gdLst/>
            <a:ahLst/>
            <a:cxnLst/>
            <a:rect l="l" t="t" r="r" b="b"/>
            <a:pathLst>
              <a:path w="11930730" h="5099802">
                <a:moveTo>
                  <a:pt x="0" y="0"/>
                </a:moveTo>
                <a:lnTo>
                  <a:pt x="11930730" y="0"/>
                </a:lnTo>
                <a:lnTo>
                  <a:pt x="11930730" y="5099802"/>
                </a:lnTo>
                <a:lnTo>
                  <a:pt x="0" y="509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GET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3178635" y="2593599"/>
            <a:ext cx="11930730" cy="5099802"/>
          </a:xfrm>
          <a:custGeom>
            <a:avLst/>
            <a:gdLst/>
            <a:ahLst/>
            <a:cxnLst/>
            <a:rect l="l" t="t" r="r" b="b"/>
            <a:pathLst>
              <a:path w="11930730" h="5099802">
                <a:moveTo>
                  <a:pt x="0" y="0"/>
                </a:moveTo>
                <a:lnTo>
                  <a:pt x="11930730" y="0"/>
                </a:lnTo>
                <a:lnTo>
                  <a:pt x="11930730" y="5099802"/>
                </a:lnTo>
                <a:lnTo>
                  <a:pt x="0" y="509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PUT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3178635" y="2593599"/>
            <a:ext cx="11930730" cy="5099802"/>
          </a:xfrm>
          <a:custGeom>
            <a:avLst/>
            <a:gdLst/>
            <a:ahLst/>
            <a:cxnLst/>
            <a:rect l="l" t="t" r="r" b="b"/>
            <a:pathLst>
              <a:path w="11930730" h="5099802">
                <a:moveTo>
                  <a:pt x="0" y="0"/>
                </a:moveTo>
                <a:lnTo>
                  <a:pt x="11930730" y="0"/>
                </a:lnTo>
                <a:lnTo>
                  <a:pt x="11930730" y="5099802"/>
                </a:lnTo>
                <a:lnTo>
                  <a:pt x="0" y="509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DELETE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B9B60-E205-3736-0588-52F6E7BAA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D909CC9-B38D-F741-18BB-81F93F8A7C53}"/>
              </a:ext>
            </a:extLst>
          </p:cNvPr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1ED1002-658D-C286-2594-1CF1D566D13B}"/>
              </a:ext>
            </a:extLst>
          </p:cNvPr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69C00CC-AF1D-A1AD-7A68-298A67E11894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6168A04-6E3F-41EC-6306-F83EF872D435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F887EF8-822E-8C58-2711-101E945FCBFE}"/>
              </a:ext>
            </a:extLst>
          </p:cNvPr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218398A-9250-F5F4-596D-918F8A8F0836}"/>
                </a:ext>
              </a:extLst>
            </p:cNvPr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EFD06A61-F649-C5F7-0EB3-2FFCB3DC397B}"/>
                </a:ext>
              </a:extLst>
            </p:cNvPr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6EC3F57-5F2C-6F71-37A3-E3E5CE1BBD21}"/>
              </a:ext>
            </a:extLst>
          </p:cNvPr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44DE5E8-3A8E-AEFC-780B-AC86A2D73FFF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D0DCA83-31B9-DAC3-3E38-26C2F1C0BB18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C8847A1-6C83-8C92-1D32-80B9FDCFA473}"/>
              </a:ext>
            </a:extLst>
          </p:cNvPr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F0A891B-0DE5-6C8C-86AE-2978EDB0CB0F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D01633C5-AC4F-4BBA-7599-44AF647D0444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79382DFB-5D5E-056F-4E0C-743EED89CC9E}"/>
              </a:ext>
            </a:extLst>
          </p:cNvPr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E23CAD8-0894-0240-D5B7-9A14C8686753}"/>
                </a:ext>
              </a:extLst>
            </p:cNvPr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923CF405-7F20-4137-A0FB-B2198F633F9E}"/>
                </a:ext>
              </a:extLst>
            </p:cNvPr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2C2FE5AF-B5B4-22EB-F137-C199E7926BF1}"/>
              </a:ext>
            </a:extLst>
          </p:cNvPr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 dirty="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SWAGGER / OPENAPI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B0B89E9F-7B32-3F66-7A14-EB9EF020028C}"/>
              </a:ext>
            </a:extLst>
          </p:cNvPr>
          <p:cNvSpPr txBox="1"/>
          <p:nvPr/>
        </p:nvSpPr>
        <p:spPr>
          <a:xfrm>
            <a:off x="1583062" y="2197100"/>
            <a:ext cx="9313537" cy="6822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Swagger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es un conjunto de herramientas de software de código abierto para diseñar, construir, documentar, y utilizar servicios web </a:t>
            </a:r>
            <a:r>
              <a:rPr 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RESTful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. 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muy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útil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conocer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pueden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usarse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las APIs, probando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ademas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funcionalidad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sin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necesidad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externas</a:t>
            </a:r>
            <a:r>
              <a:rPr lang="en-US" sz="3285" spc="-1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OpenAPI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es el estándar de la especificación, mientras que </a:t>
            </a:r>
            <a:r>
              <a:rPr 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Swagger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es el </a:t>
            </a:r>
            <a:r>
              <a:rPr 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conjunt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de herramientas que permite trabajar con </a:t>
            </a:r>
            <a:r>
              <a:rPr lang="es-ES" sz="3285" spc="-115" dirty="0" err="1">
                <a:solidFill>
                  <a:srgbClr val="000000"/>
                </a:solidFill>
                <a:latin typeface="Poppins"/>
                <a:cs typeface="Poppins"/>
              </a:rPr>
              <a:t>APIs</a:t>
            </a:r>
            <a:r>
              <a:rPr lang="es-ES" sz="3285" spc="-115" dirty="0">
                <a:solidFill>
                  <a:srgbClr val="000000"/>
                </a:solidFill>
                <a:latin typeface="Poppins"/>
                <a:cs typeface="Poppins"/>
              </a:rPr>
              <a:t> definidas según ese estándar.</a:t>
            </a:r>
            <a:endParaRPr lang="en-US" sz="3285" spc="-115" dirty="0">
              <a:solidFill>
                <a:srgbClr val="000000"/>
              </a:solidFill>
              <a:latin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9C649D-2ECF-723B-7BBA-1C9685A4B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994" y="2605266"/>
            <a:ext cx="6642141" cy="281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33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CCA90-697D-EEAF-86C0-867602059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A4EA13-EC17-429A-A531-B03E4A0A6EDC}"/>
              </a:ext>
            </a:extLst>
          </p:cNvPr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A9DC4B4-F19C-3A39-0EB5-E10B230EDB99}"/>
              </a:ext>
            </a:extLst>
          </p:cNvPr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832564E-FFE3-A155-2CB6-07FF559C09C6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26839EF-B23A-6FD2-F3E0-3A3207B16581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D2F9405-75C1-84AC-8D0F-979DFF4ED79F}"/>
              </a:ext>
            </a:extLst>
          </p:cNvPr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F537099-4079-A9C8-401B-F6A3E0513654}"/>
                </a:ext>
              </a:extLst>
            </p:cNvPr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175037A-150D-BC51-A9FC-F45BFF44EEDF}"/>
                </a:ext>
              </a:extLst>
            </p:cNvPr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37A1347-FAA9-D06F-9310-0ADCB4BA63F5}"/>
              </a:ext>
            </a:extLst>
          </p:cNvPr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07197B1-16D0-D5EE-527E-8000B56D1D5E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EAB32B2E-7683-BFB9-23F9-54CE24AF1165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90B761E3-A857-1AE8-6897-547C65DD154D}"/>
              </a:ext>
            </a:extLst>
          </p:cNvPr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65CF8ED-BEC4-4C94-BC8C-16EBE4CB2936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2F7190DA-97EF-93CE-013F-F0D574DD586C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BC767B49-9421-9B4E-599F-8A510D261A39}"/>
              </a:ext>
            </a:extLst>
          </p:cNvPr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B9F63E9-1207-C37B-ABE7-B4A93A18CC51}"/>
                </a:ext>
              </a:extLst>
            </p:cNvPr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CD5747C4-7D82-9700-F005-164868190FAA}"/>
                </a:ext>
              </a:extLst>
            </p:cNvPr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44951FF8-64BC-68C4-1046-BD8D635DB6CB}"/>
              </a:ext>
            </a:extLst>
          </p:cNvPr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 dirty="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SWAGGER / OPENAPI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9CEF659-DE2E-569C-17E7-310CC68360FF}"/>
              </a:ext>
            </a:extLst>
          </p:cNvPr>
          <p:cNvSpPr txBox="1"/>
          <p:nvPr/>
        </p:nvSpPr>
        <p:spPr>
          <a:xfrm>
            <a:off x="914400" y="2214507"/>
            <a:ext cx="17171519" cy="6632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s-ES" sz="2800" spc="-115" dirty="0">
              <a:solidFill>
                <a:schemeClr val="tx2"/>
              </a:solidFill>
              <a:latin typeface="Poppins"/>
              <a:cs typeface="Poppins"/>
            </a:endParaRPr>
          </a:p>
          <a:p>
            <a:pPr algn="l"/>
            <a:r>
              <a:rPr lang="es-ES" sz="2800" spc="-115" dirty="0">
                <a:solidFill>
                  <a:schemeClr val="tx2"/>
                </a:solidFill>
                <a:latin typeface="Poppins"/>
                <a:cs typeface="Poppins"/>
              </a:rPr>
              <a:t>// Importar módulos necesarios</a:t>
            </a:r>
          </a:p>
          <a:p>
            <a:pPr algn="l"/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const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swaggerUi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 = 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require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("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swagger-ui-express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");</a:t>
            </a:r>
          </a:p>
          <a:p>
            <a:pPr algn="l"/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const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 YAML = 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require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("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yamljs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");</a:t>
            </a:r>
          </a:p>
          <a:p>
            <a:pPr algn="l"/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const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path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 = 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require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("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path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");</a:t>
            </a:r>
          </a:p>
          <a:p>
            <a:pPr algn="l"/>
            <a:endParaRPr lang="es-ES" sz="2800" spc="-115" dirty="0">
              <a:solidFill>
                <a:srgbClr val="000000"/>
              </a:solidFill>
              <a:latin typeface="Poppins"/>
              <a:cs typeface="Poppins"/>
            </a:endParaRPr>
          </a:p>
          <a:p>
            <a:r>
              <a:rPr lang="es-ES" sz="2800" spc="-115" dirty="0">
                <a:solidFill>
                  <a:schemeClr val="tx2"/>
                </a:solidFill>
                <a:latin typeface="Poppins"/>
                <a:cs typeface="Poppins"/>
              </a:rPr>
              <a:t>// Cargar la especificación </a:t>
            </a:r>
            <a:r>
              <a:rPr lang="es-ES" sz="2800" spc="-115" dirty="0" err="1">
                <a:solidFill>
                  <a:schemeClr val="tx2"/>
                </a:solidFill>
                <a:latin typeface="Poppins"/>
                <a:cs typeface="Poppins"/>
              </a:rPr>
              <a:t>OpenAPI</a:t>
            </a:r>
            <a:endParaRPr lang="es-ES" sz="2800" spc="-115" dirty="0">
              <a:solidFill>
                <a:schemeClr val="tx2"/>
              </a:solidFill>
              <a:latin typeface="Poppins"/>
              <a:cs typeface="Poppins"/>
            </a:endParaRPr>
          </a:p>
          <a:p>
            <a:pPr algn="l"/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const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swaggerDocument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 = 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YAML.load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(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path.join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(__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dirname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, "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openapi.yaml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"));</a:t>
            </a:r>
          </a:p>
          <a:p>
            <a:pPr algn="l"/>
            <a:endParaRPr lang="es-ES" sz="2800" spc="-115" dirty="0">
              <a:solidFill>
                <a:srgbClr val="000000"/>
              </a:solidFill>
              <a:latin typeface="Poppins"/>
              <a:cs typeface="Poppins"/>
            </a:endParaRPr>
          </a:p>
          <a:p>
            <a:pPr algn="l"/>
            <a:r>
              <a:rPr lang="es-ES" sz="2800" spc="-115" dirty="0">
                <a:solidFill>
                  <a:schemeClr val="tx2"/>
                </a:solidFill>
                <a:latin typeface="Poppins"/>
                <a:cs typeface="Poppins"/>
              </a:rPr>
              <a:t>// Configurar una ruta para la documentación de </a:t>
            </a:r>
            <a:r>
              <a:rPr lang="es-ES" sz="2800" spc="-115" dirty="0" err="1">
                <a:solidFill>
                  <a:schemeClr val="tx2"/>
                </a:solidFill>
                <a:latin typeface="Poppins"/>
                <a:cs typeface="Poppins"/>
              </a:rPr>
              <a:t>OpenAPI</a:t>
            </a:r>
            <a:endParaRPr lang="es-ES" sz="2800" spc="-115" dirty="0">
              <a:solidFill>
                <a:schemeClr val="tx2"/>
              </a:solidFill>
              <a:latin typeface="Poppins"/>
              <a:cs typeface="Poppins"/>
            </a:endParaRPr>
          </a:p>
          <a:p>
            <a:pPr algn="l"/>
            <a:r>
              <a:rPr lang="es-ES" sz="2800" spc="-115" dirty="0">
                <a:solidFill>
                  <a:schemeClr val="tx2"/>
                </a:solidFill>
                <a:latin typeface="Poppins"/>
                <a:cs typeface="Poppins"/>
              </a:rPr>
              <a:t>// Integración con </a:t>
            </a:r>
            <a:r>
              <a:rPr lang="es-ES" altLang="es-ES" sz="2800" spc="-115" dirty="0" err="1">
                <a:solidFill>
                  <a:schemeClr val="tx2"/>
                </a:solidFill>
                <a:latin typeface="Poppins"/>
                <a:cs typeface="Poppins"/>
              </a:rPr>
              <a:t>swagger-ui-express</a:t>
            </a:r>
            <a:endParaRPr lang="es-ES" sz="2800" spc="-115" dirty="0">
              <a:solidFill>
                <a:schemeClr val="tx2"/>
              </a:solidFill>
              <a:latin typeface="Poppins"/>
              <a:cs typeface="Poppins"/>
            </a:endParaRPr>
          </a:p>
          <a:p>
            <a:pPr algn="l"/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app.use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("/api-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docs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", 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swaggerUi.serve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, 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swaggerUi.setup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(</a:t>
            </a:r>
            <a:r>
              <a:rPr lang="es-ES" sz="2800" spc="-115" dirty="0" err="1">
                <a:solidFill>
                  <a:srgbClr val="000000"/>
                </a:solidFill>
                <a:latin typeface="Poppins"/>
                <a:cs typeface="Poppins"/>
              </a:rPr>
              <a:t>swaggerDocument</a:t>
            </a:r>
            <a:r>
              <a:rPr lang="es-ES" sz="2800" spc="-115" dirty="0">
                <a:solidFill>
                  <a:srgbClr val="000000"/>
                </a:solidFill>
                <a:latin typeface="Poppins"/>
                <a:cs typeface="Poppins"/>
              </a:rPr>
              <a:t>));</a:t>
            </a:r>
          </a:p>
          <a:p>
            <a:pPr algn="l">
              <a:lnSpc>
                <a:spcPts val="3844"/>
              </a:lnSpc>
            </a:pPr>
            <a:endParaRPr lang="es-ES" sz="3285" spc="-115" dirty="0">
              <a:solidFill>
                <a:srgbClr val="000000"/>
              </a:solidFill>
              <a:latin typeface="Poppins"/>
              <a:cs typeface="Poppins"/>
            </a:endParaRPr>
          </a:p>
          <a:p>
            <a:pPr algn="l">
              <a:lnSpc>
                <a:spcPts val="3844"/>
              </a:lnSpc>
            </a:pPr>
            <a:endParaRPr lang="es-ES" sz="3285" spc="-115" dirty="0">
              <a:solidFill>
                <a:srgbClr val="000000"/>
              </a:solidFill>
              <a:latin typeface="Poppins"/>
              <a:cs typeface="Poppins"/>
            </a:endParaRPr>
          </a:p>
          <a:p>
            <a:pPr algn="l">
              <a:lnSpc>
                <a:spcPts val="3844"/>
              </a:lnSpc>
            </a:pPr>
            <a:endParaRPr lang="en-US" sz="3285" spc="-11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98" name="Picture 2" descr="Documentando una API con Swagger y .NET Core.">
            <a:extLst>
              <a:ext uri="{FF2B5EF4-FFF2-40B4-BE49-F238E27FC236}">
                <a16:creationId xmlns:a16="http://schemas.microsoft.com/office/drawing/2014/main" id="{5869A718-9302-E945-4227-46E4744D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91" y="2062532"/>
            <a:ext cx="6682747" cy="19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65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B25D9-C005-024F-8EC9-79164B079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614DCFB-11B4-9C13-4D57-5DF799989BF1}"/>
              </a:ext>
            </a:extLst>
          </p:cNvPr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C96364F-784D-9FD5-D6FA-0F8E698A0EF8}"/>
              </a:ext>
            </a:extLst>
          </p:cNvPr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603D7BE-9958-AD0E-662D-BA240745966F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447DFF8-90CF-1371-8D47-32A8E9014ABD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6457E7F-3753-532D-4A9C-5F1A45C25D63}"/>
              </a:ext>
            </a:extLst>
          </p:cNvPr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2DAD89-8DBA-EA6D-C924-5719BECDA279}"/>
                </a:ext>
              </a:extLst>
            </p:cNvPr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3C2BC87-C333-2E7E-2B4D-A9E1B7042ADE}"/>
                </a:ext>
              </a:extLst>
            </p:cNvPr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1AB20DAC-A997-A410-919F-5EFBE0EB69B5}"/>
              </a:ext>
            </a:extLst>
          </p:cNvPr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E73555E-0E98-E73B-FA39-253CCB5D42D4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A521CB2C-0E14-0DBC-970C-E73EEB893387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D804B25-BD35-EEF8-BC28-1241CB8A930F}"/>
              </a:ext>
            </a:extLst>
          </p:cNvPr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E4D2398-4C27-F7F1-B7DC-DC87FF90A14A}"/>
                </a:ext>
              </a:extLst>
            </p:cNvPr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9E42498C-B686-5B7C-8692-42FB50C24233}"/>
                </a:ext>
              </a:extLst>
            </p:cNvPr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D506FCB9-CC29-035C-4BCD-6ABFDE6733BF}"/>
              </a:ext>
            </a:extLst>
          </p:cNvPr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0EE2EF1-11D4-A684-D52B-663564E2630C}"/>
                </a:ext>
              </a:extLst>
            </p:cNvPr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AC7B8EA4-98D4-567D-A9E5-7077C9C91918}"/>
                </a:ext>
              </a:extLst>
            </p:cNvPr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C5C5532-805F-FF19-A00A-96E941F7FF47}"/>
              </a:ext>
            </a:extLst>
          </p:cNvPr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 dirty="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INTEGRANDO SWAGGER EN NODE.JS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0CEBB75-EF07-E924-1176-0CF5EC97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220" y="1835535"/>
            <a:ext cx="16264671" cy="75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Instalación de Dependencias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añadiden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módulos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Swagger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YAMLJS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manejar la documentación de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OpenAPI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Comando: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npm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install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swagger-ui-express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yamljs</a:t>
            </a:r>
            <a:endParaRPr kumimoji="0" lang="es-ES" altLang="es-E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 de la Especificación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OpenAPI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crea un archivo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openapi.yaml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 </a:t>
            </a:r>
            <a:r>
              <a:rPr lang="es-ES" altLang="es-ES" sz="2400" dirty="0">
                <a:latin typeface="Arial" panose="020B0604020202020204" pitchFamily="34" charset="0"/>
              </a:rPr>
              <a:t>describe la API.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este archivo, se especifican los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endpoints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parámetros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códigos de respuesta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el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esquema de datos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(estructura de los objetos).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s-ES" altLang="es-E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 de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Swagger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 en el Código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habilita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Swagger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2400" dirty="0">
                <a:latin typeface="Arial" panose="020B0604020202020204" pitchFamily="34" charset="0"/>
              </a:rPr>
              <a:t>para exponer la documentación de </a:t>
            </a:r>
            <a:r>
              <a:rPr lang="es-ES" altLang="es-ES" sz="2400" dirty="0" err="1">
                <a:latin typeface="Arial" panose="020B0604020202020204" pitchFamily="34" charset="0"/>
              </a:rPr>
              <a:t>OpenAPI</a:t>
            </a:r>
            <a:r>
              <a:rPr lang="es-ES" altLang="es-ES" sz="2400" dirty="0">
                <a:latin typeface="Arial" panose="020B0604020202020204" pitchFamily="34" charset="0"/>
              </a:rPr>
              <a:t> en la ruta /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api-docs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 permite que la API sea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accesible y documentada automáticamente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interfaz web.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Modificación del Código para Cargar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OpenAPI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lang="es-ES" altLang="es-ES" sz="2400" dirty="0">
                <a:latin typeface="Arial" panose="020B0604020202020204" pitchFamily="34" charset="0"/>
              </a:rPr>
              <a:t>carga el archivo de definición del api  </a:t>
            </a:r>
            <a:r>
              <a:rPr lang="es-ES" altLang="es-ES" sz="2400" dirty="0" err="1">
                <a:latin typeface="Arial" panose="020B0604020202020204" pitchFamily="34" charset="0"/>
              </a:rPr>
              <a:t>openapi.yaml</a:t>
            </a:r>
            <a:r>
              <a:rPr lang="es-ES" altLang="es-ES" sz="2400" dirty="0">
                <a:latin typeface="Arial" panose="020B0604020202020204" pitchFamily="34" charset="0"/>
              </a:rPr>
              <a:t> usando </a:t>
            </a:r>
            <a:r>
              <a:rPr lang="es-ES" altLang="es-ES" sz="2400" dirty="0" err="1">
                <a:latin typeface="Arial" panose="020B0604020202020204" pitchFamily="34" charset="0"/>
              </a:rPr>
              <a:t>yamljs</a:t>
            </a:r>
            <a:r>
              <a:rPr lang="es-ES" altLang="es-ES" sz="2400" dirty="0"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sz="2400" dirty="0">
                <a:latin typeface="Arial" panose="020B0604020202020204" pitchFamily="34" charset="0"/>
              </a:rPr>
              <a:t>Se integra con </a:t>
            </a:r>
            <a:r>
              <a:rPr lang="es-ES" altLang="es-ES" sz="2400" dirty="0" err="1">
                <a:latin typeface="Arial" panose="020B0604020202020204" pitchFamily="34" charset="0"/>
              </a:rPr>
              <a:t>swagger-ui-express</a:t>
            </a:r>
            <a:r>
              <a:rPr lang="es-ES" altLang="es-ES" sz="2400" dirty="0"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 permite que el esquema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OpenAPI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esté sincronizado con los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endpoints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API y que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Swagger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 lo use para la documentación.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58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9BC3C-F7BD-F529-8B80-1C0AEAA28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287983A-7549-F379-FA07-5EA3E9EA73AE}"/>
              </a:ext>
            </a:extLst>
          </p:cNvPr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81123260-A872-A56A-CF49-B1E3020352E7}"/>
              </a:ext>
            </a:extLst>
          </p:cNvPr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E2C188B-5189-7FED-F032-0A3B9B4BF61C}"/>
                </a:ext>
              </a:extLst>
            </p:cNvPr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232F65D6-C877-E913-5031-69D944801B9B}"/>
                </a:ext>
              </a:extLst>
            </p:cNvPr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86274D32-6701-DCAD-81B9-1C9CC75DC516}"/>
              </a:ext>
            </a:extLst>
          </p:cNvPr>
          <p:cNvSpPr txBox="1"/>
          <p:nvPr/>
        </p:nvSpPr>
        <p:spPr>
          <a:xfrm>
            <a:off x="1583063" y="544568"/>
            <a:ext cx="139782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 dirty="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INTEGRANDO SWAGGER EN NODE.JS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430532D-2A00-A6DA-6D26-5E2B5C9F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25102"/>
            <a:ext cx="11693120" cy="74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3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05267" y="0"/>
            <a:ext cx="8782733" cy="10287000"/>
            <a:chOff x="0" y="0"/>
            <a:chExt cx="11710311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33364" r="33364"/>
            <a:stretch>
              <a:fillRect/>
            </a:stretch>
          </p:blipFill>
          <p:spPr>
            <a:xfrm>
              <a:off x="0" y="0"/>
              <a:ext cx="11710311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8759354" y="0"/>
            <a:ext cx="9528646" cy="10287000"/>
            <a:chOff x="0" y="0"/>
            <a:chExt cx="12704861" cy="137160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l="19123" r="19123"/>
            <a:stretch>
              <a:fillRect/>
            </a:stretch>
          </p:blipFill>
          <p:spPr>
            <a:xfrm>
              <a:off x="0" y="0"/>
              <a:ext cx="12704861" cy="13716000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9505267" y="6373945"/>
            <a:ext cx="480981" cy="3913055"/>
            <a:chOff x="0" y="0"/>
            <a:chExt cx="126678" cy="103059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6678" cy="1030599"/>
            </a:xfrm>
            <a:custGeom>
              <a:avLst/>
              <a:gdLst/>
              <a:ahLst/>
              <a:cxnLst/>
              <a:rect l="l" t="t" r="r" b="b"/>
              <a:pathLst>
                <a:path w="126678" h="1030599">
                  <a:moveTo>
                    <a:pt x="0" y="0"/>
                  </a:moveTo>
                  <a:lnTo>
                    <a:pt x="126678" y="0"/>
                  </a:lnTo>
                  <a:lnTo>
                    <a:pt x="126678" y="1030599"/>
                  </a:lnTo>
                  <a:lnTo>
                    <a:pt x="0" y="1030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6678" cy="10686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1302262">
            <a:off x="7641848" y="-910914"/>
            <a:ext cx="2374502" cy="7317906"/>
            <a:chOff x="0" y="0"/>
            <a:chExt cx="625383" cy="19273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5383" cy="1927350"/>
            </a:xfrm>
            <a:custGeom>
              <a:avLst/>
              <a:gdLst/>
              <a:ahLst/>
              <a:cxnLst/>
              <a:rect l="l" t="t" r="r" b="b"/>
              <a:pathLst>
                <a:path w="625383" h="1927350">
                  <a:moveTo>
                    <a:pt x="0" y="0"/>
                  </a:moveTo>
                  <a:lnTo>
                    <a:pt x="625383" y="0"/>
                  </a:lnTo>
                  <a:lnTo>
                    <a:pt x="625383" y="1927350"/>
                  </a:lnTo>
                  <a:lnTo>
                    <a:pt x="0" y="1927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25383" cy="1965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1284586">
            <a:off x="9885075" y="-518448"/>
            <a:ext cx="887449" cy="7312998"/>
            <a:chOff x="0" y="0"/>
            <a:chExt cx="233731" cy="192605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3731" cy="1926057"/>
            </a:xfrm>
            <a:custGeom>
              <a:avLst/>
              <a:gdLst/>
              <a:ahLst/>
              <a:cxnLst/>
              <a:rect l="l" t="t" r="r" b="b"/>
              <a:pathLst>
                <a:path w="233731" h="1926057">
                  <a:moveTo>
                    <a:pt x="0" y="0"/>
                  </a:moveTo>
                  <a:lnTo>
                    <a:pt x="233731" y="0"/>
                  </a:lnTo>
                  <a:lnTo>
                    <a:pt x="233731" y="1926057"/>
                  </a:lnTo>
                  <a:lnTo>
                    <a:pt x="0" y="1926057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3731" cy="196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8580943" y="6373945"/>
            <a:ext cx="1523069" cy="1520633"/>
            <a:chOff x="0" y="0"/>
            <a:chExt cx="6350000" cy="63398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8524430" y="6373945"/>
            <a:ext cx="2923635" cy="3913055"/>
            <a:chOff x="0" y="0"/>
            <a:chExt cx="531372" cy="7112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1372" cy="711200"/>
            </a:xfrm>
            <a:custGeom>
              <a:avLst/>
              <a:gdLst/>
              <a:ahLst/>
              <a:cxnLst/>
              <a:rect l="l" t="t" r="r" b="b"/>
              <a:pathLst>
                <a:path w="531372" h="711200">
                  <a:moveTo>
                    <a:pt x="265686" y="711200"/>
                  </a:moveTo>
                  <a:lnTo>
                    <a:pt x="531372" y="0"/>
                  </a:lnTo>
                  <a:lnTo>
                    <a:pt x="0" y="0"/>
                  </a:lnTo>
                  <a:lnTo>
                    <a:pt x="265686" y="71120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3027" y="12700"/>
              <a:ext cx="36531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512017" y="6156846"/>
            <a:ext cx="5979476" cy="0"/>
          </a:xfrm>
          <a:prstGeom prst="line">
            <a:avLst/>
          </a:prstGeom>
          <a:ln w="1524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1" name="TextBox 21"/>
          <p:cNvSpPr txBox="1"/>
          <p:nvPr/>
        </p:nvSpPr>
        <p:spPr>
          <a:xfrm>
            <a:off x="512017" y="3523018"/>
            <a:ext cx="8130569" cy="2397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70"/>
              </a:lnSpc>
              <a:spcBef>
                <a:spcPct val="0"/>
              </a:spcBef>
            </a:pPr>
            <a:r>
              <a:rPr lang="en-US" sz="13979" b="1" spc="-838">
                <a:solidFill>
                  <a:srgbClr val="004AAD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GRACIAS</a:t>
            </a:r>
          </a:p>
        </p:txBody>
      </p:sp>
      <p:grpSp>
        <p:nvGrpSpPr>
          <p:cNvPr id="22" name="Group 22"/>
          <p:cNvGrpSpPr/>
          <p:nvPr/>
        </p:nvGrpSpPr>
        <p:grpSpPr>
          <a:xfrm rot="1203131">
            <a:off x="6096289" y="6780343"/>
            <a:ext cx="2374502" cy="7040381"/>
            <a:chOff x="0" y="0"/>
            <a:chExt cx="625383" cy="185425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25383" cy="1854257"/>
            </a:xfrm>
            <a:custGeom>
              <a:avLst/>
              <a:gdLst/>
              <a:ahLst/>
              <a:cxnLst/>
              <a:rect l="l" t="t" r="r" b="b"/>
              <a:pathLst>
                <a:path w="625383" h="1854257">
                  <a:moveTo>
                    <a:pt x="0" y="0"/>
                  </a:moveTo>
                  <a:lnTo>
                    <a:pt x="625383" y="0"/>
                  </a:lnTo>
                  <a:lnTo>
                    <a:pt x="625383" y="1854257"/>
                  </a:lnTo>
                  <a:lnTo>
                    <a:pt x="0" y="18542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25383" cy="18923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6652373" y="6176333"/>
            <a:ext cx="1566389" cy="4571982"/>
            <a:chOff x="0" y="0"/>
            <a:chExt cx="412547" cy="120414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12547" cy="1204143"/>
            </a:xfrm>
            <a:custGeom>
              <a:avLst/>
              <a:gdLst/>
              <a:ahLst/>
              <a:cxnLst/>
              <a:rect l="l" t="t" r="r" b="b"/>
              <a:pathLst>
                <a:path w="412547" h="1204143">
                  <a:moveTo>
                    <a:pt x="0" y="0"/>
                  </a:moveTo>
                  <a:lnTo>
                    <a:pt x="412547" y="0"/>
                  </a:lnTo>
                  <a:lnTo>
                    <a:pt x="412547" y="1204143"/>
                  </a:lnTo>
                  <a:lnTo>
                    <a:pt x="0" y="1204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412547" cy="1242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1489962" y="3548723"/>
            <a:ext cx="5212844" cy="3189554"/>
          </a:xfrm>
          <a:custGeom>
            <a:avLst/>
            <a:gdLst/>
            <a:ahLst/>
            <a:cxnLst/>
            <a:rect l="l" t="t" r="r" b="b"/>
            <a:pathLst>
              <a:path w="5212844" h="3189554">
                <a:moveTo>
                  <a:pt x="0" y="0"/>
                </a:moveTo>
                <a:lnTo>
                  <a:pt x="5212844" y="0"/>
                </a:lnTo>
                <a:lnTo>
                  <a:pt x="5212844" y="3189554"/>
                </a:lnTo>
                <a:lnTo>
                  <a:pt x="0" y="3189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9987889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¿PARA QUÉ SE USA NODE.JS?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6763867" cy="4888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Desarrollar servidores y APIs REST.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Crear aplicaciones en tiempo real (chat, colaboración en tiempo real).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Herramientas de desarrollo y automatización.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Backend de aplicaciones de una sola página (SPA).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1489962" y="3548723"/>
            <a:ext cx="5212844" cy="3189554"/>
          </a:xfrm>
          <a:custGeom>
            <a:avLst/>
            <a:gdLst/>
            <a:ahLst/>
            <a:cxnLst/>
            <a:rect l="l" t="t" r="r" b="b"/>
            <a:pathLst>
              <a:path w="5212844" h="3189554">
                <a:moveTo>
                  <a:pt x="0" y="0"/>
                </a:moveTo>
                <a:lnTo>
                  <a:pt x="5212844" y="0"/>
                </a:lnTo>
                <a:lnTo>
                  <a:pt x="5212844" y="3189554"/>
                </a:lnTo>
                <a:lnTo>
                  <a:pt x="0" y="3189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2513321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 PRINCIPALES DE NODE.JS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9401570" cy="197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Single-threaded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Event-driven</a:t>
            </a:r>
          </a:p>
          <a:p>
            <a:pPr marL="709421" lvl="1" indent="-354710" algn="l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Non-blocking I/O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992606" y="4063367"/>
            <a:ext cx="6141689" cy="2160267"/>
          </a:xfrm>
          <a:custGeom>
            <a:avLst/>
            <a:gdLst/>
            <a:ahLst/>
            <a:cxnLst/>
            <a:rect l="l" t="t" r="r" b="b"/>
            <a:pathLst>
              <a:path w="6141689" h="2160267">
                <a:moveTo>
                  <a:pt x="0" y="0"/>
                </a:moveTo>
                <a:lnTo>
                  <a:pt x="6141689" y="0"/>
                </a:lnTo>
                <a:lnTo>
                  <a:pt x="6141689" y="2160266"/>
                </a:lnTo>
                <a:lnTo>
                  <a:pt x="0" y="2160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 GESTOR DE VERSIONES DE NODE (NVM)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8148661" cy="585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nvm (Node Version Manager)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 una herramienta que permite instalar y gestionar múltiples versiones de Node.js en una misma máquina.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 útil para proyectos que requieren versiones específicas de Node.js o cuando se está trabajando en diferentes proyectos con diferentes dependencias.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Instalar desde:</a:t>
            </a:r>
          </a:p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https://github.com/nvm-sh/nvm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992606" y="4063367"/>
            <a:ext cx="6141689" cy="2160267"/>
          </a:xfrm>
          <a:custGeom>
            <a:avLst/>
            <a:gdLst/>
            <a:ahLst/>
            <a:cxnLst/>
            <a:rect l="l" t="t" r="r" b="b"/>
            <a:pathLst>
              <a:path w="6141689" h="2160267">
                <a:moveTo>
                  <a:pt x="0" y="0"/>
                </a:moveTo>
                <a:lnTo>
                  <a:pt x="6141689" y="0"/>
                </a:lnTo>
                <a:lnTo>
                  <a:pt x="6141689" y="2160266"/>
                </a:lnTo>
                <a:lnTo>
                  <a:pt x="0" y="2160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DE NVM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8148661" cy="4402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Instalar una nueva versión de Node.js:</a:t>
            </a: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nvm install &lt;version&gt;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Usar una versión específica de Node.js:</a:t>
            </a: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nvm use &lt;version&gt;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Listar las versiones instaladas:</a:t>
            </a: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nvm ls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1493240" y="4130443"/>
            <a:ext cx="5206288" cy="2026114"/>
          </a:xfrm>
          <a:custGeom>
            <a:avLst/>
            <a:gdLst/>
            <a:ahLst/>
            <a:cxnLst/>
            <a:rect l="l" t="t" r="r" b="b"/>
            <a:pathLst>
              <a:path w="5206288" h="2026114">
                <a:moveTo>
                  <a:pt x="0" y="0"/>
                </a:moveTo>
                <a:lnTo>
                  <a:pt x="5206288" y="0"/>
                </a:lnTo>
                <a:lnTo>
                  <a:pt x="5206288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NPM (NODE PACKAGE MANAGER)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7353860" cy="4888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npm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 el gestor de paquetes predeterminado para Node.js. Permite</a:t>
            </a: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 instalar, compartir y gestionar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dependencias (paquetes) en proyectos Node.js.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 utiliza principalmente para instalar módulos externos que no son nativos de Node.js.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5561308" y="9258300"/>
            <a:ext cx="3314101" cy="1028700"/>
            <a:chOff x="0" y="0"/>
            <a:chExt cx="1597601" cy="495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96384" y="9772650"/>
            <a:ext cx="2135484" cy="514350"/>
            <a:chOff x="0" y="0"/>
            <a:chExt cx="2058870" cy="495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870" cy="495897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995" y="509813"/>
            <a:ext cx="2180601" cy="676861"/>
            <a:chOff x="0" y="0"/>
            <a:chExt cx="1597601" cy="4958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134295" y="-217485"/>
            <a:ext cx="3433393" cy="1065728"/>
            <a:chOff x="0" y="0"/>
            <a:chExt cx="1597601" cy="4958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7601" cy="495897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403" y="401616"/>
            <a:ext cx="1174818" cy="1433534"/>
            <a:chOff x="0" y="0"/>
            <a:chExt cx="406400" cy="4958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95897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1493240" y="4130443"/>
            <a:ext cx="5206288" cy="2026114"/>
          </a:xfrm>
          <a:custGeom>
            <a:avLst/>
            <a:gdLst/>
            <a:ahLst/>
            <a:cxnLst/>
            <a:rect l="l" t="t" r="r" b="b"/>
            <a:pathLst>
              <a:path w="5206288" h="2026114">
                <a:moveTo>
                  <a:pt x="0" y="0"/>
                </a:moveTo>
                <a:lnTo>
                  <a:pt x="5206288" y="0"/>
                </a:lnTo>
                <a:lnTo>
                  <a:pt x="5206288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583063" y="544568"/>
            <a:ext cx="12933324" cy="8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MÓDULOS Y NPM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3063" y="2197100"/>
            <a:ext cx="7353860" cy="683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 </a:t>
            </a: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Node.js es simplemente un archivo de JavaScript que exporta </a:t>
            </a: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código reutilizable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Estos permiten organizar el código en pequeñas unidades independientes que pueden ser importadas y usadas en otras partes del proyecto.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 módulos en Node.js siguen el formato </a:t>
            </a:r>
            <a:r>
              <a:rPr lang="en-US" sz="3285" b="1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CommonJS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donde se usa require() para importar y module.exports para exportar.</a:t>
            </a:r>
          </a:p>
          <a:p>
            <a:pPr algn="l">
              <a:lnSpc>
                <a:spcPts val="3844"/>
              </a:lnSpc>
            </a:pPr>
            <a:endParaRPr lang="en-US" sz="3285" spc="-1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2243</Words>
  <Application>Microsoft Office PowerPoint</Application>
  <PresentationFormat>Personalizado</PresentationFormat>
  <Paragraphs>289</Paragraphs>
  <Slides>37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6" baseType="lpstr">
      <vt:lpstr>Poppins Semi-Bold</vt:lpstr>
      <vt:lpstr>Arial Unicode MS</vt:lpstr>
      <vt:lpstr>Open Sans Bold</vt:lpstr>
      <vt:lpstr>Poppins</vt:lpstr>
      <vt:lpstr>Open Sans Bold Bold</vt:lpstr>
      <vt:lpstr>Poppins Bold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8</dc:title>
  <cp:lastModifiedBy>Andres Gorostidi Pulgar</cp:lastModifiedBy>
  <cp:revision>3</cp:revision>
  <dcterms:created xsi:type="dcterms:W3CDTF">2006-08-16T00:00:00Z</dcterms:created>
  <dcterms:modified xsi:type="dcterms:W3CDTF">2024-11-10T22:44:45Z</dcterms:modified>
  <dc:identifier>DAGQOpBGpy8</dc:identifier>
</cp:coreProperties>
</file>