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7" r:id="rId2"/>
    <p:sldId id="292" r:id="rId3"/>
    <p:sldId id="293" r:id="rId4"/>
    <p:sldId id="278" r:id="rId5"/>
    <p:sldId id="279" r:id="rId6"/>
    <p:sldId id="280" r:id="rId7"/>
    <p:sldId id="286" r:id="rId8"/>
    <p:sldId id="284" r:id="rId9"/>
    <p:sldId id="288" r:id="rId10"/>
    <p:sldId id="291" r:id="rId11"/>
    <p:sldId id="282" r:id="rId12"/>
    <p:sldId id="289" r:id="rId13"/>
    <p:sldId id="29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Amintabar" initials="AA" lastIdx="3" clrIdx="0">
    <p:extLst>
      <p:ext uri="{19B8F6BF-5375-455C-9EA6-DF929625EA0E}">
        <p15:presenceInfo xmlns:p15="http://schemas.microsoft.com/office/powerpoint/2012/main" userId="bb42f2ffd4606a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4472C4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Amintabar" userId="bb42f2ffd4606a35" providerId="LiveId" clId="{F3830744-FF94-4462-940B-13B96751FF8F}"/>
    <pc:docChg chg="undo custSel addSld delSld modSld">
      <pc:chgData name="Amir Amintabar" userId="bb42f2ffd4606a35" providerId="LiveId" clId="{F3830744-FF94-4462-940B-13B96751FF8F}" dt="2018-08-22T00:34:39.182" v="376" actId="20577"/>
      <pc:docMkLst>
        <pc:docMk/>
      </pc:docMkLst>
      <pc:sldChg chg="modSp">
        <pc:chgData name="Amir Amintabar" userId="bb42f2ffd4606a35" providerId="LiveId" clId="{F3830744-FF94-4462-940B-13B96751FF8F}" dt="2018-08-22T00:34:39.182" v="376" actId="20577"/>
        <pc:sldMkLst>
          <pc:docMk/>
          <pc:sldMk cId="1859863521" sldId="274"/>
        </pc:sldMkLst>
        <pc:spChg chg="mod">
          <ac:chgData name="Amir Amintabar" userId="bb42f2ffd4606a35" providerId="LiveId" clId="{F3830744-FF94-4462-940B-13B96751FF8F}" dt="2018-08-22T00:34:39.182" v="376" actId="20577"/>
          <ac:spMkLst>
            <pc:docMk/>
            <pc:sldMk cId="1859863521" sldId="274"/>
            <ac:spMk id="4" creationId="{764734E8-5376-415F-A87D-A6565F9FB373}"/>
          </ac:spMkLst>
        </pc:spChg>
      </pc:sldChg>
      <pc:sldChg chg="modSp">
        <pc:chgData name="Amir Amintabar" userId="bb42f2ffd4606a35" providerId="LiveId" clId="{F3830744-FF94-4462-940B-13B96751FF8F}" dt="2018-08-22T00:12:00.774" v="15" actId="20577"/>
        <pc:sldMkLst>
          <pc:docMk/>
          <pc:sldMk cId="4068516874" sldId="277"/>
        </pc:sldMkLst>
        <pc:spChg chg="mod">
          <ac:chgData name="Amir Amintabar" userId="bb42f2ffd4606a35" providerId="LiveId" clId="{F3830744-FF94-4462-940B-13B96751FF8F}" dt="2018-08-22T00:11:45.126" v="0" actId="20577"/>
          <ac:spMkLst>
            <pc:docMk/>
            <pc:sldMk cId="4068516874" sldId="277"/>
            <ac:spMk id="2" creationId="{090E8B35-0FA4-4D88-9C5D-7C0CEF8A47C9}"/>
          </ac:spMkLst>
        </pc:spChg>
        <pc:spChg chg="mod">
          <ac:chgData name="Amir Amintabar" userId="bb42f2ffd4606a35" providerId="LiveId" clId="{F3830744-FF94-4462-940B-13B96751FF8F}" dt="2018-08-22T00:12:00.774" v="15" actId="20577"/>
          <ac:spMkLst>
            <pc:docMk/>
            <pc:sldMk cId="4068516874" sldId="277"/>
            <ac:spMk id="4" creationId="{1AEA3FC9-B7FD-4F8E-844B-D3AD4EC97BF2}"/>
          </ac:spMkLst>
        </pc:spChg>
      </pc:sldChg>
      <pc:sldChg chg="modSp">
        <pc:chgData name="Amir Amintabar" userId="bb42f2ffd4606a35" providerId="LiveId" clId="{F3830744-FF94-4462-940B-13B96751FF8F}" dt="2018-08-22T00:33:39.977" v="284" actId="20577"/>
        <pc:sldMkLst>
          <pc:docMk/>
          <pc:sldMk cId="2550936007" sldId="278"/>
        </pc:sldMkLst>
        <pc:spChg chg="mod">
          <ac:chgData name="Amir Amintabar" userId="bb42f2ffd4606a35" providerId="LiveId" clId="{F3830744-FF94-4462-940B-13B96751FF8F}" dt="2018-08-22T00:12:16.785" v="27" actId="20577"/>
          <ac:spMkLst>
            <pc:docMk/>
            <pc:sldMk cId="2550936007" sldId="278"/>
            <ac:spMk id="2" creationId="{3AF9B05E-B0AC-4DE4-A19D-30A028B1F745}"/>
          </ac:spMkLst>
        </pc:spChg>
        <pc:spChg chg="mod">
          <ac:chgData name="Amir Amintabar" userId="bb42f2ffd4606a35" providerId="LiveId" clId="{F3830744-FF94-4462-940B-13B96751FF8F}" dt="2018-08-22T00:33:39.977" v="284" actId="20577"/>
          <ac:spMkLst>
            <pc:docMk/>
            <pc:sldMk cId="2550936007" sldId="278"/>
            <ac:spMk id="4" creationId="{F94B6C44-D9B8-475A-82A9-811AE77D05EB}"/>
          </ac:spMkLst>
        </pc:spChg>
      </pc:sldChg>
      <pc:sldChg chg="modSp add">
        <pc:chgData name="Amir Amintabar" userId="bb42f2ffd4606a35" providerId="LiveId" clId="{F3830744-FF94-4462-940B-13B96751FF8F}" dt="2018-08-22T00:30:59.559" v="145" actId="20577"/>
        <pc:sldMkLst>
          <pc:docMk/>
          <pc:sldMk cId="3601203933" sldId="279"/>
        </pc:sldMkLst>
        <pc:spChg chg="mod">
          <ac:chgData name="Amir Amintabar" userId="bb42f2ffd4606a35" providerId="LiveId" clId="{F3830744-FF94-4462-940B-13B96751FF8F}" dt="2018-08-22T00:30:49.540" v="111" actId="27636"/>
          <ac:spMkLst>
            <pc:docMk/>
            <pc:sldMk cId="3601203933" sldId="279"/>
            <ac:spMk id="2" creationId="{0DEB1525-F1AA-44EC-B288-36C1ECD87C2A}"/>
          </ac:spMkLst>
        </pc:spChg>
        <pc:spChg chg="mod">
          <ac:chgData name="Amir Amintabar" userId="bb42f2ffd4606a35" providerId="LiveId" clId="{F3830744-FF94-4462-940B-13B96751FF8F}" dt="2018-08-22T00:30:59.559" v="145" actId="20577"/>
          <ac:spMkLst>
            <pc:docMk/>
            <pc:sldMk cId="3601203933" sldId="279"/>
            <ac:spMk id="4" creationId="{BD1E4A5B-267B-420A-BBBA-B59C6BDD33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113E-CC40-421C-BCC9-79C42BAAB62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190A6-4D45-4F8B-89F0-7BBE8BDC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BD79B8-2388-4F6D-994F-06FB23F5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E647-10D7-483E-85F8-0E1741C7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533" y="1122363"/>
            <a:ext cx="10190376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48B-1ECC-4CEE-B545-8B49AAC6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880F-5236-4EF5-B055-8AE2963F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5493" y="1027521"/>
            <a:ext cx="9110587" cy="54647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4D41-2F9B-4D16-97FE-2AE25721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B6EB-AEF8-4D69-AD66-F31A4173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D738-3910-4B73-875A-C60C979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C055-7696-42FE-8AE8-B39DBCAE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1E25-A87C-47D0-8920-791DE346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9B95-E4B0-4691-B903-E02CFC0E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8E12-7258-4D71-B726-C270CAD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34D7-80AA-4DFC-892A-64AF0F9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7FDA-64D9-4896-896F-06D40835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BF6-EE49-4B79-95D5-90E0228C7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C56E4E-CE13-443C-AF37-A51E9C47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027521"/>
            <a:ext cx="11514422" cy="546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5CDD-8879-4E58-83E6-6D0C0968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120027"/>
            <a:ext cx="11928836" cy="48328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950CD-7FF0-4FC7-B986-5F7256EA1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85922" y="6653130"/>
            <a:ext cx="635524" cy="273132"/>
          </a:xfrm>
        </p:spPr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D6E4E-7CA1-4517-9181-C6C173E9B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682" y="688157"/>
            <a:ext cx="11928836" cy="5964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04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234-2102-4552-8A01-9DCB001B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136525"/>
            <a:ext cx="11613820" cy="473861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9B9F-314B-461C-9D20-C1F31D15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697584"/>
            <a:ext cx="11613820" cy="6023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452-B5F1-49EE-A055-CC84F206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AAF4-EAA8-4186-A234-8C730260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524B-7682-4FA8-9144-D39EA7D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2A13-4157-4BEA-BAEB-AE2D12C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7812-64B9-44FE-BF0A-58DB8682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1E5D3-5047-4909-88EA-1E70EDB19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538" y="603250"/>
            <a:ext cx="2940050" cy="1979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7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F361-E65C-4107-95E8-16DA2D4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A4EF-68C5-439A-9EA9-B1125180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AE4F3-D9C6-4F8C-BBEE-BDA2D4D9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4E48-B153-4C1D-B463-69279114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7B6B-FA92-44C2-978D-46F99F1D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0628-BB3D-4CDF-844A-3927CA6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A88-3BF8-4F70-9284-85BF7607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CD6A-4FC5-46CC-812A-97BBBAC7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9E4FE-9CA1-4B7D-941E-4B050682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DD75-7E10-4A8F-BF2D-AB0A24BBF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A967C-0174-472F-A9A3-D0F8FB3C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94ED-EFF5-4E09-BF82-2904A52F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07A6-FAF6-457E-9308-570ED04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0F727-52AF-4BDD-9C51-F1A83A0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3B3-8E4E-4184-B0F5-FD5577EB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FB299-CD07-4DED-848D-19D0F6D1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98BFF-846E-43AA-A3C7-7D9B995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DFB38-C85E-4B8C-9C0C-ED57B88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6CD9A0-2B81-4198-B4D1-EA8E919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899317"/>
            <a:ext cx="9888822" cy="344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7FD2-5B0E-41C4-B792-70753A3F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C70B-6947-48D0-9F0D-605B9015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BD857-8EE4-4F96-A276-94BCE8B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776F-264B-40E7-A13C-B0640A71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25B7-833A-46E3-887F-27A7AFCE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0B8B1-0D4F-4EF2-961A-BA1A03B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AB01-E654-4E45-BC63-A4D43159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62264-5775-4E5D-848C-BA0A8597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8D59-7E8A-47E1-BAF6-012DA388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585E-6A64-42FC-AA73-EB96B3A5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FB09-5848-428D-980B-544D0A98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6D31-AFEE-45E2-8E5F-1E3B6BE1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1721-E7A5-4549-A58C-C6386147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204870"/>
            <a:ext cx="11613821" cy="62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DF94-C148-42CF-A3AC-447F55CC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ref_modul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year=2019&amp;month=July" TargetMode="External"/><Relationship Id="rId2" Type="http://schemas.openxmlformats.org/officeDocument/2006/relationships/hyperlink" Target="http://localhost:888/long%20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8B35-0FA4-4D88-9C5D-7C0CEF8A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9" y="2363606"/>
            <a:ext cx="10897386" cy="10653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COMP </a:t>
            </a:r>
            <a:r>
              <a:rPr lang="en-US" dirty="0" smtClean="0"/>
              <a:t>2930 – intro to Node 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64896-864F-412F-9B34-ABB39A5EC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5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197" y="4086813"/>
            <a:ext cx="4598286" cy="4832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More examples….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93F0-E05B-4DFD-A862-49CBAAE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120027"/>
            <a:ext cx="6178109" cy="48328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your first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37DEA-2530-4C0E-9FCF-BCBA1BC27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F6D3-74DD-443A-8AF6-D056EC61A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3576" y="311762"/>
            <a:ext cx="4495085" cy="192539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exports.myDateTime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1123B-F742-4D21-BF54-8EBD1DC9405F}"/>
              </a:ext>
            </a:extLst>
          </p:cNvPr>
          <p:cNvSpPr/>
          <p:nvPr/>
        </p:nvSpPr>
        <p:spPr>
          <a:xfrm>
            <a:off x="7153576" y="33466"/>
            <a:ext cx="1603513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myModule.js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690946-3E4E-437C-AFB7-AFDB37F73D66}"/>
              </a:ext>
            </a:extLst>
          </p:cNvPr>
          <p:cNvSpPr txBox="1">
            <a:spLocks/>
          </p:cNvSpPr>
          <p:nvPr/>
        </p:nvSpPr>
        <p:spPr>
          <a:xfrm>
            <a:off x="357809" y="1967872"/>
            <a:ext cx="9581321" cy="4685258"/>
          </a:xfrm>
          <a:prstGeom prst="rect">
            <a:avLst/>
          </a:prstGeom>
          <a:noFill/>
          <a:ln w="95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dt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(req, res)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"Now: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dt.myDateTime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8888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C9795-05C1-4DAF-864F-005BBC0F6508}"/>
              </a:ext>
            </a:extLst>
          </p:cNvPr>
          <p:cNvCxnSpPr>
            <a:cxnSpLocks/>
          </p:cNvCxnSpPr>
          <p:nvPr/>
        </p:nvCxnSpPr>
        <p:spPr>
          <a:xfrm flipV="1">
            <a:off x="5552661" y="311762"/>
            <a:ext cx="1431235" cy="2683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FD03116-D6F8-4CD4-84B1-3ECC365604BF}"/>
              </a:ext>
            </a:extLst>
          </p:cNvPr>
          <p:cNvSpPr/>
          <p:nvPr/>
        </p:nvSpPr>
        <p:spPr>
          <a:xfrm>
            <a:off x="1152941" y="2994992"/>
            <a:ext cx="583096" cy="483287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69E3F5-DE55-4C59-A9BB-38DE687291A6}"/>
              </a:ext>
            </a:extLst>
          </p:cNvPr>
          <p:cNvSpPr/>
          <p:nvPr/>
        </p:nvSpPr>
        <p:spPr>
          <a:xfrm>
            <a:off x="4664765" y="4799537"/>
            <a:ext cx="583096" cy="483287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BAB33A0-D658-46BE-948C-51E47AEB2F2F}"/>
              </a:ext>
            </a:extLst>
          </p:cNvPr>
          <p:cNvSpPr/>
          <p:nvPr/>
        </p:nvSpPr>
        <p:spPr>
          <a:xfrm rot="16200000">
            <a:off x="3581364" y="2428423"/>
            <a:ext cx="1318667" cy="397564"/>
          </a:xfrm>
          <a:prstGeom prst="left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C8E820C-CF01-4282-81F1-C18CBEEB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09" y="836850"/>
            <a:ext cx="5420139" cy="83099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Notice that we use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./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locate the module, that means that the module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 located in the same folder as the Node.js file.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0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C85B-2981-4C5C-A848-C4042721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120027"/>
            <a:ext cx="11928836" cy="4832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Creating a file server in node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8B6CC-E172-4853-B10E-F6F8B7BB2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C99F3-C7B8-4044-9180-7E0B88737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Create a Node.js file that opens the requested file and returns the content to the client. If anything goes wrong, throw a 404 error:</a:t>
            </a:r>
          </a:p>
          <a:p>
            <a:r>
              <a:rPr lang="en-CA" dirty="0"/>
              <a:t>Note:</a:t>
            </a:r>
          </a:p>
          <a:p>
            <a:r>
              <a:rPr lang="en-CA" dirty="0"/>
              <a:t>4xx are status message codes meaning client error. </a:t>
            </a:r>
          </a:p>
          <a:p>
            <a:r>
              <a:rPr lang="en-CA" dirty="0"/>
              <a:t>That means client request was not valid, either due to authentication or the </a:t>
            </a:r>
            <a:r>
              <a:rPr lang="en-CA" dirty="0" err="1"/>
              <a:t>celnt</a:t>
            </a:r>
            <a:r>
              <a:rPr lang="en-CA" dirty="0"/>
              <a:t> asked for a </a:t>
            </a:r>
            <a:r>
              <a:rPr lang="en-CA" dirty="0" err="1"/>
              <a:t>fiel</a:t>
            </a:r>
            <a:r>
              <a:rPr lang="en-CA" dirty="0"/>
              <a:t> which did not exist</a:t>
            </a:r>
          </a:p>
          <a:p>
            <a:r>
              <a:rPr lang="en-CA" dirty="0"/>
              <a:t>404: not found </a:t>
            </a:r>
          </a:p>
          <a:p>
            <a:endParaRPr lang="en-CA" dirty="0"/>
          </a:p>
          <a:p>
            <a:r>
              <a:rPr lang="en-US" dirty="0"/>
              <a:t>HTTP Status Messages:</a:t>
            </a:r>
          </a:p>
          <a:p>
            <a:r>
              <a:rPr lang="en-CA" dirty="0">
                <a:hlinkClick r:id="rId2"/>
              </a:rPr>
              <a:t>https://www.w3schools.com/tags/ref_httpmessages.asp</a:t>
            </a:r>
            <a:r>
              <a:rPr lang="en-CA" dirty="0"/>
              <a:t> 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C3881-9797-4B36-BF9D-D4439585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F7470-AAD8-46ED-9FE2-685911AB1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682" y="1"/>
            <a:ext cx="11928836" cy="66531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fs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(req, res)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(req.url,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q.pathname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(err) {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"404 Not Found"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8888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2BD8-EEDF-4DCA-964B-F7E733A9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27011-F5CE-46CC-8C5B-CE3E174FD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F4B74-F96A-4727-A92C-7F05512EC7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Source </a:t>
            </a:r>
          </a:p>
          <a:p>
            <a:r>
              <a:rPr lang="en-US" dirty="0"/>
              <a:t>W3 school </a:t>
            </a:r>
          </a:p>
        </p:txBody>
      </p:sp>
    </p:spTree>
    <p:extLst>
      <p:ext uri="{BB962C8B-B14F-4D97-AF65-F5344CB8AC3E}">
        <p14:creationId xmlns:p14="http://schemas.microsoft.com/office/powerpoint/2010/main" val="1186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2" y="195024"/>
            <a:ext cx="5994296" cy="478609"/>
          </a:xfrm>
        </p:spPr>
        <p:txBody>
          <a:bodyPr>
            <a:normAutofit fontScale="90000"/>
          </a:bodyPr>
          <a:lstStyle/>
          <a:p>
            <a:r>
              <a:rPr lang="en-CA" sz="2700" dirty="0" smtClean="0"/>
              <a:t>Simple</a:t>
            </a:r>
            <a:r>
              <a:rPr lang="en-CA" dirty="0" smtClean="0"/>
              <a:t> Web app architecture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018" y="1407781"/>
            <a:ext cx="3230003" cy="256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u="sng" dirty="0" smtClean="0"/>
              <a:t>Client</a:t>
            </a:r>
          </a:p>
          <a:p>
            <a:pPr algn="ctr"/>
            <a:endParaRPr lang="en-CA" sz="4000" u="sng" dirty="0" smtClean="0"/>
          </a:p>
          <a:p>
            <a:pPr algn="ctr"/>
            <a:r>
              <a:rPr lang="en-CA" sz="2800" dirty="0" smtClean="0"/>
              <a:t>(e.g. browser, phone apps </a:t>
            </a:r>
            <a:r>
              <a:rPr lang="en-CA" sz="2800" dirty="0" err="1" smtClean="0"/>
              <a:t>etc</a:t>
            </a:r>
            <a:r>
              <a:rPr lang="en-CA" sz="2800" dirty="0" smtClean="0"/>
              <a:t>)</a:t>
            </a:r>
            <a:endParaRPr lang="en-CA" sz="2800" dirty="0"/>
          </a:p>
        </p:txBody>
      </p:sp>
      <p:sp>
        <p:nvSpPr>
          <p:cNvPr id="6" name="Rectangle 5"/>
          <p:cNvSpPr/>
          <p:nvPr/>
        </p:nvSpPr>
        <p:spPr>
          <a:xfrm>
            <a:off x="7320485" y="128222"/>
            <a:ext cx="4328598" cy="203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u="sng" dirty="0" smtClean="0"/>
              <a:t>Server</a:t>
            </a:r>
          </a:p>
          <a:p>
            <a:pPr algn="ctr"/>
            <a:endParaRPr lang="en-CA" sz="4000" u="sng" dirty="0" smtClean="0"/>
          </a:p>
          <a:p>
            <a:pPr algn="ctr"/>
            <a:r>
              <a:rPr lang="en-CA" sz="2800" dirty="0" smtClean="0"/>
              <a:t>PHP, </a:t>
            </a:r>
            <a:r>
              <a:rPr lang="en-CA" sz="2800" dirty="0" err="1" smtClean="0"/>
              <a:t>NodeJS</a:t>
            </a:r>
            <a:r>
              <a:rPr lang="en-CA" sz="2800" dirty="0" smtClean="0"/>
              <a:t>, APS, C++, JAVA</a:t>
            </a:r>
            <a:endParaRPr lang="en-CA" sz="28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580703" y="3480752"/>
            <a:ext cx="3335259" cy="32300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u="sng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endParaRPr lang="en-CA" sz="4400" u="sng" dirty="0" smtClean="0">
              <a:solidFill>
                <a:schemeClr val="bg1"/>
              </a:solidFill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MySQL, </a:t>
            </a:r>
            <a:r>
              <a:rPr lang="en-CA" sz="2800" dirty="0" smtClean="0">
                <a:solidFill>
                  <a:schemeClr val="bg1"/>
                </a:solidFill>
              </a:rPr>
              <a:t>MongoDB</a:t>
            </a:r>
            <a:r>
              <a:rPr lang="en-CA" sz="2800" dirty="0">
                <a:solidFill>
                  <a:schemeClr val="bg1"/>
                </a:solidFill>
              </a:rPr>
              <a:t>, </a:t>
            </a:r>
            <a:r>
              <a:rPr lang="en-CA" sz="2800" dirty="0" err="1" smtClean="0">
                <a:solidFill>
                  <a:schemeClr val="bg1"/>
                </a:solidFill>
              </a:rPr>
              <a:t>MariaDB</a:t>
            </a:r>
            <a:r>
              <a:rPr lang="en-CA" sz="2800" dirty="0">
                <a:solidFill>
                  <a:schemeClr val="bg1"/>
                </a:solidFill>
              </a:rPr>
              <a:t>, Oracle </a:t>
            </a:r>
          </a:p>
        </p:txBody>
      </p:sp>
      <p:sp>
        <p:nvSpPr>
          <p:cNvPr id="10" name="Right Arrow 9"/>
          <p:cNvSpPr/>
          <p:nvPr/>
        </p:nvSpPr>
        <p:spPr>
          <a:xfrm rot="20121814">
            <a:off x="3734610" y="928965"/>
            <a:ext cx="3430133" cy="11500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 requests , </a:t>
            </a:r>
            <a:r>
              <a:rPr lang="en-CA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31277" y="1516324"/>
            <a:ext cx="2901082" cy="140120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 rot="19064883">
            <a:off x="6828399" y="2619768"/>
            <a:ext cx="2387966" cy="106570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connect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137502" y="2584056"/>
            <a:ext cx="1480144" cy="133668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Demo 1 : creating HTTP server using </a:t>
            </a:r>
            <a:r>
              <a:rPr lang="en-CA" dirty="0" err="1" smtClean="0"/>
              <a:t>NodeJS</a:t>
            </a:r>
            <a:endParaRPr lang="en-CA" dirty="0" smtClean="0"/>
          </a:p>
          <a:p>
            <a:r>
              <a:rPr lang="en-CA" dirty="0" smtClean="0"/>
              <a:t>Demo 2: Creating DB using </a:t>
            </a:r>
            <a:r>
              <a:rPr lang="en-CA" dirty="0" err="1" smtClean="0"/>
              <a:t>nodeJS</a:t>
            </a:r>
            <a:endParaRPr lang="en-CA" dirty="0" smtClean="0"/>
          </a:p>
          <a:p>
            <a:r>
              <a:rPr lang="en-CA" dirty="0" smtClean="0"/>
              <a:t>Demo 3: AJAX call (requests) with passing no values to server </a:t>
            </a:r>
          </a:p>
          <a:p>
            <a:r>
              <a:rPr lang="en-CA" dirty="0" smtClean="0"/>
              <a:t>Demo 4: AJAX call with passing few values  </a:t>
            </a:r>
          </a:p>
        </p:txBody>
      </p:sp>
    </p:spTree>
    <p:extLst>
      <p:ext uri="{BB962C8B-B14F-4D97-AF65-F5344CB8AC3E}">
        <p14:creationId xmlns:p14="http://schemas.microsoft.com/office/powerpoint/2010/main" val="4103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171-6922-493F-9324-3F03CF84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C30E2-3E86-4A6A-ADF6-AB885AC99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AB9B-FF47-440F-809D-1B88426DF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Node.js is an open source server environment</a:t>
            </a:r>
          </a:p>
          <a:p>
            <a:r>
              <a:rPr lang="en-US" dirty="0"/>
              <a:t>Node.js is free</a:t>
            </a:r>
          </a:p>
          <a:p>
            <a:r>
              <a:rPr lang="en-US" dirty="0"/>
              <a:t>Node.js runs on various platforms (Windows, Linux, Unix, Mac OS X, etc.)</a:t>
            </a:r>
          </a:p>
          <a:p>
            <a:r>
              <a:rPr lang="en-US" dirty="0"/>
              <a:t>Node.js uses JavaScript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7F0-2829-40F6-9644-76BC493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F8F2C-0102-40F2-B33E-0F6D43D8C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4C04A-F251-4306-B10E-72F937486D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Node.js uses asynchronous programming!</a:t>
            </a:r>
          </a:p>
          <a:p>
            <a:r>
              <a:rPr lang="en-CA" dirty="0"/>
              <a:t>Here is how PHP or ASP handles a file request:</a:t>
            </a:r>
          </a:p>
          <a:p>
            <a:pPr lvl="1"/>
            <a:r>
              <a:rPr lang="en-CA" dirty="0"/>
              <a:t>Sends the task to the computer's file system.</a:t>
            </a:r>
          </a:p>
          <a:p>
            <a:pPr lvl="1"/>
            <a:r>
              <a:rPr lang="en-CA" dirty="0"/>
              <a:t>Waits while the file system opens and reads the file.</a:t>
            </a:r>
          </a:p>
          <a:p>
            <a:pPr lvl="1"/>
            <a:r>
              <a:rPr lang="en-CA" dirty="0"/>
              <a:t>Returns the content to the client.</a:t>
            </a:r>
          </a:p>
          <a:p>
            <a:pPr lvl="1"/>
            <a:r>
              <a:rPr lang="en-CA" dirty="0"/>
              <a:t>Ready to handle the next request</a:t>
            </a:r>
            <a:r>
              <a:rPr lang="en-CA" dirty="0" smtClean="0"/>
              <a:t>.</a:t>
            </a:r>
          </a:p>
          <a:p>
            <a:r>
              <a:rPr lang="en-CA" dirty="0" smtClean="0"/>
              <a:t>Here is how Node.js handles a file request:</a:t>
            </a:r>
          </a:p>
          <a:p>
            <a:pPr lvl="1"/>
            <a:r>
              <a:rPr lang="en-CA" dirty="0" smtClean="0"/>
              <a:t>Sends </a:t>
            </a:r>
            <a:r>
              <a:rPr lang="en-CA" dirty="0"/>
              <a:t>the task to the computer's file system.</a:t>
            </a:r>
          </a:p>
          <a:p>
            <a:pPr lvl="1"/>
            <a:r>
              <a:rPr lang="en-CA" dirty="0"/>
              <a:t>Ready to handle the next request.</a:t>
            </a:r>
          </a:p>
          <a:p>
            <a:r>
              <a:rPr lang="en-CA" dirty="0"/>
              <a:t>When the file system has opened and read the file, the server returns the content to the client.</a:t>
            </a:r>
          </a:p>
          <a:p>
            <a:r>
              <a:rPr lang="en-CA" dirty="0"/>
              <a:t>Node.js eliminates the waiting, and simply continues with the next request.</a:t>
            </a:r>
          </a:p>
          <a:p>
            <a:r>
              <a:rPr lang="en-CA" dirty="0"/>
              <a:t>Node.js runs single-threaded, non-blocking, asynchronously programming, which is very memory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DABE-8A59-4DEB-8B33-CF931AD8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http server (myApp.js)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565F8-2C81-4D91-8848-B34D3C90C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AD63-D238-4837-A350-3C69DBF9EC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(req, res) 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'Hello &lt;b&gt;World!&lt;/b&gt;'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8888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E36006E-C29C-4640-95AF-B282BD3A9FBD}"/>
              </a:ext>
            </a:extLst>
          </p:cNvPr>
          <p:cNvSpPr/>
          <p:nvPr/>
        </p:nvSpPr>
        <p:spPr>
          <a:xfrm>
            <a:off x="4915840" y="2557669"/>
            <a:ext cx="7182678" cy="3498573"/>
          </a:xfrm>
          <a:prstGeom prst="wedgeRoundRectCallout">
            <a:avLst>
              <a:gd name="adj1" fmla="val -71940"/>
              <a:gd name="adj2" fmla="val -38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1- After running  $&gt; node myApp.js  entire script runs and that anonymous function listen to port 8888 </a:t>
            </a:r>
          </a:p>
          <a:p>
            <a:r>
              <a:rPr lang="en-US" sz="2800" dirty="0"/>
              <a:t>2- Now at address-bar of your browser type:</a:t>
            </a:r>
          </a:p>
          <a:p>
            <a:r>
              <a:rPr lang="en-US" sz="2800" dirty="0"/>
              <a:t>Localhost:8888  to trigger execution of that function </a:t>
            </a:r>
          </a:p>
          <a:p>
            <a:endParaRPr lang="en-US" sz="2800" dirty="0"/>
          </a:p>
          <a:p>
            <a:r>
              <a:rPr lang="en-US" sz="2800" dirty="0"/>
              <a:t>Note: http://localhost/  == http://localhost:</a:t>
            </a:r>
            <a:r>
              <a:rPr lang="en-US" sz="2800" b="1" dirty="0"/>
              <a:t>80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AB4811-A335-471E-9569-4A06C8138057}"/>
              </a:ext>
            </a:extLst>
          </p:cNvPr>
          <p:cNvSpPr/>
          <p:nvPr/>
        </p:nvSpPr>
        <p:spPr>
          <a:xfrm>
            <a:off x="470554" y="1598183"/>
            <a:ext cx="10276959" cy="87464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5F1AB6D-EA6A-463C-8A1D-297106E737CF}"/>
              </a:ext>
            </a:extLst>
          </p:cNvPr>
          <p:cNvSpPr/>
          <p:nvPr/>
        </p:nvSpPr>
        <p:spPr>
          <a:xfrm>
            <a:off x="169682" y="4094922"/>
            <a:ext cx="5038422" cy="2629797"/>
          </a:xfrm>
          <a:prstGeom prst="wedgeRoundRectCallout">
            <a:avLst>
              <a:gd name="adj1" fmla="val 23768"/>
              <a:gd name="adj2" fmla="val -128849"/>
              <a:gd name="adj3" fmla="val 16667"/>
            </a:avLst>
          </a:prstGeom>
          <a:solidFill>
            <a:srgbClr val="FFC000">
              <a:alpha val="2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2060"/>
                </a:solidFill>
              </a:rPr>
              <a:t>Response header + body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response type 200 means “ok”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AJAX call concept 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B57D45A-582B-4BC2-9A26-306262D4E68E}"/>
              </a:ext>
            </a:extLst>
          </p:cNvPr>
          <p:cNvSpPr/>
          <p:nvPr/>
        </p:nvSpPr>
        <p:spPr>
          <a:xfrm>
            <a:off x="5989983" y="291548"/>
            <a:ext cx="5095939" cy="709747"/>
          </a:xfrm>
          <a:prstGeom prst="wedgeRoundRectCallout">
            <a:avLst>
              <a:gd name="adj1" fmla="val 10466"/>
              <a:gd name="adj2" fmla="val 15399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You are saying the response from the HTTP server is supposed to be displayed as HTML</a:t>
            </a:r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3F46C1F-E315-42E6-B4B5-8A07CF517429}"/>
              </a:ext>
            </a:extLst>
          </p:cNvPr>
          <p:cNvSpPr/>
          <p:nvPr/>
        </p:nvSpPr>
        <p:spPr>
          <a:xfrm>
            <a:off x="6665843" y="2159688"/>
            <a:ext cx="4625010" cy="1630434"/>
          </a:xfrm>
          <a:prstGeom prst="wedgeRoundRectCallout">
            <a:avLst>
              <a:gd name="adj1" fmla="val -9219"/>
              <a:gd name="adj2" fmla="val -5965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Q: </a:t>
            </a:r>
            <a:r>
              <a:rPr lang="en-US" sz="2800" dirty="0"/>
              <a:t>What if we replaced it with 'text/plane' ?</a:t>
            </a:r>
          </a:p>
        </p:txBody>
      </p:sp>
    </p:spTree>
    <p:extLst>
      <p:ext uri="{BB962C8B-B14F-4D97-AF65-F5344CB8AC3E}">
        <p14:creationId xmlns:p14="http://schemas.microsoft.com/office/powerpoint/2010/main" val="19985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build="allAtOnce" animBg="1"/>
      <p:bldP spid="6" grpId="0" animBg="1"/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DABE-8A59-4DEB-8B33-CF931A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4766"/>
            <a:ext cx="5237205" cy="483287"/>
          </a:xfrm>
        </p:spPr>
        <p:txBody>
          <a:bodyPr>
            <a:normAutofit fontScale="90000"/>
          </a:bodyPr>
          <a:lstStyle/>
          <a:p>
            <a:r>
              <a:rPr lang="en-US" dirty="0"/>
              <a:t>Node built in modules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565F8-2C81-4D91-8848-B34D3C90C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AD63-D238-4837-A350-3C69DBF9EC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F8F5E3-3B05-4261-94A3-2AE1DBB0D791}"/>
              </a:ext>
            </a:extLst>
          </p:cNvPr>
          <p:cNvSpPr/>
          <p:nvPr/>
        </p:nvSpPr>
        <p:spPr>
          <a:xfrm>
            <a:off x="4889762" y="2386149"/>
            <a:ext cx="6513922" cy="3783694"/>
          </a:xfrm>
          <a:prstGeom prst="wedgeRoundRectCallout">
            <a:avLst>
              <a:gd name="adj1" fmla="val -51772"/>
              <a:gd name="adj2" fmla="val -84413"/>
              <a:gd name="adj3" fmla="val 16667"/>
            </a:avLst>
          </a:prstGeom>
          <a:solidFill>
            <a:srgbClr val="ED7D31">
              <a:alpha val="4117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http is a built in 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Node.js has a set of built-in modules which you can use without any further installation.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List of  </a:t>
            </a:r>
            <a:r>
              <a:rPr lang="en-CA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Built-in Modules Reference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ED25-67F9-4849-A5E3-679FF8E1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HTTP module?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2A4-16E2-44BF-86CA-62F0E49C0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1329-CA99-4DDE-BDA6-58E6DE65B5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Its a built-in module that </a:t>
            </a:r>
            <a:r>
              <a:rPr lang="en-CA" u="sng" dirty="0"/>
              <a:t>allows Node.js to transfer data over the Hyper Text Transfer Protocol (HTTP).</a:t>
            </a:r>
          </a:p>
          <a:p>
            <a:r>
              <a:rPr lang="en-CA" dirty="0"/>
              <a:t>The HTTP module can create an HTTP server that listens to server ports and gives a response back to the client.</a:t>
            </a:r>
          </a:p>
          <a:p>
            <a:r>
              <a:rPr lang="en-CA" dirty="0"/>
              <a:t>the </a:t>
            </a:r>
            <a:r>
              <a:rPr lang="en-CA" dirty="0" err="1"/>
              <a:t>createServer</a:t>
            </a:r>
            <a:r>
              <a:rPr lang="en-CA" dirty="0"/>
              <a:t>() method creates an HTTP server</a:t>
            </a:r>
          </a:p>
          <a:p>
            <a:r>
              <a:rPr lang="en-CA" dirty="0"/>
              <a:t>The function passed into the </a:t>
            </a:r>
            <a:r>
              <a:rPr lang="en-CA" dirty="0" err="1"/>
              <a:t>http.createServer</a:t>
            </a:r>
            <a:r>
              <a:rPr lang="en-CA" dirty="0"/>
              <a:t>() method, will be executed when someone tries to access the computer on port 8888.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DABE-8A59-4DEB-8B33-CF931AD8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query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565F8-2C81-4D91-8848-B34D3C90C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AD63-D238-4837-A350-3C69DBF9EC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(req, res) 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'Hello &lt;b&gt;World!&lt;/b&gt;'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8888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The function passed into the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has a req argument that represents the request from the client, as an object (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http.IncomingMessage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object).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 req</a:t>
            </a:r>
            <a:r>
              <a:rPr lang="en-CA" b="1" dirty="0"/>
              <a:t>.url </a:t>
            </a:r>
            <a:r>
              <a:rPr lang="en-CA" dirty="0"/>
              <a:t>:   the part of the </a:t>
            </a:r>
            <a:r>
              <a:rPr lang="en-CA" dirty="0" err="1"/>
              <a:t>url</a:t>
            </a:r>
            <a:r>
              <a:rPr lang="en-CA" dirty="0"/>
              <a:t> that comes after the domain name</a:t>
            </a:r>
          </a:p>
          <a:p>
            <a:pPr marL="0" indent="0">
              <a:buNone/>
            </a:pPr>
            <a:r>
              <a:rPr lang="en-CA" dirty="0"/>
              <a:t>Try </a:t>
            </a:r>
            <a:r>
              <a:rPr lang="en-US" dirty="0">
                <a:hlinkClick r:id="rId2"/>
              </a:rPr>
              <a:t>http://localhost:888/long%20class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Note: you can use module </a:t>
            </a:r>
            <a:r>
              <a:rPr lang="en-US" dirty="0" err="1"/>
              <a:t>url</a:t>
            </a:r>
            <a:r>
              <a:rPr lang="en-US" dirty="0"/>
              <a:t> to split query strings like </a:t>
            </a:r>
            <a:r>
              <a:rPr lang="en-US" dirty="0">
                <a:hlinkClick r:id="rId3"/>
              </a:rPr>
              <a:t>http://localhost:888/?year=2019&amp;month=July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AB4811-A335-471E-9569-4A06C8138057}"/>
              </a:ext>
            </a:extLst>
          </p:cNvPr>
          <p:cNvSpPr/>
          <p:nvPr/>
        </p:nvSpPr>
        <p:spPr>
          <a:xfrm>
            <a:off x="504162" y="1629808"/>
            <a:ext cx="10276959" cy="874643"/>
          </a:xfrm>
          <a:prstGeom prst="roundRect">
            <a:avLst/>
          </a:prstGeom>
          <a:solidFill>
            <a:srgbClr val="FFFFFF">
              <a:alpha val="83137"/>
            </a:srgbClr>
          </a:solidFill>
          <a:ln w="38100">
            <a:solidFill>
              <a:srgbClr val="2F528F">
                <a:alpha val="8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CFCCF1-6D01-4ED6-8C65-30F713092630}"/>
              </a:ext>
            </a:extLst>
          </p:cNvPr>
          <p:cNvCxnSpPr/>
          <p:nvPr/>
        </p:nvCxnSpPr>
        <p:spPr>
          <a:xfrm flipH="1" flipV="1">
            <a:off x="6016486" y="1609615"/>
            <a:ext cx="4764635" cy="2107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4711-1.potx" id="{7CC6098C-4DDF-41D0-9A76-950D95EF2A54}" vid="{2F67D0E4-2973-44AC-8815-DE94308997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COMP4711-Lecture-1</Template>
  <TotalTime>13661</TotalTime>
  <Words>745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COMP 2930 – intro to Node JS</vt:lpstr>
      <vt:lpstr>Simple Web app architecture </vt:lpstr>
      <vt:lpstr>Outline</vt:lpstr>
      <vt:lpstr>What is nodeJS</vt:lpstr>
      <vt:lpstr>Why nodeJS</vt:lpstr>
      <vt:lpstr>Example: http server (myApp.js)</vt:lpstr>
      <vt:lpstr>Node built in modules </vt:lpstr>
      <vt:lpstr>What is HTTP module?</vt:lpstr>
      <vt:lpstr>The query string</vt:lpstr>
      <vt:lpstr>More examples….</vt:lpstr>
      <vt:lpstr>Create your first module</vt:lpstr>
      <vt:lpstr>Example 2: Creating a file server in node js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god template</dc:title>
  <dc:creator>aa</dc:creator>
  <cp:lastModifiedBy>Amir Amintabar</cp:lastModifiedBy>
  <cp:revision>119</cp:revision>
  <dcterms:created xsi:type="dcterms:W3CDTF">2018-08-19T18:49:30Z</dcterms:created>
  <dcterms:modified xsi:type="dcterms:W3CDTF">2019-05-01T18:37:27Z</dcterms:modified>
</cp:coreProperties>
</file>