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306" r:id="rId18"/>
    <p:sldId id="307" r:id="rId19"/>
    <p:sldId id="311" r:id="rId20"/>
    <p:sldId id="312" r:id="rId21"/>
    <p:sldId id="309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Amintabar" initials="AA" lastIdx="3" clrIdx="0">
    <p:extLst>
      <p:ext uri="{19B8F6BF-5375-455C-9EA6-DF929625EA0E}">
        <p15:presenceInfo xmlns:p15="http://schemas.microsoft.com/office/powerpoint/2012/main" userId="bb42f2ffd4606a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4472C4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Amintabar" userId="bb42f2ffd4606a35" providerId="LiveId" clId="{F3830744-FF94-4462-940B-13B96751FF8F}"/>
    <pc:docChg chg="undo custSel addSld delSld modSld">
      <pc:chgData name="Amir Amintabar" userId="bb42f2ffd4606a35" providerId="LiveId" clId="{F3830744-FF94-4462-940B-13B96751FF8F}" dt="2018-08-22T00:34:39.182" v="376" actId="20577"/>
      <pc:docMkLst>
        <pc:docMk/>
      </pc:docMkLst>
      <pc:sldChg chg="modSp">
        <pc:chgData name="Amir Amintabar" userId="bb42f2ffd4606a35" providerId="LiveId" clId="{F3830744-FF94-4462-940B-13B96751FF8F}" dt="2018-08-22T00:34:39.182" v="376" actId="20577"/>
        <pc:sldMkLst>
          <pc:docMk/>
          <pc:sldMk cId="1859863521" sldId="274"/>
        </pc:sldMkLst>
        <pc:spChg chg="mod">
          <ac:chgData name="Amir Amintabar" userId="bb42f2ffd4606a35" providerId="LiveId" clId="{F3830744-FF94-4462-940B-13B96751FF8F}" dt="2018-08-22T00:34:39.182" v="376" actId="20577"/>
          <ac:spMkLst>
            <pc:docMk/>
            <pc:sldMk cId="1859863521" sldId="274"/>
            <ac:spMk id="4" creationId="{764734E8-5376-415F-A87D-A6565F9FB373}"/>
          </ac:spMkLst>
        </pc:spChg>
      </pc:sldChg>
      <pc:sldChg chg="modSp">
        <pc:chgData name="Amir Amintabar" userId="bb42f2ffd4606a35" providerId="LiveId" clId="{F3830744-FF94-4462-940B-13B96751FF8F}" dt="2018-08-22T00:12:00.774" v="15" actId="20577"/>
        <pc:sldMkLst>
          <pc:docMk/>
          <pc:sldMk cId="4068516874" sldId="277"/>
        </pc:sldMkLst>
        <pc:spChg chg="mod">
          <ac:chgData name="Amir Amintabar" userId="bb42f2ffd4606a35" providerId="LiveId" clId="{F3830744-FF94-4462-940B-13B96751FF8F}" dt="2018-08-22T00:11:45.126" v="0" actId="20577"/>
          <ac:spMkLst>
            <pc:docMk/>
            <pc:sldMk cId="4068516874" sldId="277"/>
            <ac:spMk id="2" creationId="{090E8B35-0FA4-4D88-9C5D-7C0CEF8A47C9}"/>
          </ac:spMkLst>
        </pc:spChg>
        <pc:spChg chg="mod">
          <ac:chgData name="Amir Amintabar" userId="bb42f2ffd4606a35" providerId="LiveId" clId="{F3830744-FF94-4462-940B-13B96751FF8F}" dt="2018-08-22T00:12:00.774" v="15" actId="20577"/>
          <ac:spMkLst>
            <pc:docMk/>
            <pc:sldMk cId="4068516874" sldId="277"/>
            <ac:spMk id="4" creationId="{1AEA3FC9-B7FD-4F8E-844B-D3AD4EC97BF2}"/>
          </ac:spMkLst>
        </pc:spChg>
      </pc:sldChg>
      <pc:sldChg chg="modSp">
        <pc:chgData name="Amir Amintabar" userId="bb42f2ffd4606a35" providerId="LiveId" clId="{F3830744-FF94-4462-940B-13B96751FF8F}" dt="2018-08-22T00:33:39.977" v="284" actId="20577"/>
        <pc:sldMkLst>
          <pc:docMk/>
          <pc:sldMk cId="2550936007" sldId="278"/>
        </pc:sldMkLst>
        <pc:spChg chg="mod">
          <ac:chgData name="Amir Amintabar" userId="bb42f2ffd4606a35" providerId="LiveId" clId="{F3830744-FF94-4462-940B-13B96751FF8F}" dt="2018-08-22T00:12:16.785" v="27" actId="20577"/>
          <ac:spMkLst>
            <pc:docMk/>
            <pc:sldMk cId="2550936007" sldId="278"/>
            <ac:spMk id="2" creationId="{3AF9B05E-B0AC-4DE4-A19D-30A028B1F745}"/>
          </ac:spMkLst>
        </pc:spChg>
        <pc:spChg chg="mod">
          <ac:chgData name="Amir Amintabar" userId="bb42f2ffd4606a35" providerId="LiveId" clId="{F3830744-FF94-4462-940B-13B96751FF8F}" dt="2018-08-22T00:33:39.977" v="284" actId="20577"/>
          <ac:spMkLst>
            <pc:docMk/>
            <pc:sldMk cId="2550936007" sldId="278"/>
            <ac:spMk id="4" creationId="{F94B6C44-D9B8-475A-82A9-811AE77D05EB}"/>
          </ac:spMkLst>
        </pc:spChg>
      </pc:sldChg>
      <pc:sldChg chg="modSp add">
        <pc:chgData name="Amir Amintabar" userId="bb42f2ffd4606a35" providerId="LiveId" clId="{F3830744-FF94-4462-940B-13B96751FF8F}" dt="2018-08-22T00:30:59.559" v="145" actId="20577"/>
        <pc:sldMkLst>
          <pc:docMk/>
          <pc:sldMk cId="3601203933" sldId="279"/>
        </pc:sldMkLst>
        <pc:spChg chg="mod">
          <ac:chgData name="Amir Amintabar" userId="bb42f2ffd4606a35" providerId="LiveId" clId="{F3830744-FF94-4462-940B-13B96751FF8F}" dt="2018-08-22T00:30:49.540" v="111" actId="27636"/>
          <ac:spMkLst>
            <pc:docMk/>
            <pc:sldMk cId="3601203933" sldId="279"/>
            <ac:spMk id="2" creationId="{0DEB1525-F1AA-44EC-B288-36C1ECD87C2A}"/>
          </ac:spMkLst>
        </pc:spChg>
        <pc:spChg chg="mod">
          <ac:chgData name="Amir Amintabar" userId="bb42f2ffd4606a35" providerId="LiveId" clId="{F3830744-FF94-4462-940B-13B96751FF8F}" dt="2018-08-22T00:30:59.559" v="145" actId="20577"/>
          <ac:spMkLst>
            <pc:docMk/>
            <pc:sldMk cId="3601203933" sldId="279"/>
            <ac:spMk id="4" creationId="{BD1E4A5B-267B-420A-BBBA-B59C6BDD33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113E-CC40-421C-BCC9-79C42BAAB62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190A6-4D45-4F8B-89F0-7BBE8BDC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BD79B8-2388-4F6D-994F-06FB23F5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E647-10D7-483E-85F8-0E1741C7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533" y="1122363"/>
            <a:ext cx="10190376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48B-1ECC-4CEE-B545-8B49AAC6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880F-5236-4EF5-B055-8AE2963F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5493" y="1027521"/>
            <a:ext cx="9110587" cy="54647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4D41-2F9B-4D16-97FE-2AE25721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B6EB-AEF8-4D69-AD66-F31A4173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D738-3910-4B73-875A-C60C979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C055-7696-42FE-8AE8-B39DBCAE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1E25-A87C-47D0-8920-791DE346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9B95-E4B0-4691-B903-E02CFC0E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8E12-7258-4D71-B726-C270CADB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34D7-80AA-4DFC-892A-64AF0F9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7FDA-64D9-4896-896F-06D40835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BF6-EE49-4B79-95D5-90E0228C7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C56E4E-CE13-443C-AF37-A51E9C47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027521"/>
            <a:ext cx="11514422" cy="546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5CDD-8879-4E58-83E6-6D0C0968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120027"/>
            <a:ext cx="11928836" cy="48328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950CD-7FF0-4FC7-B986-5F7256EA1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85922" y="6653130"/>
            <a:ext cx="635524" cy="273132"/>
          </a:xfrm>
        </p:spPr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D6E4E-7CA1-4517-9181-C6C173E9B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682" y="688157"/>
            <a:ext cx="11928836" cy="5964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04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234-2102-4552-8A01-9DCB001B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136525"/>
            <a:ext cx="11613820" cy="473861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9B9F-314B-461C-9D20-C1F31D15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697584"/>
            <a:ext cx="11613820" cy="6023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452-B5F1-49EE-A055-CC84F206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AAF4-EAA8-4186-A234-8C730260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524B-7682-4FA8-9144-D39EA7D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2A13-4157-4BEA-BAEB-AE2D12C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7812-64B9-44FE-BF0A-58DB8682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1E5D3-5047-4909-88EA-1E70EDB19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538" y="603250"/>
            <a:ext cx="2940050" cy="1979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7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F361-E65C-4107-95E8-16DA2D4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A4EF-68C5-439A-9EA9-B1125180C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AE4F3-D9C6-4F8C-BBEE-BDA2D4D95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4E48-B153-4C1D-B463-69279114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7B6B-FA92-44C2-978D-46F99F1D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90628-BB3D-4CDF-844A-3927CA6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A88-3BF8-4F70-9284-85BF7607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CD6A-4FC5-46CC-812A-97BBBAC7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9E4FE-9CA1-4B7D-941E-4B0506825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DD75-7E10-4A8F-BF2D-AB0A24BBF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A967C-0174-472F-A9A3-D0F8FB3C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94ED-EFF5-4E09-BF82-2904A52F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07A6-FAF6-457E-9308-570ED04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0F727-52AF-4BDD-9C51-F1A83A0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3B3-8E4E-4184-B0F5-FD5577EB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FB299-CD07-4DED-848D-19D0F6D1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98BFF-846E-43AA-A3C7-7D9B995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DFB38-C85E-4B8C-9C0C-ED57B88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6CD9A0-2B81-4198-B4D1-EA8E919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899317"/>
            <a:ext cx="9888822" cy="344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7FD2-5B0E-41C4-B792-70753A3F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C70B-6947-48D0-9F0D-605B9015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BD857-8EE4-4F96-A276-94BCE8B4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776F-264B-40E7-A13C-B0640A71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25B7-833A-46E3-887F-27A7AFCE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0B8B1-0D4F-4EF2-961A-BA1A03BD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AB01-E654-4E45-BC63-A4D43159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62264-5775-4E5D-848C-BA0A8597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8D59-7E8A-47E1-BAF6-012DA388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585E-6A64-42FC-AA73-EB96B3A5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FB09-5848-428D-980B-544D0A98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6D31-AFEE-45E2-8E5F-1E3B6BE1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A1721-E7A5-4549-A58C-C6386147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204870"/>
            <a:ext cx="11613821" cy="62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DF94-C148-42CF-A3AC-447F55CC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1B5B-FD17-41CE-9005-2457CABD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8B35-0FA4-4D88-9C5D-7C0CEF8A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9" y="2363606"/>
            <a:ext cx="10897386" cy="10653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COMP </a:t>
            </a:r>
            <a:r>
              <a:rPr lang="en-US" dirty="0" smtClean="0"/>
              <a:t>2930 </a:t>
            </a:r>
            <a:r>
              <a:rPr lang="en-US" dirty="0" smtClean="0"/>
              <a:t>– AJAX-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64896-864F-412F-9B34-ABB39A5EC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3C2B-CDE1-4A9A-9AF7-A5BF1234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95943"/>
            <a:ext cx="11961844" cy="5896947"/>
          </a:xfrm>
          <a:noFill/>
        </p:spPr>
        <p:txBody>
          <a:bodyPr>
            <a:noAutofit/>
          </a:bodyPr>
          <a:lstStyle/>
          <a:p>
            <a:r>
              <a:rPr lang="en-US" sz="2800" b="1" dirty="0"/>
              <a:t>Here is how we  do it :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1- Create an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Object: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 just like the way we created Date object)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Open AJAX request </a:t>
            </a:r>
          </a:p>
          <a:p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xhttp.open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sync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type could be GET or POST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file we want to handle our request</a:t>
            </a:r>
          </a:p>
          <a:p>
            <a:pPr marL="228600" lvl="1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12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3C2B-CDE1-4A9A-9AF7-A5BF1234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95943"/>
            <a:ext cx="11961844" cy="6552098"/>
          </a:xfrm>
          <a:noFill/>
        </p:spPr>
        <p:txBody>
          <a:bodyPr>
            <a:noAutofit/>
          </a:bodyPr>
          <a:lstStyle/>
          <a:p>
            <a:r>
              <a:rPr lang="en-US" sz="2800" b="1" dirty="0"/>
              <a:t>Here is how we  do it :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3- specify the function that handles response :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xhttp.</a:t>
            </a:r>
            <a:r>
              <a:rPr 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onreadystatechange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CA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3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CA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3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CA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.readyState</a:t>
            </a:r>
            <a:r>
              <a:rPr lang="en-CA" sz="3000" dirty="0">
                <a:solidFill>
                  <a:srgbClr val="000000"/>
                </a:solidFill>
                <a:latin typeface="Consolas" panose="020B0609020204030204" pitchFamily="49" charset="0"/>
              </a:rPr>
              <a:t> == 4 &amp;&amp; </a:t>
            </a:r>
            <a:r>
              <a:rPr lang="en-CA" sz="3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CA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</a:t>
            </a:r>
            <a:r>
              <a:rPr lang="en-CA" sz="3000" dirty="0">
                <a:solidFill>
                  <a:srgbClr val="000000"/>
                </a:solidFill>
                <a:latin typeface="Consolas" panose="020B0609020204030204" pitchFamily="49" charset="0"/>
              </a:rPr>
              <a:t> == 200)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3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.responseText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2" name="Rectangular Callout 1"/>
          <p:cNvSpPr/>
          <p:nvPr/>
        </p:nvSpPr>
        <p:spPr>
          <a:xfrm>
            <a:off x="312517" y="3113177"/>
            <a:ext cx="5660020" cy="3518498"/>
          </a:xfrm>
          <a:prstGeom prst="wedgeRectCallout">
            <a:avLst>
              <a:gd name="adj1" fmla="val 25021"/>
              <a:gd name="adj2" fmla="val -7134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300" dirty="0">
                <a:solidFill>
                  <a:schemeClr val="tx1"/>
                </a:solidFill>
              </a:rPr>
              <a:t>status of the </a:t>
            </a:r>
            <a:r>
              <a:rPr lang="en-CA" sz="3300" dirty="0" err="1">
                <a:solidFill>
                  <a:schemeClr val="tx1"/>
                </a:solidFill>
              </a:rPr>
              <a:t>XMLHttpRequest</a:t>
            </a:r>
            <a:r>
              <a:rPr lang="en-CA" sz="3300" dirty="0">
                <a:solidFill>
                  <a:schemeClr val="tx1"/>
                </a:solidFill>
              </a:rPr>
              <a:t>:</a:t>
            </a:r>
          </a:p>
          <a:p>
            <a:r>
              <a:rPr lang="en-CA" sz="3300" dirty="0">
                <a:solidFill>
                  <a:schemeClr val="tx1"/>
                </a:solidFill>
              </a:rPr>
              <a:t>0: request not initialized </a:t>
            </a:r>
            <a:br>
              <a:rPr lang="en-CA" sz="3300" dirty="0">
                <a:solidFill>
                  <a:schemeClr val="tx1"/>
                </a:solidFill>
              </a:rPr>
            </a:br>
            <a:r>
              <a:rPr lang="en-CA" sz="3300" dirty="0">
                <a:solidFill>
                  <a:schemeClr val="tx1"/>
                </a:solidFill>
              </a:rPr>
              <a:t>1: server connection established</a:t>
            </a:r>
            <a:br>
              <a:rPr lang="en-CA" sz="3300" dirty="0">
                <a:solidFill>
                  <a:schemeClr val="tx1"/>
                </a:solidFill>
              </a:rPr>
            </a:br>
            <a:r>
              <a:rPr lang="en-CA" sz="3300" dirty="0">
                <a:solidFill>
                  <a:schemeClr val="tx1"/>
                </a:solidFill>
              </a:rPr>
              <a:t>2: request received </a:t>
            </a:r>
            <a:br>
              <a:rPr lang="en-CA" sz="3300" dirty="0">
                <a:solidFill>
                  <a:schemeClr val="tx1"/>
                </a:solidFill>
              </a:rPr>
            </a:br>
            <a:r>
              <a:rPr lang="en-CA" sz="3300" dirty="0">
                <a:solidFill>
                  <a:schemeClr val="tx1"/>
                </a:solidFill>
              </a:rPr>
              <a:t>3: processing request </a:t>
            </a:r>
            <a:br>
              <a:rPr lang="en-CA" sz="3300" dirty="0">
                <a:solidFill>
                  <a:schemeClr val="tx1"/>
                </a:solidFill>
              </a:rPr>
            </a:br>
            <a:r>
              <a:rPr lang="en-CA" sz="3300" dirty="0">
                <a:solidFill>
                  <a:schemeClr val="tx1"/>
                </a:solidFill>
              </a:rPr>
              <a:t>4: request finished and response is ready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202495" y="3448636"/>
            <a:ext cx="5463250" cy="3183039"/>
          </a:xfrm>
          <a:prstGeom prst="wedgeRectCallout">
            <a:avLst>
              <a:gd name="adj1" fmla="val -12056"/>
              <a:gd name="adj2" fmla="val -84071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dirty="0">
                <a:solidFill>
                  <a:schemeClr val="tx1"/>
                </a:solidFill>
              </a:rPr>
              <a:t>http response type:</a:t>
            </a:r>
          </a:p>
          <a:p>
            <a:r>
              <a:rPr lang="en-CA" sz="4000" dirty="0">
                <a:solidFill>
                  <a:schemeClr val="tx1"/>
                </a:solidFill>
              </a:rPr>
              <a:t>200: "OK"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403: "Forbidden"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404: "Not Found“  </a:t>
            </a:r>
            <a:r>
              <a:rPr lang="en-CA" sz="4000" dirty="0" err="1">
                <a:solidFill>
                  <a:schemeClr val="tx1"/>
                </a:solidFill>
              </a:rPr>
              <a:t>etc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3C2B-CDE1-4A9A-9AF7-A5BF1234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95943"/>
            <a:ext cx="11961844" cy="6552098"/>
          </a:xfrm>
          <a:noFill/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else is left?</a:t>
            </a:r>
          </a:p>
          <a:p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Everything is in place! We just send it and carry on …</a:t>
            </a:r>
          </a:p>
          <a:p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xhttp.</a:t>
            </a:r>
            <a:r>
              <a:rPr lang="en-US" sz="4400" dirty="0" err="1">
                <a:solidFill>
                  <a:srgbClr val="0070C0"/>
                </a:solidFill>
                <a:latin typeface="Consolas" panose="020B0609020204030204" pitchFamily="49" charset="0"/>
              </a:rPr>
              <a:t>send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919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97" y="2158409"/>
            <a:ext cx="8813956" cy="3689498"/>
          </a:xfrm>
        </p:spPr>
        <p:txBody>
          <a:bodyPr>
            <a:normAutofit/>
          </a:bodyPr>
          <a:lstStyle/>
          <a:p>
            <a:r>
              <a:rPr lang="en-CA" dirty="0"/>
              <a:t>Demo 1 </a:t>
            </a:r>
            <a:br>
              <a:rPr lang="en-CA" dirty="0"/>
            </a:br>
            <a:r>
              <a:rPr lang="en-CA" dirty="0"/>
              <a:t>sending AJAX call without any arguments ! (files uploaded onto D2L)</a:t>
            </a:r>
          </a:p>
        </p:txBody>
      </p:sp>
    </p:spTree>
    <p:extLst>
      <p:ext uri="{BB962C8B-B14F-4D97-AF65-F5344CB8AC3E}">
        <p14:creationId xmlns:p14="http://schemas.microsoft.com/office/powerpoint/2010/main" val="49027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97" y="2158409"/>
            <a:ext cx="8813956" cy="3689498"/>
          </a:xfrm>
        </p:spPr>
        <p:txBody>
          <a:bodyPr>
            <a:normAutofit/>
          </a:bodyPr>
          <a:lstStyle/>
          <a:p>
            <a:r>
              <a:rPr lang="en-CA" dirty="0"/>
              <a:t>Demo 2 </a:t>
            </a:r>
            <a:br>
              <a:rPr lang="en-CA" dirty="0"/>
            </a:br>
            <a:r>
              <a:rPr lang="en-CA" dirty="0"/>
              <a:t>sending AJAX call with passing arguments ! (files uploaded onto D2L)</a:t>
            </a:r>
          </a:p>
        </p:txBody>
      </p:sp>
    </p:spTree>
    <p:extLst>
      <p:ext uri="{BB962C8B-B14F-4D97-AF65-F5344CB8AC3E}">
        <p14:creationId xmlns:p14="http://schemas.microsoft.com/office/powerpoint/2010/main" val="384160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Using </a:t>
            </a:r>
            <a:r>
              <a:rPr lang="en-CA" dirty="0" err="1"/>
              <a:t>url</a:t>
            </a:r>
            <a:r>
              <a:rPr lang="en-CA" dirty="0"/>
              <a:t> built-in module to pars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adr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'http://localhost:8888/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default.htm?name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CA" dirty="0" err="1">
                <a:solidFill>
                  <a:srgbClr val="A31515"/>
                </a:solidFill>
                <a:latin typeface="Consolas" panose="020B0609020204030204" pitchFamily="49" charset="0"/>
              </a:rPr>
              <a:t>John&amp;age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=23'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adr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//returns 'localhost:8888'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pathname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//returns '/default.htm'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search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//returns '?name=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John&amp;age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=23'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qdata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//returns an object: { name: John, age: 23 }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1080"/>
                </a:solidFill>
                <a:latin typeface="Consolas" panose="020B0609020204030204" pitchFamily="49" charset="0"/>
              </a:rPr>
              <a:t>qdata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//returns 'John'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8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903" y="2866568"/>
            <a:ext cx="2967815" cy="47386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POST vs 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846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on Ajax calls… GET or post?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need AJAX calls?</a:t>
            </a: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</a:t>
            </a:r>
          </a:p>
          <a:p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string (name/value pairs) is sent in the </a:t>
            </a:r>
            <a:r>
              <a:rPr lang="en-CA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CA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CA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request:</a:t>
            </a:r>
          </a:p>
          <a:p>
            <a:r>
              <a:rPr lang="en-CA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/test</a:t>
            </a:r>
            <a:r>
              <a:rPr lang="en-CA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/..</a:t>
            </a:r>
            <a:r>
              <a:rPr lang="en-CA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name1=value1&amp;name2=value2</a:t>
            </a:r>
          </a:p>
          <a:p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POST:</a:t>
            </a: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Query string (name/value pairs) is sent in the HTTP message 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of a POST request:</a:t>
            </a: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POST /test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/… 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b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Host: myWebsite.com</a:t>
            </a:r>
            <a:b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name1=value1&amp;name2=value2</a:t>
            </a:r>
            <a:endParaRPr lang="en-CA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5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GET vs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requests remain in the browser history</a:t>
            </a:r>
          </a:p>
          <a:p>
            <a:r>
              <a:rPr lang="en-CA" dirty="0"/>
              <a:t>GET requests can be bookmarked (</a:t>
            </a:r>
            <a:r>
              <a:rPr lang="en-CA" b="1" dirty="0"/>
              <a:t>Q</a:t>
            </a:r>
            <a:r>
              <a:rPr lang="en-CA" dirty="0"/>
              <a:t>: why?)</a:t>
            </a:r>
          </a:p>
          <a:p>
            <a:r>
              <a:rPr lang="en-CA" dirty="0"/>
              <a:t>GET requests should never be used when dealing with sensitive data(</a:t>
            </a:r>
            <a:r>
              <a:rPr lang="en-CA" b="1" dirty="0" err="1"/>
              <a:t>Q</a:t>
            </a:r>
            <a:r>
              <a:rPr lang="en-CA" dirty="0" err="1"/>
              <a:t>:why</a:t>
            </a:r>
            <a:r>
              <a:rPr lang="en-CA" dirty="0"/>
              <a:t>?)</a:t>
            </a:r>
          </a:p>
          <a:p>
            <a:r>
              <a:rPr lang="en-CA" dirty="0"/>
              <a:t>GET requests have length restrictions</a:t>
            </a:r>
          </a:p>
          <a:p>
            <a:r>
              <a:rPr lang="en-CA" dirty="0"/>
              <a:t>GET requests “should” be used only to retrieve data</a:t>
            </a:r>
          </a:p>
          <a:p>
            <a:endParaRPr lang="en-CA" dirty="0"/>
          </a:p>
          <a:p>
            <a:r>
              <a:rPr lang="en-CA" dirty="0"/>
              <a:t>POST requests are never cached (</a:t>
            </a:r>
            <a:r>
              <a:rPr lang="en-CA" b="1" dirty="0"/>
              <a:t>Q</a:t>
            </a:r>
            <a:r>
              <a:rPr lang="en-CA" dirty="0"/>
              <a:t>: what does “cached” mean?)</a:t>
            </a:r>
          </a:p>
          <a:p>
            <a:r>
              <a:rPr lang="en-CA" dirty="0"/>
              <a:t>POST requests do not remain in the browser history</a:t>
            </a:r>
          </a:p>
          <a:p>
            <a:r>
              <a:rPr lang="en-CA" dirty="0"/>
              <a:t>POST requests cannot be bookmarked</a:t>
            </a:r>
          </a:p>
          <a:p>
            <a:r>
              <a:rPr lang="en-CA" dirty="0"/>
              <a:t>POST requests have no restrictions on data length</a:t>
            </a:r>
          </a:p>
        </p:txBody>
      </p:sp>
    </p:spTree>
    <p:extLst>
      <p:ext uri="{BB962C8B-B14F-4D97-AF65-F5344CB8AC3E}">
        <p14:creationId xmlns:p14="http://schemas.microsoft.com/office/powerpoint/2010/main" val="6074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417" y="1996752"/>
            <a:ext cx="6465520" cy="1116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4000" b="1" dirty="0"/>
              <a:t>How to host your project!</a:t>
            </a:r>
          </a:p>
          <a:p>
            <a:pPr marL="0" indent="0">
              <a:buNone/>
            </a:pPr>
            <a:endParaRPr lang="en-CA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658778">
            <a:off x="5058081" y="4023014"/>
            <a:ext cx="4108546" cy="171798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HTML, JavaScript, 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PHP, Node 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databases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91935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171-6922-493F-9324-3F03CF84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C30E2-3E86-4A6A-ADF6-AB885AC99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AB9B-FF47-440F-809D-1B88426DF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Choosing the right hosting plan!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06651" y="4146887"/>
          <a:ext cx="10888664" cy="2951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44105">
                  <a:extLst>
                    <a:ext uri="{9D8B030D-6E8A-4147-A177-3AD203B41FA5}">
                      <a16:colId xmlns:a16="http://schemas.microsoft.com/office/drawing/2014/main" val="1693512218"/>
                    </a:ext>
                  </a:extLst>
                </a:gridCol>
                <a:gridCol w="2645923">
                  <a:extLst>
                    <a:ext uri="{9D8B030D-6E8A-4147-A177-3AD203B41FA5}">
                      <a16:colId xmlns:a16="http://schemas.microsoft.com/office/drawing/2014/main" val="218022039"/>
                    </a:ext>
                  </a:extLst>
                </a:gridCol>
                <a:gridCol w="2412300">
                  <a:extLst>
                    <a:ext uri="{9D8B030D-6E8A-4147-A177-3AD203B41FA5}">
                      <a16:colId xmlns:a16="http://schemas.microsoft.com/office/drawing/2014/main" val="98729780"/>
                    </a:ext>
                  </a:extLst>
                </a:gridCol>
                <a:gridCol w="2886336">
                  <a:extLst>
                    <a:ext uri="{9D8B030D-6E8A-4147-A177-3AD203B41FA5}">
                      <a16:colId xmlns:a16="http://schemas.microsoft.com/office/drawing/2014/main" val="284316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As of Oct 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/>
                        <a:t>hostpapa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 err="1"/>
                        <a:t>glowhost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/>
                        <a:t>canadianwebhosting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8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money‑back guarantee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91</a:t>
                      </a:r>
                      <a:r>
                        <a:rPr lang="en-CA" dirty="0"/>
                        <a:t>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Free SSL (for</a:t>
                      </a:r>
                      <a:r>
                        <a:rPr lang="en-CA" baseline="0" dirty="0"/>
                        <a:t> </a:t>
                      </a:r>
                      <a:r>
                        <a:rPr lang="en-CA" baseline="0" dirty="0" err="1"/>
                        <a:t>facebook</a:t>
                      </a:r>
                      <a:r>
                        <a:rPr lang="en-CA" baseline="0" dirty="0"/>
                        <a:t> login)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Only</a:t>
                      </a:r>
                      <a:r>
                        <a:rPr lang="en-CA" baseline="0" dirty="0"/>
                        <a:t> on business pro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Free provide 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only</a:t>
                      </a:r>
                      <a:r>
                        <a:rPr lang="en-CA" baseline="0" dirty="0"/>
                        <a:t> on enhanced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Customer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7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5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 net</a:t>
                      </a:r>
                      <a:r>
                        <a:rPr lang="en-CA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</a:t>
                      </a:r>
                      <a:r>
                        <a:rPr lang="en-CA" baseline="0" dirty="0">
                          <a:latin typeface="+mn-lt"/>
                          <a:cs typeface="+mn-cs"/>
                        </a:rPr>
                        <a:t> (</a:t>
                      </a:r>
                      <a:r>
                        <a:rPr lang="en-CA" b="1" baseline="0" dirty="0">
                          <a:latin typeface="+mn-lt"/>
                          <a:cs typeface="+mn-cs"/>
                        </a:rPr>
                        <a:t>50% off</a:t>
                      </a:r>
                      <a:r>
                        <a:rPr lang="en-CA" baseline="0" dirty="0">
                          <a:latin typeface="+mn-lt"/>
                          <a:cs typeface="+mn-cs"/>
                        </a:rPr>
                        <a:t>) coupon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CPanel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647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6491" y="3730925"/>
            <a:ext cx="1016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Comparing shared Linux hosting plans (for PHP and MySQL ) on few of </a:t>
            </a:r>
            <a:r>
              <a:rPr lang="en-CA" b="1" dirty="0">
                <a:solidFill>
                  <a:srgbClr val="FF0000"/>
                </a:solidFill>
              </a:rPr>
              <a:t>Canadian</a:t>
            </a:r>
            <a:r>
              <a:rPr lang="en-CA" dirty="0"/>
              <a:t> data centres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6491" y="1082352"/>
            <a:ext cx="10888824" cy="2497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>
                <a:latin typeface="Arial" panose="020B0604020202020204" pitchFamily="34" charset="0"/>
                <a:cs typeface="Arial" panose="020B0604020202020204" pitchFamily="34" charset="0"/>
              </a:rPr>
              <a:t>Domain Name Registrars:</a:t>
            </a:r>
          </a:p>
          <a:p>
            <a:r>
              <a:rPr lang="en-CA" sz="3000" dirty="0" err="1">
                <a:latin typeface="Arial" panose="020B0604020202020204" pitchFamily="34" charset="0"/>
                <a:cs typeface="Arial" panose="020B0604020202020204" pitchFamily="34" charset="0"/>
              </a:rPr>
              <a:t>Gdaddy</a:t>
            </a:r>
            <a:r>
              <a:rPr lang="en-CA" sz="3000" dirty="0">
                <a:latin typeface="Arial" panose="020B0604020202020204" pitchFamily="34" charset="0"/>
                <a:cs typeface="Arial" panose="020B0604020202020204" pitchFamily="34" charset="0"/>
              </a:rPr>
              <a:t>,  Name.com,  Register.com,  networksolutions.com, …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Hosting: </a:t>
            </a:r>
          </a:p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Godaddy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Gear.host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 ixwebhosting.com, ipower.com, 1and1.ca, somee.com, hostgator.com,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digitalocean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(good for VPS), </a:t>
            </a: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GlowHost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Cloud Application Platform,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Microsoft Azure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(fre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student ),  Digital Ocean 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35" y="2629745"/>
            <a:ext cx="1711338" cy="47386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218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our AJAX calls JavaScript can communicate with server-side scripts like PHP or Node.</a:t>
            </a:r>
          </a:p>
          <a:p>
            <a:r>
              <a:rPr lang="en-CA" dirty="0"/>
              <a:t>Now we might want to fetch data from DB to display contents on the user’s browser.</a:t>
            </a:r>
          </a:p>
          <a:p>
            <a:r>
              <a:rPr lang="en-CA" dirty="0"/>
              <a:t>Remember the browser only understands JavaScript and JavaScript runs in the browser of the user. Thus has no access to DB of the DB server. Only server-side languages like PHP or Node can directly talk to DB.</a:t>
            </a:r>
          </a:p>
          <a:p>
            <a:r>
              <a:rPr lang="en-CA" dirty="0"/>
              <a:t>Steps </a:t>
            </a:r>
          </a:p>
          <a:p>
            <a:r>
              <a:rPr lang="en-CA" dirty="0"/>
              <a:t>1- JavaScript asks </a:t>
            </a:r>
            <a:r>
              <a:rPr lang="en-CA" dirty="0" err="1" smtClean="0"/>
              <a:t>nodeJS</a:t>
            </a:r>
            <a:r>
              <a:rPr lang="en-CA" dirty="0" smtClean="0"/>
              <a:t> </a:t>
            </a:r>
            <a:r>
              <a:rPr lang="en-CA" dirty="0"/>
              <a:t>to connect DB and fetch some data</a:t>
            </a:r>
          </a:p>
          <a:p>
            <a:r>
              <a:rPr lang="en-CA" dirty="0"/>
              <a:t>2- </a:t>
            </a:r>
            <a:r>
              <a:rPr lang="en-CA" dirty="0" smtClean="0"/>
              <a:t>PHP/</a:t>
            </a:r>
            <a:r>
              <a:rPr lang="en-CA" dirty="0" err="1" smtClean="0"/>
              <a:t>NodeJS</a:t>
            </a:r>
            <a:r>
              <a:rPr lang="en-CA" dirty="0" smtClean="0"/>
              <a:t> </a:t>
            </a:r>
            <a:r>
              <a:rPr lang="en-CA" dirty="0"/>
              <a:t>fetches data from DB and returns it to JS.</a:t>
            </a:r>
          </a:p>
          <a:p>
            <a:r>
              <a:rPr lang="en-CA" dirty="0"/>
              <a:t>JS receives data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2674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262" y="3168027"/>
            <a:ext cx="9934573" cy="48328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Ajax </a:t>
            </a:r>
            <a:br>
              <a:rPr lang="en-CA" dirty="0"/>
            </a:br>
            <a:r>
              <a:rPr lang="en-CA" dirty="0"/>
              <a:t>(</a:t>
            </a:r>
            <a:r>
              <a:rPr lang="en-CA" b="1" dirty="0"/>
              <a:t>Asynchronous </a:t>
            </a:r>
            <a:r>
              <a:rPr lang="en-CA" dirty="0"/>
              <a:t>JavaScript and XML)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1B5B-FD17-41CE-9005-2457CABDC2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79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568-3B8D-43A0-95B7-F40E0026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61" y="363748"/>
            <a:ext cx="10888824" cy="453562"/>
          </a:xfrm>
        </p:spPr>
        <p:txBody>
          <a:bodyPr>
            <a:normAutofit fontScale="90000"/>
          </a:bodyPr>
          <a:lstStyle/>
          <a:p>
            <a:r>
              <a:rPr lang="en-US" dirty="0"/>
              <a:t>AJAX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61" y="1008332"/>
            <a:ext cx="10888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JavaScript runs in user’s browser, thus can handle clicks on buttons, event listening and other dynamic operations on HTML Dynamic Object Models (DOM) but has no access to server’s database.</a:t>
            </a:r>
          </a:p>
          <a:p>
            <a:endParaRPr lang="en-CA" sz="3600" dirty="0"/>
          </a:p>
          <a:p>
            <a:r>
              <a:rPr lang="en-CA" sz="3600" dirty="0" err="1" smtClean="0"/>
              <a:t>NodeJS</a:t>
            </a:r>
            <a:r>
              <a:rPr lang="en-CA" sz="3600" dirty="0" smtClean="0"/>
              <a:t> </a:t>
            </a:r>
            <a:r>
              <a:rPr lang="en-CA" sz="3600" dirty="0"/>
              <a:t>runs in server and thus cannot handle user clicks on buttons </a:t>
            </a:r>
            <a:r>
              <a:rPr lang="en-CA" sz="3600" dirty="0" err="1"/>
              <a:t>etc</a:t>
            </a:r>
            <a:r>
              <a:rPr lang="en-CA" sz="3600" dirty="0"/>
              <a:t> but can perform database operations. With </a:t>
            </a:r>
            <a:r>
              <a:rPr lang="en-CA" sz="3600" dirty="0" err="1" smtClean="0"/>
              <a:t>NodeJS</a:t>
            </a:r>
            <a:r>
              <a:rPr lang="en-CA" sz="3600" dirty="0" smtClean="0"/>
              <a:t> </a:t>
            </a:r>
            <a:r>
              <a:rPr lang="en-CA" sz="3600" dirty="0"/>
              <a:t>we can </a:t>
            </a:r>
            <a:r>
              <a:rPr lang="en-CA" sz="3600" b="1" dirty="0"/>
              <a:t>C</a:t>
            </a:r>
            <a:r>
              <a:rPr lang="en-CA" sz="3600" dirty="0"/>
              <a:t>reate </a:t>
            </a:r>
            <a:r>
              <a:rPr lang="en-CA" sz="3600" b="1" dirty="0"/>
              <a:t>R</a:t>
            </a:r>
            <a:r>
              <a:rPr lang="en-CA" sz="3600" dirty="0"/>
              <a:t>ead, </a:t>
            </a:r>
            <a:r>
              <a:rPr lang="en-CA" sz="3600" b="1" dirty="0"/>
              <a:t>U</a:t>
            </a:r>
            <a:r>
              <a:rPr lang="en-CA" sz="3600" dirty="0"/>
              <a:t>pdate or even </a:t>
            </a:r>
            <a:r>
              <a:rPr lang="en-CA" sz="3600" b="1" dirty="0"/>
              <a:t>D</a:t>
            </a:r>
            <a:r>
              <a:rPr lang="en-CA" sz="3600" dirty="0"/>
              <a:t>elete (CRUD) data from database.</a:t>
            </a:r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110893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657094" y="1082352"/>
            <a:ext cx="3498582" cy="2273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PHP: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75046"/>
              </p:ext>
            </p:extLst>
          </p:nvPr>
        </p:nvGraphicFramePr>
        <p:xfrm>
          <a:off x="116732" y="262648"/>
          <a:ext cx="12075268" cy="625194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47089">
                  <a:extLst>
                    <a:ext uri="{9D8B030D-6E8A-4147-A177-3AD203B41FA5}">
                      <a16:colId xmlns:a16="http://schemas.microsoft.com/office/drawing/2014/main" val="1413940888"/>
                    </a:ext>
                  </a:extLst>
                </a:gridCol>
                <a:gridCol w="3627476">
                  <a:extLst>
                    <a:ext uri="{9D8B030D-6E8A-4147-A177-3AD203B41FA5}">
                      <a16:colId xmlns:a16="http://schemas.microsoft.com/office/drawing/2014/main" val="3609368639"/>
                    </a:ext>
                  </a:extLst>
                </a:gridCol>
                <a:gridCol w="3033820">
                  <a:extLst>
                    <a:ext uri="{9D8B030D-6E8A-4147-A177-3AD203B41FA5}">
                      <a16:colId xmlns:a16="http://schemas.microsoft.com/office/drawing/2014/main" val="391138135"/>
                    </a:ext>
                  </a:extLst>
                </a:gridCol>
                <a:gridCol w="3166883">
                  <a:extLst>
                    <a:ext uri="{9D8B030D-6E8A-4147-A177-3AD203B41FA5}">
                      <a16:colId xmlns:a16="http://schemas.microsoft.com/office/drawing/2014/main" val="873750559"/>
                    </a:ext>
                  </a:extLst>
                </a:gridCol>
              </a:tblGrid>
              <a:tr h="598587">
                <a:tc>
                  <a:txBody>
                    <a:bodyPr/>
                    <a:lstStyle/>
                    <a:p>
                      <a:endParaRPr lang="en-CA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JS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Node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64815"/>
                  </a:ext>
                </a:extLst>
              </a:tr>
              <a:tr h="2601812">
                <a:tc>
                  <a:txBody>
                    <a:bodyPr/>
                    <a:lstStyle/>
                    <a:p>
                      <a:r>
                        <a:rPr lang="en-CA" sz="3200" dirty="0"/>
                        <a:t>Browser Operations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dirty="0"/>
                        <a:t>User’s clicks on buttons, playing animations, moving a button to random locations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Cannot do those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69990"/>
                  </a:ext>
                </a:extLst>
              </a:tr>
              <a:tr h="3051550"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Database operations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JS Cannot do those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chemeClr val="tx1"/>
                          </a:solidFill>
                        </a:rPr>
                        <a:t>Create, Read, Update,</a:t>
                      </a:r>
                      <a:r>
                        <a:rPr lang="en-CA" sz="3200" baseline="0" dirty="0">
                          <a:solidFill>
                            <a:schemeClr val="tx1"/>
                          </a:solidFill>
                        </a:rPr>
                        <a:t> Delete database. Modify server files. Encryption </a:t>
                      </a:r>
                      <a:r>
                        <a:rPr lang="en-CA" sz="32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CA" sz="3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90408"/>
                  </a:ext>
                </a:extLst>
              </a:tr>
            </a:tbl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5330758" y="2044270"/>
            <a:ext cx="4474722" cy="20439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How to communicate?</a:t>
            </a:r>
          </a:p>
        </p:txBody>
      </p:sp>
    </p:spTree>
    <p:extLst>
      <p:ext uri="{BB962C8B-B14F-4D97-AF65-F5344CB8AC3E}">
        <p14:creationId xmlns:p14="http://schemas.microsoft.com/office/powerpoint/2010/main" val="25774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 rot="494205">
            <a:off x="-780095" y="-1095811"/>
            <a:ext cx="14346551" cy="985734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400" dirty="0">
                <a:solidFill>
                  <a:schemeClr val="bg1"/>
                </a:solidFill>
              </a:rPr>
              <a:t>One way of establishing communication between JavaScript on the browser and PHP/Node on the server is via sending  </a:t>
            </a:r>
            <a:r>
              <a:rPr lang="en-CA" sz="4400" b="1" dirty="0">
                <a:solidFill>
                  <a:schemeClr val="bg1"/>
                </a:solidFill>
              </a:rPr>
              <a:t>AJAX requests </a:t>
            </a:r>
          </a:p>
        </p:txBody>
      </p:sp>
    </p:spTree>
    <p:extLst>
      <p:ext uri="{BB962C8B-B14F-4D97-AF65-F5344CB8AC3E}">
        <p14:creationId xmlns:p14="http://schemas.microsoft.com/office/powerpoint/2010/main" val="9106599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 rot="20933243">
            <a:off x="-3383682" y="-4971402"/>
            <a:ext cx="19431802" cy="15170123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400" dirty="0">
                <a:solidFill>
                  <a:schemeClr val="bg1"/>
                </a:solidFill>
              </a:rPr>
              <a:t>But because processing our requests by server can take time, we usually make our AJAX requests </a:t>
            </a:r>
            <a:r>
              <a:rPr lang="en-CA" sz="4400" b="1" dirty="0">
                <a:solidFill>
                  <a:schemeClr val="bg1"/>
                </a:solidFill>
              </a:rPr>
              <a:t>asynchronously</a:t>
            </a:r>
            <a:r>
              <a:rPr lang="en-CA" sz="4400" dirty="0">
                <a:solidFill>
                  <a:schemeClr val="bg1"/>
                </a:solidFill>
              </a:rPr>
              <a:t>!</a:t>
            </a:r>
            <a:endParaRPr lang="en-CA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2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42" y="243067"/>
            <a:ext cx="1153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/>
              <a:t>Asynchronous</a:t>
            </a:r>
            <a:r>
              <a:rPr lang="en-CA" sz="4800" dirty="0"/>
              <a:t> AJAX requests means: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800" dirty="0"/>
              <a:t>The bowers sends an AJAX call to server and </a:t>
            </a:r>
            <a:r>
              <a:rPr lang="en-CA" sz="4800" b="1" dirty="0"/>
              <a:t>does not wait</a:t>
            </a:r>
            <a:r>
              <a:rPr lang="en-CA" sz="4800" dirty="0"/>
              <a:t> for response.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800" dirty="0"/>
              <a:t>It just moves on with executing the rest of JavaScript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CA" sz="4800" dirty="0"/>
              <a:t>(before sending the request) browser specifies a </a:t>
            </a:r>
            <a:r>
              <a:rPr lang="en-CA" sz="4800" b="1" dirty="0"/>
              <a:t>callback</a:t>
            </a:r>
            <a:r>
              <a:rPr lang="en-CA" sz="4800" dirty="0"/>
              <a:t> function to handle the response once arrived</a:t>
            </a:r>
          </a:p>
        </p:txBody>
      </p:sp>
    </p:spTree>
    <p:extLst>
      <p:ext uri="{BB962C8B-B14F-4D97-AF65-F5344CB8AC3E}">
        <p14:creationId xmlns:p14="http://schemas.microsoft.com/office/powerpoint/2010/main" val="403582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3C2B-CDE1-4A9A-9AF7-A5BF1234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95943"/>
            <a:ext cx="11961844" cy="5896947"/>
          </a:xfrm>
          <a:noFill/>
        </p:spPr>
        <p:txBody>
          <a:bodyPr>
            <a:noAutofit/>
          </a:bodyPr>
          <a:lstStyle/>
          <a:p>
            <a:r>
              <a:rPr lang="en-CA" sz="2800" dirty="0"/>
              <a:t>AJAX allows sending request to server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3A2F9-B82E-45F7-97D1-1B719335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03" y="765110"/>
            <a:ext cx="9184821" cy="594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10177-B17A-40B9-AAF1-C06DCA01AFFE}"/>
              </a:ext>
            </a:extLst>
          </p:cNvPr>
          <p:cNvSpPr/>
          <p:nvPr/>
        </p:nvSpPr>
        <p:spPr>
          <a:xfrm>
            <a:off x="4701949" y="6524494"/>
            <a:ext cx="743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https://www.w3schools.com/xml/ajax_xmlhttprequest_create.asp</a:t>
            </a:r>
          </a:p>
        </p:txBody>
      </p:sp>
    </p:spTree>
    <p:extLst>
      <p:ext uri="{BB962C8B-B14F-4D97-AF65-F5344CB8AC3E}">
        <p14:creationId xmlns:p14="http://schemas.microsoft.com/office/powerpoint/2010/main" val="180259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4711-1.potx" id="{7CC6098C-4DDF-41D0-9A76-950D95EF2A54}" vid="{2F67D0E4-2973-44AC-8815-DE94308997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COMP4711-Lecture-1</Template>
  <TotalTime>15288</TotalTime>
  <Words>801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COMP 2930 – AJAX-NodeJS</vt:lpstr>
      <vt:lpstr>Outline</vt:lpstr>
      <vt:lpstr>Ajax  (Asynchronous JavaScript and XML)</vt:lpstr>
      <vt:lpstr>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1  sending AJAX call without any arguments ! (files uploaded onto D2L)</vt:lpstr>
      <vt:lpstr>Demo 2  sending AJAX call with passing arguments ! (files uploaded onto D2L)</vt:lpstr>
      <vt:lpstr>Using url built-in module to pars parameters </vt:lpstr>
      <vt:lpstr>POST vs GET</vt:lpstr>
      <vt:lpstr>More on Ajax calls… GET or post?</vt:lpstr>
      <vt:lpstr>GET vs POST</vt:lpstr>
      <vt:lpstr>PowerPoint Presentation</vt:lpstr>
      <vt:lpstr>Choosing the right hosting plan!</vt:lpstr>
      <vt:lpstr>DB</vt:lpstr>
      <vt:lpstr>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god template</dc:title>
  <dc:creator>aa</dc:creator>
  <cp:lastModifiedBy>Amir Amintabar</cp:lastModifiedBy>
  <cp:revision>133</cp:revision>
  <dcterms:created xsi:type="dcterms:W3CDTF">2018-08-19T18:49:30Z</dcterms:created>
  <dcterms:modified xsi:type="dcterms:W3CDTF">2019-05-01T19:15:27Z</dcterms:modified>
</cp:coreProperties>
</file>