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7" r:id="rId8"/>
    <p:sldId id="270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>
                <a:solidFill>
                  <a:srgbClr val="002060"/>
                </a:solidFill>
              </a:rPr>
              <a:t>Scalability: have multiple instances of the system running, sharing each other’s work load</a:t>
            </a:r>
          </a:p>
          <a:p>
            <a:pPr lvl="1"/>
            <a:r>
              <a:rPr lang="en-US" dirty="0"/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dirty="0"/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strike="sngStrike" dirty="0"/>
              <a:t>Has GUI tool could switch stocks to “on hold” mode , means not tradable, publish “on hold” message to exchange members, and switch back to normal trading mode.  This function should limited to “administrator</a:t>
            </a:r>
            <a:r>
              <a:rPr lang="en-US" strike="sngStrike" dirty="0">
                <a:solidFill>
                  <a:srgbClr val="FF0000"/>
                </a:solidFill>
              </a:rPr>
              <a:t>”.</a:t>
            </a:r>
          </a:p>
          <a:p>
            <a:pPr lvl="1"/>
            <a:r>
              <a:rPr lang="en-US" strike="sngStrike" dirty="0"/>
              <a:t>Provide “stop execution” function.</a:t>
            </a:r>
          </a:p>
          <a:p>
            <a:pPr lvl="1"/>
            <a:r>
              <a:rPr lang="en-US" strike="sngStrike" dirty="0"/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dirty="0"/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927273" y="929902"/>
            <a:ext cx="9575749" cy="2616199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???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dirty="0" err="1"/>
              <a:t>Thank</a:t>
            </a:r>
            <a:r>
              <a:rPr lang="de-DE" sz="2800" b="1" dirty="0"/>
              <a:t> </a:t>
            </a:r>
            <a:r>
              <a:rPr lang="de-DE" sz="2800" b="1" dirty="0" err="1"/>
              <a:t>you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listening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8531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r>
              <a:rPr lang="de-DE" dirty="0" err="1"/>
              <a:t>Structure</a:t>
            </a:r>
            <a:endParaRPr lang="de-DE" dirty="0"/>
          </a:p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095" y="1867513"/>
            <a:ext cx="5641144" cy="4788138"/>
          </a:xfrm>
        </p:spPr>
      </p:pic>
    </p:spTree>
    <p:extLst>
      <p:ext uri="{BB962C8B-B14F-4D97-AF65-F5344CB8AC3E}">
        <p14:creationId xmlns:p14="http://schemas.microsoft.com/office/powerpoint/2010/main" val="153727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shares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; </a:t>
            </a:r>
            <a:r>
              <a:rPr lang="de-DE" dirty="0" err="1"/>
              <a:t>buyer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/>
              <a:t>Outputs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buyer</a:t>
            </a:r>
            <a:r>
              <a:rPr lang="de-DE" dirty="0"/>
              <a:t> x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6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Order</a:t>
            </a:r>
          </a:p>
          <a:p>
            <a:r>
              <a:rPr lang="en-US" dirty="0"/>
              <a:t>Execution</a:t>
            </a:r>
          </a:p>
          <a:p>
            <a:r>
              <a:rPr lang="en-US" dirty="0"/>
              <a:t>Stock universe</a:t>
            </a:r>
          </a:p>
          <a:p>
            <a:r>
              <a:rPr lang="en-US" dirty="0"/>
              <a:t>Lot size</a:t>
            </a:r>
          </a:p>
          <a:p>
            <a:r>
              <a:rPr lang="en-US" dirty="0"/>
              <a:t>Tick size</a:t>
            </a:r>
          </a:p>
          <a:p>
            <a:r>
              <a:rPr lang="en-US" dirty="0"/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strike="sngStrike" dirty="0"/>
              <a:t>Stock data publishing</a:t>
            </a:r>
          </a:p>
          <a:p>
            <a:r>
              <a:rPr lang="en-US" dirty="0"/>
              <a:t>Order and execution reporting</a:t>
            </a:r>
          </a:p>
          <a:p>
            <a:r>
              <a:rPr lang="en-US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Preload a universe of well defined stocks</a:t>
            </a:r>
          </a:p>
          <a:p>
            <a:pPr lvl="1"/>
            <a:r>
              <a:rPr lang="en-US" strike="sngStrike" dirty="0"/>
              <a:t>Publish tradable stock list to members</a:t>
            </a:r>
          </a:p>
          <a:p>
            <a:pPr lvl="1"/>
            <a:r>
              <a:rPr lang="en-US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Accept orders with price in proper range, which means 10% away from last price.  Reject the rest orders with reason</a:t>
            </a:r>
          </a:p>
          <a:p>
            <a:pPr lvl="1"/>
            <a:r>
              <a:rPr lang="en-US" dirty="0"/>
              <a:t>Accept orders with notional value in proper range, which means within 20% of total tradable value of the target stock</a:t>
            </a:r>
          </a:p>
          <a:p>
            <a:pPr lvl="1"/>
            <a:r>
              <a:rPr lang="en-US" dirty="0"/>
              <a:t>Accept orders during auction, normal trading session.  Reject orders after close, before open.</a:t>
            </a:r>
          </a:p>
          <a:p>
            <a:pPr lvl="1"/>
            <a:r>
              <a:rPr lang="en-US" dirty="0"/>
              <a:t>All communications should based on FIX4.2</a:t>
            </a:r>
          </a:p>
          <a:p>
            <a:pPr lvl="1"/>
            <a:r>
              <a:rPr lang="en-US" dirty="0"/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54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Structure</vt:lpstr>
      <vt:lpstr>Matching Algorithm</vt:lpstr>
      <vt:lpstr>Matching Algorithm</vt:lpstr>
      <vt:lpstr>Functional Requirements</vt:lpstr>
      <vt:lpstr>Functional Requirements</vt:lpstr>
      <vt:lpstr>Functional Requirements</vt:lpstr>
      <vt:lpstr>Non-functional Requirements</vt:lpstr>
      <vt:lpstr>Do you have 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17</cp:revision>
  <dcterms:modified xsi:type="dcterms:W3CDTF">2016-12-28T05:37:37Z</dcterms:modified>
</cp:coreProperties>
</file>