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1" r:id="rId6"/>
    <p:sldId id="268" r:id="rId7"/>
    <p:sldId id="271" r:id="rId8"/>
    <p:sldId id="273" r:id="rId9"/>
    <p:sldId id="263" r:id="rId10"/>
    <p:sldId id="264" r:id="rId11"/>
    <p:sldId id="269" r:id="rId12"/>
    <p:sldId id="272" r:id="rId13"/>
    <p:sldId id="265" r:id="rId14"/>
    <p:sldId id="266" r:id="rId15"/>
    <p:sldId id="270" r:id="rId16"/>
    <p:sldId id="274" r:id="rId17"/>
    <p:sldId id="259" r:id="rId18"/>
    <p:sldId id="260" r:id="rId19"/>
    <p:sldId id="267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E7D1-18C3-4ED0-B1B6-281F37127D6E}" type="datetimeFigureOut">
              <a:rPr lang="de-DE"/>
              <a:t>28.12.2016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79C7-D5DC-4BA1-BBB9-098488BA021D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31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0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61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41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6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8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49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6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0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4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7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3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8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1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0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2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0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6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6000" b="1">
                <a:solidFill>
                  <a:schemeClr val="tx1"/>
                </a:solidFill>
                <a:latin typeface="Calibri Light"/>
              </a:rPr>
              <a:t>Exchange Simulator</a:t>
            </a:r>
            <a:endParaRPr lang="de-DE" sz="6000" b="1" err="1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Financial Service Computing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trike="sngStrike" dirty="0"/>
              <a:t>Order</a:t>
            </a:r>
          </a:p>
          <a:p>
            <a:r>
              <a:rPr lang="en-US" strike="sngStrike" dirty="0"/>
              <a:t>Execution</a:t>
            </a:r>
          </a:p>
          <a:p>
            <a:r>
              <a:rPr lang="en-US" strike="sngStrike" dirty="0"/>
              <a:t>Stock universe</a:t>
            </a:r>
          </a:p>
          <a:p>
            <a:r>
              <a:rPr lang="en-US" strike="sngStrike" dirty="0"/>
              <a:t>Lot size</a:t>
            </a:r>
          </a:p>
          <a:p>
            <a:r>
              <a:rPr lang="en-US" strike="sngStrike" dirty="0"/>
              <a:t>Tick size</a:t>
            </a:r>
          </a:p>
          <a:p>
            <a:r>
              <a:rPr lang="en-US" strike="sngStrike" dirty="0"/>
              <a:t>Trading schedule</a:t>
            </a:r>
          </a:p>
          <a:p>
            <a:r>
              <a:rPr lang="en-US" dirty="0"/>
              <a:t>Matching mechanisms</a:t>
            </a:r>
          </a:p>
          <a:p>
            <a:r>
              <a:rPr lang="en-US" dirty="0"/>
              <a:t>Stock data publishing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Order and execution reporting</a:t>
            </a:r>
          </a:p>
          <a:p>
            <a:r>
              <a:rPr lang="en-US" strike="sngStrike" dirty="0"/>
              <a:t>Exchange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/>
              <a:t>Preload a universe of well defined stocks</a:t>
            </a:r>
          </a:p>
          <a:p>
            <a:pPr lvl="1"/>
            <a:r>
              <a:rPr lang="en-US" dirty="0"/>
              <a:t>Publish tradable stock list to members</a:t>
            </a:r>
          </a:p>
          <a:p>
            <a:pPr lvl="1"/>
            <a:r>
              <a:rPr lang="en-US" strike="sngStrike" dirty="0"/>
              <a:t>System must have rules to ensure that orders will not be over executed, should be within price range of the original order.   </a:t>
            </a:r>
          </a:p>
          <a:p>
            <a:pPr lvl="1"/>
            <a:r>
              <a:rPr lang="en-US" strike="sngStrike" dirty="0"/>
              <a:t>All transaction records must be kept for future query.</a:t>
            </a:r>
          </a:p>
          <a:p>
            <a:pPr lvl="1"/>
            <a:r>
              <a:rPr lang="en-US" strike="sngStrike" dirty="0"/>
              <a:t>Calculate open price accurately.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Has knowledge of the price of stock got executed last time, last trading day’s close price of each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4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/>
              <a:t>Accept orders with price in proper range, which means 10% away from last price.  Reject the rest orders with reason</a:t>
            </a:r>
          </a:p>
          <a:p>
            <a:pPr lvl="1"/>
            <a:r>
              <a:rPr lang="en-US" strike="sngStrike" dirty="0"/>
              <a:t>Accept orders with notional value in proper range, which means within 20% of total tradable value of the target stock</a:t>
            </a:r>
          </a:p>
          <a:p>
            <a:pPr lvl="1"/>
            <a:r>
              <a:rPr lang="en-US" strike="sngStrike" dirty="0"/>
              <a:t>Accept orders during auction, normal trading session.  Reject orders after close, before open.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All communications should based on FIX4.2</a:t>
            </a:r>
          </a:p>
          <a:p>
            <a:pPr lvl="1"/>
            <a:r>
              <a:rPr lang="en-US" strike="sngStrike" dirty="0"/>
              <a:t>Trading schedule should be configurable. For example, auction could start from 11:00am when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50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trike="sngStrike" dirty="0"/>
              <a:t>Order</a:t>
            </a:r>
          </a:p>
          <a:p>
            <a:r>
              <a:rPr lang="en-US" strike="sngStrike" dirty="0"/>
              <a:t>Execution</a:t>
            </a:r>
          </a:p>
          <a:p>
            <a:r>
              <a:rPr lang="en-US" strike="sngStrike" dirty="0"/>
              <a:t>Stock universe</a:t>
            </a:r>
          </a:p>
          <a:p>
            <a:r>
              <a:rPr lang="en-US" strike="sngStrike" dirty="0"/>
              <a:t>Lot size</a:t>
            </a:r>
          </a:p>
          <a:p>
            <a:r>
              <a:rPr lang="en-US" strike="sngStrike" dirty="0"/>
              <a:t>Tick size</a:t>
            </a:r>
          </a:p>
          <a:p>
            <a:r>
              <a:rPr lang="en-US" strike="sngStrike" dirty="0"/>
              <a:t>Trading schedule</a:t>
            </a:r>
          </a:p>
          <a:p>
            <a:r>
              <a:rPr lang="en-US" dirty="0"/>
              <a:t>Matching mechanisms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Stock data publishing</a:t>
            </a:r>
          </a:p>
          <a:p>
            <a:r>
              <a:rPr lang="en-US" strike="sngStrike" dirty="0"/>
              <a:t>Order and execution reporting</a:t>
            </a:r>
          </a:p>
          <a:p>
            <a:r>
              <a:rPr lang="en-US" strike="sngStrike" dirty="0"/>
              <a:t>Exchange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/>
              <a:t>Preload a universe of well defined stocks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Publish tradable stock list to members</a:t>
            </a:r>
          </a:p>
          <a:p>
            <a:pPr lvl="1"/>
            <a:r>
              <a:rPr lang="en-US" strike="sngStrike" dirty="0"/>
              <a:t>System must have rules to ensure that orders will not be over executed, should be within price range of the original order.   </a:t>
            </a:r>
          </a:p>
          <a:p>
            <a:pPr lvl="1"/>
            <a:r>
              <a:rPr lang="en-US" strike="sngStrike" dirty="0"/>
              <a:t>All transaction records must be kept for future query.</a:t>
            </a:r>
          </a:p>
          <a:p>
            <a:pPr lvl="1"/>
            <a:r>
              <a:rPr lang="en-US" strike="sngStrike" dirty="0"/>
              <a:t>Calculate open price accurately.</a:t>
            </a:r>
          </a:p>
          <a:p>
            <a:pPr lvl="1"/>
            <a:r>
              <a:rPr lang="en-US" strike="sngStrike" dirty="0"/>
              <a:t>Has knowledge of the price of stock got executed last time, last trading day’s close price of each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trike="sngStrike" dirty="0"/>
              <a:t>Scalability: have multiple instances of the system running, sharing each other’s work load</a:t>
            </a:r>
          </a:p>
          <a:p>
            <a:pPr lvl="1"/>
            <a:r>
              <a:rPr lang="en-US" strike="sngStrike" dirty="0"/>
              <a:t>System must have authentication and authorization mechanism, administrator and operator have different permission to view the order books. </a:t>
            </a:r>
          </a:p>
          <a:p>
            <a:pPr lvl="1"/>
            <a:r>
              <a:rPr lang="en-US" strike="sngStrike" dirty="0"/>
              <a:t>When system goes down un-expectantly (process crash, machine failure, lose of power), after restart it needs to remember current order book details.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Has GUI tool could switch stocks to “on hold” mode , means not tradable, publish “on hold” message to exchange members, and switch back to normal trading mode.  This function should limited to “administrator”.</a:t>
            </a:r>
          </a:p>
          <a:p>
            <a:pPr lvl="1"/>
            <a:r>
              <a:rPr lang="en-US" strike="sngStrike" dirty="0"/>
              <a:t>Provide “stop execution” function.</a:t>
            </a:r>
          </a:p>
          <a:p>
            <a:pPr lvl="1"/>
            <a:r>
              <a:rPr lang="en-US" strike="sngStrike" dirty="0"/>
              <a:t>Provide “special auction” function for specific stocks when buy or sell pressure is unbalanced, with breach of price limit.</a:t>
            </a:r>
          </a:p>
          <a:p>
            <a:pPr lvl="1"/>
            <a:r>
              <a:rPr lang="en-US" strike="sngStrike" dirty="0"/>
              <a:t>Provide pre-defined stock universe data publish based on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8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 </a:t>
            </a:r>
            <a:r>
              <a:rPr lang="de-DE" dirty="0" err="1"/>
              <a:t>Rata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Considers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shares</a:t>
            </a:r>
            <a:endParaRPr lang="de-DE" dirty="0"/>
          </a:p>
          <a:p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66355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; </a:t>
            </a:r>
            <a:r>
              <a:rPr lang="de-DE" dirty="0" err="1"/>
              <a:t>buyer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seller</a:t>
            </a:r>
            <a:endParaRPr lang="de-DE" dirty="0"/>
          </a:p>
          <a:p>
            <a:r>
              <a:rPr lang="de-DE" dirty="0"/>
              <a:t>Outputs a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buyer</a:t>
            </a:r>
            <a:r>
              <a:rPr lang="de-DE" dirty="0"/>
              <a:t> x </a:t>
            </a:r>
            <a:r>
              <a:rPr lang="de-DE" dirty="0" err="1"/>
              <a:t>seller</a:t>
            </a:r>
            <a:endParaRPr lang="de-DE" dirty="0"/>
          </a:p>
          <a:p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shares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traded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64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trike="sngStrike" dirty="0"/>
              <a:t>Order</a:t>
            </a:r>
          </a:p>
          <a:p>
            <a:r>
              <a:rPr lang="en-US" strike="sngStrike" dirty="0"/>
              <a:t>Execution</a:t>
            </a:r>
          </a:p>
          <a:p>
            <a:r>
              <a:rPr lang="en-US" strike="sngStrike" dirty="0"/>
              <a:t>Stock universe</a:t>
            </a:r>
          </a:p>
          <a:p>
            <a:r>
              <a:rPr lang="en-US" strike="sngStrike" dirty="0"/>
              <a:t>Lot size</a:t>
            </a:r>
          </a:p>
          <a:p>
            <a:r>
              <a:rPr lang="en-US" strike="sngStrike" dirty="0"/>
              <a:t>Tick size</a:t>
            </a:r>
          </a:p>
          <a:p>
            <a:r>
              <a:rPr lang="en-US" strike="sngStrike" dirty="0"/>
              <a:t>Trading schedule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Matching mechanisms</a:t>
            </a:r>
          </a:p>
          <a:p>
            <a:r>
              <a:rPr lang="en-US" strike="sngStrike" dirty="0"/>
              <a:t>Stock data publishing</a:t>
            </a:r>
          </a:p>
          <a:p>
            <a:r>
              <a:rPr lang="en-US" strike="sngStrike" dirty="0"/>
              <a:t>Order and execution reporting</a:t>
            </a:r>
          </a:p>
          <a:p>
            <a:r>
              <a:rPr lang="en-US" strike="sngStrike" dirty="0"/>
              <a:t>Exchange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7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  <a:p>
            <a:r>
              <a:rPr lang="de-DE" err="1"/>
              <a:t>Structure</a:t>
            </a:r>
          </a:p>
          <a:p>
            <a:r>
              <a:rPr lang="de-DE"/>
              <a:t>Communication</a:t>
            </a:r>
          </a:p>
          <a:p>
            <a:r>
              <a:rPr lang="de-DE"/>
              <a:t>GUI</a:t>
            </a:r>
          </a:p>
          <a:p>
            <a:r>
              <a:rPr lang="de-DE" err="1"/>
              <a:t>Matching</a:t>
            </a:r>
            <a:r>
              <a:rPr lang="de-DE"/>
              <a:t> </a:t>
            </a:r>
            <a:r>
              <a:rPr lang="de-DE" err="1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015927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927273" y="929902"/>
            <a:ext cx="9575749" cy="2616199"/>
          </a:xfrm>
        </p:spPr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???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b="1" dirty="0" err="1"/>
              <a:t>Thank</a:t>
            </a:r>
            <a:r>
              <a:rPr lang="de-DE" sz="2800" b="1" dirty="0"/>
              <a:t> </a:t>
            </a:r>
            <a:r>
              <a:rPr lang="de-DE" sz="2800" b="1" dirty="0" err="1"/>
              <a:t>you</a:t>
            </a:r>
            <a:r>
              <a:rPr lang="de-DE" sz="2800" b="1" dirty="0"/>
              <a:t> </a:t>
            </a:r>
            <a:r>
              <a:rPr lang="de-DE" sz="2800" b="1" dirty="0" err="1"/>
              <a:t>for</a:t>
            </a:r>
            <a:r>
              <a:rPr lang="de-DE" sz="2800" b="1" dirty="0"/>
              <a:t> </a:t>
            </a:r>
            <a:r>
              <a:rPr lang="de-DE" sz="2800" b="1" dirty="0" err="1"/>
              <a:t>listening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8531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935" y="0"/>
            <a:ext cx="10018713" cy="1752599"/>
          </a:xfrm>
        </p:spPr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</p:txBody>
      </p:sp>
      <p:pic>
        <p:nvPicPr>
          <p:cNvPr id="4" name="Inhaltsplatzhalter 3" descr="UseCas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5245" y="1286576"/>
            <a:ext cx="6758080" cy="5339203"/>
          </a:xfrm>
        </p:spPr>
      </p:pic>
    </p:spTree>
    <p:extLst>
      <p:ext uri="{BB962C8B-B14F-4D97-AF65-F5344CB8AC3E}">
        <p14:creationId xmlns:p14="http://schemas.microsoft.com/office/powerpoint/2010/main" val="343147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7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trike="sngStrike" dirty="0">
                <a:solidFill>
                  <a:srgbClr val="FF0000"/>
                </a:solidFill>
              </a:rPr>
              <a:t>Order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Execution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Stock universe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Lot size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Tick size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Trading schedule</a:t>
            </a:r>
          </a:p>
          <a:p>
            <a:r>
              <a:rPr lang="en-US" dirty="0"/>
              <a:t>Matching mechanisms</a:t>
            </a:r>
          </a:p>
          <a:p>
            <a:r>
              <a:rPr lang="en-US" dirty="0"/>
              <a:t>Stock data publishing</a:t>
            </a:r>
          </a:p>
          <a:p>
            <a:r>
              <a:rPr lang="en-US" dirty="0"/>
              <a:t>Order and execution reporting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Exchange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7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>
                <a:solidFill>
                  <a:srgbClr val="FF0000"/>
                </a:solidFill>
              </a:rPr>
              <a:t>Preload a universe of well defined stocks</a:t>
            </a:r>
          </a:p>
          <a:p>
            <a:pPr lvl="1"/>
            <a:r>
              <a:rPr lang="en-US" dirty="0"/>
              <a:t>Publish tradable stock list to members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System must have rules to ensure that orders will not be over executed, should be within price range of the original order.   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All transaction records must be kept for future query.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Calculate open price accurately.</a:t>
            </a:r>
          </a:p>
          <a:p>
            <a:pPr lvl="1"/>
            <a:r>
              <a:rPr lang="en-US" dirty="0"/>
              <a:t>Has knowledge of the price of stock got executed last time, last trading day’s close price of each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>
                <a:solidFill>
                  <a:srgbClr val="FF0000"/>
                </a:solidFill>
              </a:rPr>
              <a:t>Accept orders with price in proper range, which means 10% away from last price.  Reject the rest orders with reason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Accept orders with notional value in proper range, which means within 20% of total tradable value of the target stock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Accept orders during auction, normal trading session.  Reject orders after close, before open.</a:t>
            </a:r>
          </a:p>
          <a:p>
            <a:pPr lvl="1"/>
            <a:r>
              <a:rPr lang="en-US" dirty="0"/>
              <a:t>All communications should based on FIX4.2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Trading schedule should be configurable. For example, auction could start from 11:00am when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trike="sngStrike" dirty="0">
                <a:solidFill>
                  <a:srgbClr val="FF0000"/>
                </a:solidFill>
              </a:rPr>
              <a:t>Scalability: have multiple instances of the system running, sharing each other’s work load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System must have authentication and authorization mechanism, administrator and operator have different permission to view the order books. 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When system goes down un-expectantly (process crash, machine failure, lose of power), after restart it needs to remember current order book details.</a:t>
            </a:r>
          </a:p>
          <a:p>
            <a:pPr lvl="1"/>
            <a:r>
              <a:rPr lang="en-US" dirty="0"/>
              <a:t>Has GUI tool could switch stocks to “on hold” mode , means not tradable, publish “on hold” message to exchange members, and switch back to normal trading mode.  This function should limited to “administrator”.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Provide “stop execution” function.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Provide “special auction” function for specific stocks when buy or sell pressure is unbalanced, with breach of price limit.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Provide pre-defined stock universe data publish based on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1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Communication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957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Breitbild</PresentationFormat>
  <Paragraphs>118</Paragraphs>
  <Slides>20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Parallax</vt:lpstr>
      <vt:lpstr>Exchange Simulator</vt:lpstr>
      <vt:lpstr>Content</vt:lpstr>
      <vt:lpstr>Use Case</vt:lpstr>
      <vt:lpstr>Structure</vt:lpstr>
      <vt:lpstr>Functional Requirements</vt:lpstr>
      <vt:lpstr>Functional Requirements</vt:lpstr>
      <vt:lpstr>Functional Requirements</vt:lpstr>
      <vt:lpstr>Non-functional Requirements</vt:lpstr>
      <vt:lpstr>Communication</vt:lpstr>
      <vt:lpstr>Functional Requirements</vt:lpstr>
      <vt:lpstr>Functional Requirements</vt:lpstr>
      <vt:lpstr>Functional Requirements</vt:lpstr>
      <vt:lpstr>GUI</vt:lpstr>
      <vt:lpstr>Functional Requirements</vt:lpstr>
      <vt:lpstr>Functional Requirements</vt:lpstr>
      <vt:lpstr>Non-functional Requirements</vt:lpstr>
      <vt:lpstr>Matching Algorithm</vt:lpstr>
      <vt:lpstr>Matching Algorithm</vt:lpstr>
      <vt:lpstr>Functional Requirements</vt:lpstr>
      <vt:lpstr>Do you have 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Simulator</dc:title>
  <dc:creator>Emely</dc:creator>
  <cp:lastModifiedBy>Emely</cp:lastModifiedBy>
  <cp:revision>12</cp:revision>
  <dcterms:modified xsi:type="dcterms:W3CDTF">2016-12-28T04:07:20Z</dcterms:modified>
</cp:coreProperties>
</file>