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2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3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4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5.xml" ContentType="application/vnd.openxmlformats-officedocument.presentationml.notes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5"/>
  </p:notesMasterIdLst>
  <p:handoutMasterIdLst>
    <p:handoutMasterId r:id="rId36"/>
  </p:handoutMasterIdLst>
  <p:sldIdLst>
    <p:sldId id="256" r:id="rId2"/>
    <p:sldId id="272" r:id="rId3"/>
    <p:sldId id="257" r:id="rId4"/>
    <p:sldId id="258" r:id="rId5"/>
    <p:sldId id="259" r:id="rId6"/>
    <p:sldId id="273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8" r:id="rId18"/>
    <p:sldId id="274" r:id="rId19"/>
    <p:sldId id="270" r:id="rId20"/>
    <p:sldId id="275" r:id="rId21"/>
    <p:sldId id="277" r:id="rId22"/>
    <p:sldId id="280" r:id="rId23"/>
    <p:sldId id="281" r:id="rId24"/>
    <p:sldId id="279" r:id="rId25"/>
    <p:sldId id="282" r:id="rId26"/>
    <p:sldId id="283" r:id="rId27"/>
    <p:sldId id="290" r:id="rId28"/>
    <p:sldId id="286" r:id="rId29"/>
    <p:sldId id="284" r:id="rId30"/>
    <p:sldId id="287" r:id="rId31"/>
    <p:sldId id="288" r:id="rId32"/>
    <p:sldId id="289" r:id="rId33"/>
    <p:sldId id="285" r:id="rId34"/>
  </p:sldIdLst>
  <p:sldSz cx="12192000" cy="6858000"/>
  <p:notesSz cx="6858000" cy="9144000"/>
  <p:custDataLst>
    <p:tags r:id="rId37"/>
  </p:custDataLst>
  <p:defaultTextStyle>
    <a:defPPr>
      <a:defRPr lang="de-DE"/>
    </a:defPPr>
    <a:lvl1pPr marL="0" algn="l" defTabSz="108877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44388" algn="l" defTabSz="108877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88776" algn="l" defTabSz="108877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33164" algn="l" defTabSz="108877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77552" algn="l" defTabSz="108877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721940" algn="l" defTabSz="108877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66328" algn="l" defTabSz="108877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810716" algn="l" defTabSz="108877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355104" algn="l" defTabSz="108877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98">
          <p15:clr>
            <a:srgbClr val="A4A3A4"/>
          </p15:clr>
        </p15:guide>
        <p15:guide id="2" orient="horz" pos="3565">
          <p15:clr>
            <a:srgbClr val="A4A3A4"/>
          </p15:clr>
        </p15:guide>
        <p15:guide id="3" orient="horz" pos="3973">
          <p15:clr>
            <a:srgbClr val="A4A3A4"/>
          </p15:clr>
        </p15:guide>
        <p15:guide id="4" orient="horz" pos="958">
          <p15:clr>
            <a:srgbClr val="A4A3A4"/>
          </p15:clr>
        </p15:guide>
        <p15:guide id="5" orient="horz" pos="2613">
          <p15:clr>
            <a:srgbClr val="A4A3A4"/>
          </p15:clr>
        </p15:guide>
        <p15:guide id="6" orient="horz" pos="2092">
          <p15:clr>
            <a:srgbClr val="A4A3A4"/>
          </p15:clr>
        </p15:guide>
        <p15:guide id="7" orient="horz" pos="3293">
          <p15:clr>
            <a:srgbClr val="A4A3A4"/>
          </p15:clr>
        </p15:guide>
        <p15:guide id="8" orient="horz" pos="3429">
          <p15:clr>
            <a:srgbClr val="A4A3A4"/>
          </p15:clr>
        </p15:guide>
        <p15:guide id="9" pos="666">
          <p15:clr>
            <a:srgbClr val="A4A3A4"/>
          </p15:clr>
        </p15:guide>
        <p15:guide id="10" pos="7468">
          <p15:clr>
            <a:srgbClr val="A4A3A4"/>
          </p15:clr>
        </p15:guide>
        <p15:guide id="11" pos="1256">
          <p15:clr>
            <a:srgbClr val="A4A3A4"/>
          </p15:clr>
        </p15:guide>
        <p15:guide id="12" pos="7679">
          <p15:clr>
            <a:srgbClr val="A4A3A4"/>
          </p15:clr>
        </p15:guide>
        <p15:guide id="13" pos="5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482"/>
    <a:srgbClr val="33C39B"/>
    <a:srgbClr val="66D2B4"/>
    <a:srgbClr val="99E1CD"/>
    <a:srgbClr val="464646"/>
    <a:srgbClr val="6E6E6E"/>
    <a:srgbClr val="969696"/>
    <a:srgbClr val="BEBEBE"/>
    <a:srgbClr val="0A4F76"/>
    <a:srgbClr val="3B72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5471" autoAdjust="0"/>
  </p:normalViewPr>
  <p:slideViewPr>
    <p:cSldViewPr>
      <p:cViewPr varScale="1">
        <p:scale>
          <a:sx n="96" d="100"/>
          <a:sy n="96" d="100"/>
        </p:scale>
        <p:origin x="86" y="115"/>
      </p:cViewPr>
      <p:guideLst>
        <p:guide orient="horz" pos="1298"/>
        <p:guide orient="horz" pos="3565"/>
        <p:guide orient="horz" pos="3973"/>
        <p:guide orient="horz" pos="958"/>
        <p:guide orient="horz" pos="2613"/>
        <p:guide orient="horz" pos="2092"/>
        <p:guide orient="horz" pos="3293"/>
        <p:guide orient="horz" pos="3429"/>
        <p:guide pos="666"/>
        <p:guide pos="7468"/>
        <p:guide pos="1256"/>
        <p:guide pos="7679"/>
        <p:guide pos="5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72" d="100"/>
          <a:sy n="72" d="100"/>
        </p:scale>
        <p:origin x="-3402" y="-96"/>
      </p:cViewPr>
      <p:guideLst>
        <p:guide orient="horz" pos="2880"/>
        <p:guide pos="216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gs" Target="tags/tag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>
              <a:latin typeface="Arial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85986E-5E44-4667-9D8B-4AE60CACFF23}" type="datetimeFigureOut">
              <a:rPr lang="de-DE" smtClean="0">
                <a:latin typeface="Arial" pitchFamily="34" charset="0"/>
              </a:rPr>
              <a:pPr/>
              <a:t>10.08.2019</a:t>
            </a:fld>
            <a:endParaRPr lang="de-DE" dirty="0">
              <a:latin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>
              <a:latin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DEDA76-B035-4C09-8581-62F6D895289B}" type="slidenum">
              <a:rPr lang="de-DE" smtClean="0">
                <a:latin typeface="Arial" pitchFamily="34" charset="0"/>
              </a:rPr>
              <a:pPr/>
              <a:t>‹#›</a:t>
            </a:fld>
            <a:endParaRPr lang="de-DE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66827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B74DB2CD-CD95-4F82-8D61-856ADF8692F2}" type="datetimeFigureOut">
              <a:rPr lang="en-US" smtClean="0"/>
              <a:pPr/>
              <a:t>8/10/2019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97C27236-3239-44C6-8255-61E4D0637A9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374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88776" rtl="0" eaLnBrk="1" latinLnBrk="0" hangingPunct="1">
      <a:defRPr sz="14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544388" algn="l" defTabSz="1088776" rtl="0" eaLnBrk="1" latinLnBrk="0" hangingPunct="1">
      <a:defRPr sz="14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1088776" algn="l" defTabSz="1088776" rtl="0" eaLnBrk="1" latinLnBrk="0" hangingPunct="1">
      <a:defRPr sz="14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633164" algn="l" defTabSz="1088776" rtl="0" eaLnBrk="1" latinLnBrk="0" hangingPunct="1">
      <a:defRPr sz="14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2177552" algn="l" defTabSz="1088776" rtl="0" eaLnBrk="1" latinLnBrk="0" hangingPunct="1">
      <a:defRPr sz="14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721940" algn="l" defTabSz="108877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266328" algn="l" defTabSz="108877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810716" algn="l" defTabSz="108877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355104" algn="l" defTabSz="108877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4400" y="381000"/>
            <a:ext cx="5029200" cy="28289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825500" y="4343400"/>
            <a:ext cx="5207000" cy="4114800"/>
          </a:xfrm>
        </p:spPr>
        <p:txBody>
          <a:bodyPr anchor="t" anchorCtr="0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C27236-3239-44C6-8255-61E4D0637A97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75933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4400" y="381000"/>
            <a:ext cx="5029200" cy="28289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825500" y="4343400"/>
            <a:ext cx="5207000" cy="4114800"/>
          </a:xfrm>
        </p:spPr>
        <p:txBody>
          <a:bodyPr anchor="t" anchorCtr="0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C27236-3239-44C6-8255-61E4D0637A97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77331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4400" y="381000"/>
            <a:ext cx="5029200" cy="28289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825500" y="4343400"/>
            <a:ext cx="5207000" cy="4114800"/>
          </a:xfrm>
        </p:spPr>
        <p:txBody>
          <a:bodyPr anchor="t" anchorCtr="0"/>
          <a:lstStyle/>
          <a:p>
            <a:pPr eaLnBrk="1" hangingPunct="1"/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C27236-3239-44C6-8255-61E4D0637A97}" type="slidenum">
              <a:rPr lang="de-DE" smtClean="0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98877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4400" y="381000"/>
            <a:ext cx="5029200" cy="28289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825500" y="4343400"/>
            <a:ext cx="5207000" cy="4114800"/>
          </a:xfrm>
        </p:spPr>
        <p:txBody>
          <a:bodyPr anchor="t" anchorCtr="0"/>
          <a:lstStyle/>
          <a:p>
            <a:pPr eaLnBrk="1" hangingPunct="1"/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C27236-3239-44C6-8255-61E4D0637A97}" type="slidenum">
              <a:rPr lang="de-DE" smtClean="0"/>
              <a:pPr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98877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4400" y="381000"/>
            <a:ext cx="5029200" cy="28289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825500" y="4343400"/>
            <a:ext cx="5207000" cy="4114800"/>
          </a:xfrm>
        </p:spPr>
        <p:txBody>
          <a:bodyPr anchor="t" anchorCtr="0"/>
          <a:lstStyle/>
          <a:p>
            <a:pPr eaLnBrk="1" hangingPunct="1"/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C27236-3239-44C6-8255-61E4D0637A97}" type="slidenum">
              <a:rPr lang="de-DE" smtClean="0"/>
              <a:pPr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14512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4400" y="381000"/>
            <a:ext cx="5029200" cy="28289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825500" y="4343400"/>
            <a:ext cx="5207000" cy="4114800"/>
          </a:xfrm>
        </p:spPr>
        <p:txBody>
          <a:bodyPr anchor="t" anchorCtr="0"/>
          <a:lstStyle/>
          <a:p>
            <a:pPr eaLnBrk="1" hangingPunct="1"/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C27236-3239-44C6-8255-61E4D0637A97}" type="slidenum">
              <a:rPr lang="de-DE" smtClean="0"/>
              <a:pPr/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388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8580" y="4256899"/>
            <a:ext cx="9646958" cy="467892"/>
          </a:xfrm>
        </p:spPr>
        <p:txBody>
          <a:bodyPr lIns="0" tIns="18000" rIns="0" bIns="0" anchor="t" anchorCtr="0">
            <a:noAutofit/>
          </a:bodyPr>
          <a:lstStyle>
            <a:lvl1pPr algn="l">
              <a:defRPr lang="en-US" sz="2800" kern="1200" cap="all" baseline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 dirty="0" err="1"/>
              <a:t>Titelmasterformat</a:t>
            </a:r>
            <a:r>
              <a:rPr lang="en-US" dirty="0"/>
              <a:t>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8580" y="4652890"/>
            <a:ext cx="9646958" cy="323925"/>
          </a:xfrm>
        </p:spPr>
        <p:txBody>
          <a:bodyPr lIns="0" tIns="0" rIns="0" bIns="0" anchor="b" anchorCtr="0">
            <a:noAutofit/>
          </a:bodyPr>
          <a:lstStyle>
            <a:lvl1pPr marL="0" indent="0" algn="l" defTabSz="1088776" rtl="0" eaLnBrk="1" latinLnBrk="0" hangingPunct="1">
              <a:buNone/>
              <a:defRPr lang="de-DE" sz="2000" kern="1200" cap="all" baseline="0" dirty="0">
                <a:solidFill>
                  <a:srgbClr val="711E82"/>
                </a:solidFill>
                <a:latin typeface="Arial" pitchFamily="34" charset="0"/>
                <a:ea typeface="+mn-ea"/>
                <a:cs typeface="+mn-cs"/>
              </a:defRPr>
            </a:lvl1pPr>
            <a:lvl2pPr marL="5443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87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31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775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219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663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107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551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Formatvorlage</a:t>
            </a:r>
            <a:r>
              <a:rPr lang="en-US" dirty="0"/>
              <a:t> des </a:t>
            </a:r>
            <a:r>
              <a:rPr lang="en-US" dirty="0" err="1"/>
              <a:t>Untertitelmasters</a:t>
            </a:r>
            <a:r>
              <a:rPr lang="en-US" dirty="0"/>
              <a:t>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209225" y="5156793"/>
            <a:ext cx="9646313" cy="1367835"/>
          </a:xfrm>
        </p:spPr>
        <p:txBody>
          <a:bodyPr lIns="0" tIns="0" rIns="0" bIns="0"/>
          <a:lstStyle>
            <a:lvl1pPr marL="0" indent="0" algn="l" defTabSz="1088776" rtl="0" eaLnBrk="1" latinLnBrk="0" hangingPunct="1">
              <a:spcBef>
                <a:spcPts val="0"/>
              </a:spcBef>
              <a:spcAft>
                <a:spcPts val="400"/>
              </a:spcAft>
              <a:buNone/>
              <a:defRPr lang="en-US" sz="14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0" indent="0" algn="l" defTabSz="1088776" rtl="0" eaLnBrk="1" latinLnBrk="0" hangingPunct="1">
              <a:spcBef>
                <a:spcPts val="0"/>
              </a:spcBef>
              <a:spcAft>
                <a:spcPts val="400"/>
              </a:spcAft>
              <a:buNone/>
              <a:defRPr lang="en-US" sz="14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0" indent="0" algn="l" defTabSz="1088776" rtl="0" eaLnBrk="1" latinLnBrk="0" hangingPunct="1">
              <a:spcBef>
                <a:spcPts val="0"/>
              </a:spcBef>
              <a:spcAft>
                <a:spcPts val="400"/>
              </a:spcAft>
              <a:buNone/>
              <a:defRPr lang="en-US" sz="14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0" indent="0" algn="l" defTabSz="1088776" rtl="0" eaLnBrk="1" latinLnBrk="0" hangingPunct="1">
              <a:spcBef>
                <a:spcPts val="0"/>
              </a:spcBef>
              <a:spcAft>
                <a:spcPts val="400"/>
              </a:spcAft>
              <a:buNone/>
              <a:defRPr lang="en-US" sz="14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0" indent="0" algn="l" defTabSz="1088776" rtl="0" eaLnBrk="1" latinLnBrk="0" hangingPunct="1">
              <a:spcBef>
                <a:spcPts val="0"/>
              </a:spcBef>
              <a:spcAft>
                <a:spcPts val="400"/>
              </a:spcAft>
              <a:buNone/>
              <a:defRPr lang="de-DE" sz="1400" kern="1200" dirty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 err="1"/>
              <a:t>Textmasterformat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  <a:p>
            <a:pPr lvl="1"/>
            <a:r>
              <a:rPr lang="en-US" dirty="0" err="1"/>
              <a:t>Zweite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2"/>
            <a:r>
              <a:rPr lang="en-US" dirty="0" err="1"/>
              <a:t>Dritte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3"/>
            <a:r>
              <a:rPr lang="en-US" dirty="0" err="1"/>
              <a:t>Vierte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4"/>
            <a:r>
              <a:rPr lang="en-US" dirty="0" err="1"/>
              <a:t>Fünfte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</p:txBody>
      </p:sp>
      <p:sp>
        <p:nvSpPr>
          <p:cNvPr id="9" name="Rechteck 8"/>
          <p:cNvSpPr/>
          <p:nvPr userDrawn="1"/>
        </p:nvSpPr>
        <p:spPr bwMode="gray">
          <a:xfrm>
            <a:off x="0" y="1089623"/>
            <a:ext cx="1993381" cy="3059143"/>
          </a:xfrm>
          <a:prstGeom prst="rect">
            <a:avLst/>
          </a:prstGeom>
          <a:solidFill>
            <a:srgbClr val="00B4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1766" y="374274"/>
            <a:ext cx="1466468" cy="3602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058116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arge Imag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02515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Large Imag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9335244" y="0"/>
            <a:ext cx="2856756" cy="6858000"/>
          </a:xfrm>
          <a:solidFill>
            <a:schemeClr val="bg1">
              <a:alpha val="60000"/>
            </a:schemeClr>
          </a:solidFill>
        </p:spPr>
        <p:txBody>
          <a:bodyPr lIns="180000" tIns="450000" rIns="252000" bIns="450000" anchor="t" anchorCtr="0"/>
          <a:lstStyle>
            <a:lvl1pPr algn="r">
              <a:defRPr sz="1800"/>
            </a:lvl1pPr>
            <a:lvl2pPr algn="r">
              <a:defRPr sz="1800"/>
            </a:lvl2pPr>
            <a:lvl3pPr algn="r">
              <a:defRPr sz="1800"/>
            </a:lvl3pPr>
            <a:lvl4pPr algn="r">
              <a:defRPr sz="1800"/>
            </a:lvl4pPr>
            <a:lvl5pPr algn="r">
              <a:defRPr sz="1800"/>
            </a:lvl5pPr>
          </a:lstStyle>
          <a:p>
            <a:pPr lvl="0"/>
            <a:r>
              <a:rPr lang="en-US" dirty="0" err="1"/>
              <a:t>Textmasterformat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  <a:p>
            <a:pPr lvl="1"/>
            <a:r>
              <a:rPr lang="en-US" dirty="0" err="1"/>
              <a:t>Zweite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2"/>
            <a:r>
              <a:rPr lang="en-US" dirty="0" err="1"/>
              <a:t>Dritte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3"/>
            <a:r>
              <a:rPr lang="en-US" dirty="0" err="1"/>
              <a:t>Vierte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4"/>
            <a:r>
              <a:rPr lang="en-US" dirty="0" err="1"/>
              <a:t>Fünfte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3674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Large Imag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-1" y="0"/>
            <a:ext cx="2856484" cy="6858000"/>
          </a:xfrm>
          <a:solidFill>
            <a:schemeClr val="bg1">
              <a:alpha val="60000"/>
            </a:schemeClr>
          </a:solidFill>
        </p:spPr>
        <p:txBody>
          <a:bodyPr lIns="252000" tIns="450000" rIns="180000" bIns="450000" anchor="t" anchorCtr="0"/>
          <a:lstStyle>
            <a:lvl1pPr algn="l">
              <a:defRPr sz="1800"/>
            </a:lvl1pPr>
            <a:lvl2pPr algn="l">
              <a:defRPr sz="1800"/>
            </a:lvl2pPr>
            <a:lvl3pPr algn="l">
              <a:defRPr sz="1800"/>
            </a:lvl3pPr>
            <a:lvl4pPr algn="l">
              <a:defRPr sz="1800"/>
            </a:lvl4pPr>
            <a:lvl5pPr algn="l">
              <a:defRPr sz="1800"/>
            </a:lvl5pPr>
          </a:lstStyle>
          <a:p>
            <a:pPr lvl="0"/>
            <a:r>
              <a:rPr lang="en-US" dirty="0" err="1"/>
              <a:t>Textmasterformat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  <a:p>
            <a:pPr lvl="1"/>
            <a:r>
              <a:rPr lang="en-US" dirty="0" err="1"/>
              <a:t>Zweite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2"/>
            <a:r>
              <a:rPr lang="en-US" dirty="0" err="1"/>
              <a:t>Dritte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3"/>
            <a:r>
              <a:rPr lang="en-US" dirty="0" err="1"/>
              <a:t>Vierte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4"/>
            <a:r>
              <a:rPr lang="en-US" dirty="0" err="1"/>
              <a:t>Fünfte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9392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5_Large Imag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9335244" y="0"/>
            <a:ext cx="2856756" cy="6858000"/>
          </a:xfrm>
          <a:solidFill>
            <a:schemeClr val="tx1">
              <a:alpha val="60000"/>
            </a:schemeClr>
          </a:solidFill>
        </p:spPr>
        <p:txBody>
          <a:bodyPr lIns="180000" tIns="450000" rIns="252000" bIns="450000" anchor="t" anchorCtr="0"/>
          <a:lstStyle>
            <a:lvl1pPr algn="r">
              <a:defRPr sz="1800">
                <a:solidFill>
                  <a:schemeClr val="bg1"/>
                </a:solidFill>
              </a:defRPr>
            </a:lvl1pPr>
            <a:lvl2pPr algn="r">
              <a:defRPr sz="1800">
                <a:solidFill>
                  <a:schemeClr val="bg1"/>
                </a:solidFill>
              </a:defRPr>
            </a:lvl2pPr>
            <a:lvl3pPr algn="r">
              <a:defRPr sz="1800">
                <a:solidFill>
                  <a:schemeClr val="bg1"/>
                </a:solidFill>
              </a:defRPr>
            </a:lvl3pPr>
            <a:lvl4pPr algn="r">
              <a:defRPr sz="1800">
                <a:solidFill>
                  <a:schemeClr val="bg1"/>
                </a:solidFill>
              </a:defRPr>
            </a:lvl4pPr>
            <a:lvl5pPr algn="r"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/>
              <a:t>Textmasterformat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  <a:p>
            <a:pPr lvl="1"/>
            <a:r>
              <a:rPr lang="en-US" dirty="0" err="1"/>
              <a:t>Zweite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2"/>
            <a:r>
              <a:rPr lang="en-US" dirty="0" err="1"/>
              <a:t>Dritte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3"/>
            <a:r>
              <a:rPr lang="en-US" dirty="0" err="1"/>
              <a:t>Vierte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4"/>
            <a:r>
              <a:rPr lang="en-US" dirty="0" err="1"/>
              <a:t>Fünfte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6208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7_Large Imag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0" y="0"/>
            <a:ext cx="2856756" cy="6858000"/>
          </a:xfrm>
          <a:solidFill>
            <a:schemeClr val="tx1">
              <a:alpha val="60000"/>
            </a:schemeClr>
          </a:solidFill>
        </p:spPr>
        <p:txBody>
          <a:bodyPr lIns="252000" tIns="450000" rIns="180000" bIns="450000" anchor="t" anchorCtr="0"/>
          <a:lstStyle>
            <a:lvl1pPr algn="l">
              <a:defRPr sz="1800">
                <a:solidFill>
                  <a:schemeClr val="bg1"/>
                </a:solidFill>
              </a:defRPr>
            </a:lvl1pPr>
            <a:lvl2pPr algn="l">
              <a:defRPr sz="1800">
                <a:solidFill>
                  <a:schemeClr val="bg1"/>
                </a:solidFill>
              </a:defRPr>
            </a:lvl2pPr>
            <a:lvl3pPr algn="l">
              <a:defRPr sz="1800">
                <a:solidFill>
                  <a:schemeClr val="bg1"/>
                </a:solidFill>
              </a:defRPr>
            </a:lvl3pPr>
            <a:lvl4pPr algn="l">
              <a:defRPr sz="1800">
                <a:solidFill>
                  <a:schemeClr val="bg1"/>
                </a:solidFill>
              </a:defRPr>
            </a:lvl4pPr>
            <a:lvl5pPr algn="l"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/>
              <a:t>Textmasterformat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  <a:p>
            <a:pPr lvl="1"/>
            <a:r>
              <a:rPr lang="en-US" dirty="0" err="1"/>
              <a:t>Zweite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2"/>
            <a:r>
              <a:rPr lang="en-US" dirty="0" err="1"/>
              <a:t>Dritte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3"/>
            <a:r>
              <a:rPr lang="en-US" dirty="0" err="1"/>
              <a:t>Vierte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4"/>
            <a:r>
              <a:rPr lang="en-US" dirty="0" err="1"/>
              <a:t>Fünfte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785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 hidden="1"/>
          <p:cNvSpPr>
            <a:spLocks noGrp="1"/>
          </p:cNvSpPr>
          <p:nvPr>
            <p:ph type="ftr" sz="quarter" idx="11"/>
          </p:nvPr>
        </p:nvSpPr>
        <p:spPr>
          <a:xfrm>
            <a:off x="952065" y="6380646"/>
            <a:ext cx="3740144" cy="3239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r>
              <a:rPr lang="en-US"/>
              <a:t>B. Braun Melsungen AG </a:t>
            </a:r>
            <a:endParaRPr lang="en-US" dirty="0"/>
          </a:p>
        </p:txBody>
      </p:sp>
      <p:sp>
        <p:nvSpPr>
          <p:cNvPr id="5" name="Slide Number Placeholder 4" hidden="1"/>
          <p:cNvSpPr>
            <a:spLocks noGrp="1"/>
          </p:cNvSpPr>
          <p:nvPr>
            <p:ph type="sldNum" sz="quarter" idx="12"/>
          </p:nvPr>
        </p:nvSpPr>
        <p:spPr>
          <a:xfrm>
            <a:off x="9118325" y="6380646"/>
            <a:ext cx="2844800" cy="323925"/>
          </a:xfrm>
          <a:prstGeom prst="rect">
            <a:avLst/>
          </a:prstGeom>
        </p:spPr>
        <p:txBody>
          <a:bodyPr/>
          <a:lstStyle/>
          <a:p>
            <a:fld id="{8D981D2A-10EE-45CA-B672-13EC15929D9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Titelmasterformat</a:t>
            </a:r>
            <a:r>
              <a:rPr lang="en-US" dirty="0"/>
              <a:t>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057000" y="2060098"/>
            <a:ext cx="10798140" cy="4247039"/>
          </a:xfrm>
        </p:spPr>
        <p:txBody>
          <a:bodyPr/>
          <a:lstStyle/>
          <a:p>
            <a:pPr lvl="0"/>
            <a:r>
              <a:rPr lang="en-US" noProof="0" dirty="0" err="1"/>
              <a:t>Textmasterformat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2"/>
            <a:r>
              <a:rPr lang="en-US" noProof="0" dirty="0" err="1"/>
              <a:t>Dritte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3"/>
            <a:r>
              <a:rPr lang="en-US" noProof="0" dirty="0" err="1"/>
              <a:t>Vierte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4"/>
            <a:r>
              <a:rPr lang="en-US" noProof="0" dirty="0" err="1"/>
              <a:t>Fünfte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2869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hap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226" y="2421169"/>
            <a:ext cx="9646313" cy="431900"/>
          </a:xfrm>
        </p:spPr>
        <p:txBody>
          <a:bodyPr lIns="0" tIns="0" rIns="0" bIns="0" anchor="b" anchorCtr="0">
            <a:noAutofit/>
          </a:bodyPr>
          <a:lstStyle>
            <a:lvl1pPr algn="l">
              <a:defRPr lang="en-US" sz="2800" kern="1200" cap="all" baseline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noProof="0" dirty="0" err="1"/>
              <a:t>Titelmasterformat</a:t>
            </a:r>
            <a:r>
              <a:rPr lang="en-US" noProof="0" dirty="0"/>
              <a:t> </a:t>
            </a:r>
            <a:r>
              <a:rPr lang="en-US" noProof="0" dirty="0" err="1"/>
              <a:t>durch</a:t>
            </a:r>
            <a:r>
              <a:rPr lang="en-US" noProof="0" dirty="0"/>
              <a:t>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226" y="2781079"/>
            <a:ext cx="9646313" cy="359917"/>
          </a:xfrm>
        </p:spPr>
        <p:txBody>
          <a:bodyPr lIns="0" tIns="0" rIns="0" bIns="0" anchor="b" anchorCtr="0">
            <a:noAutofit/>
          </a:bodyPr>
          <a:lstStyle>
            <a:lvl1pPr marL="0" indent="0" algn="l" defTabSz="1088776" rtl="0" eaLnBrk="1" latinLnBrk="0" hangingPunct="1">
              <a:buNone/>
              <a:defRPr lang="de-DE" sz="2000" kern="1200" cap="all" baseline="0" dirty="0">
                <a:solidFill>
                  <a:srgbClr val="711E8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5443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87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31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775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219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663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107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551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err="1"/>
              <a:t>Formatvorlage</a:t>
            </a:r>
            <a:r>
              <a:rPr lang="en-US" noProof="0" dirty="0"/>
              <a:t> des </a:t>
            </a:r>
            <a:r>
              <a:rPr lang="en-US" noProof="0" dirty="0" err="1"/>
              <a:t>Untertitelmasters</a:t>
            </a:r>
            <a:r>
              <a:rPr lang="en-US" noProof="0" dirty="0"/>
              <a:t> </a:t>
            </a:r>
            <a:r>
              <a:rPr lang="en-US" noProof="0" dirty="0" err="1"/>
              <a:t>durch</a:t>
            </a:r>
            <a:r>
              <a:rPr lang="en-US" noProof="0" dirty="0"/>
              <a:t>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</p:txBody>
      </p:sp>
      <p:sp>
        <p:nvSpPr>
          <p:cNvPr id="9" name="Rechteck 8"/>
          <p:cNvSpPr/>
          <p:nvPr userDrawn="1"/>
        </p:nvSpPr>
        <p:spPr bwMode="gray">
          <a:xfrm>
            <a:off x="-770" y="1089283"/>
            <a:ext cx="1994151" cy="2231731"/>
          </a:xfrm>
          <a:prstGeom prst="rect">
            <a:avLst/>
          </a:prstGeom>
          <a:solidFill>
            <a:srgbClr val="00B4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1766" y="374274"/>
            <a:ext cx="1466468" cy="3602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277229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box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7000" y="2060099"/>
            <a:ext cx="10798140" cy="3383766"/>
          </a:xfrm>
        </p:spPr>
        <p:txBody>
          <a:bodyPr/>
          <a:lstStyle/>
          <a:p>
            <a:pPr lvl="0"/>
            <a:r>
              <a:rPr lang="en-US" noProof="0" dirty="0" err="1"/>
              <a:t>Textmasterformat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2"/>
            <a:r>
              <a:rPr lang="en-US" noProof="0" dirty="0" err="1"/>
              <a:t>Dritte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3"/>
            <a:r>
              <a:rPr lang="en-US" noProof="0" dirty="0" err="1"/>
              <a:t>Vierte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4"/>
            <a:r>
              <a:rPr lang="en-US" noProof="0" dirty="0" err="1"/>
              <a:t>Fünfte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</p:txBody>
      </p:sp>
      <p:sp>
        <p:nvSpPr>
          <p:cNvPr id="5" name="Footer Placeholder 4" hidden="1"/>
          <p:cNvSpPr>
            <a:spLocks noGrp="1"/>
          </p:cNvSpPr>
          <p:nvPr>
            <p:ph type="ftr" sz="quarter" idx="11"/>
          </p:nvPr>
        </p:nvSpPr>
        <p:spPr>
          <a:xfrm>
            <a:off x="952065" y="6380646"/>
            <a:ext cx="3740144" cy="3239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r>
              <a:rPr lang="en-US"/>
              <a:t>B. Braun Melsungen AG </a:t>
            </a:r>
            <a:endParaRPr lang="en-US" dirty="0"/>
          </a:p>
        </p:txBody>
      </p:sp>
      <p:sp>
        <p:nvSpPr>
          <p:cNvPr id="6" name="Slide Number Placeholder 5" hidden="1"/>
          <p:cNvSpPr>
            <a:spLocks noGrp="1"/>
          </p:cNvSpPr>
          <p:nvPr>
            <p:ph type="sldNum" sz="quarter" idx="12"/>
          </p:nvPr>
        </p:nvSpPr>
        <p:spPr>
          <a:xfrm>
            <a:off x="9118325" y="6380646"/>
            <a:ext cx="2844800" cy="323925"/>
          </a:xfrm>
          <a:prstGeom prst="rect">
            <a:avLst/>
          </a:prstGeom>
        </p:spPr>
        <p:txBody>
          <a:bodyPr/>
          <a:lstStyle/>
          <a:p>
            <a:fld id="{8D981D2A-10EE-45CA-B672-13EC15929D9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 bwMode="gray">
          <a:xfrm>
            <a:off x="1057000" y="5659714"/>
            <a:ext cx="10798537" cy="647550"/>
          </a:xfrm>
          <a:prstGeom prst="rect">
            <a:avLst/>
          </a:prstGeom>
          <a:solidFill>
            <a:srgbClr val="6E6E6E"/>
          </a:solidFill>
          <a:ln>
            <a:noFill/>
          </a:ln>
          <a:extLst>
            <a:ext uri="{91240B29-F687-4F45-9708-019B960494DF}">
              <a14:hiddenLine xmlns:a14="http://schemas.microsoft.com/office/drawing/2010/main">
                <a:solidFill>
                  <a:prstClr val="black"/>
                </a:solidFill>
              </a14:hiddenLine>
            </a:ext>
          </a:extLst>
        </p:spPr>
        <p:txBody>
          <a:bodyPr lIns="107163" tIns="55725" rIns="107163" bIns="55725" anchor="t" anchorCtr="0"/>
          <a:lstStyle>
            <a:lvl1pPr algn="l">
              <a:defRPr lang="en-US" sz="1600" dirty="0" smtClean="0">
                <a:solidFill>
                  <a:srgbClr val="FFFFF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algn="l">
              <a:spcBef>
                <a:spcPts val="0"/>
              </a:spcBef>
              <a:defRPr lang="en-US" sz="1600" dirty="0" smtClean="0">
                <a:solidFill>
                  <a:srgbClr val="FFFFF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algn="l">
              <a:spcBef>
                <a:spcPts val="0"/>
              </a:spcBef>
              <a:defRPr lang="en-US" sz="1600" dirty="0" smtClean="0">
                <a:solidFill>
                  <a:srgbClr val="FFFFF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algn="l">
              <a:spcBef>
                <a:spcPts val="0"/>
              </a:spcBef>
              <a:defRPr lang="en-US" sz="1600" dirty="0" smtClean="0">
                <a:solidFill>
                  <a:srgbClr val="FFFFF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algn="l">
              <a:spcBef>
                <a:spcPts val="0"/>
              </a:spcBef>
              <a:defRPr lang="de-DE" sz="1600" dirty="0">
                <a:solidFill>
                  <a:srgbClr val="FFFFF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err="1"/>
              <a:t>Textmasterformate</a:t>
            </a:r>
            <a:r>
              <a:rPr lang="en-US" dirty="0"/>
              <a:t>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Titelmasterformat</a:t>
            </a:r>
            <a:r>
              <a:rPr lang="en-US" dirty="0"/>
              <a:t>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5082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box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7001" y="2060098"/>
            <a:ext cx="10800522" cy="3383765"/>
          </a:xfrm>
        </p:spPr>
        <p:txBody>
          <a:bodyPr/>
          <a:lstStyle/>
          <a:p>
            <a:pPr lvl="0"/>
            <a:r>
              <a:rPr lang="en-US" dirty="0" err="1"/>
              <a:t>Textmasterformat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  <a:p>
            <a:pPr lvl="1"/>
            <a:r>
              <a:rPr lang="en-US" dirty="0" err="1"/>
              <a:t>Zweite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2"/>
            <a:r>
              <a:rPr lang="en-US" dirty="0" err="1"/>
              <a:t>Dritte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3"/>
            <a:r>
              <a:rPr lang="en-US" dirty="0" err="1"/>
              <a:t>Vierte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4"/>
            <a:r>
              <a:rPr lang="en-US" dirty="0" err="1"/>
              <a:t>Fünfte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</p:txBody>
      </p:sp>
      <p:sp>
        <p:nvSpPr>
          <p:cNvPr id="5" name="Footer Placeholder 4" hidden="1"/>
          <p:cNvSpPr>
            <a:spLocks noGrp="1"/>
          </p:cNvSpPr>
          <p:nvPr>
            <p:ph type="ftr" sz="quarter" idx="11"/>
          </p:nvPr>
        </p:nvSpPr>
        <p:spPr>
          <a:xfrm>
            <a:off x="952065" y="6380646"/>
            <a:ext cx="3740144" cy="323925"/>
          </a:xfrm>
          <a:prstGeom prst="rect">
            <a:avLst/>
          </a:prstGeom>
        </p:spPr>
        <p:txBody>
          <a:bodyPr/>
          <a:lstStyle/>
          <a:p>
            <a:r>
              <a:rPr lang="en-US">
                <a:latin typeface="Arial" pitchFamily="34" charset="0"/>
              </a:rPr>
              <a:t>B. Braun Melsungen AG </a:t>
            </a:r>
            <a:endParaRPr lang="en-US" dirty="0">
              <a:latin typeface="Arial" pitchFamily="34" charset="0"/>
            </a:endParaRPr>
          </a:p>
        </p:txBody>
      </p:sp>
      <p:sp>
        <p:nvSpPr>
          <p:cNvPr id="6" name="Slide Number Placeholder 5" hidden="1"/>
          <p:cNvSpPr>
            <a:spLocks noGrp="1"/>
          </p:cNvSpPr>
          <p:nvPr>
            <p:ph type="sldNum" sz="quarter" idx="12"/>
          </p:nvPr>
        </p:nvSpPr>
        <p:spPr>
          <a:xfrm>
            <a:off x="9118325" y="6380646"/>
            <a:ext cx="2844800" cy="323925"/>
          </a:xfrm>
          <a:prstGeom prst="rect">
            <a:avLst/>
          </a:prstGeom>
        </p:spPr>
        <p:txBody>
          <a:bodyPr/>
          <a:lstStyle/>
          <a:p>
            <a:fld id="{8D981D2A-10EE-45CA-B672-13EC15929D9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 bwMode="gray">
          <a:xfrm>
            <a:off x="1057000" y="5659714"/>
            <a:ext cx="10798538" cy="647550"/>
          </a:xfrm>
          <a:prstGeom prst="rect">
            <a:avLst/>
          </a:prstGeom>
          <a:solidFill>
            <a:srgbClr val="00B482"/>
          </a:solidFill>
          <a:ln>
            <a:noFill/>
          </a:ln>
          <a:extLst>
            <a:ext uri="{91240B29-F687-4F45-9708-019B960494DF}">
              <a14:hiddenLine xmlns:a14="http://schemas.microsoft.com/office/drawing/2010/main">
                <a:solidFill>
                  <a:prstClr val="black"/>
                </a:solidFill>
              </a14:hiddenLine>
            </a:ext>
          </a:extLst>
        </p:spPr>
        <p:txBody>
          <a:bodyPr lIns="107163" tIns="55725" rIns="107163" bIns="55725" anchor="t" anchorCtr="0"/>
          <a:lstStyle>
            <a:lvl1pPr algn="l">
              <a:defRPr lang="en-US" sz="1600" dirty="0" smtClean="0">
                <a:solidFill>
                  <a:srgbClr val="FFFFF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algn="l">
              <a:spcBef>
                <a:spcPts val="0"/>
              </a:spcBef>
              <a:defRPr lang="en-US" sz="1600" dirty="0" smtClean="0">
                <a:solidFill>
                  <a:srgbClr val="FFFFF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algn="l">
              <a:spcBef>
                <a:spcPts val="0"/>
              </a:spcBef>
              <a:defRPr lang="en-US" sz="1600" dirty="0" smtClean="0">
                <a:solidFill>
                  <a:srgbClr val="FFFFF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algn="l">
              <a:spcBef>
                <a:spcPts val="0"/>
              </a:spcBef>
              <a:defRPr lang="en-US" sz="1600" dirty="0" smtClean="0">
                <a:solidFill>
                  <a:srgbClr val="FFFFF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algn="l">
              <a:spcBef>
                <a:spcPts val="0"/>
              </a:spcBef>
              <a:defRPr lang="de-DE" sz="1600" dirty="0">
                <a:solidFill>
                  <a:srgbClr val="FFFFF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err="1"/>
              <a:t>Textmasterformate</a:t>
            </a:r>
            <a:r>
              <a:rPr lang="en-US" dirty="0"/>
              <a:t>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  <a:p>
            <a:pPr lvl="1"/>
            <a:r>
              <a:rPr lang="en-US" dirty="0" err="1"/>
              <a:t>Zweite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Titelmasterformat</a:t>
            </a:r>
            <a:r>
              <a:rPr lang="en-US" dirty="0"/>
              <a:t>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15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Titelmasterformat</a:t>
            </a:r>
            <a:r>
              <a:rPr lang="en-US" dirty="0"/>
              <a:t>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</p:txBody>
      </p:sp>
      <p:sp>
        <p:nvSpPr>
          <p:cNvPr id="4" name="Footer Placeholder 3" hidden="1"/>
          <p:cNvSpPr>
            <a:spLocks noGrp="1"/>
          </p:cNvSpPr>
          <p:nvPr>
            <p:ph type="ftr" sz="quarter" idx="11"/>
          </p:nvPr>
        </p:nvSpPr>
        <p:spPr>
          <a:xfrm>
            <a:off x="952065" y="6380646"/>
            <a:ext cx="3740144" cy="3239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r>
              <a:rPr lang="en-US"/>
              <a:t>B. Braun Melsungen AG </a:t>
            </a:r>
            <a:endParaRPr lang="en-US" dirty="0"/>
          </a:p>
        </p:txBody>
      </p:sp>
      <p:sp>
        <p:nvSpPr>
          <p:cNvPr id="5" name="Slide Number Placeholder 4" hidden="1"/>
          <p:cNvSpPr>
            <a:spLocks noGrp="1"/>
          </p:cNvSpPr>
          <p:nvPr>
            <p:ph type="sldNum" sz="quarter" idx="12"/>
          </p:nvPr>
        </p:nvSpPr>
        <p:spPr>
          <a:xfrm>
            <a:off x="9118325" y="6380646"/>
            <a:ext cx="2844800" cy="323925"/>
          </a:xfrm>
          <a:prstGeom prst="rect">
            <a:avLst/>
          </a:prstGeom>
        </p:spPr>
        <p:txBody>
          <a:bodyPr/>
          <a:lstStyle/>
          <a:p>
            <a:fld id="{8D981D2A-10EE-45CA-B672-13EC15929D9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69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Titelmasterformat</a:t>
            </a:r>
            <a:r>
              <a:rPr lang="en-US" dirty="0"/>
              <a:t>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56752" y="1988679"/>
            <a:ext cx="5219221" cy="4318587"/>
          </a:xfrm>
        </p:spPr>
        <p:txBody>
          <a:bodyPr vert="horz" lIns="0" tIns="0" rIns="0" bIns="0" rtlCol="0">
            <a:noAutofit/>
          </a:bodyPr>
          <a:lstStyle>
            <a:lvl1pPr>
              <a:defRPr lang="de-DE" sz="1900" smtClean="0"/>
            </a:lvl1pPr>
            <a:lvl2pPr>
              <a:defRPr lang="de-DE" sz="1900" smtClean="0"/>
            </a:lvl2pPr>
            <a:lvl3pPr>
              <a:defRPr lang="de-DE" sz="1900" smtClean="0"/>
            </a:lvl3pPr>
            <a:lvl4pPr>
              <a:defRPr lang="de-DE" sz="1900" smtClean="0"/>
            </a:lvl4pPr>
            <a:lvl5pPr>
              <a:defRPr lang="de-DE" sz="1900"/>
            </a:lvl5pPr>
            <a:lvl6pPr marL="814439" indent="0">
              <a:spcBef>
                <a:spcPts val="457"/>
              </a:spcBef>
              <a:buNone/>
              <a:defRPr sz="1900"/>
            </a:lvl6pPr>
            <a:lvl7pPr marL="814439" indent="0">
              <a:spcBef>
                <a:spcPts val="457"/>
              </a:spcBef>
              <a:buNone/>
              <a:defRPr sz="1900"/>
            </a:lvl7pPr>
            <a:lvl8pPr marL="814439" indent="0">
              <a:spcBef>
                <a:spcPts val="457"/>
              </a:spcBef>
              <a:buNone/>
              <a:defRPr sz="1900"/>
            </a:lvl8pPr>
            <a:lvl9pPr marL="814439" indent="0">
              <a:spcBef>
                <a:spcPts val="457"/>
              </a:spcBef>
              <a:buNone/>
              <a:defRPr sz="1900"/>
            </a:lvl9pPr>
          </a:lstStyle>
          <a:p>
            <a:pPr lvl="0"/>
            <a:r>
              <a:rPr lang="en-US" dirty="0" err="1"/>
              <a:t>Textmasterformat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  <a:p>
            <a:pPr lvl="1"/>
            <a:r>
              <a:rPr lang="en-US" dirty="0" err="1"/>
              <a:t>Zweite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2"/>
            <a:r>
              <a:rPr lang="en-US" dirty="0" err="1"/>
              <a:t>Dritte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3"/>
            <a:r>
              <a:rPr lang="en-US" dirty="0" err="1"/>
              <a:t>Vierte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4"/>
            <a:r>
              <a:rPr lang="en-US" dirty="0" err="1"/>
              <a:t>Fünfte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35919" y="1988678"/>
            <a:ext cx="5218641" cy="4318586"/>
          </a:xfrm>
        </p:spPr>
        <p:txBody>
          <a:bodyPr vert="horz" lIns="0" tIns="0" rIns="0" bIns="0" rtlCol="0">
            <a:noAutofit/>
          </a:bodyPr>
          <a:lstStyle>
            <a:lvl1pPr>
              <a:defRPr lang="de-DE" smtClean="0"/>
            </a:lvl1pPr>
            <a:lvl2pPr>
              <a:defRPr lang="de-DE" smtClean="0"/>
            </a:lvl2pPr>
            <a:lvl3pPr>
              <a:defRPr lang="de-DE" smtClean="0"/>
            </a:lvl3pPr>
            <a:lvl4pPr>
              <a:defRPr lang="de-DE" smtClean="0"/>
            </a:lvl4pPr>
            <a:lvl5pPr>
              <a:defRPr lang="de-DE"/>
            </a:lvl5pPr>
            <a:lvl6pPr marL="814439" indent="0">
              <a:spcBef>
                <a:spcPts val="457"/>
              </a:spcBef>
              <a:buNone/>
              <a:defRPr sz="1900"/>
            </a:lvl6pPr>
            <a:lvl7pPr marL="814439" indent="0">
              <a:spcBef>
                <a:spcPts val="457"/>
              </a:spcBef>
              <a:buNone/>
              <a:defRPr sz="1900"/>
            </a:lvl7pPr>
            <a:lvl8pPr marL="814439" indent="0">
              <a:spcBef>
                <a:spcPts val="457"/>
              </a:spcBef>
              <a:buNone/>
              <a:defRPr sz="1900"/>
            </a:lvl8pPr>
            <a:lvl9pPr marL="814439" indent="0">
              <a:spcBef>
                <a:spcPts val="457"/>
              </a:spcBef>
              <a:buNone/>
              <a:defRPr sz="1900"/>
            </a:lvl9pPr>
          </a:lstStyle>
          <a:p>
            <a:pPr lvl="0"/>
            <a:r>
              <a:rPr lang="en-US" dirty="0" err="1"/>
              <a:t>Textmasterformat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  <a:p>
            <a:pPr lvl="1"/>
            <a:r>
              <a:rPr lang="en-US" dirty="0" err="1"/>
              <a:t>Zweite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2"/>
            <a:r>
              <a:rPr lang="en-US" dirty="0" err="1"/>
              <a:t>Dritte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3"/>
            <a:r>
              <a:rPr lang="en-US" dirty="0" err="1"/>
              <a:t>Vierte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4"/>
            <a:r>
              <a:rPr lang="en-US" dirty="0" err="1"/>
              <a:t>Fünfte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6" name="Footer Placeholder 5" hidden="1"/>
          <p:cNvSpPr>
            <a:spLocks noGrp="1"/>
          </p:cNvSpPr>
          <p:nvPr>
            <p:ph type="ftr" sz="quarter" idx="11"/>
          </p:nvPr>
        </p:nvSpPr>
        <p:spPr>
          <a:xfrm>
            <a:off x="952065" y="6380646"/>
            <a:ext cx="3740144" cy="3239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r>
              <a:rPr lang="en-US"/>
              <a:t>B. Braun Melsungen AG </a:t>
            </a:r>
            <a:endParaRPr lang="en-US" dirty="0"/>
          </a:p>
        </p:txBody>
      </p:sp>
      <p:sp>
        <p:nvSpPr>
          <p:cNvPr id="7" name="Slide Number Placeholder 6" hidden="1"/>
          <p:cNvSpPr>
            <a:spLocks noGrp="1"/>
          </p:cNvSpPr>
          <p:nvPr>
            <p:ph type="sldNum" sz="quarter" idx="12"/>
          </p:nvPr>
        </p:nvSpPr>
        <p:spPr>
          <a:xfrm>
            <a:off x="9118325" y="6380646"/>
            <a:ext cx="2844800" cy="323925"/>
          </a:xfrm>
          <a:prstGeom prst="rect">
            <a:avLst/>
          </a:prstGeom>
        </p:spPr>
        <p:txBody>
          <a:bodyPr/>
          <a:lstStyle/>
          <a:p>
            <a:fld id="{8D981D2A-10EE-45CA-B672-13EC15929D9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794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Questio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385126"/>
            <a:ext cx="12192000" cy="2051868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32000" tIns="144000" rIns="432000" bIns="216000" numCol="1" anchor="ctr" anchorCtr="1" compatLnSpc="1">
            <a:prstTxWarp prst="textNoShape">
              <a:avLst/>
            </a:prstTxWarp>
          </a:bodyPr>
          <a:lstStyle>
            <a:lvl1pPr>
              <a:defRPr lang="de-DE" sz="2800" b="0" cap="none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 fontAlgn="base">
              <a:spcAft>
                <a:spcPct val="0"/>
              </a:spcAft>
            </a:pPr>
            <a:r>
              <a:rPr lang="en-US" dirty="0" err="1"/>
              <a:t>Titelmasterformat</a:t>
            </a:r>
            <a:r>
              <a:rPr lang="en-US" dirty="0"/>
              <a:t>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</p:txBody>
      </p:sp>
      <p:sp>
        <p:nvSpPr>
          <p:cNvPr id="4" name="Footer Placeholder 3" hidden="1"/>
          <p:cNvSpPr>
            <a:spLocks noGrp="1"/>
          </p:cNvSpPr>
          <p:nvPr>
            <p:ph type="ftr" sz="quarter" idx="11"/>
          </p:nvPr>
        </p:nvSpPr>
        <p:spPr>
          <a:xfrm>
            <a:off x="952065" y="6380646"/>
            <a:ext cx="3740144" cy="3239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itchFamily="34" charset="0"/>
              </a:defRPr>
            </a:lvl1pPr>
          </a:lstStyle>
          <a:p>
            <a:r>
              <a:rPr lang="en-US"/>
              <a:t>B. Braun Melsungen AG </a:t>
            </a:r>
            <a:endParaRPr lang="en-US" dirty="0"/>
          </a:p>
        </p:txBody>
      </p:sp>
      <p:sp>
        <p:nvSpPr>
          <p:cNvPr id="5" name="Slide Number Placeholder 4" hidden="1"/>
          <p:cNvSpPr>
            <a:spLocks noGrp="1"/>
          </p:cNvSpPr>
          <p:nvPr>
            <p:ph type="sldNum" sz="quarter" idx="12"/>
          </p:nvPr>
        </p:nvSpPr>
        <p:spPr>
          <a:xfrm>
            <a:off x="9118325" y="6380646"/>
            <a:ext cx="2844800" cy="3239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D981D2A-10EE-45CA-B672-13EC15929D9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227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 hidden="1"/>
          <p:cNvSpPr>
            <a:spLocks noGrp="1"/>
          </p:cNvSpPr>
          <p:nvPr>
            <p:ph type="ftr" sz="quarter" idx="11"/>
          </p:nvPr>
        </p:nvSpPr>
        <p:spPr>
          <a:xfrm>
            <a:off x="952065" y="6380646"/>
            <a:ext cx="3740144" cy="3239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r>
              <a:rPr lang="en-US"/>
              <a:t>B. Braun Melsungen AG </a:t>
            </a:r>
            <a:endParaRPr lang="en-US" dirty="0"/>
          </a:p>
        </p:txBody>
      </p:sp>
      <p:sp>
        <p:nvSpPr>
          <p:cNvPr id="4" name="Slide Number Placeholder 3" hidden="1"/>
          <p:cNvSpPr>
            <a:spLocks noGrp="1"/>
          </p:cNvSpPr>
          <p:nvPr>
            <p:ph type="sldNum" sz="quarter" idx="12"/>
          </p:nvPr>
        </p:nvSpPr>
        <p:spPr>
          <a:xfrm>
            <a:off x="9118325" y="6380646"/>
            <a:ext cx="2844800" cy="323925"/>
          </a:xfrm>
          <a:prstGeom prst="rect">
            <a:avLst/>
          </a:prstGeom>
        </p:spPr>
        <p:txBody>
          <a:bodyPr/>
          <a:lstStyle/>
          <a:p>
            <a:fld id="{8D981D2A-10EE-45CA-B672-13EC15929D9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499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57000" y="657430"/>
            <a:ext cx="10798538" cy="8638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US" noProof="0" dirty="0" err="1"/>
              <a:t>Titelmasterformat</a:t>
            </a:r>
            <a:r>
              <a:rPr lang="en-US" noProof="0" dirty="0"/>
              <a:t> </a:t>
            </a:r>
            <a:r>
              <a:rPr lang="en-US" noProof="0" dirty="0" err="1"/>
              <a:t>durch</a:t>
            </a:r>
            <a:r>
              <a:rPr lang="en-US" noProof="0" dirty="0"/>
              <a:t>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7000" y="2060098"/>
            <a:ext cx="10798538" cy="424855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 err="1"/>
              <a:t>Textmasterformat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2"/>
            <a:r>
              <a:rPr lang="en-US" noProof="0" dirty="0" err="1"/>
              <a:t>Dritte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3"/>
            <a:r>
              <a:rPr lang="en-US" noProof="0" dirty="0" err="1"/>
              <a:t>Vierte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4"/>
            <a:r>
              <a:rPr lang="en-US" noProof="0" dirty="0" err="1"/>
              <a:t>Fünfte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5"/>
            <a:r>
              <a:rPr lang="en-US" noProof="0" dirty="0" err="1"/>
              <a:t>Sechste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6"/>
            <a:r>
              <a:rPr lang="en-US" noProof="0" dirty="0" err="1"/>
              <a:t>Siebente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7"/>
            <a:r>
              <a:rPr lang="en-US" noProof="0" dirty="0" err="1"/>
              <a:t>Achte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8"/>
            <a:r>
              <a:rPr lang="en-US" noProof="0" dirty="0" err="1"/>
              <a:t>Neunte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</p:txBody>
      </p:sp>
      <p:grpSp>
        <p:nvGrpSpPr>
          <p:cNvPr id="45" name="*GRIDLINE01*" hidden="1"/>
          <p:cNvGrpSpPr/>
          <p:nvPr/>
        </p:nvGrpSpPr>
        <p:grpSpPr>
          <a:xfrm>
            <a:off x="958851" y="1881189"/>
            <a:ext cx="10801777" cy="4212108"/>
            <a:chOff x="719138" y="1881188"/>
            <a:chExt cx="8101333" cy="4212108"/>
          </a:xfrm>
        </p:grpSpPr>
        <p:cxnSp>
          <p:nvCxnSpPr>
            <p:cNvPr id="33" name="*GRIDLINE01*Straight Connector 32" hidden="1"/>
            <p:cNvCxnSpPr/>
            <p:nvPr userDrawn="1"/>
          </p:nvCxnSpPr>
          <p:spPr bwMode="hidden">
            <a:xfrm>
              <a:off x="719138" y="1881188"/>
              <a:ext cx="0" cy="4212107"/>
            </a:xfrm>
            <a:prstGeom prst="line">
              <a:avLst/>
            </a:prstGeom>
            <a:ln w="3175">
              <a:solidFill>
                <a:srgbClr val="9899FF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*GRIDLINE01*Straight Connector 33" hidden="1"/>
            <p:cNvCxnSpPr/>
            <p:nvPr userDrawn="1"/>
          </p:nvCxnSpPr>
          <p:spPr bwMode="hidden">
            <a:xfrm>
              <a:off x="719138" y="1881188"/>
              <a:ext cx="8101011" cy="0"/>
            </a:xfrm>
            <a:prstGeom prst="line">
              <a:avLst/>
            </a:prstGeom>
            <a:ln w="3175">
              <a:solidFill>
                <a:srgbClr val="9899FF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*GRIDLINE01*Straight Connector 34" hidden="1"/>
            <p:cNvCxnSpPr/>
            <p:nvPr userDrawn="1"/>
          </p:nvCxnSpPr>
          <p:spPr bwMode="hidden">
            <a:xfrm>
              <a:off x="8820150" y="1881188"/>
              <a:ext cx="321" cy="4212107"/>
            </a:xfrm>
            <a:prstGeom prst="line">
              <a:avLst/>
            </a:prstGeom>
            <a:ln w="3175">
              <a:solidFill>
                <a:srgbClr val="9899FF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*GRIDLINE01*Straight Connector 35" hidden="1"/>
            <p:cNvCxnSpPr/>
            <p:nvPr userDrawn="1"/>
          </p:nvCxnSpPr>
          <p:spPr bwMode="hidden">
            <a:xfrm>
              <a:off x="8676456" y="1881188"/>
              <a:ext cx="0" cy="4212107"/>
            </a:xfrm>
            <a:prstGeom prst="line">
              <a:avLst/>
            </a:prstGeom>
            <a:ln w="3175">
              <a:solidFill>
                <a:srgbClr val="CECCFF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*GRIDLINE01*Straight Connector 36" hidden="1"/>
            <p:cNvCxnSpPr/>
            <p:nvPr userDrawn="1"/>
          </p:nvCxnSpPr>
          <p:spPr bwMode="hidden">
            <a:xfrm>
              <a:off x="1908175" y="1881188"/>
              <a:ext cx="0" cy="4212107"/>
            </a:xfrm>
            <a:prstGeom prst="line">
              <a:avLst/>
            </a:prstGeom>
            <a:ln w="3175">
              <a:solidFill>
                <a:srgbClr val="CECCFF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*GRIDLINE01*Straight Connector 37" hidden="1"/>
            <p:cNvCxnSpPr/>
            <p:nvPr userDrawn="1"/>
          </p:nvCxnSpPr>
          <p:spPr bwMode="hidden">
            <a:xfrm>
              <a:off x="719138" y="6093296"/>
              <a:ext cx="8101011" cy="0"/>
            </a:xfrm>
            <a:prstGeom prst="line">
              <a:avLst/>
            </a:prstGeom>
            <a:ln w="3175">
              <a:solidFill>
                <a:srgbClr val="9899FF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*GRIDLINE01*Straight Connector 38" hidden="1"/>
            <p:cNvCxnSpPr/>
            <p:nvPr userDrawn="1"/>
          </p:nvCxnSpPr>
          <p:spPr bwMode="hidden">
            <a:xfrm>
              <a:off x="719138" y="5554663"/>
              <a:ext cx="8101011" cy="0"/>
            </a:xfrm>
            <a:prstGeom prst="line">
              <a:avLst/>
            </a:prstGeom>
            <a:ln w="3175">
              <a:solidFill>
                <a:srgbClr val="CECCFF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*GRIDLINE01*Straight Connector 39" hidden="1"/>
            <p:cNvCxnSpPr/>
            <p:nvPr userDrawn="1"/>
          </p:nvCxnSpPr>
          <p:spPr bwMode="hidden">
            <a:xfrm>
              <a:off x="4355976" y="1881188"/>
              <a:ext cx="0" cy="4212107"/>
            </a:xfrm>
            <a:prstGeom prst="line">
              <a:avLst/>
            </a:prstGeom>
            <a:ln w="3175">
              <a:solidFill>
                <a:srgbClr val="CECCFF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*GRIDLINE01*Straight Connector 40" hidden="1"/>
            <p:cNvCxnSpPr/>
            <p:nvPr userDrawn="1"/>
          </p:nvCxnSpPr>
          <p:spPr bwMode="hidden">
            <a:xfrm>
              <a:off x="4788024" y="1881188"/>
              <a:ext cx="0" cy="4212107"/>
            </a:xfrm>
            <a:prstGeom prst="line">
              <a:avLst/>
            </a:prstGeom>
            <a:ln w="3175">
              <a:solidFill>
                <a:srgbClr val="CECCFF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*GRIDLINE01*Straight Connector 41" hidden="1"/>
            <p:cNvCxnSpPr/>
            <p:nvPr userDrawn="1"/>
          </p:nvCxnSpPr>
          <p:spPr bwMode="hidden">
            <a:xfrm>
              <a:off x="719460" y="5373688"/>
              <a:ext cx="8101011" cy="0"/>
            </a:xfrm>
            <a:prstGeom prst="line">
              <a:avLst/>
            </a:prstGeom>
            <a:ln w="3175">
              <a:solidFill>
                <a:srgbClr val="CECCFF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*GRIDLINE01*Straight Connector 42" hidden="1"/>
            <p:cNvCxnSpPr/>
            <p:nvPr userDrawn="1"/>
          </p:nvCxnSpPr>
          <p:spPr bwMode="hidden">
            <a:xfrm>
              <a:off x="1043608" y="1881188"/>
              <a:ext cx="0" cy="4212107"/>
            </a:xfrm>
            <a:prstGeom prst="line">
              <a:avLst/>
            </a:prstGeom>
            <a:ln w="3175">
              <a:solidFill>
                <a:srgbClr val="CECCFF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*GRIDLINE01*Straight Connector 43" hidden="1"/>
            <p:cNvCxnSpPr/>
            <p:nvPr userDrawn="1"/>
          </p:nvCxnSpPr>
          <p:spPr bwMode="hidden">
            <a:xfrm>
              <a:off x="719460" y="2924943"/>
              <a:ext cx="8101011" cy="0"/>
            </a:xfrm>
            <a:prstGeom prst="line">
              <a:avLst/>
            </a:prstGeom>
            <a:ln w="3175">
              <a:solidFill>
                <a:srgbClr val="CECCFF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*GRIDLINE01*" hidden="1"/>
          <p:cNvGrpSpPr/>
          <p:nvPr userDrawn="1"/>
        </p:nvGrpSpPr>
        <p:grpSpPr>
          <a:xfrm>
            <a:off x="958851" y="1881189"/>
            <a:ext cx="10801777" cy="4212108"/>
            <a:chOff x="719138" y="1881188"/>
            <a:chExt cx="8101333" cy="4212108"/>
          </a:xfrm>
        </p:grpSpPr>
        <p:cxnSp>
          <p:nvCxnSpPr>
            <p:cNvPr id="22" name="*GRIDLINE01*Straight Connector 32" hidden="1"/>
            <p:cNvCxnSpPr/>
            <p:nvPr userDrawn="1"/>
          </p:nvCxnSpPr>
          <p:spPr bwMode="hidden">
            <a:xfrm>
              <a:off x="719138" y="1881188"/>
              <a:ext cx="0" cy="4212107"/>
            </a:xfrm>
            <a:prstGeom prst="line">
              <a:avLst/>
            </a:prstGeom>
            <a:ln w="3175">
              <a:solidFill>
                <a:srgbClr val="9899FF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*GRIDLINE01*Straight Connector 33" hidden="1"/>
            <p:cNvCxnSpPr/>
            <p:nvPr userDrawn="1"/>
          </p:nvCxnSpPr>
          <p:spPr bwMode="hidden">
            <a:xfrm>
              <a:off x="719138" y="1881188"/>
              <a:ext cx="8101011" cy="0"/>
            </a:xfrm>
            <a:prstGeom prst="line">
              <a:avLst/>
            </a:prstGeom>
            <a:ln w="3175">
              <a:solidFill>
                <a:srgbClr val="9899FF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*GRIDLINE01*Straight Connector 34" hidden="1"/>
            <p:cNvCxnSpPr/>
            <p:nvPr userDrawn="1"/>
          </p:nvCxnSpPr>
          <p:spPr bwMode="hidden">
            <a:xfrm>
              <a:off x="8820150" y="1881188"/>
              <a:ext cx="321" cy="4212107"/>
            </a:xfrm>
            <a:prstGeom prst="line">
              <a:avLst/>
            </a:prstGeom>
            <a:ln w="3175">
              <a:solidFill>
                <a:srgbClr val="9899FF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*GRIDLINE01*Straight Connector 35" hidden="1"/>
            <p:cNvCxnSpPr/>
            <p:nvPr userDrawn="1"/>
          </p:nvCxnSpPr>
          <p:spPr bwMode="hidden">
            <a:xfrm>
              <a:off x="8676456" y="1881188"/>
              <a:ext cx="0" cy="4212107"/>
            </a:xfrm>
            <a:prstGeom prst="line">
              <a:avLst/>
            </a:prstGeom>
            <a:ln w="3175">
              <a:solidFill>
                <a:srgbClr val="CECCFF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*GRIDLINE01*Straight Connector 36" hidden="1"/>
            <p:cNvCxnSpPr/>
            <p:nvPr userDrawn="1"/>
          </p:nvCxnSpPr>
          <p:spPr bwMode="hidden">
            <a:xfrm>
              <a:off x="1908175" y="1881188"/>
              <a:ext cx="0" cy="4212107"/>
            </a:xfrm>
            <a:prstGeom prst="line">
              <a:avLst/>
            </a:prstGeom>
            <a:ln w="3175">
              <a:solidFill>
                <a:srgbClr val="CECCFF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*GRIDLINE01*Straight Connector 37" hidden="1"/>
            <p:cNvCxnSpPr/>
            <p:nvPr userDrawn="1"/>
          </p:nvCxnSpPr>
          <p:spPr bwMode="hidden">
            <a:xfrm>
              <a:off x="719138" y="6093296"/>
              <a:ext cx="8101011" cy="0"/>
            </a:xfrm>
            <a:prstGeom prst="line">
              <a:avLst/>
            </a:prstGeom>
            <a:ln w="3175">
              <a:solidFill>
                <a:srgbClr val="9899FF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*GRIDLINE01*Straight Connector 38" hidden="1"/>
            <p:cNvCxnSpPr/>
            <p:nvPr userDrawn="1"/>
          </p:nvCxnSpPr>
          <p:spPr bwMode="hidden">
            <a:xfrm>
              <a:off x="719138" y="5554663"/>
              <a:ext cx="8101011" cy="0"/>
            </a:xfrm>
            <a:prstGeom prst="line">
              <a:avLst/>
            </a:prstGeom>
            <a:ln w="3175">
              <a:solidFill>
                <a:srgbClr val="CECCFF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*GRIDLINE01*Straight Connector 39" hidden="1"/>
            <p:cNvCxnSpPr/>
            <p:nvPr userDrawn="1"/>
          </p:nvCxnSpPr>
          <p:spPr bwMode="hidden">
            <a:xfrm>
              <a:off x="4355976" y="1881188"/>
              <a:ext cx="0" cy="4212107"/>
            </a:xfrm>
            <a:prstGeom prst="line">
              <a:avLst/>
            </a:prstGeom>
            <a:ln w="3175">
              <a:solidFill>
                <a:srgbClr val="CECCFF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*GRIDLINE01*Straight Connector 40" hidden="1"/>
            <p:cNvCxnSpPr/>
            <p:nvPr userDrawn="1"/>
          </p:nvCxnSpPr>
          <p:spPr bwMode="hidden">
            <a:xfrm>
              <a:off x="4788024" y="1881188"/>
              <a:ext cx="0" cy="4212107"/>
            </a:xfrm>
            <a:prstGeom prst="line">
              <a:avLst/>
            </a:prstGeom>
            <a:ln w="3175">
              <a:solidFill>
                <a:srgbClr val="CECCFF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*GRIDLINE01*Straight Connector 41" hidden="1"/>
            <p:cNvCxnSpPr/>
            <p:nvPr userDrawn="1"/>
          </p:nvCxnSpPr>
          <p:spPr bwMode="hidden">
            <a:xfrm>
              <a:off x="719460" y="5373688"/>
              <a:ext cx="8101011" cy="0"/>
            </a:xfrm>
            <a:prstGeom prst="line">
              <a:avLst/>
            </a:prstGeom>
            <a:ln w="3175">
              <a:solidFill>
                <a:srgbClr val="CECCFF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*GRIDLINE01*Straight Connector 42" hidden="1"/>
            <p:cNvCxnSpPr/>
            <p:nvPr userDrawn="1"/>
          </p:nvCxnSpPr>
          <p:spPr bwMode="hidden">
            <a:xfrm>
              <a:off x="1043608" y="1881188"/>
              <a:ext cx="0" cy="4212107"/>
            </a:xfrm>
            <a:prstGeom prst="line">
              <a:avLst/>
            </a:prstGeom>
            <a:ln w="3175">
              <a:solidFill>
                <a:srgbClr val="CECCFF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*GRIDLINE01*Straight Connector 43" hidden="1"/>
            <p:cNvCxnSpPr/>
            <p:nvPr userDrawn="1"/>
          </p:nvCxnSpPr>
          <p:spPr bwMode="hidden">
            <a:xfrm>
              <a:off x="719460" y="2924943"/>
              <a:ext cx="8101011" cy="0"/>
            </a:xfrm>
            <a:prstGeom prst="line">
              <a:avLst/>
            </a:prstGeom>
            <a:ln w="3175">
              <a:solidFill>
                <a:srgbClr val="CECCFF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7" name="Picture 2"/>
          <p:cNvPicPr>
            <a:picLocks noChangeAspect="1" noChangeArrowheads="1"/>
          </p:cNvPicPr>
          <p:nvPr userDrawn="1"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10388672" y="374274"/>
            <a:ext cx="1466468" cy="3602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shpFooter"/>
          <p:cNvSpPr txBox="1"/>
          <p:nvPr userDrawn="1"/>
        </p:nvSpPr>
        <p:spPr bwMode="gray">
          <a:xfrm>
            <a:off x="952065" y="6380646"/>
            <a:ext cx="3740144" cy="3239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08000" tIns="0" rIns="108878" bIns="0" rtlCol="0" anchor="ctr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b="0" i="0" u="none">
                <a:solidFill>
                  <a:srgbClr val="89898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B. Braun Melsungen AG </a:t>
            </a:r>
            <a:endParaRPr lang="en-US" sz="1100" b="0" i="0" u="none" dirty="0">
              <a:solidFill>
                <a:srgbClr val="89898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shpFooterSlideNumber"/>
          <p:cNvSpPr txBox="1"/>
          <p:nvPr userDrawn="1"/>
        </p:nvSpPr>
        <p:spPr bwMode="gray">
          <a:xfrm>
            <a:off x="9118325" y="6380646"/>
            <a:ext cx="2844800" cy="3239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08878" tIns="0" rIns="108878" bIns="0" rtlCol="0" anchor="ctr">
            <a:noAutofit/>
          </a:bodyPr>
          <a:lstStyle/>
          <a:p>
            <a:pPr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fld id="{93C6AFDE-6961-4E4D-95E0-CE4883B4607D}" type="slidenum">
              <a:rPr lang="en-US" sz="1100" b="0" i="0" u="none" smtClean="0">
                <a:solidFill>
                  <a:srgbClr val="89898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US" sz="1100" b="0" i="0" u="none" dirty="0">
              <a:solidFill>
                <a:srgbClr val="89898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6203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98" r:id="rId2"/>
    <p:sldLayoutId id="2147483678" r:id="rId3"/>
    <p:sldLayoutId id="2147483679" r:id="rId4"/>
    <p:sldLayoutId id="2147483680" r:id="rId5"/>
    <p:sldLayoutId id="2147483681" r:id="rId6"/>
    <p:sldLayoutId id="2147483683" r:id="rId7"/>
    <p:sldLayoutId id="2147483685" r:id="rId8"/>
    <p:sldLayoutId id="2147483686" r:id="rId9"/>
    <p:sldLayoutId id="2147483687" r:id="rId10"/>
    <p:sldLayoutId id="2147483688" r:id="rId11"/>
    <p:sldLayoutId id="2147483690" r:id="rId12"/>
    <p:sldLayoutId id="2147483693" r:id="rId13"/>
    <p:sldLayoutId id="2147483695" r:id="rId14"/>
  </p:sldLayoutIdLst>
  <p:hf sldNum="0" hdr="0" ftr="0" dt="0"/>
  <p:txStyles>
    <p:titleStyle>
      <a:lvl1pPr marL="0" algn="l" defTabSz="1088776" rtl="0" eaLnBrk="1" latinLnBrk="0" hangingPunct="1">
        <a:spcBef>
          <a:spcPct val="0"/>
        </a:spcBef>
        <a:buNone/>
        <a:defRPr lang="de-DE" sz="2800" kern="1200" dirty="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0" indent="0" algn="l" defTabSz="1088776" rtl="0" eaLnBrk="1" latinLnBrk="0" hangingPunct="1">
        <a:spcBef>
          <a:spcPts val="0"/>
        </a:spcBef>
        <a:spcAft>
          <a:spcPts val="0"/>
        </a:spcAft>
        <a:buFontTx/>
        <a:buNone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360000" indent="-360000" algn="l" defTabSz="1088776" rtl="0" eaLnBrk="1" latinLnBrk="0" hangingPunct="1">
        <a:spcBef>
          <a:spcPts val="1000"/>
        </a:spcBef>
        <a:spcAft>
          <a:spcPts val="0"/>
        </a:spcAft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360000" indent="0" algn="l" defTabSz="1088776" rtl="0" eaLnBrk="1" latinLnBrk="0" hangingPunct="1">
        <a:spcBef>
          <a:spcPts val="1000"/>
        </a:spcBef>
        <a:spcAft>
          <a:spcPts val="0"/>
        </a:spcAft>
        <a:buFontTx/>
        <a:buNone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720000" indent="-360000" algn="l" defTabSz="1088776" rtl="0" eaLnBrk="1" latinLnBrk="0" hangingPunct="1">
        <a:spcBef>
          <a:spcPts val="1000"/>
        </a:spcBef>
        <a:spcAft>
          <a:spcPts val="0"/>
        </a:spcAft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720000" indent="0" algn="l" defTabSz="1088776" rtl="0" eaLnBrk="1" latinLnBrk="0" hangingPunct="1">
        <a:spcBef>
          <a:spcPts val="1000"/>
        </a:spcBef>
        <a:spcAft>
          <a:spcPts val="0"/>
        </a:spcAft>
        <a:buFontTx/>
        <a:buNone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720000" indent="0" algn="l" defTabSz="1088776" rtl="0" eaLnBrk="1" latinLnBrk="0" hangingPunct="1">
        <a:spcBef>
          <a:spcPts val="1000"/>
        </a:spcBef>
        <a:spcAft>
          <a:spcPts val="0"/>
        </a:spcAft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720000" indent="0" algn="l" defTabSz="1088776" rtl="0" eaLnBrk="1" latinLnBrk="0" hangingPunct="1">
        <a:spcBef>
          <a:spcPts val="1000"/>
        </a:spcBef>
        <a:spcAft>
          <a:spcPts val="0"/>
        </a:spcAft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720000" indent="0" algn="l" defTabSz="1088776" rtl="0" eaLnBrk="1" latinLnBrk="0" hangingPunct="1">
        <a:spcBef>
          <a:spcPts val="1000"/>
        </a:spcBef>
        <a:spcAft>
          <a:spcPts val="0"/>
        </a:spcAft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720000" indent="0" algn="l" defTabSz="1088776" rtl="0" eaLnBrk="1" latinLnBrk="0" hangingPunct="1">
        <a:spcBef>
          <a:spcPts val="1000"/>
        </a:spcBef>
        <a:spcAft>
          <a:spcPts val="0"/>
        </a:spcAft>
        <a:buFont typeface="Arial" panose="020B0604020202020204" pitchFamily="34" charset="0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08877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388" algn="l" defTabSz="108877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776" algn="l" defTabSz="108877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3164" algn="l" defTabSz="108877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7552" algn="l" defTabSz="108877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1940" algn="l" defTabSz="108877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6328" algn="l" defTabSz="108877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10716" algn="l" defTabSz="108877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5104" algn="l" defTabSz="108877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5" Type="http://schemas.openxmlformats.org/officeDocument/2006/relationships/image" Target="../media/image2.jpg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5" Type="http://schemas.openxmlformats.org/officeDocument/2006/relationships/image" Target="../media/image9.jpeg"/><Relationship Id="rId4" Type="http://schemas.openxmlformats.org/officeDocument/2006/relationships/notesSlide" Target="../notesSlides/notesSlide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7" Type="http://schemas.openxmlformats.org/officeDocument/2006/relationships/image" Target="../media/image4.jpeg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image" Target="../media/image3.jpeg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1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5" Type="http://schemas.openxmlformats.org/officeDocument/2006/relationships/image" Target="../media/image9.jpeg"/><Relationship Id="rId4" Type="http://schemas.openxmlformats.org/officeDocument/2006/relationships/notesSlide" Target="../notesSlides/notesSlide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5" Type="http://schemas.openxmlformats.org/officeDocument/2006/relationships/image" Target="../media/image9.jpeg"/><Relationship Id="rId4" Type="http://schemas.openxmlformats.org/officeDocument/2006/relationships/notesSlide" Target="../notesSlides/notesSlide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5" Type="http://schemas.openxmlformats.org/officeDocument/2006/relationships/image" Target="../media/image9.jpeg"/><Relationship Id="rId4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Kép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1991544" y="1088740"/>
            <a:ext cx="7920372" cy="5940305"/>
          </a:xfrm>
          <a:prstGeom prst="rect">
            <a:avLst/>
          </a:prstGeom>
        </p:spPr>
      </p:pic>
      <p:sp>
        <p:nvSpPr>
          <p:cNvPr id="7" name="Titel 6"/>
          <p:cNvSpPr>
            <a:spLocks noGrp="1"/>
          </p:cNvSpPr>
          <p:nvPr>
            <p:ph type="ctrTitle"/>
          </p:nvPr>
        </p:nvSpPr>
        <p:spPr>
          <a:xfrm>
            <a:off x="1991543" y="4256898"/>
            <a:ext cx="7920373" cy="1260083"/>
          </a:xfrm>
        </p:spPr>
        <p:txBody>
          <a:bodyPr/>
          <a:lstStyle/>
          <a:p>
            <a:r>
              <a:rPr lang="hu-HU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Basic </a:t>
            </a:r>
            <a:r>
              <a:rPr lang="hu-HU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custom</a:t>
            </a:r>
            <a:r>
              <a:rPr lang="hu-HU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hu-HU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component</a:t>
            </a:r>
            <a:r>
              <a:rPr lang="hu-HU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hu-HU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creation</a:t>
            </a:r>
            <a:r>
              <a:rPr lang="hu-HU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hu-HU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guide</a:t>
            </a:r>
            <a:r>
              <a:rPr lang="hu-HU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hu-HU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</a:t>
            </a:r>
            <a:r>
              <a:rPr lang="hu-HU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hu-HU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psoc</a:t>
            </a:r>
            <a:r>
              <a:rPr lang="hu-HU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hu-HU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creator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Untertitel 7"/>
          <p:cNvSpPr>
            <a:spLocks noGrp="1"/>
          </p:cNvSpPr>
          <p:nvPr>
            <p:ph type="subTitle" idx="1"/>
          </p:nvPr>
        </p:nvSpPr>
        <p:spPr>
          <a:xfrm>
            <a:off x="1991543" y="5516982"/>
            <a:ext cx="7920373" cy="323925"/>
          </a:xfrm>
        </p:spPr>
        <p:txBody>
          <a:bodyPr/>
          <a:lstStyle/>
          <a:p>
            <a:r>
              <a:rPr lang="hu-HU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Designing </a:t>
            </a:r>
            <a:r>
              <a:rPr lang="hu-HU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custom</a:t>
            </a:r>
            <a:r>
              <a:rPr lang="hu-HU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hardware </a:t>
            </a:r>
            <a:r>
              <a:rPr lang="hu-HU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</a:t>
            </a:r>
            <a:r>
              <a:rPr lang="hu-HU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PSOC </a:t>
            </a:r>
            <a:r>
              <a:rPr lang="hu-HU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</a:t>
            </a:r>
            <a:r>
              <a:rPr lang="hu-HU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hu-HU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verilog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hpTitleInfo"/>
          <p:cNvSpPr>
            <a:spLocks noGrp="1"/>
          </p:cNvSpPr>
          <p:nvPr>
            <p:ph type="body" sz="quarter" idx="13"/>
          </p:nvPr>
        </p:nvSpPr>
        <p:spPr>
          <a:xfrm>
            <a:off x="1991545" y="6345324"/>
            <a:ext cx="7920372" cy="179304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2019</a:t>
            </a:r>
            <a:r>
              <a:rPr lang="hu-HU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– </a:t>
            </a:r>
            <a:r>
              <a:rPr lang="hu-HU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agosdahu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29269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Defining</a:t>
            </a:r>
            <a:r>
              <a:rPr lang="hu-HU" dirty="0"/>
              <a:t> </a:t>
            </a:r>
            <a:r>
              <a:rPr lang="hu-HU" dirty="0" err="1"/>
              <a:t>terminals</a:t>
            </a:r>
            <a:r>
              <a:rPr lang="hu-HU" dirty="0"/>
              <a:t> and </a:t>
            </a:r>
            <a:r>
              <a:rPr lang="hu-HU" dirty="0" err="1"/>
              <a:t>further</a:t>
            </a:r>
            <a:r>
              <a:rPr lang="hu-HU" dirty="0"/>
              <a:t> </a:t>
            </a:r>
            <a:r>
              <a:rPr lang="hu-HU" dirty="0" err="1"/>
              <a:t>symbol</a:t>
            </a:r>
            <a:r>
              <a:rPr lang="hu-HU" dirty="0"/>
              <a:t> </a:t>
            </a:r>
            <a:r>
              <a:rPr lang="hu-HU" dirty="0" err="1"/>
              <a:t>customisation</a:t>
            </a:r>
            <a:endParaRPr lang="en-US" dirty="0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6999" y="1808820"/>
            <a:ext cx="6071221" cy="4572508"/>
          </a:xfrm>
          <a:prstGeom prst="rect">
            <a:avLst/>
          </a:prstGeom>
        </p:spPr>
      </p:pic>
      <p:sp>
        <p:nvSpPr>
          <p:cNvPr id="5" name="Szövegdoboz 4"/>
          <p:cNvSpPr txBox="1"/>
          <p:nvPr/>
        </p:nvSpPr>
        <p:spPr>
          <a:xfrm>
            <a:off x="7320136" y="1808820"/>
            <a:ext cx="4535402" cy="457250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285750" indent="-285750">
              <a:buFontTx/>
              <a:buChar char="-"/>
            </a:pPr>
            <a:r>
              <a:rPr lang="hu-HU" sz="2400" dirty="0" err="1">
                <a:latin typeface="Arial" panose="020B0604020202020204" pitchFamily="34" charset="0"/>
                <a:cs typeface="Arial" panose="020B0604020202020204" pitchFamily="34" charset="0"/>
              </a:rPr>
              <a:t>Set</a:t>
            </a:r>
            <a:r>
              <a:rPr lang="hu-HU" sz="2400" dirty="0">
                <a:latin typeface="Arial" panose="020B0604020202020204" pitchFamily="34" charset="0"/>
                <a:cs typeface="Arial" panose="020B0604020202020204" pitchFamily="34" charset="0"/>
              </a:rPr>
              <a:t> input and output </a:t>
            </a:r>
            <a:r>
              <a:rPr lang="hu-HU" sz="2400" dirty="0" err="1">
                <a:latin typeface="Arial" panose="020B0604020202020204" pitchFamily="34" charset="0"/>
                <a:cs typeface="Arial" panose="020B0604020202020204" pitchFamily="34" charset="0"/>
              </a:rPr>
              <a:t>terminals</a:t>
            </a:r>
            <a:endParaRPr lang="hu-HU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hu-HU" sz="2400" dirty="0" err="1">
                <a:latin typeface="Arial" panose="020B0604020202020204" pitchFamily="34" charset="0"/>
                <a:cs typeface="Arial" panose="020B0604020202020204" pitchFamily="34" charset="0"/>
              </a:rPr>
              <a:t>Optionally</a:t>
            </a:r>
            <a:r>
              <a:rPr lang="hu-HU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2400" dirty="0" err="1">
                <a:latin typeface="Arial" panose="020B0604020202020204" pitchFamily="34" charset="0"/>
                <a:cs typeface="Arial" panose="020B0604020202020204" pitchFamily="34" charset="0"/>
              </a:rPr>
              <a:t>change</a:t>
            </a:r>
            <a:r>
              <a:rPr lang="hu-HU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2400" dirty="0" err="1">
                <a:latin typeface="Arial" panose="020B0604020202020204" pitchFamily="34" charset="0"/>
                <a:cs typeface="Arial" panose="020B0604020202020204" pitchFamily="34" charset="0"/>
              </a:rPr>
              <a:t>component</a:t>
            </a:r>
            <a:r>
              <a:rPr lang="hu-HU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2400" dirty="0" err="1">
                <a:latin typeface="Arial" panose="020B0604020202020204" pitchFamily="34" charset="0"/>
                <a:cs typeface="Arial" panose="020B0604020202020204" pitchFamily="34" charset="0"/>
              </a:rPr>
              <a:t>header</a:t>
            </a:r>
            <a:r>
              <a:rPr lang="hu-HU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2400" dirty="0" err="1">
                <a:latin typeface="Arial" panose="020B0604020202020204" pitchFamily="34" charset="0"/>
                <a:cs typeface="Arial" panose="020B0604020202020204" pitchFamily="34" charset="0"/>
              </a:rPr>
              <a:t>colour</a:t>
            </a:r>
            <a:r>
              <a:rPr lang="hu-HU" sz="2400" dirty="0">
                <a:latin typeface="Arial" panose="020B0604020202020204" pitchFamily="34" charset="0"/>
                <a:cs typeface="Arial" panose="020B0604020202020204" pitchFamily="34" charset="0"/>
              </a:rPr>
              <a:t> and add a </a:t>
            </a:r>
            <a:r>
              <a:rPr lang="hu-HU" sz="2400" dirty="0" err="1">
                <a:latin typeface="Arial" panose="020B0604020202020204" pitchFamily="34" charset="0"/>
                <a:cs typeface="Arial" panose="020B0604020202020204" pitchFamily="34" charset="0"/>
              </a:rPr>
              <a:t>Symbol</a:t>
            </a:r>
            <a:r>
              <a:rPr lang="hu-HU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2400" dirty="0" err="1">
                <a:latin typeface="Arial" panose="020B0604020202020204" pitchFamily="34" charset="0"/>
                <a:cs typeface="Arial" panose="020B0604020202020204" pitchFamily="34" charset="0"/>
              </a:rPr>
              <a:t>label</a:t>
            </a:r>
            <a:r>
              <a:rPr lang="hu-HU" sz="24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hu-HU" sz="2400" dirty="0" err="1">
                <a:latin typeface="Arial" panose="020B0604020202020204" pitchFamily="34" charset="0"/>
                <a:cs typeface="Arial" panose="020B0604020202020204" pitchFamily="34" charset="0"/>
              </a:rPr>
              <a:t>right-bottom</a:t>
            </a:r>
            <a:r>
              <a:rPr lang="hu-HU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2400" dirty="0" err="1">
                <a:latin typeface="Arial" panose="020B0604020202020204" pitchFamily="34" charset="0"/>
                <a:cs typeface="Arial" panose="020B0604020202020204" pitchFamily="34" charset="0"/>
              </a:rPr>
              <a:t>corner</a:t>
            </a:r>
            <a:r>
              <a:rPr lang="hu-HU" sz="2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endParaRPr lang="hu-H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hu-H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hu-H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hu-H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hu-HU" sz="1600" dirty="0" err="1">
                <a:latin typeface="Arial" panose="020B0604020202020204" pitchFamily="34" charset="0"/>
                <a:cs typeface="Arial" panose="020B0604020202020204" pitchFamily="34" charset="0"/>
              </a:rPr>
              <a:t>Notes</a:t>
            </a:r>
            <a:r>
              <a:rPr lang="hu-HU" sz="16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hu-HU" sz="1600" dirty="0" err="1">
                <a:latin typeface="Arial" panose="020B0604020202020204" pitchFamily="34" charset="0"/>
                <a:cs typeface="Arial" panose="020B0604020202020204" pitchFamily="34" charset="0"/>
              </a:rPr>
              <a:t>You</a:t>
            </a:r>
            <a:r>
              <a:rPr lang="hu-HU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1600" dirty="0" err="1">
                <a:latin typeface="Arial" panose="020B0604020202020204" pitchFamily="34" charset="0"/>
                <a:cs typeface="Arial" panose="020B0604020202020204" pitchFamily="34" charset="0"/>
              </a:rPr>
              <a:t>can</a:t>
            </a:r>
            <a:r>
              <a:rPr lang="hu-HU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1600" dirty="0" err="1">
                <a:latin typeface="Arial" panose="020B0604020202020204" pitchFamily="34" charset="0"/>
                <a:cs typeface="Arial" panose="020B0604020202020204" pitchFamily="34" charset="0"/>
              </a:rPr>
              <a:t>define</a:t>
            </a:r>
            <a:r>
              <a:rPr lang="hu-HU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1600" dirty="0" err="1">
                <a:latin typeface="Arial" panose="020B0604020202020204" pitchFamily="34" charset="0"/>
                <a:cs typeface="Arial" panose="020B0604020202020204" pitchFamily="34" charset="0"/>
              </a:rPr>
              <a:t>vector</a:t>
            </a:r>
            <a:r>
              <a:rPr lang="hu-HU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1600" dirty="0" err="1">
                <a:latin typeface="Arial" panose="020B0604020202020204" pitchFamily="34" charset="0"/>
                <a:cs typeface="Arial" panose="020B0604020202020204" pitchFamily="34" charset="0"/>
              </a:rPr>
              <a:t>terminals</a:t>
            </a:r>
            <a:r>
              <a:rPr lang="hu-HU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1600" dirty="0" err="1">
                <a:latin typeface="Arial" panose="020B0604020202020204" pitchFamily="34" charset="0"/>
                <a:cs typeface="Arial" panose="020B0604020202020204" pitchFamily="34" charset="0"/>
              </a:rPr>
              <a:t>by</a:t>
            </a:r>
            <a:r>
              <a:rPr lang="hu-HU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1600" dirty="0" err="1">
                <a:latin typeface="Arial" panose="020B0604020202020204" pitchFamily="34" charset="0"/>
                <a:cs typeface="Arial" panose="020B0604020202020204" pitchFamily="34" charset="0"/>
              </a:rPr>
              <a:t>using</a:t>
            </a:r>
            <a:r>
              <a:rPr lang="hu-HU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16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hu-HU" sz="1600" dirty="0">
                <a:latin typeface="Arial" panose="020B0604020202020204" pitchFamily="34" charset="0"/>
                <a:cs typeface="Arial" panose="020B0604020202020204" pitchFamily="34" charset="0"/>
              </a:rPr>
              <a:t> „</a:t>
            </a:r>
            <a:r>
              <a:rPr lang="hu-HU" sz="1600" dirty="0" err="1">
                <a:latin typeface="Arial" panose="020B0604020202020204" pitchFamily="34" charset="0"/>
                <a:cs typeface="Arial" panose="020B0604020202020204" pitchFamily="34" charset="0"/>
              </a:rPr>
              <a:t>TerminalName</a:t>
            </a:r>
            <a:r>
              <a:rPr lang="hu-HU" sz="1600" dirty="0">
                <a:latin typeface="Arial" panose="020B0604020202020204" pitchFamily="34" charset="0"/>
                <a:cs typeface="Arial" panose="020B0604020202020204" pitchFamily="34" charset="0"/>
              </a:rPr>
              <a:t>[MSB:LSB]” </a:t>
            </a:r>
            <a:r>
              <a:rPr lang="hu-HU" sz="1600" dirty="0" err="1">
                <a:latin typeface="Arial" panose="020B0604020202020204" pitchFamily="34" charset="0"/>
                <a:cs typeface="Arial" panose="020B0604020202020204" pitchFamily="34" charset="0"/>
              </a:rPr>
              <a:t>convention</a:t>
            </a:r>
            <a:r>
              <a:rPr lang="hu-HU" sz="1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hu-HU" sz="1600" dirty="0" err="1"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hu-HU" sz="1600" dirty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hu-HU" sz="1600" dirty="0" err="1">
                <a:latin typeface="Arial" panose="020B0604020202020204" pitchFamily="34" charset="0"/>
                <a:cs typeface="Arial" panose="020B0604020202020204" pitchFamily="34" charset="0"/>
              </a:rPr>
              <a:t>terminal</a:t>
            </a:r>
            <a:r>
              <a:rPr lang="hu-HU" sz="1600" dirty="0">
                <a:latin typeface="Arial" panose="020B0604020202020204" pitchFamily="34" charset="0"/>
                <a:cs typeface="Arial" panose="020B0604020202020204" pitchFamily="34" charset="0"/>
              </a:rPr>
              <a:t> is </a:t>
            </a:r>
            <a:r>
              <a:rPr lang="hu-HU" sz="1600" dirty="0" err="1">
                <a:latin typeface="Arial" panose="020B0604020202020204" pitchFamily="34" charset="0"/>
                <a:cs typeface="Arial" panose="020B0604020202020204" pitchFamily="34" charset="0"/>
              </a:rPr>
              <a:t>defined</a:t>
            </a:r>
            <a:r>
              <a:rPr lang="hu-HU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1600" dirty="0" err="1"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  <a:r>
              <a:rPr lang="hu-HU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1600" dirty="0" err="1">
                <a:latin typeface="Arial" panose="020B0604020202020204" pitchFamily="34" charset="0"/>
                <a:cs typeface="Arial" panose="020B0604020202020204" pitchFamily="34" charset="0"/>
              </a:rPr>
              <a:t>Clock</a:t>
            </a:r>
            <a:r>
              <a:rPr lang="hu-HU" sz="1600" dirty="0">
                <a:latin typeface="Arial" panose="020B0604020202020204" pitchFamily="34" charset="0"/>
                <a:cs typeface="Arial" panose="020B0604020202020204" pitchFamily="34" charset="0"/>
              </a:rPr>
              <a:t> input, </a:t>
            </a:r>
            <a:r>
              <a:rPr lang="hu-HU" sz="16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hu-HU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1600" dirty="0" err="1">
                <a:latin typeface="Arial" panose="020B0604020202020204" pitchFamily="34" charset="0"/>
                <a:cs typeface="Arial" panose="020B0604020202020204" pitchFamily="34" charset="0"/>
              </a:rPr>
              <a:t>wizard</a:t>
            </a:r>
            <a:r>
              <a:rPr lang="hu-HU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1600" dirty="0" err="1">
                <a:latin typeface="Arial" panose="020B0604020202020204" pitchFamily="34" charset="0"/>
                <a:cs typeface="Arial" panose="020B0604020202020204" pitchFamily="34" charset="0"/>
              </a:rPr>
              <a:t>generates</a:t>
            </a:r>
            <a:r>
              <a:rPr lang="hu-HU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16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hu-HU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1600" dirty="0" err="1">
                <a:latin typeface="Arial" panose="020B0604020202020204" pitchFamily="34" charset="0"/>
                <a:cs typeface="Arial" panose="020B0604020202020204" pitchFamily="34" charset="0"/>
              </a:rPr>
              <a:t>ubiquitously</a:t>
            </a:r>
            <a:r>
              <a:rPr lang="hu-HU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1600" dirty="0" err="1">
                <a:latin typeface="Arial" panose="020B0604020202020204" pitchFamily="34" charset="0"/>
                <a:cs typeface="Arial" panose="020B0604020202020204" pitchFamily="34" charset="0"/>
              </a:rPr>
              <a:t>used</a:t>
            </a:r>
            <a:r>
              <a:rPr lang="hu-HU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1600" dirty="0" err="1">
                <a:latin typeface="Arial" panose="020B0604020202020204" pitchFamily="34" charset="0"/>
                <a:cs typeface="Arial" panose="020B0604020202020204" pitchFamily="34" charset="0"/>
              </a:rPr>
              <a:t>symbol</a:t>
            </a:r>
            <a:r>
              <a:rPr lang="hu-HU" sz="1600" dirty="0">
                <a:latin typeface="Arial" panose="020B0604020202020204" pitchFamily="34" charset="0"/>
                <a:cs typeface="Arial" panose="020B0604020202020204" pitchFamily="34" charset="0"/>
              </a:rPr>
              <a:t> marking </a:t>
            </a:r>
            <a:r>
              <a:rPr lang="hu-HU" sz="1600" dirty="0" err="1">
                <a:latin typeface="Arial" panose="020B0604020202020204" pitchFamily="34" charset="0"/>
                <a:cs typeface="Arial" panose="020B0604020202020204" pitchFamily="34" charset="0"/>
              </a:rPr>
              <a:t>when</a:t>
            </a:r>
            <a:r>
              <a:rPr lang="hu-HU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1600" dirty="0" err="1">
                <a:latin typeface="Arial" panose="020B0604020202020204" pitchFamily="34" charset="0"/>
                <a:cs typeface="Arial" panose="020B0604020202020204" pitchFamily="34" charset="0"/>
              </a:rPr>
              <a:t>creating</a:t>
            </a:r>
            <a:r>
              <a:rPr lang="hu-HU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16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hu-HU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1600" dirty="0" err="1">
                <a:latin typeface="Arial" panose="020B0604020202020204" pitchFamily="34" charset="0"/>
                <a:cs typeface="Arial" panose="020B0604020202020204" pitchFamily="34" charset="0"/>
              </a:rPr>
              <a:t>terminal</a:t>
            </a:r>
            <a:r>
              <a:rPr lang="hu-HU" sz="1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hu-HU" sz="1600" dirty="0" err="1">
                <a:latin typeface="Arial" panose="020B0604020202020204" pitchFamily="34" charset="0"/>
                <a:cs typeface="Arial" panose="020B0604020202020204" pitchFamily="34" charset="0"/>
              </a:rPr>
              <a:t>You</a:t>
            </a:r>
            <a:r>
              <a:rPr lang="hu-HU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1600" dirty="0" err="1">
                <a:latin typeface="Arial" panose="020B0604020202020204" pitchFamily="34" charset="0"/>
                <a:cs typeface="Arial" panose="020B0604020202020204" pitchFamily="34" charset="0"/>
              </a:rPr>
              <a:t>can</a:t>
            </a:r>
            <a:r>
              <a:rPr lang="hu-HU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1600" dirty="0" err="1">
                <a:latin typeface="Arial" panose="020B0604020202020204" pitchFamily="34" charset="0"/>
                <a:cs typeface="Arial" panose="020B0604020202020204" pitchFamily="34" charset="0"/>
              </a:rPr>
              <a:t>always</a:t>
            </a:r>
            <a:r>
              <a:rPr lang="hu-HU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1600" dirty="0" err="1">
                <a:latin typeface="Arial" panose="020B0604020202020204" pitchFamily="34" charset="0"/>
                <a:cs typeface="Arial" panose="020B0604020202020204" pitchFamily="34" charset="0"/>
              </a:rPr>
              <a:t>modify</a:t>
            </a:r>
            <a:r>
              <a:rPr lang="hu-HU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16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hu-HU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1600" dirty="0" err="1">
                <a:latin typeface="Arial" panose="020B0604020202020204" pitchFamily="34" charset="0"/>
                <a:cs typeface="Arial" panose="020B0604020202020204" pitchFamily="34" charset="0"/>
              </a:rPr>
              <a:t>symbol</a:t>
            </a:r>
            <a:r>
              <a:rPr lang="hu-HU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1600" dirty="0" err="1">
                <a:latin typeface="Arial" panose="020B0604020202020204" pitchFamily="34" charset="0"/>
                <a:cs typeface="Arial" panose="020B0604020202020204" pitchFamily="34" charset="0"/>
              </a:rPr>
              <a:t>drawing</a:t>
            </a:r>
            <a:r>
              <a:rPr lang="hu-HU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1600" dirty="0" err="1">
                <a:latin typeface="Arial" panose="020B0604020202020204" pitchFamily="34" charset="0"/>
                <a:cs typeface="Arial" panose="020B0604020202020204" pitchFamily="34" charset="0"/>
              </a:rPr>
              <a:t>later</a:t>
            </a:r>
            <a:r>
              <a:rPr lang="hu-HU" sz="1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2239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Editing</a:t>
            </a:r>
            <a:r>
              <a:rPr lang="hu-HU" dirty="0"/>
              <a:t> </a:t>
            </a:r>
            <a:r>
              <a:rPr lang="hu-HU" dirty="0" err="1"/>
              <a:t>Symbol</a:t>
            </a:r>
            <a:r>
              <a:rPr lang="hu-HU" dirty="0"/>
              <a:t> </a:t>
            </a:r>
            <a:r>
              <a:rPr lang="hu-HU" dirty="0" err="1"/>
              <a:t>parameters</a:t>
            </a:r>
            <a:endParaRPr lang="en-US" dirty="0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7000" y="1664805"/>
            <a:ext cx="4649005" cy="2628292"/>
          </a:xfrm>
          <a:prstGeom prst="rect">
            <a:avLst/>
          </a:prstGeom>
        </p:spPr>
      </p:pic>
      <p:sp>
        <p:nvSpPr>
          <p:cNvPr id="5" name="Szövegdoboz 4"/>
          <p:cNvSpPr txBox="1"/>
          <p:nvPr/>
        </p:nvSpPr>
        <p:spPr>
          <a:xfrm>
            <a:off x="6438690" y="1664805"/>
            <a:ext cx="4985902" cy="90009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285750" indent="-285750">
              <a:buFontTx/>
              <a:buChar char="-"/>
            </a:pPr>
            <a:r>
              <a:rPr lang="hu-HU" sz="2400" dirty="0">
                <a:latin typeface="Arial" panose="020B0604020202020204" pitchFamily="34" charset="0"/>
                <a:cs typeface="Arial" panose="020B0604020202020204" pitchFamily="34" charset="0"/>
              </a:rPr>
              <a:t>Right </a:t>
            </a:r>
            <a:r>
              <a:rPr lang="hu-HU" sz="2400" dirty="0" err="1">
                <a:latin typeface="Arial" panose="020B0604020202020204" pitchFamily="34" charset="0"/>
                <a:cs typeface="Arial" panose="020B0604020202020204" pitchFamily="34" charset="0"/>
              </a:rPr>
              <a:t>click</a:t>
            </a:r>
            <a:r>
              <a:rPr lang="hu-HU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2400" dirty="0" err="1">
                <a:latin typeface="Arial" panose="020B0604020202020204" pitchFamily="34" charset="0"/>
                <a:cs typeface="Arial" panose="020B0604020202020204" pitchFamily="34" charset="0"/>
              </a:rPr>
              <a:t>on</a:t>
            </a:r>
            <a:r>
              <a:rPr lang="hu-HU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2400" dirty="0" err="1">
                <a:latin typeface="Arial" panose="020B0604020202020204" pitchFamily="34" charset="0"/>
                <a:cs typeface="Arial" panose="020B0604020202020204" pitchFamily="34" charset="0"/>
              </a:rPr>
              <a:t>canvas</a:t>
            </a:r>
            <a:endParaRPr lang="hu-HU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hu-HU" sz="2400" dirty="0">
                <a:latin typeface="Arial" panose="020B0604020202020204" pitchFamily="34" charset="0"/>
                <a:cs typeface="Arial" panose="020B0604020202020204" pitchFamily="34" charset="0"/>
              </a:rPr>
              <a:t>„</a:t>
            </a:r>
            <a:r>
              <a:rPr lang="hu-HU" sz="2400" dirty="0" err="1">
                <a:latin typeface="Arial" panose="020B0604020202020204" pitchFamily="34" charset="0"/>
                <a:cs typeface="Arial" panose="020B0604020202020204" pitchFamily="34" charset="0"/>
              </a:rPr>
              <a:t>Symbol</a:t>
            </a:r>
            <a:r>
              <a:rPr lang="hu-HU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2400" dirty="0" err="1">
                <a:latin typeface="Arial" panose="020B0604020202020204" pitchFamily="34" charset="0"/>
                <a:cs typeface="Arial" panose="020B0604020202020204" pitchFamily="34" charset="0"/>
              </a:rPr>
              <a:t>Parameters</a:t>
            </a:r>
            <a:r>
              <a:rPr lang="hu-HU" sz="2400" dirty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6859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Adding</a:t>
            </a:r>
            <a:r>
              <a:rPr lang="hu-HU" dirty="0"/>
              <a:t> </a:t>
            </a:r>
            <a:r>
              <a:rPr lang="hu-HU" dirty="0" err="1"/>
              <a:t>Component</a:t>
            </a:r>
            <a:r>
              <a:rPr lang="hu-HU" dirty="0"/>
              <a:t> </a:t>
            </a:r>
            <a:r>
              <a:rPr lang="hu-HU" dirty="0" err="1"/>
              <a:t>parameters</a:t>
            </a:r>
            <a:endParaRPr lang="en-US" dirty="0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7000" y="1844824"/>
            <a:ext cx="6003171" cy="4500500"/>
          </a:xfrm>
          <a:prstGeom prst="rect">
            <a:avLst/>
          </a:prstGeom>
        </p:spPr>
      </p:pic>
      <p:sp>
        <p:nvSpPr>
          <p:cNvPr id="5" name="Téglalap 4"/>
          <p:cNvSpPr/>
          <p:nvPr/>
        </p:nvSpPr>
        <p:spPr bwMode="gray">
          <a:xfrm>
            <a:off x="1057000" y="2060848"/>
            <a:ext cx="286472" cy="28803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zövegdoboz 5"/>
          <p:cNvSpPr txBox="1"/>
          <p:nvPr/>
        </p:nvSpPr>
        <p:spPr>
          <a:xfrm>
            <a:off x="7356140" y="1848597"/>
            <a:ext cx="4320480" cy="47885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285750" indent="-285750">
              <a:buFontTx/>
              <a:buChar char="-"/>
            </a:pPr>
            <a:r>
              <a:rPr lang="hu-HU" sz="2400" dirty="0">
                <a:latin typeface="Arial" panose="020B0604020202020204" pitchFamily="34" charset="0"/>
                <a:cs typeface="Arial" panose="020B0604020202020204" pitchFamily="34" charset="0"/>
              </a:rPr>
              <a:t>Add a </a:t>
            </a:r>
            <a:r>
              <a:rPr lang="hu-HU" sz="2400" dirty="0" err="1"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  <a:r>
              <a:rPr lang="hu-HU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2400" dirty="0" err="1">
                <a:latin typeface="Arial" panose="020B0604020202020204" pitchFamily="34" charset="0"/>
                <a:cs typeface="Arial" panose="020B0604020202020204" pitchFamily="34" charset="0"/>
              </a:rPr>
              <a:t>parameter</a:t>
            </a:r>
            <a:r>
              <a:rPr lang="hu-HU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2400" dirty="0" err="1"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hu-HU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24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hu-HU" sz="2400" dirty="0">
                <a:latin typeface="Arial" panose="020B0604020202020204" pitchFamily="34" charset="0"/>
                <a:cs typeface="Arial" panose="020B0604020202020204" pitchFamily="34" charset="0"/>
              </a:rPr>
              <a:t> „GREEN PLUS” </a:t>
            </a:r>
            <a:r>
              <a:rPr lang="hu-HU" sz="2400" dirty="0" err="1">
                <a:latin typeface="Arial" panose="020B0604020202020204" pitchFamily="34" charset="0"/>
                <a:cs typeface="Arial" panose="020B0604020202020204" pitchFamily="34" charset="0"/>
              </a:rPr>
              <a:t>symbol</a:t>
            </a:r>
            <a:endParaRPr lang="hu-HU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hu-HU" sz="2400" dirty="0" err="1">
                <a:latin typeface="Arial" panose="020B0604020202020204" pitchFamily="34" charset="0"/>
                <a:cs typeface="Arial" panose="020B0604020202020204" pitchFamily="34" charset="0"/>
              </a:rPr>
              <a:t>Define</a:t>
            </a:r>
            <a:r>
              <a:rPr lang="hu-HU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24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hu-HU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2400" dirty="0" err="1">
                <a:latin typeface="Arial" panose="020B0604020202020204" pitchFamily="34" charset="0"/>
                <a:cs typeface="Arial" panose="020B0604020202020204" pitchFamily="34" charset="0"/>
              </a:rPr>
              <a:t>paramater</a:t>
            </a:r>
            <a:endParaRPr lang="hu-HU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endParaRPr lang="hu-H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endParaRPr lang="hu-H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hu-H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hu-H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hu-H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hu-H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hu-H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hu-H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hu-H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hu-H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hu-H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hu-H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hu-HU" sz="1600" dirty="0" err="1">
                <a:latin typeface="Arial" panose="020B0604020202020204" pitchFamily="34" charset="0"/>
                <a:cs typeface="Arial" panose="020B0604020202020204" pitchFamily="34" charset="0"/>
              </a:rPr>
              <a:t>Notes</a:t>
            </a:r>
            <a:r>
              <a:rPr lang="hu-HU" sz="16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hu-HU" sz="1600" dirty="0" err="1">
                <a:latin typeface="Arial" panose="020B0604020202020204" pitchFamily="34" charset="0"/>
                <a:cs typeface="Arial" panose="020B0604020202020204" pitchFamily="34" charset="0"/>
              </a:rPr>
              <a:t>Formal</a:t>
            </a:r>
            <a:r>
              <a:rPr lang="hu-HU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1600" dirty="0" err="1">
                <a:latin typeface="Arial" panose="020B0604020202020204" pitchFamily="34" charset="0"/>
                <a:cs typeface="Arial" panose="020B0604020202020204" pitchFamily="34" charset="0"/>
              </a:rPr>
              <a:t>parameter</a:t>
            </a:r>
            <a:r>
              <a:rPr lang="hu-HU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1600" dirty="0" err="1">
                <a:latin typeface="Arial" panose="020B0604020202020204" pitchFamily="34" charset="0"/>
                <a:cs typeface="Arial" panose="020B0604020202020204" pitchFamily="34" charset="0"/>
              </a:rPr>
              <a:t>type</a:t>
            </a:r>
            <a:r>
              <a:rPr lang="hu-HU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1600" dirty="0" err="1">
                <a:latin typeface="Arial" panose="020B0604020202020204" pitchFamily="34" charset="0"/>
                <a:cs typeface="Arial" panose="020B0604020202020204" pitchFamily="34" charset="0"/>
              </a:rPr>
              <a:t>will</a:t>
            </a:r>
            <a:r>
              <a:rPr lang="hu-HU" sz="1600" dirty="0">
                <a:latin typeface="Arial" panose="020B0604020202020204" pitchFamily="34" charset="0"/>
                <a:cs typeface="Arial" panose="020B0604020202020204" pitchFamily="34" charset="0"/>
              </a:rPr>
              <a:t> be </a:t>
            </a:r>
            <a:r>
              <a:rPr lang="hu-HU" sz="1600" dirty="0" err="1">
                <a:latin typeface="Arial" panose="020B0604020202020204" pitchFamily="34" charset="0"/>
                <a:cs typeface="Arial" panose="020B0604020202020204" pitchFamily="34" charset="0"/>
              </a:rPr>
              <a:t>accessible</a:t>
            </a:r>
            <a:r>
              <a:rPr lang="hu-HU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1600" dirty="0" err="1">
                <a:latin typeface="Arial" panose="020B0604020202020204" pitchFamily="34" charset="0"/>
                <a:cs typeface="Arial" panose="020B0604020202020204" pitchFamily="34" charset="0"/>
              </a:rPr>
              <a:t>by</a:t>
            </a:r>
            <a:r>
              <a:rPr lang="hu-HU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16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hu-HU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1600" dirty="0" err="1">
                <a:latin typeface="Arial" panose="020B0604020202020204" pitchFamily="34" charset="0"/>
                <a:cs typeface="Arial" panose="020B0604020202020204" pitchFamily="34" charset="0"/>
              </a:rPr>
              <a:t>user</a:t>
            </a:r>
            <a:r>
              <a:rPr lang="hu-HU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hu-HU" sz="1600" dirty="0" err="1">
                <a:latin typeface="Arial" panose="020B0604020202020204" pitchFamily="34" charset="0"/>
                <a:cs typeface="Arial" panose="020B0604020202020204" pitchFamily="34" charset="0"/>
              </a:rPr>
              <a:t>while</a:t>
            </a:r>
            <a:r>
              <a:rPr lang="hu-HU" sz="1600" dirty="0">
                <a:latin typeface="Arial" panose="020B0604020202020204" pitchFamily="34" charset="0"/>
                <a:cs typeface="Arial" panose="020B0604020202020204" pitchFamily="34" charset="0"/>
              </a:rPr>
              <a:t> Local </a:t>
            </a:r>
            <a:r>
              <a:rPr lang="hu-HU" sz="1600" dirty="0" err="1">
                <a:latin typeface="Arial" panose="020B0604020202020204" pitchFamily="34" charset="0"/>
                <a:cs typeface="Arial" panose="020B0604020202020204" pitchFamily="34" charset="0"/>
              </a:rPr>
              <a:t>parameters</a:t>
            </a:r>
            <a:r>
              <a:rPr lang="hu-HU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1600" dirty="0" err="1">
                <a:latin typeface="Arial" panose="020B0604020202020204" pitchFamily="34" charset="0"/>
                <a:cs typeface="Arial" panose="020B0604020202020204" pitchFamily="34" charset="0"/>
              </a:rPr>
              <a:t>are</a:t>
            </a:r>
            <a:r>
              <a:rPr lang="hu-HU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1600" dirty="0" err="1">
                <a:latin typeface="Arial" panose="020B0604020202020204" pitchFamily="34" charset="0"/>
                <a:cs typeface="Arial" panose="020B0604020202020204" pitchFamily="34" charset="0"/>
              </a:rPr>
              <a:t>read-only</a:t>
            </a:r>
            <a:r>
              <a:rPr lang="hu-HU" sz="1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6690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Component</a:t>
            </a:r>
            <a:r>
              <a:rPr lang="hu-HU" dirty="0"/>
              <a:t> </a:t>
            </a:r>
            <a:r>
              <a:rPr lang="hu-HU" dirty="0" err="1"/>
              <a:t>parameter</a:t>
            </a:r>
            <a:r>
              <a:rPr lang="hu-HU" dirty="0"/>
              <a:t> </a:t>
            </a:r>
            <a:r>
              <a:rPr lang="hu-HU" dirty="0" err="1"/>
              <a:t>additional</a:t>
            </a:r>
            <a:r>
              <a:rPr lang="hu-HU" dirty="0"/>
              <a:t> </a:t>
            </a:r>
            <a:r>
              <a:rPr lang="hu-HU" dirty="0" err="1"/>
              <a:t>settings</a:t>
            </a:r>
            <a:endParaRPr lang="en-US" dirty="0"/>
          </a:p>
        </p:txBody>
      </p:sp>
      <p:sp>
        <p:nvSpPr>
          <p:cNvPr id="5" name="Szövegdoboz 4"/>
          <p:cNvSpPr txBox="1"/>
          <p:nvPr/>
        </p:nvSpPr>
        <p:spPr>
          <a:xfrm>
            <a:off x="6636060" y="1700808"/>
            <a:ext cx="5112568" cy="468128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285750" indent="-285750">
              <a:buFontTx/>
              <a:buChar char="-"/>
            </a:pPr>
            <a:r>
              <a:rPr lang="hu-HU" sz="2000" dirty="0" err="1">
                <a:latin typeface="Arial" panose="020B0604020202020204" pitchFamily="34" charset="0"/>
                <a:cs typeface="Arial" panose="020B0604020202020204" pitchFamily="34" charset="0"/>
              </a:rPr>
              <a:t>Select</a:t>
            </a:r>
            <a:r>
              <a:rPr lang="hu-H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20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hu-H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2000" dirty="0" err="1">
                <a:latin typeface="Arial" panose="020B0604020202020204" pitchFamily="34" charset="0"/>
                <a:cs typeface="Arial" panose="020B0604020202020204" pitchFamily="34" charset="0"/>
              </a:rPr>
              <a:t>parameter</a:t>
            </a:r>
            <a:endParaRPr lang="hu-H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hu-HU" sz="2000" dirty="0" err="1">
                <a:latin typeface="Arial" panose="020B0604020202020204" pitchFamily="34" charset="0"/>
                <a:cs typeface="Arial" panose="020B0604020202020204" pitchFamily="34" charset="0"/>
              </a:rPr>
              <a:t>Optionally</a:t>
            </a:r>
            <a:r>
              <a:rPr lang="hu-H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2000" dirty="0" err="1">
                <a:latin typeface="Arial" panose="020B0604020202020204" pitchFamily="34" charset="0"/>
                <a:cs typeface="Arial" panose="020B0604020202020204" pitchFamily="34" charset="0"/>
              </a:rPr>
              <a:t>define</a:t>
            </a:r>
            <a:r>
              <a:rPr lang="hu-HU" sz="2000" dirty="0">
                <a:latin typeface="Arial" panose="020B0604020202020204" pitchFamily="34" charset="0"/>
                <a:cs typeface="Arial" panose="020B0604020202020204" pitchFamily="34" charset="0"/>
              </a:rPr>
              <a:t> display </a:t>
            </a:r>
            <a:r>
              <a:rPr lang="hu-HU" sz="2000" dirty="0" err="1">
                <a:latin typeface="Arial" panose="020B0604020202020204" pitchFamily="34" charset="0"/>
                <a:cs typeface="Arial" panose="020B0604020202020204" pitchFamily="34" charset="0"/>
              </a:rPr>
              <a:t>information</a:t>
            </a:r>
            <a:endParaRPr lang="hu-H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hu-HU" sz="2000" dirty="0" err="1">
                <a:latin typeface="Arial" panose="020B0604020202020204" pitchFamily="34" charset="0"/>
                <a:cs typeface="Arial" panose="020B0604020202020204" pitchFamily="34" charset="0"/>
              </a:rPr>
              <a:t>Set</a:t>
            </a:r>
            <a:r>
              <a:rPr lang="hu-H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2000" dirty="0" err="1">
                <a:latin typeface="Arial" panose="020B0604020202020204" pitchFamily="34" charset="0"/>
                <a:cs typeface="Arial" panose="020B0604020202020204" pitchFamily="34" charset="0"/>
              </a:rPr>
              <a:t>Netlisting</a:t>
            </a:r>
            <a:r>
              <a:rPr lang="hu-HU" sz="2000" dirty="0">
                <a:latin typeface="Arial" panose="020B0604020202020204" pitchFamily="34" charset="0"/>
                <a:cs typeface="Arial" panose="020B0604020202020204" pitchFamily="34" charset="0"/>
              </a:rPr>
              <a:t>/Hardware </a:t>
            </a:r>
            <a:r>
              <a:rPr lang="hu-HU" sz="2000" dirty="0" err="1">
                <a:latin typeface="Arial" panose="020B0604020202020204" pitchFamily="34" charset="0"/>
                <a:cs typeface="Arial" panose="020B0604020202020204" pitchFamily="34" charset="0"/>
              </a:rPr>
              <a:t>option</a:t>
            </a:r>
            <a:r>
              <a:rPr lang="hu-H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2000" dirty="0" err="1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hu-HU" sz="2000" dirty="0">
                <a:latin typeface="Arial" panose="020B0604020202020204" pitchFamily="34" charset="0"/>
                <a:cs typeface="Arial" panose="020B0604020202020204" pitchFamily="34" charset="0"/>
              </a:rPr>
              <a:t> TRUE</a:t>
            </a:r>
          </a:p>
          <a:p>
            <a:pPr marL="285750" indent="-285750">
              <a:buFontTx/>
              <a:buChar char="-"/>
            </a:pPr>
            <a:r>
              <a:rPr lang="hu-HU" sz="2000" dirty="0" err="1">
                <a:latin typeface="Arial" panose="020B0604020202020204" pitchFamily="34" charset="0"/>
                <a:cs typeface="Arial" panose="020B0604020202020204" pitchFamily="34" charset="0"/>
              </a:rPr>
              <a:t>Validator</a:t>
            </a:r>
            <a:r>
              <a:rPr lang="hu-H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2000" dirty="0" err="1">
                <a:latin typeface="Arial" panose="020B0604020202020204" pitchFamily="34" charset="0"/>
                <a:cs typeface="Arial" panose="020B0604020202020204" pitchFamily="34" charset="0"/>
              </a:rPr>
              <a:t>setting</a:t>
            </a:r>
            <a:r>
              <a:rPr lang="hu-HU" sz="2000" dirty="0">
                <a:latin typeface="Arial" panose="020B0604020202020204" pitchFamily="34" charset="0"/>
                <a:cs typeface="Arial" panose="020B0604020202020204" pitchFamily="34" charset="0"/>
              </a:rPr>
              <a:t> is </a:t>
            </a:r>
            <a:r>
              <a:rPr lang="hu-HU" sz="2000" dirty="0" err="1">
                <a:latin typeface="Arial" panose="020B0604020202020204" pitchFamily="34" charset="0"/>
                <a:cs typeface="Arial" panose="020B0604020202020204" pitchFamily="34" charset="0"/>
              </a:rPr>
              <a:t>highly</a:t>
            </a:r>
            <a:r>
              <a:rPr lang="hu-H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2000" dirty="0" err="1">
                <a:latin typeface="Arial" panose="020B0604020202020204" pitchFamily="34" charset="0"/>
                <a:cs typeface="Arial" panose="020B0604020202020204" pitchFamily="34" charset="0"/>
              </a:rPr>
              <a:t>advised</a:t>
            </a:r>
            <a:r>
              <a:rPr lang="hu-HU" sz="20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hu-HU" sz="2000" dirty="0" err="1">
                <a:latin typeface="Arial" panose="020B0604020202020204" pitchFamily="34" charset="0"/>
                <a:cs typeface="Arial" panose="020B0604020202020204" pitchFamily="34" charset="0"/>
              </a:rPr>
              <a:t>Click</a:t>
            </a:r>
            <a:r>
              <a:rPr lang="hu-H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2000" dirty="0" err="1">
                <a:latin typeface="Arial" panose="020B0604020202020204" pitchFamily="34" charset="0"/>
                <a:cs typeface="Arial" panose="020B0604020202020204" pitchFamily="34" charset="0"/>
              </a:rPr>
              <a:t>on</a:t>
            </a:r>
            <a:r>
              <a:rPr lang="hu-H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20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hu-H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2000" dirty="0" err="1">
                <a:latin typeface="Arial" panose="020B0604020202020204" pitchFamily="34" charset="0"/>
                <a:cs typeface="Arial" panose="020B0604020202020204" pitchFamily="34" charset="0"/>
              </a:rPr>
              <a:t>Validation</a:t>
            </a:r>
            <a:r>
              <a:rPr lang="hu-HU" sz="2000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hu-HU" sz="2000" dirty="0" err="1">
                <a:latin typeface="Arial" panose="020B0604020202020204" pitchFamily="34" charset="0"/>
                <a:cs typeface="Arial" panose="020B0604020202020204" pitchFamily="34" charset="0"/>
              </a:rPr>
              <a:t>Validators</a:t>
            </a:r>
            <a:r>
              <a:rPr lang="hu-H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2000" dirty="0" err="1">
                <a:latin typeface="Arial" panose="020B0604020202020204" pitchFamily="34" charset="0"/>
                <a:cs typeface="Arial" panose="020B0604020202020204" pitchFamily="34" charset="0"/>
              </a:rPr>
              <a:t>option</a:t>
            </a:r>
            <a:r>
              <a:rPr lang="hu-H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2000" dirty="0" err="1">
                <a:latin typeface="Arial" panose="020B0604020202020204" pitchFamily="34" charset="0"/>
                <a:cs typeface="Arial" panose="020B0604020202020204" pitchFamily="34" charset="0"/>
              </a:rPr>
              <a:t>then</a:t>
            </a:r>
            <a:r>
              <a:rPr lang="hu-H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2000" dirty="0" err="1">
                <a:latin typeface="Arial" panose="020B0604020202020204" pitchFamily="34" charset="0"/>
                <a:cs typeface="Arial" panose="020B0604020202020204" pitchFamily="34" charset="0"/>
              </a:rPr>
              <a:t>select</a:t>
            </a:r>
            <a:r>
              <a:rPr lang="hu-H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20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hu-H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2000" dirty="0" err="1">
                <a:latin typeface="Arial" panose="020B0604020202020204" pitchFamily="34" charset="0"/>
                <a:cs typeface="Arial" panose="020B0604020202020204" pitchFamily="34" charset="0"/>
              </a:rPr>
              <a:t>now-visible</a:t>
            </a:r>
            <a:r>
              <a:rPr lang="hu-H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2000" dirty="0" err="1">
                <a:latin typeface="Arial" panose="020B0604020202020204" pitchFamily="34" charset="0"/>
                <a:cs typeface="Arial" panose="020B0604020202020204" pitchFamily="34" charset="0"/>
              </a:rPr>
              <a:t>button</a:t>
            </a:r>
            <a:r>
              <a:rPr lang="hu-H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2000" dirty="0" err="1"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hu-HU" sz="2000" dirty="0">
                <a:latin typeface="Arial" panose="020B0604020202020204" pitchFamily="34" charset="0"/>
                <a:cs typeface="Arial" panose="020B0604020202020204" pitchFamily="34" charset="0"/>
              </a:rPr>
              <a:t> 3 </a:t>
            </a:r>
            <a:r>
              <a:rPr lang="hu-HU" sz="2000" dirty="0" err="1">
                <a:latin typeface="Arial" panose="020B0604020202020204" pitchFamily="34" charset="0"/>
                <a:cs typeface="Arial" panose="020B0604020202020204" pitchFamily="34" charset="0"/>
              </a:rPr>
              <a:t>dots</a:t>
            </a:r>
            <a:r>
              <a:rPr lang="hu-H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2000" dirty="0" err="1"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lang="hu-H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2000" dirty="0" err="1">
                <a:latin typeface="Arial" panose="020B0604020202020204" pitchFamily="34" charset="0"/>
                <a:cs typeface="Arial" panose="020B0604020202020204" pitchFamily="34" charset="0"/>
              </a:rPr>
              <a:t>it</a:t>
            </a:r>
            <a:r>
              <a:rPr lang="hu-HU" sz="2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Tartalom helye 8">
            <a:extLst>
              <a:ext uri="{FF2B5EF4-FFF2-40B4-BE49-F238E27FC236}">
                <a16:creationId xmlns:a16="http://schemas.microsoft.com/office/drawing/2014/main" xmlns="" id="{D4143F87-5F35-4B2E-B9EE-7A6E6E385B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7000" y="1521230"/>
            <a:ext cx="5448165" cy="4860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236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Parameter</a:t>
            </a:r>
            <a:r>
              <a:rPr lang="hu-HU" dirty="0"/>
              <a:t> </a:t>
            </a:r>
            <a:r>
              <a:rPr lang="hu-HU" dirty="0" err="1"/>
              <a:t>validators</a:t>
            </a:r>
            <a:endParaRPr lang="en-US" dirty="0"/>
          </a:p>
        </p:txBody>
      </p:sp>
      <p:sp>
        <p:nvSpPr>
          <p:cNvPr id="5" name="Szövegdoboz 4"/>
          <p:cNvSpPr txBox="1"/>
          <p:nvPr/>
        </p:nvSpPr>
        <p:spPr>
          <a:xfrm>
            <a:off x="7248128" y="1664804"/>
            <a:ext cx="4607410" cy="46085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285750" indent="-285750">
              <a:buFontTx/>
              <a:buChar char="-"/>
            </a:pPr>
            <a:r>
              <a:rPr lang="hu-HU" sz="2000" dirty="0" err="1">
                <a:latin typeface="Arial" panose="020B0604020202020204" pitchFamily="34" charset="0"/>
                <a:cs typeface="Arial" panose="020B0604020202020204" pitchFamily="34" charset="0"/>
              </a:rPr>
              <a:t>Set</a:t>
            </a:r>
            <a:r>
              <a:rPr lang="hu-H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2000" dirty="0" err="1">
                <a:latin typeface="Arial" panose="020B0604020202020204" pitchFamily="34" charset="0"/>
                <a:cs typeface="Arial" panose="020B0604020202020204" pitchFamily="34" charset="0"/>
              </a:rPr>
              <a:t>validator</a:t>
            </a:r>
            <a:r>
              <a:rPr lang="hu-H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2000" dirty="0" err="1">
                <a:latin typeface="Arial" panose="020B0604020202020204" pitchFamily="34" charset="0"/>
                <a:cs typeface="Arial" panose="020B0604020202020204" pitchFamily="34" charset="0"/>
              </a:rPr>
              <a:t>types</a:t>
            </a:r>
            <a:endParaRPr lang="hu-H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hu-HU" sz="2000" dirty="0" err="1">
                <a:latin typeface="Arial" panose="020B0604020202020204" pitchFamily="34" charset="0"/>
                <a:cs typeface="Arial" panose="020B0604020202020204" pitchFamily="34" charset="0"/>
              </a:rPr>
              <a:t>Define</a:t>
            </a:r>
            <a:r>
              <a:rPr lang="hu-HU" sz="2000" dirty="0">
                <a:latin typeface="Arial" panose="020B0604020202020204" pitchFamily="34" charset="0"/>
                <a:cs typeface="Arial" panose="020B0604020202020204" pitchFamily="34" charset="0"/>
              </a:rPr>
              <a:t> an </a:t>
            </a:r>
            <a:r>
              <a:rPr lang="hu-HU" sz="2000" dirty="0" err="1">
                <a:latin typeface="Arial" panose="020B0604020202020204" pitchFamily="34" charset="0"/>
                <a:cs typeface="Arial" panose="020B0604020202020204" pitchFamily="34" charset="0"/>
              </a:rPr>
              <a:t>expression</a:t>
            </a:r>
            <a:r>
              <a:rPr lang="hu-H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2000" dirty="0" err="1">
                <a:latin typeface="Arial" panose="020B0604020202020204" pitchFamily="34" charset="0"/>
                <a:cs typeface="Arial" panose="020B0604020202020204" pitchFamily="34" charset="0"/>
              </a:rPr>
              <a:t>that</a:t>
            </a:r>
            <a:r>
              <a:rPr lang="hu-H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2000" dirty="0" err="1">
                <a:latin typeface="Arial" panose="020B0604020202020204" pitchFamily="34" charset="0"/>
                <a:cs typeface="Arial" panose="020B0604020202020204" pitchFamily="34" charset="0"/>
              </a:rPr>
              <a:t>should</a:t>
            </a:r>
            <a:r>
              <a:rPr lang="hu-HU" sz="2000" dirty="0">
                <a:latin typeface="Arial" panose="020B0604020202020204" pitchFamily="34" charset="0"/>
                <a:cs typeface="Arial" panose="020B0604020202020204" pitchFamily="34" charset="0"/>
              </a:rPr>
              <a:t> be TRUE</a:t>
            </a:r>
          </a:p>
          <a:p>
            <a:pPr marL="285750" indent="-285750">
              <a:buFontTx/>
              <a:buChar char="-"/>
            </a:pPr>
            <a:r>
              <a:rPr lang="hu-HU" sz="2000" dirty="0" err="1">
                <a:latin typeface="Arial" panose="020B0604020202020204" pitchFamily="34" charset="0"/>
                <a:cs typeface="Arial" panose="020B0604020202020204" pitchFamily="34" charset="0"/>
              </a:rPr>
              <a:t>Define</a:t>
            </a:r>
            <a:r>
              <a:rPr lang="hu-H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20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hu-H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2000" dirty="0" err="1">
                <a:latin typeface="Arial" panose="020B0604020202020204" pitchFamily="34" charset="0"/>
                <a:cs typeface="Arial" panose="020B0604020202020204" pitchFamily="34" charset="0"/>
              </a:rPr>
              <a:t>message</a:t>
            </a:r>
            <a:r>
              <a:rPr lang="hu-H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2000" dirty="0" err="1">
                <a:latin typeface="Arial" panose="020B0604020202020204" pitchFamily="34" charset="0"/>
                <a:cs typeface="Arial" panose="020B0604020202020204" pitchFamily="34" charset="0"/>
              </a:rPr>
              <a:t>which</a:t>
            </a:r>
            <a:r>
              <a:rPr lang="hu-H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2000" dirty="0" err="1">
                <a:latin typeface="Arial" panose="020B0604020202020204" pitchFamily="34" charset="0"/>
                <a:cs typeface="Arial" panose="020B0604020202020204" pitchFamily="34" charset="0"/>
              </a:rPr>
              <a:t>will</a:t>
            </a:r>
            <a:r>
              <a:rPr lang="hu-HU" sz="2000" dirty="0">
                <a:latin typeface="Arial" panose="020B0604020202020204" pitchFamily="34" charset="0"/>
                <a:cs typeface="Arial" panose="020B0604020202020204" pitchFamily="34" charset="0"/>
              </a:rPr>
              <a:t> be displayed </a:t>
            </a:r>
            <a:r>
              <a:rPr lang="hu-HU" sz="2000" dirty="0" err="1"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lang="hu-H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2000" dirty="0" err="1">
                <a:latin typeface="Arial" panose="020B0604020202020204" pitchFamily="34" charset="0"/>
                <a:cs typeface="Arial" panose="020B0604020202020204" pitchFamily="34" charset="0"/>
              </a:rPr>
              <a:t>case</a:t>
            </a:r>
            <a:r>
              <a:rPr lang="hu-H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20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hu-H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2000" dirty="0" err="1">
                <a:latin typeface="Arial" panose="020B0604020202020204" pitchFamily="34" charset="0"/>
                <a:cs typeface="Arial" panose="020B0604020202020204" pitchFamily="34" charset="0"/>
              </a:rPr>
              <a:t>expression</a:t>
            </a:r>
            <a:r>
              <a:rPr lang="hu-HU" sz="2000" dirty="0">
                <a:latin typeface="Arial" panose="020B0604020202020204" pitchFamily="34" charset="0"/>
                <a:cs typeface="Arial" panose="020B0604020202020204" pitchFamily="34" charset="0"/>
              </a:rPr>
              <a:t> is </a:t>
            </a:r>
            <a:r>
              <a:rPr lang="hu-HU" sz="2000" dirty="0" err="1">
                <a:latin typeface="Arial" panose="020B0604020202020204" pitchFamily="34" charset="0"/>
                <a:cs typeface="Arial" panose="020B0604020202020204" pitchFamily="34" charset="0"/>
              </a:rPr>
              <a:t>evaluated</a:t>
            </a:r>
            <a:r>
              <a:rPr lang="hu-H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2000" dirty="0" err="1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hu-HU" sz="2000" dirty="0">
                <a:latin typeface="Arial" panose="020B0604020202020204" pitchFamily="34" charset="0"/>
                <a:cs typeface="Arial" panose="020B0604020202020204" pitchFamily="34" charset="0"/>
              </a:rPr>
              <a:t> be </a:t>
            </a:r>
            <a:r>
              <a:rPr lang="hu-HU" sz="2000" dirty="0" err="1">
                <a:latin typeface="Arial" panose="020B0604020202020204" pitchFamily="34" charset="0"/>
                <a:cs typeface="Arial" panose="020B0604020202020204" pitchFamily="34" charset="0"/>
              </a:rPr>
              <a:t>false</a:t>
            </a:r>
            <a:r>
              <a:rPr lang="hu-HU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buFontTx/>
              <a:buChar char="-"/>
            </a:pPr>
            <a:endParaRPr lang="hu-H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endParaRPr lang="hu-H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hu-H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hu-H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hu-H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hu-H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hu-H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hu-H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hu-H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hu-HU" sz="1600" dirty="0" err="1">
                <a:latin typeface="Arial" panose="020B0604020202020204" pitchFamily="34" charset="0"/>
                <a:cs typeface="Arial" panose="020B0604020202020204" pitchFamily="34" charset="0"/>
              </a:rPr>
              <a:t>Notes</a:t>
            </a:r>
            <a:r>
              <a:rPr lang="hu-HU" sz="16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hu-HU" sz="16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hu-HU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1600" dirty="0" err="1">
                <a:latin typeface="Arial" panose="020B0604020202020204" pitchFamily="34" charset="0"/>
                <a:cs typeface="Arial" panose="020B0604020202020204" pitchFamily="34" charset="0"/>
              </a:rPr>
              <a:t>parameter</a:t>
            </a:r>
            <a:r>
              <a:rPr lang="hu-HU" sz="1600" dirty="0">
                <a:latin typeface="Arial" panose="020B0604020202020204" pitchFamily="34" charset="0"/>
                <a:cs typeface="Arial" panose="020B0604020202020204" pitchFamily="34" charset="0"/>
              </a:rPr>
              <a:t> is </a:t>
            </a:r>
            <a:r>
              <a:rPr lang="hu-HU" sz="1600" dirty="0" err="1">
                <a:latin typeface="Arial" panose="020B0604020202020204" pitchFamily="34" charset="0"/>
                <a:cs typeface="Arial" panose="020B0604020202020204" pitchFamily="34" charset="0"/>
              </a:rPr>
              <a:t>referenced</a:t>
            </a:r>
            <a:r>
              <a:rPr lang="hu-HU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1600" dirty="0" err="1">
                <a:latin typeface="Arial" panose="020B0604020202020204" pitchFamily="34" charset="0"/>
                <a:cs typeface="Arial" panose="020B0604020202020204" pitchFamily="34" charset="0"/>
              </a:rPr>
              <a:t>by</a:t>
            </a:r>
            <a:r>
              <a:rPr lang="hu-HU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1600" dirty="0" err="1">
                <a:latin typeface="Arial" panose="020B0604020202020204" pitchFamily="34" charset="0"/>
                <a:cs typeface="Arial" panose="020B0604020202020204" pitchFamily="34" charset="0"/>
              </a:rPr>
              <a:t>its</a:t>
            </a:r>
            <a:r>
              <a:rPr lang="hu-HU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1600" dirty="0" err="1"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r>
              <a:rPr lang="hu-HU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1600" dirty="0" err="1"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hu-HU" sz="1600" dirty="0">
                <a:latin typeface="Arial" panose="020B0604020202020204" pitchFamily="34" charset="0"/>
                <a:cs typeface="Arial" panose="020B0604020202020204" pitchFamily="34" charset="0"/>
              </a:rPr>
              <a:t> a ‚$’ </a:t>
            </a:r>
            <a:r>
              <a:rPr lang="hu-HU" sz="1600" dirty="0" err="1">
                <a:latin typeface="Arial" panose="020B0604020202020204" pitchFamily="34" charset="0"/>
                <a:cs typeface="Arial" panose="020B0604020202020204" pitchFamily="34" charset="0"/>
              </a:rPr>
              <a:t>symbol</a:t>
            </a:r>
            <a:r>
              <a:rPr lang="hu-HU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1600" dirty="0" err="1"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  <a:r>
              <a:rPr lang="hu-HU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1600" dirty="0" err="1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hu-HU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1600" dirty="0" err="1">
                <a:latin typeface="Arial" panose="020B0604020202020204" pitchFamily="34" charset="0"/>
                <a:cs typeface="Arial" panose="020B0604020202020204" pitchFamily="34" charset="0"/>
              </a:rPr>
              <a:t>prefix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Tartalom helye 6">
            <a:extLst>
              <a:ext uri="{FF2B5EF4-FFF2-40B4-BE49-F238E27FC236}">
                <a16:creationId xmlns:a16="http://schemas.microsoft.com/office/drawing/2014/main" xmlns="" id="{B7FE3866-224F-4D8E-A22F-60E22A4879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7000" y="1664804"/>
            <a:ext cx="6110620" cy="3312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044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Symbol</a:t>
            </a:r>
            <a:r>
              <a:rPr lang="hu-HU" dirty="0"/>
              <a:t> </a:t>
            </a:r>
            <a:r>
              <a:rPr lang="hu-HU" dirty="0" err="1"/>
              <a:t>properties</a:t>
            </a:r>
            <a:endParaRPr lang="en-US" dirty="0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7000" y="1916832"/>
            <a:ext cx="6143579" cy="2916324"/>
          </a:xfrm>
          <a:prstGeom prst="rect">
            <a:avLst/>
          </a:prstGeom>
        </p:spPr>
      </p:pic>
      <p:sp>
        <p:nvSpPr>
          <p:cNvPr id="5" name="Szövegdoboz 4"/>
          <p:cNvSpPr txBox="1"/>
          <p:nvPr/>
        </p:nvSpPr>
        <p:spPr>
          <a:xfrm>
            <a:off x="7644172" y="1916832"/>
            <a:ext cx="4211366" cy="428447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hu-HU" sz="2800" dirty="0">
                <a:latin typeface="Arial" panose="020B0604020202020204" pitchFamily="34" charset="0"/>
                <a:cs typeface="Arial" panose="020B0604020202020204" pitchFamily="34" charset="0"/>
              </a:rPr>
              <a:t>- Right </a:t>
            </a:r>
            <a:r>
              <a:rPr lang="hu-HU" sz="2800" dirty="0" err="1">
                <a:latin typeface="Arial" panose="020B0604020202020204" pitchFamily="34" charset="0"/>
                <a:cs typeface="Arial" panose="020B0604020202020204" pitchFamily="34" charset="0"/>
              </a:rPr>
              <a:t>Click</a:t>
            </a:r>
            <a:r>
              <a:rPr lang="hu-HU" sz="2800" dirty="0">
                <a:latin typeface="Arial" panose="020B0604020202020204" pitchFamily="34" charset="0"/>
                <a:cs typeface="Arial" panose="020B0604020202020204" pitchFamily="34" charset="0"/>
              </a:rPr>
              <a:t> again </a:t>
            </a:r>
            <a:r>
              <a:rPr lang="hu-HU" sz="2800" dirty="0" err="1">
                <a:latin typeface="Arial" panose="020B0604020202020204" pitchFamily="34" charset="0"/>
                <a:cs typeface="Arial" panose="020B0604020202020204" pitchFamily="34" charset="0"/>
              </a:rPr>
              <a:t>on</a:t>
            </a:r>
            <a:r>
              <a:rPr lang="hu-HU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28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hu-HU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2800" dirty="0" err="1">
                <a:latin typeface="Arial" panose="020B0604020202020204" pitchFamily="34" charset="0"/>
                <a:cs typeface="Arial" panose="020B0604020202020204" pitchFamily="34" charset="0"/>
              </a:rPr>
              <a:t>canvas</a:t>
            </a:r>
            <a:r>
              <a:rPr lang="hu-HU" sz="280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hu-HU" sz="2800" dirty="0" err="1">
                <a:latin typeface="Arial" panose="020B0604020202020204" pitchFamily="34" charset="0"/>
                <a:cs typeface="Arial" panose="020B0604020202020204" pitchFamily="34" charset="0"/>
              </a:rPr>
              <a:t>select</a:t>
            </a:r>
            <a:r>
              <a:rPr lang="hu-HU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2800" dirty="0" err="1">
                <a:latin typeface="Arial" panose="020B0604020202020204" pitchFamily="34" charset="0"/>
                <a:cs typeface="Arial" panose="020B0604020202020204" pitchFamily="34" charset="0"/>
              </a:rPr>
              <a:t>properties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0846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Property</a:t>
            </a:r>
            <a:r>
              <a:rPr lang="hu-HU" dirty="0"/>
              <a:t> </a:t>
            </a:r>
            <a:r>
              <a:rPr lang="hu-HU" dirty="0" err="1"/>
              <a:t>settings</a:t>
            </a:r>
            <a:endParaRPr lang="en-US" dirty="0"/>
          </a:p>
        </p:txBody>
      </p:sp>
      <p:sp>
        <p:nvSpPr>
          <p:cNvPr id="5" name="Szövegdoboz 4"/>
          <p:cNvSpPr txBox="1"/>
          <p:nvPr/>
        </p:nvSpPr>
        <p:spPr>
          <a:xfrm>
            <a:off x="5411924" y="1772816"/>
            <a:ext cx="6443614" cy="446449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285750" indent="-285750">
              <a:buFontTx/>
              <a:buChar char="-"/>
            </a:pPr>
            <a:r>
              <a:rPr lang="hu-HU" sz="1600" dirty="0" err="1">
                <a:latin typeface="Arial" panose="020B0604020202020204" pitchFamily="34" charset="0"/>
                <a:cs typeface="Arial" panose="020B0604020202020204" pitchFamily="34" charset="0"/>
              </a:rPr>
              <a:t>Fill</a:t>
            </a:r>
            <a:r>
              <a:rPr lang="hu-HU" sz="1600" dirty="0">
                <a:latin typeface="Arial" panose="020B0604020202020204" pitchFamily="34" charset="0"/>
                <a:cs typeface="Arial" panose="020B0604020202020204" pitchFamily="34" charset="0"/>
              </a:rPr>
              <a:t> out </a:t>
            </a:r>
            <a:r>
              <a:rPr lang="hu-HU" sz="16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hu-HU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1600" dirty="0" err="1">
                <a:latin typeface="Arial" panose="020B0604020202020204" pitchFamily="34" charset="0"/>
                <a:cs typeface="Arial" panose="020B0604020202020204" pitchFamily="34" charset="0"/>
              </a:rPr>
              <a:t>relevant</a:t>
            </a:r>
            <a:r>
              <a:rPr lang="hu-HU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1600" dirty="0" err="1">
                <a:latin typeface="Arial" panose="020B0604020202020204" pitchFamily="34" charset="0"/>
                <a:cs typeface="Arial" panose="020B0604020202020204" pitchFamily="34" charset="0"/>
              </a:rPr>
              <a:t>boxes</a:t>
            </a:r>
            <a:endParaRPr lang="hu-H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endParaRPr lang="hu-H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hu-H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hu-H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hu-H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hu-H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hu-H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hu-H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hu-H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hu-HU" sz="1600" dirty="0" err="1">
                <a:latin typeface="Arial" panose="020B0604020202020204" pitchFamily="34" charset="0"/>
                <a:cs typeface="Arial" panose="020B0604020202020204" pitchFamily="34" charset="0"/>
              </a:rPr>
              <a:t>Notes</a:t>
            </a:r>
            <a:r>
              <a:rPr lang="hu-HU" sz="16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hu-HU" sz="1600" dirty="0" err="1">
                <a:latin typeface="Arial" panose="020B0604020202020204" pitchFamily="34" charset="0"/>
                <a:cs typeface="Arial" panose="020B0604020202020204" pitchFamily="34" charset="0"/>
              </a:rPr>
              <a:t>Symbol</a:t>
            </a:r>
            <a:r>
              <a:rPr lang="hu-HU" sz="1600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hu-HU" sz="1600" dirty="0" err="1">
                <a:latin typeface="Arial" panose="020B0604020202020204" pitchFamily="34" charset="0"/>
                <a:cs typeface="Arial" panose="020B0604020202020204" pitchFamily="34" charset="0"/>
              </a:rPr>
              <a:t>APIPrefix</a:t>
            </a:r>
            <a:r>
              <a:rPr lang="hu-HU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1600" dirty="0" err="1">
                <a:latin typeface="Arial" panose="020B0604020202020204" pitchFamily="34" charset="0"/>
                <a:cs typeface="Arial" panose="020B0604020202020204" pitchFamily="34" charset="0"/>
              </a:rPr>
              <a:t>should</a:t>
            </a:r>
            <a:r>
              <a:rPr lang="hu-HU" sz="1600" dirty="0">
                <a:latin typeface="Arial" panose="020B0604020202020204" pitchFamily="34" charset="0"/>
                <a:cs typeface="Arial" panose="020B0604020202020204" pitchFamily="34" charset="0"/>
              </a:rPr>
              <a:t> be </a:t>
            </a:r>
            <a:r>
              <a:rPr lang="hu-HU" sz="16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hu-HU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1600" dirty="0" err="1">
                <a:latin typeface="Arial" panose="020B0604020202020204" pitchFamily="34" charset="0"/>
                <a:cs typeface="Arial" panose="020B0604020202020204" pitchFamily="34" charset="0"/>
              </a:rPr>
              <a:t>component</a:t>
            </a:r>
            <a:r>
              <a:rPr lang="hu-HU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1600" dirty="0" err="1">
                <a:latin typeface="Arial" panose="020B0604020202020204" pitchFamily="34" charset="0"/>
                <a:cs typeface="Arial" panose="020B0604020202020204" pitchFamily="34" charset="0"/>
              </a:rPr>
              <a:t>instance</a:t>
            </a:r>
            <a:r>
              <a:rPr lang="hu-HU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1600" dirty="0" err="1"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r>
              <a:rPr lang="hu-HU" sz="16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hu-HU" sz="1600" dirty="0" err="1"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hu-HU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1600" dirty="0" err="1">
                <a:latin typeface="Arial" panose="020B0604020202020204" pitchFamily="34" charset="0"/>
                <a:cs typeface="Arial" panose="020B0604020202020204" pitchFamily="34" charset="0"/>
              </a:rPr>
              <a:t>expression</a:t>
            </a:r>
            <a:r>
              <a:rPr lang="hu-HU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1600" dirty="0" err="1">
                <a:latin typeface="Arial" panose="020B0604020202020204" pitchFamily="34" charset="0"/>
                <a:cs typeface="Arial" panose="020B0604020202020204" pitchFamily="34" charset="0"/>
              </a:rPr>
              <a:t>will</a:t>
            </a:r>
            <a:r>
              <a:rPr lang="hu-HU" sz="1600" dirty="0">
                <a:latin typeface="Arial" panose="020B0604020202020204" pitchFamily="34" charset="0"/>
                <a:cs typeface="Arial" panose="020B0604020202020204" pitchFamily="34" charset="0"/>
              </a:rPr>
              <a:t> be </a:t>
            </a:r>
            <a:r>
              <a:rPr lang="hu-HU" sz="1600" dirty="0" err="1">
                <a:latin typeface="Arial" panose="020B0604020202020204" pitchFamily="34" charset="0"/>
                <a:cs typeface="Arial" panose="020B0604020202020204" pitchFamily="34" charset="0"/>
              </a:rPr>
              <a:t>omitted</a:t>
            </a:r>
            <a:r>
              <a:rPr lang="hu-HU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1600" dirty="0" err="1"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hu-HU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16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hu-HU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1600" dirty="0" err="1">
                <a:latin typeface="Arial" panose="020B0604020202020204" pitchFamily="34" charset="0"/>
                <a:cs typeface="Arial" panose="020B0604020202020204" pitchFamily="34" charset="0"/>
              </a:rPr>
              <a:t>generated</a:t>
            </a:r>
            <a:r>
              <a:rPr lang="hu-HU" sz="1600" dirty="0">
                <a:latin typeface="Arial" panose="020B0604020202020204" pitchFamily="34" charset="0"/>
                <a:cs typeface="Arial" panose="020B0604020202020204" pitchFamily="34" charset="0"/>
              </a:rPr>
              <a:t> API </a:t>
            </a:r>
            <a:r>
              <a:rPr lang="hu-HU" sz="1600" dirty="0" err="1">
                <a:latin typeface="Arial" panose="020B0604020202020204" pitchFamily="34" charset="0"/>
                <a:cs typeface="Arial" panose="020B0604020202020204" pitchFamily="34" charset="0"/>
              </a:rPr>
              <a:t>names</a:t>
            </a:r>
            <a:r>
              <a:rPr lang="hu-HU" sz="16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hu-HU" sz="1600" dirty="0" err="1">
                <a:latin typeface="Arial" panose="020B0604020202020204" pitchFamily="34" charset="0"/>
                <a:cs typeface="Arial" panose="020B0604020202020204" pitchFamily="34" charset="0"/>
              </a:rPr>
              <a:t>Fun</a:t>
            </a:r>
            <a:r>
              <a:rPr lang="hu-HU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1600" dirty="0" err="1">
                <a:latin typeface="Arial" panose="020B0604020202020204" pitchFamily="34" charset="0"/>
                <a:cs typeface="Arial" panose="020B0604020202020204" pitchFamily="34" charset="0"/>
              </a:rPr>
              <a:t>fact</a:t>
            </a:r>
            <a:r>
              <a:rPr lang="hu-HU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hu-HU" sz="16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hu-HU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1600" dirty="0" err="1">
                <a:latin typeface="Arial" panose="020B0604020202020204" pitchFamily="34" charset="0"/>
                <a:cs typeface="Arial" panose="020B0604020202020204" pitchFamily="34" charset="0"/>
              </a:rPr>
              <a:t>full</a:t>
            </a:r>
            <a:r>
              <a:rPr lang="hu-HU" sz="1600" dirty="0">
                <a:latin typeface="Arial" panose="020B0604020202020204" pitchFamily="34" charset="0"/>
                <a:cs typeface="Arial" panose="020B0604020202020204" pitchFamily="34" charset="0"/>
              </a:rPr>
              <a:t> API </a:t>
            </a:r>
            <a:r>
              <a:rPr lang="hu-HU" sz="1600" dirty="0" err="1"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r>
              <a:rPr lang="hu-HU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1600" dirty="0" err="1">
                <a:latin typeface="Arial" panose="020B0604020202020204" pitchFamily="34" charset="0"/>
                <a:cs typeface="Arial" panose="020B0604020202020204" pitchFamily="34" charset="0"/>
              </a:rPr>
              <a:t>originally</a:t>
            </a:r>
            <a:r>
              <a:rPr lang="hu-HU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1600" dirty="0" err="1">
                <a:latin typeface="Arial" panose="020B0604020202020204" pitchFamily="34" charset="0"/>
                <a:cs typeface="Arial" panose="020B0604020202020204" pitchFamily="34" charset="0"/>
              </a:rPr>
              <a:t>consists</a:t>
            </a:r>
            <a:r>
              <a:rPr lang="hu-HU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16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hu-HU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1600" dirty="0" err="1">
                <a:latin typeface="Arial" panose="020B0604020202020204" pitchFamily="34" charset="0"/>
                <a:cs typeface="Arial" panose="020B0604020202020204" pitchFamily="34" charset="0"/>
              </a:rPr>
              <a:t>component</a:t>
            </a:r>
            <a:r>
              <a:rPr lang="hu-HU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1600" dirty="0" err="1"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r>
              <a:rPr lang="hu-HU" sz="160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hu-HU" sz="16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hu-HU" sz="1600" dirty="0">
                <a:latin typeface="Arial" panose="020B0604020202020204" pitchFamily="34" charset="0"/>
                <a:cs typeface="Arial" panose="020B0604020202020204" pitchFamily="34" charset="0"/>
              </a:rPr>
              <a:t> local </a:t>
            </a:r>
            <a:r>
              <a:rPr lang="hu-HU" sz="1600" dirty="0" err="1">
                <a:latin typeface="Arial" panose="020B0604020202020204" pitchFamily="34" charset="0"/>
                <a:cs typeface="Arial" panose="020B0604020202020204" pitchFamily="34" charset="0"/>
              </a:rPr>
              <a:t>instance</a:t>
            </a:r>
            <a:r>
              <a:rPr lang="hu-HU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1600" dirty="0" err="1"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r>
              <a:rPr lang="hu-HU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1600" dirty="0" err="1"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  <a:r>
              <a:rPr lang="hu-HU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1600" dirty="0" err="1">
                <a:latin typeface="Arial" panose="020B0604020202020204" pitchFamily="34" charset="0"/>
                <a:cs typeface="Arial" panose="020B0604020202020204" pitchFamily="34" charset="0"/>
              </a:rPr>
              <a:t>well</a:t>
            </a:r>
            <a:r>
              <a:rPr lang="hu-HU" sz="1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hu-H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hu-HU" sz="1600" dirty="0" err="1">
                <a:latin typeface="Arial" panose="020B0604020202020204" pitchFamily="34" charset="0"/>
                <a:cs typeface="Arial" panose="020B0604020202020204" pitchFamily="34" charset="0"/>
              </a:rPr>
              <a:t>Symbol</a:t>
            </a:r>
            <a:r>
              <a:rPr lang="hu-HU" sz="1600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hu-HU" sz="1600" dirty="0" err="1">
                <a:latin typeface="Arial" panose="020B0604020202020204" pitchFamily="34" charset="0"/>
                <a:cs typeface="Arial" panose="020B0604020202020204" pitchFamily="34" charset="0"/>
              </a:rPr>
              <a:t>Doc.CatalogPlacement</a:t>
            </a:r>
            <a:r>
              <a:rPr lang="hu-HU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1600" dirty="0" err="1">
                <a:latin typeface="Arial" panose="020B0604020202020204" pitchFamily="34" charset="0"/>
                <a:cs typeface="Arial" panose="020B0604020202020204" pitchFamily="34" charset="0"/>
              </a:rPr>
              <a:t>parameter</a:t>
            </a:r>
            <a:r>
              <a:rPr lang="hu-HU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1600" dirty="0" err="1">
                <a:latin typeface="Arial" panose="020B0604020202020204" pitchFamily="34" charset="0"/>
                <a:cs typeface="Arial" panose="020B0604020202020204" pitchFamily="34" charset="0"/>
              </a:rPr>
              <a:t>should</a:t>
            </a:r>
            <a:r>
              <a:rPr lang="hu-HU" sz="1600" dirty="0">
                <a:latin typeface="Arial" panose="020B0604020202020204" pitchFamily="34" charset="0"/>
                <a:cs typeface="Arial" panose="020B0604020202020204" pitchFamily="34" charset="0"/>
              </a:rPr>
              <a:t> be </a:t>
            </a:r>
            <a:r>
              <a:rPr lang="hu-HU" sz="1600" dirty="0" err="1">
                <a:latin typeface="Arial" panose="020B0604020202020204" pitchFamily="34" charset="0"/>
                <a:cs typeface="Arial" panose="020B0604020202020204" pitchFamily="34" charset="0"/>
              </a:rPr>
              <a:t>changed</a:t>
            </a:r>
            <a:r>
              <a:rPr lang="hu-HU" sz="1600" dirty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hu-HU" sz="1600" dirty="0" err="1">
                <a:latin typeface="Arial" panose="020B0604020202020204" pitchFamily="34" charset="0"/>
                <a:cs typeface="Arial" panose="020B0604020202020204" pitchFamily="34" charset="0"/>
              </a:rPr>
              <a:t>case</a:t>
            </a:r>
            <a:r>
              <a:rPr lang="hu-HU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1600" dirty="0" err="1">
                <a:latin typeface="Arial" panose="020B0604020202020204" pitchFamily="34" charset="0"/>
                <a:cs typeface="Arial" panose="020B0604020202020204" pitchFamily="34" charset="0"/>
              </a:rPr>
              <a:t>you</a:t>
            </a:r>
            <a:r>
              <a:rPr lang="hu-HU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1600" dirty="0" err="1">
                <a:latin typeface="Arial" panose="020B0604020202020204" pitchFamily="34" charset="0"/>
                <a:cs typeface="Arial" panose="020B0604020202020204" pitchFamily="34" charset="0"/>
              </a:rPr>
              <a:t>would</a:t>
            </a:r>
            <a:r>
              <a:rPr lang="hu-HU" sz="1600" dirty="0">
                <a:latin typeface="Arial" panose="020B0604020202020204" pitchFamily="34" charset="0"/>
                <a:cs typeface="Arial" panose="020B0604020202020204" pitchFamily="34" charset="0"/>
              </a:rPr>
              <a:t> like </a:t>
            </a:r>
            <a:r>
              <a:rPr lang="hu-HU" sz="1600" dirty="0" err="1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hu-HU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1600" dirty="0" err="1">
                <a:latin typeface="Arial" panose="020B0604020202020204" pitchFamily="34" charset="0"/>
                <a:cs typeface="Arial" panose="020B0604020202020204" pitchFamily="34" charset="0"/>
              </a:rPr>
              <a:t>organise</a:t>
            </a:r>
            <a:r>
              <a:rPr lang="hu-HU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1600" dirty="0" err="1">
                <a:latin typeface="Arial" panose="020B0604020202020204" pitchFamily="34" charset="0"/>
                <a:cs typeface="Arial" panose="020B0604020202020204" pitchFamily="34" charset="0"/>
              </a:rPr>
              <a:t>your</a:t>
            </a:r>
            <a:r>
              <a:rPr lang="hu-HU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1600" dirty="0" err="1">
                <a:latin typeface="Arial" panose="020B0604020202020204" pitchFamily="34" charset="0"/>
                <a:cs typeface="Arial" panose="020B0604020202020204" pitchFamily="34" charset="0"/>
              </a:rPr>
              <a:t>components</a:t>
            </a:r>
            <a:r>
              <a:rPr lang="hu-HU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1600" dirty="0" err="1">
                <a:latin typeface="Arial" panose="020B0604020202020204" pitchFamily="34" charset="0"/>
                <a:cs typeface="Arial" panose="020B0604020202020204" pitchFamily="34" charset="0"/>
              </a:rPr>
              <a:t>inside</a:t>
            </a:r>
            <a:r>
              <a:rPr lang="hu-HU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16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hu-HU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1600" dirty="0" err="1">
                <a:latin typeface="Arial" panose="020B0604020202020204" pitchFamily="34" charset="0"/>
                <a:cs typeface="Arial" panose="020B0604020202020204" pitchFamily="34" charset="0"/>
              </a:rPr>
              <a:t>Component</a:t>
            </a:r>
            <a:r>
              <a:rPr lang="hu-HU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1600" dirty="0" err="1">
                <a:latin typeface="Arial" panose="020B0604020202020204" pitchFamily="34" charset="0"/>
                <a:cs typeface="Arial" panose="020B0604020202020204" pitchFamily="34" charset="0"/>
              </a:rPr>
              <a:t>Catalogue</a:t>
            </a:r>
            <a:r>
              <a:rPr lang="hu-HU" sz="16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hu-HU" sz="1600" dirty="0" err="1">
                <a:latin typeface="Arial" panose="020B0604020202020204" pitchFamily="34" charset="0"/>
                <a:cs typeface="Arial" panose="020B0604020202020204" pitchFamily="34" charset="0"/>
              </a:rPr>
              <a:t>on</a:t>
            </a:r>
            <a:r>
              <a:rPr lang="hu-HU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1600" dirty="0" err="1">
                <a:latin typeface="Arial" panose="020B0604020202020204" pitchFamily="34" charset="0"/>
                <a:cs typeface="Arial" panose="020B0604020202020204" pitchFamily="34" charset="0"/>
              </a:rPr>
              <a:t>TopDesign</a:t>
            </a:r>
            <a:r>
              <a:rPr lang="hu-HU" sz="16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hu-HU" sz="1600" dirty="0" err="1">
                <a:latin typeface="Arial" panose="020B0604020202020204" pitchFamily="34" charset="0"/>
                <a:cs typeface="Arial" panose="020B0604020202020204" pitchFamily="34" charset="0"/>
              </a:rPr>
              <a:t>See</a:t>
            </a:r>
            <a:r>
              <a:rPr lang="hu-HU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1600" dirty="0" err="1">
                <a:latin typeface="Arial" panose="020B0604020202020204" pitchFamily="34" charset="0"/>
                <a:cs typeface="Arial" panose="020B0604020202020204" pitchFamily="34" charset="0"/>
              </a:rPr>
              <a:t>next</a:t>
            </a:r>
            <a:r>
              <a:rPr lang="hu-HU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1600" dirty="0" err="1">
                <a:latin typeface="Arial" panose="020B0604020202020204" pitchFamily="34" charset="0"/>
                <a:cs typeface="Arial" panose="020B0604020202020204" pitchFamily="34" charset="0"/>
              </a:rPr>
              <a:t>slide</a:t>
            </a:r>
            <a:r>
              <a:rPr lang="hu-HU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Tartalom helye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7000" y="1772816"/>
            <a:ext cx="4248996" cy="4716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086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xmlns="" id="{1C048681-F44C-4C0F-BAEB-D46B16AC3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Catalogue</a:t>
            </a:r>
            <a:r>
              <a:rPr lang="hu-HU" dirty="0"/>
              <a:t> </a:t>
            </a:r>
            <a:r>
              <a:rPr lang="hu-HU" dirty="0" err="1"/>
              <a:t>placement</a:t>
            </a:r>
            <a:endParaRPr lang="hu-HU" dirty="0"/>
          </a:p>
        </p:txBody>
      </p:sp>
      <p:pic>
        <p:nvPicPr>
          <p:cNvPr id="4" name="Tartalom helye 3">
            <a:extLst>
              <a:ext uri="{FF2B5EF4-FFF2-40B4-BE49-F238E27FC236}">
                <a16:creationId xmlns:a16="http://schemas.microsoft.com/office/drawing/2014/main" xmlns="" id="{C060AFB6-5C88-42A8-84DD-7A42BC4DFC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0" y="1813299"/>
            <a:ext cx="5779638" cy="4475752"/>
          </a:xfrm>
          <a:prstGeom prst="rect">
            <a:avLst/>
          </a:prstGeom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xmlns="" id="{99A8F81D-546B-41CB-899B-657EE49982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362" y="1813299"/>
            <a:ext cx="5779638" cy="729711"/>
          </a:xfrm>
          <a:prstGeom prst="rect">
            <a:avLst/>
          </a:prstGeom>
        </p:spPr>
      </p:pic>
      <p:sp>
        <p:nvSpPr>
          <p:cNvPr id="6" name="Téglalap 5">
            <a:extLst>
              <a:ext uri="{FF2B5EF4-FFF2-40B4-BE49-F238E27FC236}">
                <a16:creationId xmlns:a16="http://schemas.microsoft.com/office/drawing/2014/main" xmlns="" id="{C657CC4F-1CC5-4872-AA3B-0F1509FEF3BD}"/>
              </a:ext>
            </a:extLst>
          </p:cNvPr>
          <p:cNvSpPr/>
          <p:nvPr/>
        </p:nvSpPr>
        <p:spPr bwMode="gray">
          <a:xfrm>
            <a:off x="5771964" y="2096852"/>
            <a:ext cx="396044" cy="324036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Nyíl: jobbra mutató 6">
            <a:extLst>
              <a:ext uri="{FF2B5EF4-FFF2-40B4-BE49-F238E27FC236}">
                <a16:creationId xmlns:a16="http://schemas.microsoft.com/office/drawing/2014/main" xmlns="" id="{8A402D3C-969B-47BF-820E-6ACD40BDC963}"/>
              </a:ext>
            </a:extLst>
          </p:cNvPr>
          <p:cNvSpPr/>
          <p:nvPr/>
        </p:nvSpPr>
        <p:spPr bwMode="gray">
          <a:xfrm rot="19811815">
            <a:off x="3526694" y="2492951"/>
            <a:ext cx="2340260" cy="1044116"/>
          </a:xfrm>
          <a:prstGeom prst="rightArrow">
            <a:avLst/>
          </a:prstGeom>
          <a:solidFill>
            <a:srgbClr val="00B482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prstClr val="black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xmlns="" id="{C7DB460A-D2E8-4000-A6E4-7AC0B9358A3D}"/>
              </a:ext>
            </a:extLst>
          </p:cNvPr>
          <p:cNvSpPr txBox="1"/>
          <p:nvPr/>
        </p:nvSpPr>
        <p:spPr>
          <a:xfrm>
            <a:off x="647524" y="3788410"/>
            <a:ext cx="5124439" cy="194421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hu-HU" sz="1600" dirty="0" err="1">
                <a:latin typeface="Arial" panose="020B0604020202020204" pitchFamily="34" charset="0"/>
                <a:cs typeface="Arial" panose="020B0604020202020204" pitchFamily="34" charset="0"/>
              </a:rPr>
              <a:t>Important</a:t>
            </a:r>
            <a:r>
              <a:rPr lang="hu-HU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1600" dirty="0" err="1">
                <a:latin typeface="Arial" panose="020B0604020202020204" pitchFamily="34" charset="0"/>
                <a:cs typeface="Arial" panose="020B0604020202020204" pitchFamily="34" charset="0"/>
              </a:rPr>
              <a:t>note</a:t>
            </a:r>
            <a:r>
              <a:rPr lang="hu-HU" sz="16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hu-HU" sz="1600" dirty="0" err="1"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hu-HU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16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hu-HU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1600" dirty="0" err="1">
                <a:latin typeface="Arial" panose="020B0604020202020204" pitchFamily="34" charset="0"/>
                <a:cs typeface="Arial" panose="020B0604020202020204" pitchFamily="34" charset="0"/>
              </a:rPr>
              <a:t>path</a:t>
            </a:r>
            <a:r>
              <a:rPr lang="hu-HU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1600" dirty="0" err="1">
                <a:latin typeface="Arial" panose="020B0604020202020204" pitchFamily="34" charset="0"/>
                <a:cs typeface="Arial" panose="020B0604020202020204" pitchFamily="34" charset="0"/>
              </a:rPr>
              <a:t>defined</a:t>
            </a:r>
            <a:r>
              <a:rPr lang="hu-HU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1600" dirty="0" err="1">
                <a:latin typeface="Arial" panose="020B0604020202020204" pitchFamily="34" charset="0"/>
                <a:cs typeface="Arial" panose="020B0604020202020204" pitchFamily="34" charset="0"/>
              </a:rPr>
              <a:t>does</a:t>
            </a:r>
            <a:r>
              <a:rPr lang="hu-HU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1600" dirty="0" err="1">
                <a:latin typeface="Arial" panose="020B0604020202020204" pitchFamily="34" charset="0"/>
                <a:cs typeface="Arial" panose="020B0604020202020204" pitchFamily="34" charset="0"/>
              </a:rPr>
              <a:t>not</a:t>
            </a:r>
            <a:r>
              <a:rPr lang="hu-HU" sz="1600" dirty="0">
                <a:latin typeface="Arial" panose="020B0604020202020204" pitchFamily="34" charset="0"/>
                <a:cs typeface="Arial" panose="020B0604020202020204" pitchFamily="34" charset="0"/>
              </a:rPr>
              <a:t> end </a:t>
            </a:r>
            <a:r>
              <a:rPr lang="hu-HU" sz="1600" dirty="0" err="1"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hu-HU" sz="1600" dirty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hu-HU" sz="1600" dirty="0" err="1">
                <a:latin typeface="Arial" panose="020B0604020202020204" pitchFamily="34" charset="0"/>
                <a:cs typeface="Arial" panose="020B0604020202020204" pitchFamily="34" charset="0"/>
              </a:rPr>
              <a:t>component</a:t>
            </a:r>
            <a:r>
              <a:rPr lang="hu-HU" sz="16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hu-HU" sz="1600" dirty="0" err="1">
                <a:latin typeface="Arial" panose="020B0604020202020204" pitchFamily="34" charset="0"/>
                <a:cs typeface="Arial" panose="020B0604020202020204" pitchFamily="34" charset="0"/>
              </a:rPr>
              <a:t>it</a:t>
            </a:r>
            <a:r>
              <a:rPr lang="hu-HU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1600" dirty="0" err="1">
                <a:latin typeface="Arial" panose="020B0604020202020204" pitchFamily="34" charset="0"/>
                <a:cs typeface="Arial" panose="020B0604020202020204" pitchFamily="34" charset="0"/>
              </a:rPr>
              <a:t>does</a:t>
            </a:r>
            <a:r>
              <a:rPr lang="hu-HU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1600" dirty="0" err="1">
                <a:latin typeface="Arial" panose="020B0604020202020204" pitchFamily="34" charset="0"/>
                <a:cs typeface="Arial" panose="020B0604020202020204" pitchFamily="34" charset="0"/>
              </a:rPr>
              <a:t>not</a:t>
            </a:r>
            <a:r>
              <a:rPr lang="hu-HU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1600" dirty="0" err="1">
                <a:latin typeface="Arial" panose="020B0604020202020204" pitchFamily="34" charset="0"/>
                <a:cs typeface="Arial" panose="020B0604020202020204" pitchFamily="34" charset="0"/>
              </a:rPr>
              <a:t>need</a:t>
            </a:r>
            <a:r>
              <a:rPr lang="hu-HU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1600" dirty="0" err="1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hu-HU" sz="1600" dirty="0">
                <a:latin typeface="Arial" panose="020B0604020202020204" pitchFamily="34" charset="0"/>
                <a:cs typeface="Arial" panose="020B0604020202020204" pitchFamily="34" charset="0"/>
              </a:rPr>
              <a:t>), </a:t>
            </a:r>
            <a:r>
              <a:rPr lang="hu-HU" sz="1600" dirty="0" err="1">
                <a:latin typeface="Arial" panose="020B0604020202020204" pitchFamily="34" charset="0"/>
                <a:cs typeface="Arial" panose="020B0604020202020204" pitchFamily="34" charset="0"/>
              </a:rPr>
              <a:t>then</a:t>
            </a:r>
            <a:r>
              <a:rPr lang="hu-HU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1600" dirty="0" err="1">
                <a:latin typeface="Arial" panose="020B0604020202020204" pitchFamily="34" charset="0"/>
                <a:cs typeface="Arial" panose="020B0604020202020204" pitchFamily="34" charset="0"/>
              </a:rPr>
              <a:t>it</a:t>
            </a:r>
            <a:r>
              <a:rPr lang="hu-HU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1600" dirty="0" err="1">
                <a:latin typeface="Arial" panose="020B0604020202020204" pitchFamily="34" charset="0"/>
                <a:cs typeface="Arial" panose="020B0604020202020204" pitchFamily="34" charset="0"/>
              </a:rPr>
              <a:t>should</a:t>
            </a:r>
            <a:r>
              <a:rPr lang="hu-HU" sz="1600" dirty="0">
                <a:latin typeface="Arial" panose="020B0604020202020204" pitchFamily="34" charset="0"/>
                <a:cs typeface="Arial" panose="020B0604020202020204" pitchFamily="34" charset="0"/>
              </a:rPr>
              <a:t> be </a:t>
            </a:r>
            <a:r>
              <a:rPr lang="hu-HU" sz="1600" dirty="0" err="1">
                <a:latin typeface="Arial" panose="020B0604020202020204" pitchFamily="34" charset="0"/>
                <a:cs typeface="Arial" panose="020B0604020202020204" pitchFamily="34" charset="0"/>
              </a:rPr>
              <a:t>finished</a:t>
            </a:r>
            <a:r>
              <a:rPr lang="hu-HU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1600" dirty="0" err="1"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hu-HU" sz="1600" dirty="0">
                <a:latin typeface="Arial" panose="020B0604020202020204" pitchFamily="34" charset="0"/>
                <a:cs typeface="Arial" panose="020B0604020202020204" pitchFamily="34" charset="0"/>
              </a:rPr>
              <a:t> a ‚/’ </a:t>
            </a:r>
            <a:r>
              <a:rPr lang="hu-HU" sz="1600" dirty="0" err="1">
                <a:latin typeface="Arial" panose="020B0604020202020204" pitchFamily="34" charset="0"/>
                <a:cs typeface="Arial" panose="020B0604020202020204" pitchFamily="34" charset="0"/>
              </a:rPr>
              <a:t>symbol</a:t>
            </a:r>
            <a:endParaRPr lang="hu-HU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1455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Using Verilog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Grafik 7" descr="Headquaters_BBMAG_Melsungen_7.jp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rcRect l="978" t="25903" b="24424"/>
          <a:stretch>
            <a:fillRect/>
          </a:stretch>
        </p:blipFill>
        <p:spPr bwMode="gray">
          <a:xfrm>
            <a:off x="1993381" y="3320281"/>
            <a:ext cx="10197032" cy="353771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829317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zövegdoboz 4"/>
          <p:cNvSpPr txBox="1"/>
          <p:nvPr/>
        </p:nvSpPr>
        <p:spPr>
          <a:xfrm>
            <a:off x="5843972" y="1808820"/>
            <a:ext cx="6011566" cy="464451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342900" indent="-342900">
              <a:buFontTx/>
              <a:buChar char="-"/>
            </a:pPr>
            <a:r>
              <a:rPr lang="hu-HU" sz="2400" dirty="0" err="1"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hu-HU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2400" dirty="0" err="1">
                <a:latin typeface="Arial" panose="020B0604020202020204" pitchFamily="34" charset="0"/>
                <a:cs typeface="Arial" panose="020B0604020202020204" pitchFamily="34" charset="0"/>
              </a:rPr>
              <a:t>all</a:t>
            </a:r>
            <a:r>
              <a:rPr lang="hu-HU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2400" dirty="0" err="1">
                <a:latin typeface="Arial" panose="020B0604020202020204" pitchFamily="34" charset="0"/>
                <a:cs typeface="Arial" panose="020B0604020202020204" pitchFamily="34" charset="0"/>
              </a:rPr>
              <a:t>parameters</a:t>
            </a:r>
            <a:r>
              <a:rPr lang="hu-HU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2400" dirty="0" err="1">
                <a:latin typeface="Arial" panose="020B0604020202020204" pitchFamily="34" charset="0"/>
                <a:cs typeface="Arial" panose="020B0604020202020204" pitchFamily="34" charset="0"/>
              </a:rPr>
              <a:t>are</a:t>
            </a:r>
            <a:r>
              <a:rPr lang="hu-HU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2400" dirty="0" err="1">
                <a:latin typeface="Arial" panose="020B0604020202020204" pitchFamily="34" charset="0"/>
                <a:cs typeface="Arial" panose="020B0604020202020204" pitchFamily="34" charset="0"/>
              </a:rPr>
              <a:t>set</a:t>
            </a:r>
            <a:r>
              <a:rPr lang="hu-HU" sz="24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hu-HU" sz="2400" dirty="0" err="1">
                <a:latin typeface="Arial" panose="020B0604020202020204" pitchFamily="34" charset="0"/>
                <a:cs typeface="Arial" panose="020B0604020202020204" pitchFamily="34" charset="0"/>
              </a:rPr>
              <a:t>especially</a:t>
            </a:r>
            <a:r>
              <a:rPr lang="hu-HU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24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hu-HU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2400" dirty="0" err="1">
                <a:latin typeface="Arial" panose="020B0604020202020204" pitchFamily="34" charset="0"/>
                <a:cs typeface="Arial" panose="020B0604020202020204" pitchFamily="34" charset="0"/>
              </a:rPr>
              <a:t>Formal</a:t>
            </a:r>
            <a:r>
              <a:rPr lang="hu-HU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2400" dirty="0" err="1">
                <a:latin typeface="Arial" panose="020B0604020202020204" pitchFamily="34" charset="0"/>
                <a:cs typeface="Arial" panose="020B0604020202020204" pitchFamily="34" charset="0"/>
              </a:rPr>
              <a:t>parameter</a:t>
            </a:r>
            <a:r>
              <a:rPr lang="hu-HU" sz="2400" dirty="0">
                <a:latin typeface="Arial" panose="020B0604020202020204" pitchFamily="34" charset="0"/>
                <a:cs typeface="Arial" panose="020B0604020202020204" pitchFamily="34" charset="0"/>
              </a:rPr>
              <a:t> part), right </a:t>
            </a:r>
            <a:r>
              <a:rPr lang="hu-HU" sz="2400" dirty="0" err="1">
                <a:latin typeface="Arial" panose="020B0604020202020204" pitchFamily="34" charset="0"/>
                <a:cs typeface="Arial" panose="020B0604020202020204" pitchFamily="34" charset="0"/>
              </a:rPr>
              <a:t>click</a:t>
            </a:r>
            <a:r>
              <a:rPr lang="hu-HU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2400" dirty="0" err="1">
                <a:latin typeface="Arial" panose="020B0604020202020204" pitchFamily="34" charset="0"/>
                <a:cs typeface="Arial" panose="020B0604020202020204" pitchFamily="34" charset="0"/>
              </a:rPr>
              <a:t>on</a:t>
            </a:r>
            <a:r>
              <a:rPr lang="hu-HU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2400" dirty="0" err="1">
                <a:latin typeface="Arial" panose="020B0604020202020204" pitchFamily="34" charset="0"/>
                <a:cs typeface="Arial" panose="020B0604020202020204" pitchFamily="34" charset="0"/>
              </a:rPr>
              <a:t>canvas</a:t>
            </a:r>
            <a:r>
              <a:rPr lang="hu-HU" sz="240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hu-HU" sz="2400" dirty="0" err="1">
                <a:latin typeface="Arial" panose="020B0604020202020204" pitchFamily="34" charset="0"/>
                <a:cs typeface="Arial" panose="020B0604020202020204" pitchFamily="34" charset="0"/>
              </a:rPr>
              <a:t>generate</a:t>
            </a:r>
            <a:r>
              <a:rPr lang="hu-HU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24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hu-HU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2400" dirty="0" err="1">
                <a:latin typeface="Arial" panose="020B0604020202020204" pitchFamily="34" charset="0"/>
                <a:cs typeface="Arial" panose="020B0604020202020204" pitchFamily="34" charset="0"/>
              </a:rPr>
              <a:t>verilog</a:t>
            </a:r>
            <a:r>
              <a:rPr lang="hu-HU" sz="2400" dirty="0">
                <a:latin typeface="Arial" panose="020B0604020202020204" pitchFamily="34" charset="0"/>
                <a:cs typeface="Arial" panose="020B0604020202020204" pitchFamily="34" charset="0"/>
              </a:rPr>
              <a:t> file</a:t>
            </a:r>
          </a:p>
          <a:p>
            <a:pPr marL="342900" indent="-342900">
              <a:buFontTx/>
              <a:buChar char="-"/>
            </a:pPr>
            <a:r>
              <a:rPr lang="hu-HU" sz="2400" dirty="0" err="1">
                <a:latin typeface="Arial" panose="020B0604020202020204" pitchFamily="34" charset="0"/>
                <a:cs typeface="Arial" panose="020B0604020202020204" pitchFamily="34" charset="0"/>
              </a:rPr>
              <a:t>Generic</a:t>
            </a:r>
            <a:r>
              <a:rPr lang="hu-HU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2400" dirty="0" err="1">
                <a:latin typeface="Arial" panose="020B0604020202020204" pitchFamily="34" charset="0"/>
                <a:cs typeface="Arial" panose="020B0604020202020204" pitchFamily="34" charset="0"/>
              </a:rPr>
              <a:t>Device</a:t>
            </a:r>
            <a:r>
              <a:rPr lang="hu-HU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2400" dirty="0" err="1">
                <a:latin typeface="Arial" panose="020B0604020202020204" pitchFamily="34" charset="0"/>
                <a:cs typeface="Arial" panose="020B0604020202020204" pitchFamily="34" charset="0"/>
              </a:rPr>
              <a:t>setting</a:t>
            </a:r>
            <a:r>
              <a:rPr lang="hu-HU" sz="2400" dirty="0">
                <a:latin typeface="Arial" panose="020B0604020202020204" pitchFamily="34" charset="0"/>
                <a:cs typeface="Arial" panose="020B0604020202020204" pitchFamily="34" charset="0"/>
              </a:rPr>
              <a:t> is OK</a:t>
            </a:r>
          </a:p>
          <a:p>
            <a:endParaRPr lang="hu-H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hu-H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hu-H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hu-H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hu-H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hu-H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hu-H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hu-H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hu-H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hu-H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hu-H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hu-HU" sz="1600" dirty="0" err="1">
                <a:latin typeface="Arial" panose="020B0604020202020204" pitchFamily="34" charset="0"/>
                <a:cs typeface="Arial" panose="020B0604020202020204" pitchFamily="34" charset="0"/>
              </a:rPr>
              <a:t>Notes</a:t>
            </a:r>
            <a:r>
              <a:rPr lang="hu-HU" sz="16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hu-HU" sz="1600" dirty="0" err="1">
                <a:latin typeface="Arial" panose="020B0604020202020204" pitchFamily="34" charset="0"/>
                <a:cs typeface="Arial" panose="020B0604020202020204" pitchFamily="34" charset="0"/>
              </a:rPr>
              <a:t>you</a:t>
            </a:r>
            <a:r>
              <a:rPr lang="hu-HU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1600" dirty="0" err="1">
                <a:latin typeface="Arial" panose="020B0604020202020204" pitchFamily="34" charset="0"/>
                <a:cs typeface="Arial" panose="020B0604020202020204" pitchFamily="34" charset="0"/>
              </a:rPr>
              <a:t>can</a:t>
            </a:r>
            <a:r>
              <a:rPr lang="hu-HU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1600" dirty="0" err="1">
                <a:latin typeface="Arial" panose="020B0604020202020204" pitchFamily="34" charset="0"/>
                <a:cs typeface="Arial" panose="020B0604020202020204" pitchFamily="34" charset="0"/>
              </a:rPr>
              <a:t>always</a:t>
            </a:r>
            <a:r>
              <a:rPr lang="hu-HU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1600" dirty="0" err="1">
                <a:latin typeface="Arial" panose="020B0604020202020204" pitchFamily="34" charset="0"/>
                <a:cs typeface="Arial" panose="020B0604020202020204" pitchFamily="34" charset="0"/>
              </a:rPr>
              <a:t>re-generate</a:t>
            </a:r>
            <a:r>
              <a:rPr lang="hu-HU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1600" dirty="0" err="1">
                <a:latin typeface="Arial" panose="020B0604020202020204" pitchFamily="34" charset="0"/>
                <a:cs typeface="Arial" panose="020B0604020202020204" pitchFamily="34" charset="0"/>
              </a:rPr>
              <a:t>your</a:t>
            </a:r>
            <a:r>
              <a:rPr lang="hu-HU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1600" dirty="0" err="1">
                <a:latin typeface="Arial" panose="020B0604020202020204" pitchFamily="34" charset="0"/>
                <a:cs typeface="Arial" panose="020B0604020202020204" pitchFamily="34" charset="0"/>
              </a:rPr>
              <a:t>verilog</a:t>
            </a:r>
            <a:r>
              <a:rPr lang="hu-HU" sz="1600" dirty="0">
                <a:latin typeface="Arial" panose="020B0604020202020204" pitchFamily="34" charset="0"/>
                <a:cs typeface="Arial" panose="020B0604020202020204" pitchFamily="34" charset="0"/>
              </a:rPr>
              <a:t> file, </a:t>
            </a:r>
            <a:r>
              <a:rPr lang="hu-HU" sz="1600" dirty="0" err="1">
                <a:latin typeface="Arial" panose="020B0604020202020204" pitchFamily="34" charset="0"/>
                <a:cs typeface="Arial" panose="020B0604020202020204" pitchFamily="34" charset="0"/>
              </a:rPr>
              <a:t>but</a:t>
            </a:r>
            <a:r>
              <a:rPr lang="hu-HU" sz="1600" dirty="0">
                <a:latin typeface="Arial" panose="020B0604020202020204" pitchFamily="34" charset="0"/>
                <a:cs typeface="Arial" panose="020B0604020202020204" pitchFamily="34" charset="0"/>
              </a:rPr>
              <a:t> be </a:t>
            </a:r>
            <a:r>
              <a:rPr lang="hu-HU" sz="1600" dirty="0" err="1">
                <a:latin typeface="Arial" panose="020B0604020202020204" pitchFamily="34" charset="0"/>
                <a:cs typeface="Arial" panose="020B0604020202020204" pitchFamily="34" charset="0"/>
              </a:rPr>
              <a:t>aware</a:t>
            </a:r>
            <a:r>
              <a:rPr lang="hu-HU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1600" dirty="0" err="1">
                <a:latin typeface="Arial" panose="020B0604020202020204" pitchFamily="34" charset="0"/>
                <a:cs typeface="Arial" panose="020B0604020202020204" pitchFamily="34" charset="0"/>
              </a:rPr>
              <a:t>that</a:t>
            </a:r>
            <a:r>
              <a:rPr lang="hu-HU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1600" dirty="0" err="1">
                <a:latin typeface="Arial" panose="020B0604020202020204" pitchFamily="34" charset="0"/>
                <a:cs typeface="Arial" panose="020B0604020202020204" pitchFamily="34" charset="0"/>
              </a:rPr>
              <a:t>your</a:t>
            </a:r>
            <a:r>
              <a:rPr lang="hu-HU" sz="1600" dirty="0">
                <a:latin typeface="Arial" panose="020B0604020202020204" pitchFamily="34" charset="0"/>
                <a:cs typeface="Arial" panose="020B0604020202020204" pitchFamily="34" charset="0"/>
              </a:rPr>
              <a:t> port </a:t>
            </a:r>
            <a:r>
              <a:rPr lang="hu-HU" sz="1600" dirty="0" err="1">
                <a:latin typeface="Arial" panose="020B0604020202020204" pitchFamily="34" charset="0"/>
                <a:cs typeface="Arial" panose="020B0604020202020204" pitchFamily="34" charset="0"/>
              </a:rPr>
              <a:t>list</a:t>
            </a:r>
            <a:r>
              <a:rPr lang="hu-HU" sz="160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hu-HU" sz="16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hu-HU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1600" dirty="0" err="1">
                <a:latin typeface="Arial" panose="020B0604020202020204" pitchFamily="34" charset="0"/>
                <a:cs typeface="Arial" panose="020B0604020202020204" pitchFamily="34" charset="0"/>
              </a:rPr>
              <a:t>parameters</a:t>
            </a:r>
            <a:r>
              <a:rPr lang="hu-HU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1600" dirty="0" err="1">
                <a:latin typeface="Arial" panose="020B0604020202020204" pitchFamily="34" charset="0"/>
                <a:cs typeface="Arial" panose="020B0604020202020204" pitchFamily="34" charset="0"/>
              </a:rPr>
              <a:t>will</a:t>
            </a:r>
            <a:r>
              <a:rPr lang="hu-HU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1600" dirty="0" err="1">
                <a:latin typeface="Arial" panose="020B0604020202020204" pitchFamily="34" charset="0"/>
                <a:cs typeface="Arial" panose="020B0604020202020204" pitchFamily="34" charset="0"/>
              </a:rPr>
              <a:t>also</a:t>
            </a:r>
            <a:r>
              <a:rPr lang="hu-HU" sz="1600" dirty="0">
                <a:latin typeface="Arial" panose="020B0604020202020204" pitchFamily="34" charset="0"/>
                <a:cs typeface="Arial" panose="020B0604020202020204" pitchFamily="34" charset="0"/>
              </a:rPr>
              <a:t> be </a:t>
            </a:r>
            <a:r>
              <a:rPr lang="hu-HU" sz="1600" dirty="0" err="1">
                <a:latin typeface="Arial" panose="020B0604020202020204" pitchFamily="34" charset="0"/>
                <a:cs typeface="Arial" panose="020B0604020202020204" pitchFamily="34" charset="0"/>
              </a:rPr>
              <a:t>re-generated</a:t>
            </a:r>
            <a:r>
              <a:rPr lang="hu-HU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Generating</a:t>
            </a:r>
            <a:r>
              <a:rPr lang="hu-HU" dirty="0"/>
              <a:t> </a:t>
            </a:r>
            <a:r>
              <a:rPr lang="hu-HU" dirty="0" err="1"/>
              <a:t>source</a:t>
            </a:r>
            <a:endParaRPr lang="en-US" dirty="0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6712959" y="3392996"/>
            <a:ext cx="4273591" cy="2129382"/>
          </a:xfrm>
          <a:prstGeom prst="rect">
            <a:avLst/>
          </a:prstGeom>
        </p:spPr>
      </p:pic>
      <p:pic>
        <p:nvPicPr>
          <p:cNvPr id="6" name="Kép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7000" y="2132856"/>
            <a:ext cx="4523580" cy="3780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787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Component creation within a project</a:t>
            </a:r>
            <a:endParaRPr lang="en-US" dirty="0"/>
          </a:p>
        </p:txBody>
      </p:sp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Grafik 7" descr="Aesculap_Sutures_3.jp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/>
          <a:srcRect l="49603" t="15915" r="6911" b="24229"/>
          <a:stretch>
            <a:fillRect/>
          </a:stretch>
        </p:blipFill>
        <p:spPr bwMode="gray">
          <a:xfrm>
            <a:off x="6746526" y="3320281"/>
            <a:ext cx="5445474" cy="3537719"/>
          </a:xfrm>
          <a:prstGeom prst="rect">
            <a:avLst/>
          </a:prstGeom>
        </p:spPr>
      </p:pic>
      <p:pic>
        <p:nvPicPr>
          <p:cNvPr id="11" name="Grafik 10" descr="Aesculap_Sutures_4.jp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/>
          <a:srcRect l="19541" t="12748" r="16751" b="27395"/>
          <a:stretch>
            <a:fillRect/>
          </a:stretch>
        </p:blipFill>
        <p:spPr bwMode="gray">
          <a:xfrm>
            <a:off x="1993381" y="3320281"/>
            <a:ext cx="5005960" cy="353771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0181365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ím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Kép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1919622" y="0"/>
            <a:ext cx="8352757" cy="6858000"/>
          </a:xfrm>
          <a:prstGeom prst="rect">
            <a:avLst/>
          </a:prstGeom>
        </p:spPr>
      </p:pic>
      <p:sp>
        <p:nvSpPr>
          <p:cNvPr id="5" name="Szövegdoboz 4"/>
          <p:cNvSpPr txBox="1"/>
          <p:nvPr/>
        </p:nvSpPr>
        <p:spPr>
          <a:xfrm>
            <a:off x="1919623" y="5342457"/>
            <a:ext cx="8352756" cy="1515543"/>
          </a:xfrm>
          <a:prstGeom prst="rect">
            <a:avLst/>
          </a:prstGeom>
          <a:solidFill>
            <a:srgbClr val="00B482"/>
          </a:solidFill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hu-HU" sz="8000" dirty="0" err="1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Learn</a:t>
            </a:r>
            <a:r>
              <a:rPr lang="hu-HU" sz="8000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8000" dirty="0" err="1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Verilog</a:t>
            </a:r>
            <a:endParaRPr lang="en-US" sz="8000" dirty="0"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6673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xmlns="" id="{3F4EF5FD-7B6A-4AB7-B7BB-4E7F630FD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Verilog</a:t>
            </a:r>
            <a:r>
              <a:rPr lang="hu-HU" dirty="0"/>
              <a:t> </a:t>
            </a:r>
            <a:r>
              <a:rPr lang="hu-HU" dirty="0" err="1"/>
              <a:t>code</a:t>
            </a:r>
            <a:r>
              <a:rPr lang="hu-HU" dirty="0"/>
              <a:t> </a:t>
            </a:r>
            <a:r>
              <a:rPr lang="hu-HU" dirty="0" err="1"/>
              <a:t>examples</a:t>
            </a:r>
            <a:r>
              <a:rPr lang="hu-HU" dirty="0"/>
              <a:t> (1/2)</a:t>
            </a:r>
          </a:p>
        </p:txBody>
      </p:sp>
      <p:pic>
        <p:nvPicPr>
          <p:cNvPr id="4" name="Tartalom helye 3">
            <a:extLst>
              <a:ext uri="{FF2B5EF4-FFF2-40B4-BE49-F238E27FC236}">
                <a16:creationId xmlns:a16="http://schemas.microsoft.com/office/drawing/2014/main" xmlns="" id="{5F4DB2E4-F761-4BFA-83B2-65B776AB72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1932" y="1736812"/>
            <a:ext cx="6412095" cy="3072859"/>
          </a:xfrm>
          <a:prstGeom prst="rect">
            <a:avLst/>
          </a:prstGeom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xmlns="" id="{933D59F9-F2AE-40D7-B505-867F887B96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7000" y="5085620"/>
            <a:ext cx="6412095" cy="1295708"/>
          </a:xfrm>
          <a:prstGeom prst="rect">
            <a:avLst/>
          </a:prstGeom>
        </p:spPr>
      </p:pic>
      <p:sp>
        <p:nvSpPr>
          <p:cNvPr id="6" name="Szövegdoboz 5">
            <a:extLst>
              <a:ext uri="{FF2B5EF4-FFF2-40B4-BE49-F238E27FC236}">
                <a16:creationId xmlns:a16="http://schemas.microsoft.com/office/drawing/2014/main" xmlns="" id="{2F8ADC66-0AB1-46B2-8D0E-790A93549A83}"/>
              </a:ext>
            </a:extLst>
          </p:cNvPr>
          <p:cNvSpPr txBox="1"/>
          <p:nvPr/>
        </p:nvSpPr>
        <p:spPr>
          <a:xfrm>
            <a:off x="7476013" y="3054900"/>
            <a:ext cx="2952328" cy="36004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hu-HU" sz="2400" dirty="0" err="1">
                <a:latin typeface="Arial" panose="020B0604020202020204" pitchFamily="34" charset="0"/>
                <a:cs typeface="Arial" panose="020B0604020202020204" pitchFamily="34" charset="0"/>
              </a:rPr>
              <a:t>Module</a:t>
            </a:r>
            <a:r>
              <a:rPr lang="hu-HU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2400" dirty="0" err="1">
                <a:latin typeface="Arial" panose="020B0604020202020204" pitchFamily="34" charset="0"/>
                <a:cs typeface="Arial" panose="020B0604020202020204" pitchFamily="34" charset="0"/>
              </a:rPr>
              <a:t>instantiation</a:t>
            </a:r>
            <a:endParaRPr lang="hu-H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xmlns="" id="{8C94EE7E-2B03-4955-8E9D-69079B9084CC}"/>
              </a:ext>
            </a:extLst>
          </p:cNvPr>
          <p:cNvSpPr txBox="1"/>
          <p:nvPr/>
        </p:nvSpPr>
        <p:spPr>
          <a:xfrm>
            <a:off x="7716180" y="5517232"/>
            <a:ext cx="2628292" cy="86409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endParaRPr lang="hu-HU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xmlns="" id="{FA5C3A0A-8527-4B2C-B65F-20CBCE1BE283}"/>
              </a:ext>
            </a:extLst>
          </p:cNvPr>
          <p:cNvSpPr txBox="1"/>
          <p:nvPr/>
        </p:nvSpPr>
        <p:spPr>
          <a:xfrm>
            <a:off x="7476012" y="5733474"/>
            <a:ext cx="4020587" cy="36004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hu-HU" sz="2400" dirty="0" err="1">
                <a:latin typeface="Arial" panose="020B0604020202020204" pitchFamily="34" charset="0"/>
                <a:cs typeface="Arial" panose="020B0604020202020204" pitchFamily="34" charset="0"/>
              </a:rPr>
              <a:t>Control</a:t>
            </a:r>
            <a:r>
              <a:rPr lang="hu-HU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2400" dirty="0" err="1">
                <a:latin typeface="Arial" panose="020B0604020202020204" pitchFamily="34" charset="0"/>
                <a:cs typeface="Arial" panose="020B0604020202020204" pitchFamily="34" charset="0"/>
              </a:rPr>
              <a:t>Register</a:t>
            </a:r>
            <a:r>
              <a:rPr lang="hu-HU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2400" dirty="0" err="1">
                <a:latin typeface="Arial" panose="020B0604020202020204" pitchFamily="34" charset="0"/>
                <a:cs typeface="Arial" panose="020B0604020202020204" pitchFamily="34" charset="0"/>
              </a:rPr>
              <a:t>instantiation</a:t>
            </a:r>
            <a:endParaRPr lang="hu-H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9654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xmlns="" id="{3F4EF5FD-7B6A-4AB7-B7BB-4E7F630FD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Verilog</a:t>
            </a:r>
            <a:r>
              <a:rPr lang="hu-HU" dirty="0"/>
              <a:t> </a:t>
            </a:r>
            <a:r>
              <a:rPr lang="hu-HU" dirty="0" err="1"/>
              <a:t>code</a:t>
            </a:r>
            <a:r>
              <a:rPr lang="hu-HU" dirty="0"/>
              <a:t> </a:t>
            </a:r>
            <a:r>
              <a:rPr lang="hu-HU" dirty="0" err="1"/>
              <a:t>examples</a:t>
            </a:r>
            <a:r>
              <a:rPr lang="hu-HU" dirty="0"/>
              <a:t> (2/2)</a:t>
            </a:r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xmlns="" id="{2F8ADC66-0AB1-46B2-8D0E-790A93549A83}"/>
              </a:ext>
            </a:extLst>
          </p:cNvPr>
          <p:cNvSpPr txBox="1"/>
          <p:nvPr/>
        </p:nvSpPr>
        <p:spPr>
          <a:xfrm>
            <a:off x="1062906" y="2600908"/>
            <a:ext cx="3880966" cy="57606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hu-HU" sz="2800" dirty="0">
                <a:latin typeface="Arial" panose="020B0604020202020204" pitchFamily="34" charset="0"/>
                <a:cs typeface="Arial" panose="020B0604020202020204" pitchFamily="34" charset="0"/>
              </a:rPr>
              <a:t>Basic </a:t>
            </a:r>
            <a:r>
              <a:rPr lang="hu-HU" sz="2800" dirty="0" err="1">
                <a:latin typeface="Arial" panose="020B0604020202020204" pitchFamily="34" charset="0"/>
                <a:cs typeface="Arial" panose="020B0604020202020204" pitchFamily="34" charset="0"/>
              </a:rPr>
              <a:t>logic</a:t>
            </a:r>
            <a:r>
              <a:rPr lang="hu-HU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2800" dirty="0" err="1"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  <a:endParaRPr lang="hu-HU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xmlns="" id="{8C94EE7E-2B03-4955-8E9D-69079B9084CC}"/>
              </a:ext>
            </a:extLst>
          </p:cNvPr>
          <p:cNvSpPr txBox="1"/>
          <p:nvPr/>
        </p:nvSpPr>
        <p:spPr>
          <a:xfrm>
            <a:off x="7716180" y="5517232"/>
            <a:ext cx="2628292" cy="86409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endParaRPr lang="hu-HU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Tartalom helye 9">
            <a:extLst>
              <a:ext uri="{FF2B5EF4-FFF2-40B4-BE49-F238E27FC236}">
                <a16:creationId xmlns:a16="http://schemas.microsoft.com/office/drawing/2014/main" xmlns="" id="{CBCC54DB-EDDE-4EEF-B700-859C3DC962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99956" y="1515563"/>
            <a:ext cx="5326002" cy="5121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763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err="1"/>
              <a:t>Creating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API </a:t>
            </a:r>
            <a:r>
              <a:rPr lang="hu-HU" dirty="0" err="1"/>
              <a:t>functions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Grafik 7" descr="Headquaters_BBMAG_Melsungen_7.jp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rcRect l="978" t="25903" b="24424"/>
          <a:stretch>
            <a:fillRect/>
          </a:stretch>
        </p:blipFill>
        <p:spPr bwMode="gray">
          <a:xfrm>
            <a:off x="1993381" y="3320281"/>
            <a:ext cx="10197032" cy="353771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443675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xmlns="" id="{7B2269A1-42E7-4842-9FC2-C806DE173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Adding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API </a:t>
            </a:r>
            <a:r>
              <a:rPr lang="hu-HU" dirty="0" err="1"/>
              <a:t>component</a:t>
            </a:r>
            <a:r>
              <a:rPr lang="hu-HU" dirty="0"/>
              <a:t> </a:t>
            </a:r>
            <a:r>
              <a:rPr lang="hu-HU" dirty="0" err="1"/>
              <a:t>items</a:t>
            </a:r>
            <a:r>
              <a:rPr lang="hu-HU" dirty="0"/>
              <a:t> (*.h, *.c)</a:t>
            </a:r>
          </a:p>
        </p:txBody>
      </p:sp>
      <p:pic>
        <p:nvPicPr>
          <p:cNvPr id="4" name="Tartalom helye 3">
            <a:extLst>
              <a:ext uri="{FF2B5EF4-FFF2-40B4-BE49-F238E27FC236}">
                <a16:creationId xmlns:a16="http://schemas.microsoft.com/office/drawing/2014/main" xmlns="" id="{F6945596-B58C-47C1-ADB5-DBE2235692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7000" y="1628800"/>
            <a:ext cx="2770748" cy="3025441"/>
          </a:xfrm>
          <a:prstGeom prst="rect">
            <a:avLst/>
          </a:prstGeom>
        </p:spPr>
      </p:pic>
      <p:sp>
        <p:nvSpPr>
          <p:cNvPr id="5" name="Szövegdoboz 4">
            <a:extLst>
              <a:ext uri="{FF2B5EF4-FFF2-40B4-BE49-F238E27FC236}">
                <a16:creationId xmlns:a16="http://schemas.microsoft.com/office/drawing/2014/main" xmlns="" id="{DCA66A81-25C1-407A-A1A7-91A2BDA9F859}"/>
              </a:ext>
            </a:extLst>
          </p:cNvPr>
          <p:cNvSpPr txBox="1"/>
          <p:nvPr/>
        </p:nvSpPr>
        <p:spPr>
          <a:xfrm>
            <a:off x="1057000" y="5401087"/>
            <a:ext cx="2808312" cy="2880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hu-HU" sz="1600" dirty="0" err="1">
                <a:latin typeface="Arial" panose="020B0604020202020204" pitchFamily="34" charset="0"/>
                <a:cs typeface="Arial" panose="020B0604020202020204" pitchFamily="34" charset="0"/>
              </a:rPr>
              <a:t>Usual</a:t>
            </a:r>
            <a:r>
              <a:rPr lang="hu-HU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1600" dirty="0" err="1">
                <a:latin typeface="Arial" panose="020B0604020202020204" pitchFamily="34" charset="0"/>
                <a:cs typeface="Arial" panose="020B0604020202020204" pitchFamily="34" charset="0"/>
              </a:rPr>
              <a:t>right-click</a:t>
            </a:r>
            <a:r>
              <a:rPr lang="hu-HU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1600" dirty="0" err="1">
                <a:latin typeface="Arial" panose="020B0604020202020204" pitchFamily="34" charset="0"/>
                <a:cs typeface="Arial" panose="020B0604020202020204" pitchFamily="34" charset="0"/>
              </a:rPr>
              <a:t>on</a:t>
            </a:r>
            <a:r>
              <a:rPr lang="hu-HU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1600" dirty="0" err="1">
                <a:latin typeface="Arial" panose="020B0604020202020204" pitchFamily="34" charset="0"/>
                <a:cs typeface="Arial" panose="020B0604020202020204" pitchFamily="34" charset="0"/>
              </a:rPr>
              <a:t>component</a:t>
            </a:r>
            <a:endParaRPr lang="hu-HU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xmlns="" id="{6C68ED70-EBB4-4376-A4B0-D1569B9A99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521230"/>
            <a:ext cx="4665141" cy="3571866"/>
          </a:xfrm>
          <a:prstGeom prst="rect">
            <a:avLst/>
          </a:prstGeom>
        </p:spPr>
      </p:pic>
      <p:sp>
        <p:nvSpPr>
          <p:cNvPr id="7" name="Nyíl: jobbra mutató 6">
            <a:extLst>
              <a:ext uri="{FF2B5EF4-FFF2-40B4-BE49-F238E27FC236}">
                <a16:creationId xmlns:a16="http://schemas.microsoft.com/office/drawing/2014/main" xmlns="" id="{FD5781DA-D16B-431D-B180-A038CC0A02D5}"/>
              </a:ext>
            </a:extLst>
          </p:cNvPr>
          <p:cNvSpPr/>
          <p:nvPr/>
        </p:nvSpPr>
        <p:spPr bwMode="gray">
          <a:xfrm>
            <a:off x="4439816" y="2888940"/>
            <a:ext cx="1404156" cy="863800"/>
          </a:xfrm>
          <a:prstGeom prst="rightArrow">
            <a:avLst/>
          </a:prstGeom>
          <a:solidFill>
            <a:srgbClr val="00B482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prstClr val="black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xmlns="" id="{574C9938-46B3-458C-B621-99638B97BCC4}"/>
              </a:ext>
            </a:extLst>
          </p:cNvPr>
          <p:cNvSpPr txBox="1"/>
          <p:nvPr/>
        </p:nvSpPr>
        <p:spPr>
          <a:xfrm>
            <a:off x="6096000" y="5401086"/>
            <a:ext cx="4665140" cy="7994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hu-HU" sz="1600" dirty="0" err="1">
                <a:latin typeface="Arial" panose="020B0604020202020204" pitchFamily="34" charset="0"/>
                <a:cs typeface="Arial" panose="020B0604020202020204" pitchFamily="34" charset="0"/>
              </a:rPr>
              <a:t>Select</a:t>
            </a:r>
            <a:r>
              <a:rPr lang="hu-HU" sz="160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hu-HU" sz="1600" dirty="0" err="1"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r>
              <a:rPr lang="hu-HU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1600" dirty="0" err="1">
                <a:latin typeface="Arial" panose="020B0604020202020204" pitchFamily="34" charset="0"/>
                <a:cs typeface="Arial" panose="020B0604020202020204" pitchFamily="34" charset="0"/>
              </a:rPr>
              <a:t>each</a:t>
            </a:r>
            <a:r>
              <a:rPr lang="hu-HU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1600" dirty="0" err="1">
                <a:latin typeface="Arial" panose="020B0604020202020204" pitchFamily="34" charset="0"/>
                <a:cs typeface="Arial" panose="020B0604020202020204" pitchFamily="34" charset="0"/>
              </a:rPr>
              <a:t>respective</a:t>
            </a:r>
            <a:r>
              <a:rPr lang="hu-HU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1600" dirty="0" err="1">
                <a:latin typeface="Arial" panose="020B0604020202020204" pitchFamily="34" charset="0"/>
                <a:cs typeface="Arial" panose="020B0604020202020204" pitchFamily="34" charset="0"/>
              </a:rPr>
              <a:t>header</a:t>
            </a:r>
            <a:r>
              <a:rPr lang="hu-HU" sz="160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hu-HU" sz="1600" dirty="0" err="1">
                <a:latin typeface="Arial" panose="020B0604020202020204" pitchFamily="34" charset="0"/>
                <a:cs typeface="Arial" panose="020B0604020202020204" pitchFamily="34" charset="0"/>
              </a:rPr>
              <a:t>source</a:t>
            </a:r>
            <a:r>
              <a:rPr lang="hu-HU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1600" dirty="0" err="1">
                <a:latin typeface="Arial" panose="020B0604020202020204" pitchFamily="34" charset="0"/>
                <a:cs typeface="Arial" panose="020B0604020202020204" pitchFamily="34" charset="0"/>
              </a:rPr>
              <a:t>files</a:t>
            </a:r>
            <a:endParaRPr lang="hu-HU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0477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Tartalom helye 6">
            <a:extLst>
              <a:ext uri="{FF2B5EF4-FFF2-40B4-BE49-F238E27FC236}">
                <a16:creationId xmlns:a16="http://schemas.microsoft.com/office/drawing/2014/main" xmlns="" id="{F8D82224-83C2-464D-9F82-4DD43DD30F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7981" y="1660307"/>
            <a:ext cx="8386391" cy="1964863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xmlns="" id="{E0BAB7FA-5635-4430-806E-8D63ECC64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Header</a:t>
            </a:r>
            <a:r>
              <a:rPr lang="hu-HU" dirty="0"/>
              <a:t> file (</a:t>
            </a:r>
            <a:r>
              <a:rPr lang="hu-HU" dirty="0" err="1"/>
              <a:t>example</a:t>
            </a:r>
            <a:r>
              <a:rPr lang="hu-HU" dirty="0"/>
              <a:t>)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xmlns="" id="{E0870BC3-A983-4AD0-ACB8-45F446CAAF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7000" y="4401108"/>
            <a:ext cx="6246285" cy="756084"/>
          </a:xfrm>
          <a:prstGeom prst="rect">
            <a:avLst/>
          </a:prstGeom>
        </p:spPr>
      </p:pic>
      <p:sp>
        <p:nvSpPr>
          <p:cNvPr id="6" name="Szövegdoboz 5">
            <a:extLst>
              <a:ext uri="{FF2B5EF4-FFF2-40B4-BE49-F238E27FC236}">
                <a16:creationId xmlns:a16="http://schemas.microsoft.com/office/drawing/2014/main" xmlns="" id="{F51BA379-12EE-463D-8DFC-760ECC5E1E0C}"/>
              </a:ext>
            </a:extLst>
          </p:cNvPr>
          <p:cNvSpPr txBox="1"/>
          <p:nvPr/>
        </p:nvSpPr>
        <p:spPr>
          <a:xfrm>
            <a:off x="1057000" y="3969060"/>
            <a:ext cx="6335144" cy="36004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hu-HU" sz="1600" dirty="0" err="1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See</a:t>
            </a:r>
            <a:r>
              <a:rPr lang="hu-HU" sz="1600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1600" dirty="0" err="1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instance</a:t>
            </a:r>
            <a:r>
              <a:rPr lang="hu-HU" sz="1600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1600" dirty="0" err="1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names</a:t>
            </a:r>
            <a:r>
              <a:rPr lang="hu-HU" sz="1600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hu-HU" sz="1600" dirty="0" err="1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Verilog</a:t>
            </a:r>
            <a:r>
              <a:rPr lang="hu-HU" sz="1600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file:</a:t>
            </a:r>
          </a:p>
        </p:txBody>
      </p:sp>
      <p:sp>
        <p:nvSpPr>
          <p:cNvPr id="21" name="Téglalap 20">
            <a:extLst>
              <a:ext uri="{FF2B5EF4-FFF2-40B4-BE49-F238E27FC236}">
                <a16:creationId xmlns:a16="http://schemas.microsoft.com/office/drawing/2014/main" xmlns="" id="{23AAA3D9-7266-47E0-A7B8-8CECA1895477}"/>
              </a:ext>
            </a:extLst>
          </p:cNvPr>
          <p:cNvSpPr/>
          <p:nvPr/>
        </p:nvSpPr>
        <p:spPr bwMode="gray">
          <a:xfrm>
            <a:off x="8328248" y="3429000"/>
            <a:ext cx="3527290" cy="2635604"/>
          </a:xfrm>
          <a:prstGeom prst="rect">
            <a:avLst/>
          </a:prstGeom>
          <a:solidFill>
            <a:srgbClr val="00B482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prstClr val="black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Kép 11">
            <a:extLst>
              <a:ext uri="{FF2B5EF4-FFF2-40B4-BE49-F238E27FC236}">
                <a16:creationId xmlns:a16="http://schemas.microsoft.com/office/drawing/2014/main" xmlns="" id="{BD22FB45-1B87-450F-BB82-5F47A13DD3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7001" y="5229200"/>
            <a:ext cx="6335144" cy="835404"/>
          </a:xfrm>
          <a:prstGeom prst="rect">
            <a:avLst/>
          </a:prstGeom>
        </p:spPr>
      </p:pic>
      <p:sp>
        <p:nvSpPr>
          <p:cNvPr id="13" name="Szövegdoboz 12">
            <a:extLst>
              <a:ext uri="{FF2B5EF4-FFF2-40B4-BE49-F238E27FC236}">
                <a16:creationId xmlns:a16="http://schemas.microsoft.com/office/drawing/2014/main" xmlns="" id="{1DF32A41-B37B-48DB-A918-00FBA0C8F2DD}"/>
              </a:ext>
            </a:extLst>
          </p:cNvPr>
          <p:cNvSpPr txBox="1"/>
          <p:nvPr/>
        </p:nvSpPr>
        <p:spPr>
          <a:xfrm>
            <a:off x="8615729" y="3754320"/>
            <a:ext cx="2952328" cy="15104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hu-HU" sz="1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Cypress</a:t>
            </a:r>
            <a:r>
              <a:rPr lang="hu-HU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1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will</a:t>
            </a:r>
            <a:r>
              <a:rPr lang="hu-HU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1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automatically</a:t>
            </a:r>
            <a:r>
              <a:rPr lang="hu-HU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1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generate</a:t>
            </a:r>
            <a:r>
              <a:rPr lang="hu-HU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1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these</a:t>
            </a:r>
            <a:r>
              <a:rPr lang="hu-HU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1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files</a:t>
            </a:r>
            <a:r>
              <a:rPr lang="hu-HU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1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hu-HU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1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hu-HU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1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right</a:t>
            </a:r>
            <a:r>
              <a:rPr lang="hu-HU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1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instance</a:t>
            </a:r>
            <a:r>
              <a:rPr lang="hu-HU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1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r>
              <a:rPr lang="hu-HU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hu-HU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hu-HU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hu-HU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hu-HU" sz="1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</a:t>
            </a:r>
            <a:r>
              <a:rPr lang="hu-HU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1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way</a:t>
            </a:r>
            <a:r>
              <a:rPr lang="hu-HU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1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it’s</a:t>
            </a:r>
            <a:r>
              <a:rPr lang="hu-HU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1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done</a:t>
            </a:r>
            <a:r>
              <a:rPr lang="hu-HU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1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hu-HU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1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any</a:t>
            </a:r>
            <a:r>
              <a:rPr lang="hu-HU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1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other</a:t>
            </a:r>
            <a:r>
              <a:rPr lang="hu-HU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standard </a:t>
            </a:r>
            <a:r>
              <a:rPr lang="hu-HU" sz="1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component</a:t>
            </a:r>
            <a:endParaRPr lang="hu-HU" sz="1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7" name="Egyenes összekötő nyíllal 16">
            <a:extLst>
              <a:ext uri="{FF2B5EF4-FFF2-40B4-BE49-F238E27FC236}">
                <a16:creationId xmlns:a16="http://schemas.microsoft.com/office/drawing/2014/main" xmlns="" id="{28E9DF92-4B2B-4BC8-A3CC-BD5237555440}"/>
              </a:ext>
            </a:extLst>
          </p:cNvPr>
          <p:cNvCxnSpPr>
            <a:cxnSpLocks/>
          </p:cNvCxnSpPr>
          <p:nvPr/>
        </p:nvCxnSpPr>
        <p:spPr>
          <a:xfrm flipV="1">
            <a:off x="2099556" y="2996952"/>
            <a:ext cx="5058562" cy="165618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gyenes összekötő nyíllal 18">
            <a:extLst>
              <a:ext uri="{FF2B5EF4-FFF2-40B4-BE49-F238E27FC236}">
                <a16:creationId xmlns:a16="http://schemas.microsoft.com/office/drawing/2014/main" xmlns="" id="{340065F5-8AA7-4A46-833B-DCA9656D5886}"/>
              </a:ext>
            </a:extLst>
          </p:cNvPr>
          <p:cNvCxnSpPr>
            <a:cxnSpLocks/>
          </p:cNvCxnSpPr>
          <p:nvPr/>
        </p:nvCxnSpPr>
        <p:spPr>
          <a:xfrm flipV="1">
            <a:off x="6996100" y="3140968"/>
            <a:ext cx="468052" cy="201622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églalap 19">
            <a:extLst>
              <a:ext uri="{FF2B5EF4-FFF2-40B4-BE49-F238E27FC236}">
                <a16:creationId xmlns:a16="http://schemas.microsoft.com/office/drawing/2014/main" xmlns="" id="{37468881-60E6-4753-80FF-07041CDBEFA9}"/>
              </a:ext>
            </a:extLst>
          </p:cNvPr>
          <p:cNvSpPr/>
          <p:nvPr/>
        </p:nvSpPr>
        <p:spPr bwMode="gray">
          <a:xfrm>
            <a:off x="7230126" y="2494622"/>
            <a:ext cx="1042556" cy="574338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1828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xmlns="" id="{901F58CF-1E4D-4461-A129-1EBACB51D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Source</a:t>
            </a:r>
            <a:r>
              <a:rPr lang="hu-HU" dirty="0"/>
              <a:t> </a:t>
            </a:r>
            <a:r>
              <a:rPr lang="hu-HU" dirty="0" err="1"/>
              <a:t>Files</a:t>
            </a:r>
            <a:r>
              <a:rPr lang="hu-HU" dirty="0"/>
              <a:t> (</a:t>
            </a:r>
            <a:r>
              <a:rPr lang="hu-HU" dirty="0" err="1"/>
              <a:t>example</a:t>
            </a:r>
            <a:r>
              <a:rPr lang="hu-HU" dirty="0"/>
              <a:t>)</a:t>
            </a:r>
          </a:p>
        </p:txBody>
      </p:sp>
      <p:pic>
        <p:nvPicPr>
          <p:cNvPr id="4" name="Tartalom helye 3">
            <a:extLst>
              <a:ext uri="{FF2B5EF4-FFF2-40B4-BE49-F238E27FC236}">
                <a16:creationId xmlns:a16="http://schemas.microsoft.com/office/drawing/2014/main" xmlns="" id="{FF5B2576-1B0D-46A2-B32B-979595E75E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7000" y="2076875"/>
            <a:ext cx="5333926" cy="2304256"/>
          </a:xfrm>
          <a:prstGeom prst="rect">
            <a:avLst/>
          </a:prstGeom>
        </p:spPr>
      </p:pic>
      <p:sp>
        <p:nvSpPr>
          <p:cNvPr id="5" name="Szövegdoboz 4">
            <a:extLst>
              <a:ext uri="{FF2B5EF4-FFF2-40B4-BE49-F238E27FC236}">
                <a16:creationId xmlns:a16="http://schemas.microsoft.com/office/drawing/2014/main" xmlns="" id="{1B45F623-388C-4A77-B6C8-60A4B8C90FAB}"/>
              </a:ext>
            </a:extLst>
          </p:cNvPr>
          <p:cNvSpPr txBox="1"/>
          <p:nvPr/>
        </p:nvSpPr>
        <p:spPr>
          <a:xfrm>
            <a:off x="6095542" y="2292899"/>
            <a:ext cx="5039458" cy="93610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hu-HU" sz="2400" dirty="0" err="1">
                <a:latin typeface="Arial" panose="020B0604020202020204" pitchFamily="34" charset="0"/>
                <a:cs typeface="Arial" panose="020B0604020202020204" pitchFamily="34" charset="0"/>
              </a:rPr>
              <a:t>Register</a:t>
            </a:r>
            <a:r>
              <a:rPr lang="hu-HU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2400" dirty="0" err="1">
                <a:latin typeface="Arial" panose="020B0604020202020204" pitchFamily="34" charset="0"/>
                <a:cs typeface="Arial" panose="020B0604020202020204" pitchFamily="34" charset="0"/>
              </a:rPr>
              <a:t>content</a:t>
            </a:r>
            <a:r>
              <a:rPr lang="hu-HU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2400" dirty="0" err="1">
                <a:latin typeface="Arial" panose="020B0604020202020204" pitchFamily="34" charset="0"/>
                <a:cs typeface="Arial" panose="020B0604020202020204" pitchFamily="34" charset="0"/>
              </a:rPr>
              <a:t>expressed</a:t>
            </a:r>
            <a:r>
              <a:rPr lang="hu-HU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2400" dirty="0" err="1">
                <a:latin typeface="Arial" panose="020B0604020202020204" pitchFamily="34" charset="0"/>
                <a:cs typeface="Arial" panose="020B0604020202020204" pitchFamily="34" charset="0"/>
              </a:rPr>
              <a:t>via</a:t>
            </a:r>
            <a:r>
              <a:rPr lang="hu-HU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2400" dirty="0" err="1">
                <a:latin typeface="Arial" panose="020B0604020202020204" pitchFamily="34" charset="0"/>
                <a:cs typeface="Arial" panose="020B0604020202020204" pitchFamily="34" charset="0"/>
              </a:rPr>
              <a:t>using</a:t>
            </a:r>
            <a:r>
              <a:rPr lang="hu-HU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24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hu-HU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2400" dirty="0" err="1">
                <a:latin typeface="Arial" panose="020B0604020202020204" pitchFamily="34" charset="0"/>
                <a:cs typeface="Arial" panose="020B0604020202020204" pitchFamily="34" charset="0"/>
              </a:rPr>
              <a:t>defines</a:t>
            </a:r>
            <a:r>
              <a:rPr lang="hu-HU" sz="2400" dirty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hu-HU" sz="2400" dirty="0" err="1">
                <a:latin typeface="Arial" panose="020B0604020202020204" pitchFamily="34" charset="0"/>
                <a:cs typeface="Arial" panose="020B0604020202020204" pitchFamily="34" charset="0"/>
              </a:rPr>
              <a:t>header</a:t>
            </a:r>
            <a:endParaRPr lang="hu-H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9023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Notes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 smtClean="0"/>
              <a:t>Please</a:t>
            </a:r>
            <a:r>
              <a:rPr lang="hu-HU" dirty="0" smtClean="0"/>
              <a:t> be </a:t>
            </a:r>
            <a:r>
              <a:rPr lang="hu-HU" dirty="0" err="1" smtClean="0"/>
              <a:t>mindful</a:t>
            </a:r>
            <a:r>
              <a:rPr lang="hu-HU" dirty="0" smtClean="0"/>
              <a:t> of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manufacturers</a:t>
            </a:r>
            <a:r>
              <a:rPr lang="hu-HU" dirty="0" smtClean="0"/>
              <a:t> </a:t>
            </a:r>
            <a:r>
              <a:rPr lang="hu-HU" dirty="0" err="1" smtClean="0"/>
              <a:t>datasheet</a:t>
            </a:r>
            <a:r>
              <a:rPr lang="hu-HU" dirty="0" smtClean="0"/>
              <a:t> </a:t>
            </a:r>
            <a:r>
              <a:rPr lang="hu-HU" dirty="0" err="1" smtClean="0"/>
              <a:t>instructions</a:t>
            </a:r>
            <a:r>
              <a:rPr lang="hu-HU" dirty="0" smtClean="0"/>
              <a:t> </a:t>
            </a:r>
            <a:r>
              <a:rPr lang="hu-HU" dirty="0" err="1" smtClean="0"/>
              <a:t>at</a:t>
            </a:r>
            <a:r>
              <a:rPr lang="hu-HU" dirty="0" smtClean="0"/>
              <a:t> </a:t>
            </a:r>
            <a:r>
              <a:rPr lang="hu-HU" dirty="0" err="1" smtClean="0"/>
              <a:t>all</a:t>
            </a:r>
            <a:r>
              <a:rPr lang="hu-HU" dirty="0" smtClean="0"/>
              <a:t> </a:t>
            </a:r>
            <a:r>
              <a:rPr lang="hu-HU" dirty="0" err="1" smtClean="0"/>
              <a:t>time</a:t>
            </a:r>
            <a:r>
              <a:rPr lang="hu-HU" dirty="0" smtClean="0"/>
              <a:t>, </a:t>
            </a:r>
            <a:r>
              <a:rPr lang="hu-HU" dirty="0" err="1" smtClean="0"/>
              <a:t>especially</a:t>
            </a:r>
            <a:r>
              <a:rPr lang="hu-HU" dirty="0" smtClean="0"/>
              <a:t> </a:t>
            </a:r>
            <a:r>
              <a:rPr lang="hu-HU" dirty="0" err="1" smtClean="0"/>
              <a:t>concerning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cypress</a:t>
            </a:r>
            <a:r>
              <a:rPr lang="hu-HU" dirty="0" smtClean="0"/>
              <a:t> </a:t>
            </a:r>
            <a:r>
              <a:rPr lang="hu-HU" dirty="0" err="1" smtClean="0"/>
              <a:t>provided</a:t>
            </a:r>
            <a:r>
              <a:rPr lang="hu-HU" dirty="0" smtClean="0"/>
              <a:t> hardware </a:t>
            </a:r>
            <a:r>
              <a:rPr lang="hu-HU" dirty="0" err="1" smtClean="0"/>
              <a:t>modules</a:t>
            </a:r>
            <a:r>
              <a:rPr lang="hu-HU" dirty="0" smtClean="0"/>
              <a:t> </a:t>
            </a:r>
            <a:r>
              <a:rPr lang="hu-HU" dirty="0" err="1" smtClean="0"/>
              <a:t>to</a:t>
            </a:r>
            <a:r>
              <a:rPr lang="hu-HU" dirty="0" smtClean="0"/>
              <a:t> </a:t>
            </a:r>
            <a:r>
              <a:rPr lang="hu-HU" dirty="0" err="1" smtClean="0"/>
              <a:t>save</a:t>
            </a:r>
            <a:r>
              <a:rPr lang="hu-HU" dirty="0" smtClean="0"/>
              <a:t> </a:t>
            </a:r>
            <a:r>
              <a:rPr lang="hu-HU" dirty="0" err="1" smtClean="0"/>
              <a:t>time</a:t>
            </a:r>
            <a:r>
              <a:rPr lang="hu-HU" dirty="0" smtClean="0"/>
              <a:t> </a:t>
            </a:r>
            <a:r>
              <a:rPr lang="hu-HU" dirty="0" err="1" smtClean="0"/>
              <a:t>on</a:t>
            </a:r>
            <a:r>
              <a:rPr lang="hu-HU" dirty="0" smtClean="0"/>
              <a:t> design </a:t>
            </a:r>
            <a:r>
              <a:rPr lang="hu-HU" dirty="0" err="1" smtClean="0"/>
              <a:t>implementation</a:t>
            </a:r>
            <a:r>
              <a:rPr lang="hu-HU" dirty="0" smtClean="0"/>
              <a:t> (</a:t>
            </a:r>
            <a:r>
              <a:rPr lang="hu-HU" dirty="0" err="1" smtClean="0"/>
              <a:t>e.g</a:t>
            </a:r>
            <a:r>
              <a:rPr lang="hu-HU" dirty="0" smtClean="0"/>
              <a:t>.: Counter7 </a:t>
            </a:r>
            <a:r>
              <a:rPr lang="hu-HU" dirty="0" err="1" smtClean="0"/>
              <a:t>needs</a:t>
            </a:r>
            <a:r>
              <a:rPr lang="hu-HU" dirty="0" smtClean="0"/>
              <a:t> </a:t>
            </a:r>
            <a:r>
              <a:rPr lang="hu-HU" dirty="0" err="1" smtClean="0"/>
              <a:t>to</a:t>
            </a:r>
            <a:r>
              <a:rPr lang="hu-HU" dirty="0" smtClean="0"/>
              <a:t> be </a:t>
            </a:r>
            <a:r>
              <a:rPr lang="hu-HU" dirty="0" err="1" smtClean="0"/>
              <a:t>enabled</a:t>
            </a:r>
            <a:r>
              <a:rPr lang="hu-HU" dirty="0" smtClean="0"/>
              <a:t> </a:t>
            </a:r>
            <a:r>
              <a:rPr lang="hu-HU" dirty="0" err="1" smtClean="0"/>
              <a:t>from</a:t>
            </a:r>
            <a:r>
              <a:rPr lang="hu-HU" dirty="0" smtClean="0"/>
              <a:t> </a:t>
            </a:r>
            <a:r>
              <a:rPr lang="hu-HU" dirty="0" err="1" smtClean="0"/>
              <a:t>both</a:t>
            </a:r>
            <a:r>
              <a:rPr lang="hu-HU" dirty="0" smtClean="0"/>
              <a:t> hardware and software -&gt; </a:t>
            </a:r>
            <a:r>
              <a:rPr lang="hu-HU" dirty="0" err="1" smtClean="0"/>
              <a:t>see</a:t>
            </a:r>
            <a:r>
              <a:rPr lang="hu-HU" dirty="0" smtClean="0"/>
              <a:t> </a:t>
            </a:r>
            <a:r>
              <a:rPr lang="hu-HU" dirty="0" err="1" smtClean="0"/>
              <a:t>example</a:t>
            </a:r>
            <a:r>
              <a:rPr lang="hu-HU" smtClean="0"/>
              <a:t> design)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333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err="1"/>
              <a:t>Creating</a:t>
            </a:r>
            <a:r>
              <a:rPr lang="hu-HU" dirty="0"/>
              <a:t> a </a:t>
            </a:r>
            <a:r>
              <a:rPr lang="hu-HU" dirty="0" err="1"/>
              <a:t>library</a:t>
            </a:r>
            <a:r>
              <a:rPr lang="hu-HU" dirty="0"/>
              <a:t>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Grafik 7" descr="Headquaters_BBMAG_Melsungen_7.jp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rcRect l="978" t="25903" b="24424"/>
          <a:stretch>
            <a:fillRect/>
          </a:stretch>
        </p:blipFill>
        <p:spPr bwMode="gray">
          <a:xfrm>
            <a:off x="1993381" y="3320281"/>
            <a:ext cx="10197032" cy="353771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511781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xmlns="" id="{EC08E828-8DF7-420A-96D4-48CE5820F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Create</a:t>
            </a:r>
            <a:r>
              <a:rPr lang="hu-HU" dirty="0"/>
              <a:t> a </a:t>
            </a:r>
            <a:r>
              <a:rPr lang="hu-HU" dirty="0" err="1"/>
              <a:t>library</a:t>
            </a:r>
            <a:r>
              <a:rPr lang="hu-HU" dirty="0"/>
              <a:t> project (File-&gt;</a:t>
            </a:r>
            <a:r>
              <a:rPr lang="hu-HU" dirty="0" err="1"/>
              <a:t>new</a:t>
            </a:r>
            <a:r>
              <a:rPr lang="hu-HU" dirty="0"/>
              <a:t>-&gt;Project…)</a:t>
            </a:r>
          </a:p>
        </p:txBody>
      </p:sp>
      <p:pic>
        <p:nvPicPr>
          <p:cNvPr id="4" name="Tartalom helye 3">
            <a:extLst>
              <a:ext uri="{FF2B5EF4-FFF2-40B4-BE49-F238E27FC236}">
                <a16:creationId xmlns:a16="http://schemas.microsoft.com/office/drawing/2014/main" xmlns="" id="{659DC719-C5A4-4574-8B17-FC2BAB5B90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7001" y="1844825"/>
            <a:ext cx="5039000" cy="3761508"/>
          </a:xfrm>
          <a:prstGeom prst="rect">
            <a:avLst/>
          </a:prstGeom>
        </p:spPr>
      </p:pic>
      <p:sp>
        <p:nvSpPr>
          <p:cNvPr id="5" name="Nyíl: jobbra mutató 4">
            <a:extLst>
              <a:ext uri="{FF2B5EF4-FFF2-40B4-BE49-F238E27FC236}">
                <a16:creationId xmlns:a16="http://schemas.microsoft.com/office/drawing/2014/main" xmlns="" id="{0E91A728-1A05-484B-8C56-05F29B59D820}"/>
              </a:ext>
            </a:extLst>
          </p:cNvPr>
          <p:cNvSpPr/>
          <p:nvPr/>
        </p:nvSpPr>
        <p:spPr bwMode="gray">
          <a:xfrm rot="10800000">
            <a:off x="1991544" y="3212976"/>
            <a:ext cx="1332148" cy="684076"/>
          </a:xfrm>
          <a:prstGeom prst="rightArrow">
            <a:avLst/>
          </a:prstGeom>
          <a:solidFill>
            <a:srgbClr val="00B482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prstClr val="black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xmlns="" id="{8576D5A5-03EE-40FB-9D79-68EEFCE20A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1065" y="1844825"/>
            <a:ext cx="5054324" cy="3761508"/>
          </a:xfrm>
          <a:prstGeom prst="rect">
            <a:avLst/>
          </a:prstGeom>
        </p:spPr>
      </p:pic>
      <p:sp>
        <p:nvSpPr>
          <p:cNvPr id="8" name="Nyíl: jobbra mutató 7">
            <a:extLst>
              <a:ext uri="{FF2B5EF4-FFF2-40B4-BE49-F238E27FC236}">
                <a16:creationId xmlns:a16="http://schemas.microsoft.com/office/drawing/2014/main" xmlns="" id="{2B47E997-77E6-4A17-8493-83C03571FDA1}"/>
              </a:ext>
            </a:extLst>
          </p:cNvPr>
          <p:cNvSpPr/>
          <p:nvPr/>
        </p:nvSpPr>
        <p:spPr bwMode="gray">
          <a:xfrm rot="10800000">
            <a:off x="6813613" y="3041503"/>
            <a:ext cx="1332148" cy="684076"/>
          </a:xfrm>
          <a:prstGeom prst="rightArrow">
            <a:avLst/>
          </a:prstGeom>
          <a:solidFill>
            <a:srgbClr val="00B482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prstClr val="black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xmlns="" id="{25F6293C-0317-4960-8915-67DBDD538F81}"/>
              </a:ext>
            </a:extLst>
          </p:cNvPr>
          <p:cNvSpPr txBox="1"/>
          <p:nvPr/>
        </p:nvSpPr>
        <p:spPr>
          <a:xfrm>
            <a:off x="8471254" y="2996952"/>
            <a:ext cx="2374317" cy="86409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hu-HU" sz="1600" dirty="0" err="1">
                <a:latin typeface="Arial" panose="020B0604020202020204" pitchFamily="34" charset="0"/>
                <a:cs typeface="Arial" panose="020B0604020202020204" pitchFamily="34" charset="0"/>
              </a:rPr>
              <a:t>Select</a:t>
            </a:r>
            <a:r>
              <a:rPr lang="hu-HU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16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hu-HU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1600" dirty="0" err="1">
                <a:latin typeface="Arial" panose="020B0604020202020204" pitchFamily="34" charset="0"/>
                <a:cs typeface="Arial" panose="020B0604020202020204" pitchFamily="34" charset="0"/>
              </a:rPr>
              <a:t>one</a:t>
            </a:r>
            <a:r>
              <a:rPr lang="hu-HU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1600" dirty="0" err="1">
                <a:latin typeface="Arial" panose="020B0604020202020204" pitchFamily="34" charset="0"/>
                <a:cs typeface="Arial" panose="020B0604020202020204" pitchFamily="34" charset="0"/>
              </a:rPr>
              <a:t>which</a:t>
            </a:r>
            <a:r>
              <a:rPr lang="hu-HU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1600" dirty="0" err="1">
                <a:latin typeface="Arial" panose="020B0604020202020204" pitchFamily="34" charset="0"/>
                <a:cs typeface="Arial" panose="020B0604020202020204" pitchFamily="34" charset="0"/>
              </a:rPr>
              <a:t>you</a:t>
            </a:r>
            <a:r>
              <a:rPr lang="hu-HU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1600" dirty="0" err="1">
                <a:latin typeface="Arial" panose="020B0604020202020204" pitchFamily="34" charset="0"/>
                <a:cs typeface="Arial" panose="020B0604020202020204" pitchFamily="34" charset="0"/>
              </a:rPr>
              <a:t>need</a:t>
            </a:r>
            <a:r>
              <a:rPr lang="hu-HU" sz="1600" dirty="0">
                <a:latin typeface="Arial" panose="020B0604020202020204" pitchFamily="34" charset="0"/>
                <a:cs typeface="Arial" panose="020B0604020202020204" pitchFamily="34" charset="0"/>
              </a:rPr>
              <a:t>. CM3 is </a:t>
            </a:r>
            <a:r>
              <a:rPr lang="hu-HU" sz="16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hu-HU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1600" dirty="0" err="1">
                <a:latin typeface="Arial" panose="020B0604020202020204" pitchFamily="34" charset="0"/>
                <a:cs typeface="Arial" panose="020B0604020202020204" pitchFamily="34" charset="0"/>
              </a:rPr>
              <a:t>core</a:t>
            </a:r>
            <a:r>
              <a:rPr lang="hu-HU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1600" dirty="0" err="1">
                <a:latin typeface="Arial" panose="020B0604020202020204" pitchFamily="34" charset="0"/>
                <a:cs typeface="Arial" panose="020B0604020202020204" pitchFamily="34" charset="0"/>
              </a:rPr>
              <a:t>within</a:t>
            </a:r>
            <a:r>
              <a:rPr lang="hu-HU" sz="1600" dirty="0">
                <a:latin typeface="Arial" panose="020B0604020202020204" pitchFamily="34" charset="0"/>
                <a:cs typeface="Arial" panose="020B0604020202020204" pitchFamily="34" charset="0"/>
              </a:rPr>
              <a:t> a PSoC5</a:t>
            </a:r>
          </a:p>
        </p:txBody>
      </p:sp>
    </p:spTree>
    <p:extLst>
      <p:ext uri="{BB962C8B-B14F-4D97-AF65-F5344CB8AC3E}">
        <p14:creationId xmlns:p14="http://schemas.microsoft.com/office/powerpoint/2010/main" val="3484887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hu-HU" dirty="0" err="1"/>
              <a:t>Create</a:t>
            </a:r>
            <a:r>
              <a:rPr lang="hu-HU" dirty="0"/>
              <a:t> a </a:t>
            </a:r>
            <a:r>
              <a:rPr lang="hu-HU" dirty="0" err="1"/>
              <a:t>new</a:t>
            </a:r>
            <a:r>
              <a:rPr lang="hu-HU" dirty="0"/>
              <a:t> project</a:t>
            </a:r>
            <a:endParaRPr lang="en-US" dirty="0"/>
          </a:p>
        </p:txBody>
      </p:sp>
      <p:pic>
        <p:nvPicPr>
          <p:cNvPr id="7" name="Tartalom helye 6"/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847528" y="1415675"/>
            <a:ext cx="8143950" cy="4891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777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xmlns="" id="{4982F437-917C-47A5-9788-3C6DE04B2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Creating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components</a:t>
            </a:r>
            <a:r>
              <a:rPr lang="hu-HU" dirty="0"/>
              <a:t> </a:t>
            </a:r>
            <a:r>
              <a:rPr lang="hu-HU" dirty="0" err="1"/>
              <a:t>within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Library</a:t>
            </a:r>
            <a:r>
              <a:rPr lang="hu-HU" dirty="0"/>
              <a:t> Project</a:t>
            </a:r>
          </a:p>
        </p:txBody>
      </p:sp>
      <p:pic>
        <p:nvPicPr>
          <p:cNvPr id="4" name="Tartalom helye 3">
            <a:extLst>
              <a:ext uri="{FF2B5EF4-FFF2-40B4-BE49-F238E27FC236}">
                <a16:creationId xmlns:a16="http://schemas.microsoft.com/office/drawing/2014/main" xmlns="" id="{1C9770A7-C850-48DC-B8DA-B01D04F795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7000" y="1844825"/>
            <a:ext cx="5395041" cy="4032448"/>
          </a:xfrm>
          <a:prstGeom prst="rect">
            <a:avLst/>
          </a:prstGeom>
        </p:spPr>
      </p:pic>
      <p:sp>
        <p:nvSpPr>
          <p:cNvPr id="5" name="Szövegdoboz 4">
            <a:extLst>
              <a:ext uri="{FF2B5EF4-FFF2-40B4-BE49-F238E27FC236}">
                <a16:creationId xmlns:a16="http://schemas.microsoft.com/office/drawing/2014/main" xmlns="" id="{30555354-2C75-43C2-BBB2-7D1DC2116BDF}"/>
              </a:ext>
            </a:extLst>
          </p:cNvPr>
          <p:cNvSpPr txBox="1"/>
          <p:nvPr/>
        </p:nvSpPr>
        <p:spPr>
          <a:xfrm>
            <a:off x="1415480" y="3969060"/>
            <a:ext cx="4608512" cy="133214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hu-HU" sz="1800" dirty="0" err="1">
                <a:latin typeface="Arial" panose="020B0604020202020204" pitchFamily="34" charset="0"/>
                <a:cs typeface="Arial" panose="020B0604020202020204" pitchFamily="34" charset="0"/>
              </a:rPr>
              <a:t>Set</a:t>
            </a:r>
            <a:r>
              <a:rPr lang="hu-HU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1800" dirty="0" err="1">
                <a:latin typeface="Arial" panose="020B0604020202020204" pitchFamily="34" charset="0"/>
                <a:cs typeface="Arial" panose="020B0604020202020204" pitchFamily="34" charset="0"/>
              </a:rPr>
              <a:t>parameters</a:t>
            </a:r>
            <a:endParaRPr lang="hu-HU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hu-HU" sz="1800" dirty="0" err="1">
                <a:latin typeface="Arial" panose="020B0604020202020204" pitchFamily="34" charset="0"/>
                <a:cs typeface="Arial" panose="020B0604020202020204" pitchFamily="34" charset="0"/>
              </a:rPr>
              <a:t>Keep</a:t>
            </a:r>
            <a:r>
              <a:rPr lang="hu-HU" sz="1800" dirty="0">
                <a:latin typeface="Arial" panose="020B0604020202020204" pitchFamily="34" charset="0"/>
                <a:cs typeface="Arial" panose="020B0604020202020204" pitchFamily="34" charset="0"/>
              </a:rPr>
              <a:t> in mind </a:t>
            </a:r>
            <a:r>
              <a:rPr lang="hu-HU" sz="1800" dirty="0" err="1">
                <a:latin typeface="Arial" panose="020B0604020202020204" pitchFamily="34" charset="0"/>
                <a:cs typeface="Arial" panose="020B0604020202020204" pitchFamily="34" charset="0"/>
              </a:rPr>
              <a:t>that</a:t>
            </a:r>
            <a:r>
              <a:rPr lang="hu-HU" sz="1800" dirty="0">
                <a:latin typeface="Arial" panose="020B0604020202020204" pitchFamily="34" charset="0"/>
                <a:cs typeface="Arial" panose="020B0604020202020204" pitchFamily="34" charset="0"/>
              </a:rPr>
              <a:t> an </a:t>
            </a:r>
            <a:r>
              <a:rPr lang="hu-HU" sz="1800" dirty="0" err="1">
                <a:latin typeface="Arial" panose="020B0604020202020204" pitchFamily="34" charset="0"/>
                <a:cs typeface="Arial" panose="020B0604020202020204" pitchFamily="34" charset="0"/>
              </a:rPr>
              <a:t>independent</a:t>
            </a:r>
            <a:r>
              <a:rPr lang="hu-HU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1800" dirty="0" err="1">
                <a:latin typeface="Arial" panose="020B0604020202020204" pitchFamily="34" charset="0"/>
                <a:cs typeface="Arial" panose="020B0604020202020204" pitchFamily="34" charset="0"/>
              </a:rPr>
              <a:t>library</a:t>
            </a:r>
            <a:r>
              <a:rPr lang="hu-HU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1800" dirty="0" err="1">
                <a:latin typeface="Arial" panose="020B0604020202020204" pitchFamily="34" charset="0"/>
                <a:cs typeface="Arial" panose="020B0604020202020204" pitchFamily="34" charset="0"/>
              </a:rPr>
              <a:t>should</a:t>
            </a:r>
            <a:r>
              <a:rPr lang="hu-HU" sz="1800" dirty="0">
                <a:latin typeface="Arial" panose="020B0604020202020204" pitchFamily="34" charset="0"/>
                <a:cs typeface="Arial" panose="020B0604020202020204" pitchFamily="34" charset="0"/>
              </a:rPr>
              <a:t> be </a:t>
            </a:r>
            <a:r>
              <a:rPr lang="hu-HU" sz="1800" dirty="0" err="1">
                <a:latin typeface="Arial" panose="020B0604020202020204" pitchFamily="34" charset="0"/>
                <a:cs typeface="Arial" panose="020B0604020202020204" pitchFamily="34" charset="0"/>
              </a:rPr>
              <a:t>located</a:t>
            </a:r>
            <a:r>
              <a:rPr lang="hu-HU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1800" dirty="0" err="1">
                <a:latin typeface="Arial" panose="020B0604020202020204" pitchFamily="34" charset="0"/>
                <a:cs typeface="Arial" panose="020B0604020202020204" pitchFamily="34" charset="0"/>
              </a:rPr>
              <a:t>independently</a:t>
            </a:r>
            <a:r>
              <a:rPr lang="hu-HU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1800" dirty="0" err="1"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hu-HU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1800" dirty="0" err="1">
                <a:latin typeface="Arial" panose="020B0604020202020204" pitchFamily="34" charset="0"/>
                <a:cs typeface="Arial" panose="020B0604020202020204" pitchFamily="34" charset="0"/>
              </a:rPr>
              <a:t>other</a:t>
            </a:r>
            <a:r>
              <a:rPr lang="hu-HU" sz="1800" dirty="0">
                <a:latin typeface="Arial" panose="020B0604020202020204" pitchFamily="34" charset="0"/>
                <a:cs typeface="Arial" panose="020B0604020202020204" pitchFamily="34" charset="0"/>
              </a:rPr>
              <a:t> project </a:t>
            </a:r>
            <a:r>
              <a:rPr lang="hu-HU" sz="1800" dirty="0" err="1">
                <a:latin typeface="Arial" panose="020B0604020202020204" pitchFamily="34" charset="0"/>
                <a:cs typeface="Arial" panose="020B0604020202020204" pitchFamily="34" charset="0"/>
              </a:rPr>
              <a:t>repositories</a:t>
            </a:r>
            <a:endParaRPr lang="hu-HU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xmlns="" id="{B16CB956-3435-497F-BDBD-2A86CC14FF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8068" y="1844825"/>
            <a:ext cx="2362200" cy="4124325"/>
          </a:xfrm>
          <a:prstGeom prst="rect">
            <a:avLst/>
          </a:prstGeom>
        </p:spPr>
      </p:pic>
      <p:sp>
        <p:nvSpPr>
          <p:cNvPr id="7" name="Szövegdoboz 6">
            <a:extLst>
              <a:ext uri="{FF2B5EF4-FFF2-40B4-BE49-F238E27FC236}">
                <a16:creationId xmlns:a16="http://schemas.microsoft.com/office/drawing/2014/main" xmlns="" id="{6122283D-6316-4811-83C9-F58EAC23195A}"/>
              </a:ext>
            </a:extLst>
          </p:cNvPr>
          <p:cNvSpPr txBox="1"/>
          <p:nvPr/>
        </p:nvSpPr>
        <p:spPr>
          <a:xfrm>
            <a:off x="9228348" y="1844825"/>
            <a:ext cx="2555182" cy="129614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hu-HU" sz="2000" dirty="0" err="1">
                <a:latin typeface="Arial" panose="020B0604020202020204" pitchFamily="34" charset="0"/>
                <a:cs typeface="Arial" panose="020B0604020202020204" pitchFamily="34" charset="0"/>
              </a:rPr>
              <a:t>Custom</a:t>
            </a:r>
            <a:r>
              <a:rPr lang="hu-H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2000" dirty="0" err="1">
                <a:latin typeface="Arial" panose="020B0604020202020204" pitchFamily="34" charset="0"/>
                <a:cs typeface="Arial" panose="020B0604020202020204" pitchFamily="34" charset="0"/>
              </a:rPr>
              <a:t>components</a:t>
            </a:r>
            <a:r>
              <a:rPr lang="hu-H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2000" dirty="0" err="1">
                <a:latin typeface="Arial" panose="020B0604020202020204" pitchFamily="34" charset="0"/>
                <a:cs typeface="Arial" panose="020B0604020202020204" pitchFamily="34" charset="0"/>
              </a:rPr>
              <a:t>are</a:t>
            </a:r>
            <a:r>
              <a:rPr lang="hu-H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2000" dirty="0" err="1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hu-HU" sz="2000" dirty="0">
                <a:latin typeface="Arial" panose="020B0604020202020204" pitchFamily="34" charset="0"/>
                <a:cs typeface="Arial" panose="020B0604020202020204" pitchFamily="34" charset="0"/>
              </a:rPr>
              <a:t> be </a:t>
            </a:r>
            <a:r>
              <a:rPr lang="hu-HU" sz="2000" dirty="0" err="1">
                <a:latin typeface="Arial" panose="020B0604020202020204" pitchFamily="34" charset="0"/>
                <a:cs typeface="Arial" panose="020B0604020202020204" pitchFamily="34" charset="0"/>
              </a:rPr>
              <a:t>created</a:t>
            </a:r>
            <a:r>
              <a:rPr lang="hu-H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2000" dirty="0" err="1">
                <a:latin typeface="Arial" panose="020B0604020202020204" pitchFamily="34" charset="0"/>
                <a:cs typeface="Arial" panose="020B0604020202020204" pitchFamily="34" charset="0"/>
              </a:rPr>
              <a:t>within</a:t>
            </a:r>
            <a:r>
              <a:rPr lang="hu-H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20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hu-H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2000" dirty="0" err="1">
                <a:latin typeface="Arial" panose="020B0604020202020204" pitchFamily="34" charset="0"/>
                <a:cs typeface="Arial" panose="020B0604020202020204" pitchFamily="34" charset="0"/>
              </a:rPr>
              <a:t>library</a:t>
            </a:r>
            <a:r>
              <a:rPr lang="hu-HU" sz="2000" dirty="0">
                <a:latin typeface="Arial" panose="020B0604020202020204" pitchFamily="34" charset="0"/>
                <a:cs typeface="Arial" panose="020B0604020202020204" pitchFamily="34" charset="0"/>
              </a:rPr>
              <a:t> project.</a:t>
            </a:r>
          </a:p>
        </p:txBody>
      </p:sp>
      <p:sp>
        <p:nvSpPr>
          <p:cNvPr id="8" name="Ellipszis 7">
            <a:extLst>
              <a:ext uri="{FF2B5EF4-FFF2-40B4-BE49-F238E27FC236}">
                <a16:creationId xmlns:a16="http://schemas.microsoft.com/office/drawing/2014/main" xmlns="" id="{1D34A00F-5037-45DD-B184-CCD9F1EB0AA6}"/>
              </a:ext>
            </a:extLst>
          </p:cNvPr>
          <p:cNvSpPr/>
          <p:nvPr/>
        </p:nvSpPr>
        <p:spPr bwMode="gray">
          <a:xfrm>
            <a:off x="6610122" y="2434942"/>
            <a:ext cx="2294190" cy="1678133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églalap 8">
            <a:extLst>
              <a:ext uri="{FF2B5EF4-FFF2-40B4-BE49-F238E27FC236}">
                <a16:creationId xmlns:a16="http://schemas.microsoft.com/office/drawing/2014/main" xmlns="" id="{ECA61E78-557D-430A-AE31-3345A803E058}"/>
              </a:ext>
            </a:extLst>
          </p:cNvPr>
          <p:cNvSpPr/>
          <p:nvPr/>
        </p:nvSpPr>
        <p:spPr bwMode="gray">
          <a:xfrm>
            <a:off x="1271464" y="3969060"/>
            <a:ext cx="4608512" cy="1152128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493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xmlns="" id="{AAD6B24B-A3EA-4067-BCB4-F34B75DC4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How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include</a:t>
            </a:r>
            <a:r>
              <a:rPr lang="hu-HU" dirty="0"/>
              <a:t> </a:t>
            </a:r>
            <a:r>
              <a:rPr lang="hu-HU" dirty="0" err="1"/>
              <a:t>components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a </a:t>
            </a:r>
            <a:r>
              <a:rPr lang="hu-HU" dirty="0" err="1"/>
              <a:t>new</a:t>
            </a:r>
            <a:r>
              <a:rPr lang="hu-HU" dirty="0"/>
              <a:t> project</a:t>
            </a:r>
          </a:p>
        </p:txBody>
      </p:sp>
      <p:pic>
        <p:nvPicPr>
          <p:cNvPr id="4" name="Tartalom helye 3">
            <a:extLst>
              <a:ext uri="{FF2B5EF4-FFF2-40B4-BE49-F238E27FC236}">
                <a16:creationId xmlns:a16="http://schemas.microsoft.com/office/drawing/2014/main" xmlns="" id="{F7907916-20C7-46C3-9178-90C16222B5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7000" y="1628800"/>
            <a:ext cx="3310808" cy="4872510"/>
          </a:xfrm>
          <a:prstGeom prst="rect">
            <a:avLst/>
          </a:prstGeom>
        </p:spPr>
      </p:pic>
      <p:sp>
        <p:nvSpPr>
          <p:cNvPr id="5" name="Téglalap 4">
            <a:extLst>
              <a:ext uri="{FF2B5EF4-FFF2-40B4-BE49-F238E27FC236}">
                <a16:creationId xmlns:a16="http://schemas.microsoft.com/office/drawing/2014/main" xmlns="" id="{0DB15DCA-3027-4D25-A283-8724CDBBE8DE}"/>
              </a:ext>
            </a:extLst>
          </p:cNvPr>
          <p:cNvSpPr/>
          <p:nvPr/>
        </p:nvSpPr>
        <p:spPr bwMode="gray">
          <a:xfrm>
            <a:off x="2459596" y="4689140"/>
            <a:ext cx="1800200" cy="216024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Nyíl: jobbra mutató 5">
            <a:extLst>
              <a:ext uri="{FF2B5EF4-FFF2-40B4-BE49-F238E27FC236}">
                <a16:creationId xmlns:a16="http://schemas.microsoft.com/office/drawing/2014/main" xmlns="" id="{D457FEF4-93E6-40E5-AB5D-B453573F3E05}"/>
              </a:ext>
            </a:extLst>
          </p:cNvPr>
          <p:cNvSpPr/>
          <p:nvPr/>
        </p:nvSpPr>
        <p:spPr bwMode="gray">
          <a:xfrm rot="9990007">
            <a:off x="4372846" y="4285300"/>
            <a:ext cx="1069226" cy="576064"/>
          </a:xfrm>
          <a:prstGeom prst="rightArrow">
            <a:avLst/>
          </a:prstGeom>
          <a:solidFill>
            <a:srgbClr val="00B482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prstClr val="black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obbanás: 14 ágú 7">
            <a:extLst>
              <a:ext uri="{FF2B5EF4-FFF2-40B4-BE49-F238E27FC236}">
                <a16:creationId xmlns:a16="http://schemas.microsoft.com/office/drawing/2014/main" xmlns="" id="{0EEF2B3D-B3AF-4AAE-A814-B1B658048BFF}"/>
              </a:ext>
            </a:extLst>
          </p:cNvPr>
          <p:cNvSpPr/>
          <p:nvPr/>
        </p:nvSpPr>
        <p:spPr bwMode="gray">
          <a:xfrm>
            <a:off x="2315580" y="1412776"/>
            <a:ext cx="2736304" cy="1476163"/>
          </a:xfrm>
          <a:prstGeom prst="irregularSeal2">
            <a:avLst/>
          </a:prstGeom>
          <a:solidFill>
            <a:srgbClr val="00B482">
              <a:alpha val="38039"/>
            </a:srgbClr>
          </a:solidFill>
          <a:ln w="254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Right-click</a:t>
            </a:r>
            <a:endParaRPr lang="hu-HU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Kép 8">
            <a:extLst>
              <a:ext uri="{FF2B5EF4-FFF2-40B4-BE49-F238E27FC236}">
                <a16:creationId xmlns:a16="http://schemas.microsoft.com/office/drawing/2014/main" xmlns="" id="{2CEB0617-2DD7-415B-B12A-5CAB5986D6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5122" y="1624751"/>
            <a:ext cx="4417057" cy="4571770"/>
          </a:xfrm>
          <a:prstGeom prst="rect">
            <a:avLst/>
          </a:prstGeom>
        </p:spPr>
      </p:pic>
      <p:sp>
        <p:nvSpPr>
          <p:cNvPr id="10" name="Téglalap 9">
            <a:extLst>
              <a:ext uri="{FF2B5EF4-FFF2-40B4-BE49-F238E27FC236}">
                <a16:creationId xmlns:a16="http://schemas.microsoft.com/office/drawing/2014/main" xmlns="" id="{2116AB9B-CFE9-453D-B405-A1897290266B}"/>
              </a:ext>
            </a:extLst>
          </p:cNvPr>
          <p:cNvSpPr/>
          <p:nvPr/>
        </p:nvSpPr>
        <p:spPr bwMode="gray">
          <a:xfrm>
            <a:off x="8757918" y="3934430"/>
            <a:ext cx="468052" cy="468052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Nyíl: jobbra mutató 10">
            <a:extLst>
              <a:ext uri="{FF2B5EF4-FFF2-40B4-BE49-F238E27FC236}">
                <a16:creationId xmlns:a16="http://schemas.microsoft.com/office/drawing/2014/main" xmlns="" id="{706F9214-AAE8-44F6-9AEE-F1425E40C282}"/>
              </a:ext>
            </a:extLst>
          </p:cNvPr>
          <p:cNvSpPr/>
          <p:nvPr/>
        </p:nvSpPr>
        <p:spPr bwMode="gray">
          <a:xfrm rot="7550657">
            <a:off x="8961444" y="2913817"/>
            <a:ext cx="1688796" cy="504056"/>
          </a:xfrm>
          <a:prstGeom prst="rightArrow">
            <a:avLst/>
          </a:prstGeom>
          <a:solidFill>
            <a:srgbClr val="00B482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prstClr val="black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églalap 11">
            <a:extLst>
              <a:ext uri="{FF2B5EF4-FFF2-40B4-BE49-F238E27FC236}">
                <a16:creationId xmlns:a16="http://schemas.microsoft.com/office/drawing/2014/main" xmlns="" id="{6E621F51-5D08-4A24-9ED6-39FD7B67FE25}"/>
              </a:ext>
            </a:extLst>
          </p:cNvPr>
          <p:cNvSpPr/>
          <p:nvPr/>
        </p:nvSpPr>
        <p:spPr bwMode="gray">
          <a:xfrm>
            <a:off x="5619579" y="4894325"/>
            <a:ext cx="4352600" cy="468052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Nyíl: jobbra mutató 12">
            <a:extLst>
              <a:ext uri="{FF2B5EF4-FFF2-40B4-BE49-F238E27FC236}">
                <a16:creationId xmlns:a16="http://schemas.microsoft.com/office/drawing/2014/main" xmlns="" id="{7370A283-0A5A-4F00-B3D3-C17551A509C0}"/>
              </a:ext>
            </a:extLst>
          </p:cNvPr>
          <p:cNvSpPr/>
          <p:nvPr/>
        </p:nvSpPr>
        <p:spPr bwMode="gray">
          <a:xfrm rot="7879030">
            <a:off x="9759682" y="4234843"/>
            <a:ext cx="953653" cy="504056"/>
          </a:xfrm>
          <a:prstGeom prst="rightArrow">
            <a:avLst/>
          </a:prstGeom>
          <a:solidFill>
            <a:srgbClr val="00B482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prstClr val="black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Szövegdoboz 13">
            <a:extLst>
              <a:ext uri="{FF2B5EF4-FFF2-40B4-BE49-F238E27FC236}">
                <a16:creationId xmlns:a16="http://schemas.microsoft.com/office/drawing/2014/main" xmlns="" id="{C3FAB494-A678-4C34-876E-959B4A74A92F}"/>
              </a:ext>
            </a:extLst>
          </p:cNvPr>
          <p:cNvSpPr txBox="1"/>
          <p:nvPr/>
        </p:nvSpPr>
        <p:spPr>
          <a:xfrm>
            <a:off x="10338887" y="1629531"/>
            <a:ext cx="1524560" cy="92750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hu-HU" sz="1800" dirty="0" err="1">
                <a:latin typeface="Arial" panose="020B0604020202020204" pitchFamily="34" charset="0"/>
                <a:cs typeface="Arial" panose="020B0604020202020204" pitchFamily="34" charset="0"/>
              </a:rPr>
              <a:t>Browse</a:t>
            </a:r>
            <a:r>
              <a:rPr lang="hu-HU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1800" dirty="0" err="1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hu-HU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1800" dirty="0" err="1">
                <a:latin typeface="Arial" panose="020B0604020202020204" pitchFamily="34" charset="0"/>
                <a:cs typeface="Arial" panose="020B0604020202020204" pitchFamily="34" charset="0"/>
              </a:rPr>
              <a:t>Library</a:t>
            </a:r>
            <a:r>
              <a:rPr lang="hu-HU" sz="1800" dirty="0">
                <a:latin typeface="Arial" panose="020B0604020202020204" pitchFamily="34" charset="0"/>
                <a:cs typeface="Arial" panose="020B0604020202020204" pitchFamily="34" charset="0"/>
              </a:rPr>
              <a:t> project and add </a:t>
            </a:r>
            <a:r>
              <a:rPr lang="hu-HU" sz="1800" dirty="0" err="1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hu-HU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1800" dirty="0" err="1">
                <a:latin typeface="Arial" panose="020B0604020202020204" pitchFamily="34" charset="0"/>
                <a:cs typeface="Arial" panose="020B0604020202020204" pitchFamily="34" charset="0"/>
              </a:rPr>
              <a:t>list</a:t>
            </a:r>
            <a:endParaRPr lang="hu-HU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Szövegdoboz 15">
            <a:extLst>
              <a:ext uri="{FF2B5EF4-FFF2-40B4-BE49-F238E27FC236}">
                <a16:creationId xmlns:a16="http://schemas.microsoft.com/office/drawing/2014/main" xmlns="" id="{B7B52B29-BC11-4DDF-9ECB-31C7357D6069}"/>
              </a:ext>
            </a:extLst>
          </p:cNvPr>
          <p:cNvSpPr txBox="1"/>
          <p:nvPr/>
        </p:nvSpPr>
        <p:spPr>
          <a:xfrm>
            <a:off x="10338887" y="2926538"/>
            <a:ext cx="1480963" cy="110896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hu-HU" sz="1800" dirty="0" err="1">
                <a:latin typeface="Arial" panose="020B0604020202020204" pitchFamily="34" charset="0"/>
                <a:cs typeface="Arial" panose="020B0604020202020204" pitchFamily="34" charset="0"/>
              </a:rPr>
              <a:t>Select</a:t>
            </a:r>
            <a:r>
              <a:rPr lang="hu-HU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1800" dirty="0" err="1">
                <a:latin typeface="Arial" panose="020B0604020202020204" pitchFamily="34" charset="0"/>
                <a:cs typeface="Arial" panose="020B0604020202020204" pitchFamily="34" charset="0"/>
              </a:rPr>
              <a:t>both</a:t>
            </a:r>
            <a:r>
              <a:rPr lang="hu-HU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1800" dirty="0" err="1">
                <a:latin typeface="Arial" panose="020B0604020202020204" pitchFamily="34" charset="0"/>
                <a:cs typeface="Arial" panose="020B0604020202020204" pitchFamily="34" charset="0"/>
              </a:rPr>
              <a:t>component</a:t>
            </a:r>
            <a:r>
              <a:rPr lang="hu-HU" sz="180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hu-HU" sz="1800" dirty="0" err="1"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r>
              <a:rPr lang="hu-HU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1800" dirty="0" err="1">
                <a:latin typeface="Arial" panose="020B0604020202020204" pitchFamily="34" charset="0"/>
                <a:cs typeface="Arial" panose="020B0604020202020204" pitchFamily="34" charset="0"/>
              </a:rPr>
              <a:t>dependency</a:t>
            </a:r>
            <a:endParaRPr lang="hu-HU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5155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xmlns="" id="{E8DF153D-1665-492F-9257-170A6FD3D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Final</a:t>
            </a:r>
            <a:r>
              <a:rPr lang="hu-HU" dirty="0"/>
              <a:t> </a:t>
            </a:r>
            <a:r>
              <a:rPr lang="hu-HU"/>
              <a:t>steps</a:t>
            </a:r>
            <a:endParaRPr lang="hu-HU" dirty="0"/>
          </a:p>
        </p:txBody>
      </p:sp>
      <p:pic>
        <p:nvPicPr>
          <p:cNvPr id="4" name="Tartalom helye 3">
            <a:extLst>
              <a:ext uri="{FF2B5EF4-FFF2-40B4-BE49-F238E27FC236}">
                <a16:creationId xmlns:a16="http://schemas.microsoft.com/office/drawing/2014/main" xmlns="" id="{8548A6C6-C116-436F-86FD-8FD524B73A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1574" y="1844824"/>
            <a:ext cx="4097137" cy="4246563"/>
          </a:xfrm>
          <a:prstGeom prst="rect">
            <a:avLst/>
          </a:prstGeom>
        </p:spPr>
      </p:pic>
      <p:sp>
        <p:nvSpPr>
          <p:cNvPr id="5" name="Szövegdoboz 4">
            <a:extLst>
              <a:ext uri="{FF2B5EF4-FFF2-40B4-BE49-F238E27FC236}">
                <a16:creationId xmlns:a16="http://schemas.microsoft.com/office/drawing/2014/main" xmlns="" id="{839DACDA-DE4C-4B9A-BBF1-C3234D156F83}"/>
              </a:ext>
            </a:extLst>
          </p:cNvPr>
          <p:cNvSpPr txBox="1"/>
          <p:nvPr/>
        </p:nvSpPr>
        <p:spPr>
          <a:xfrm>
            <a:off x="6106856" y="2204130"/>
            <a:ext cx="4896544" cy="352795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hu-HU" sz="24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hu-HU" sz="2400" dirty="0" err="1">
                <a:latin typeface="Arial" panose="020B0604020202020204" pitchFamily="34" charset="0"/>
                <a:cs typeface="Arial" panose="020B0604020202020204" pitchFamily="34" charset="0"/>
              </a:rPr>
              <a:t>previously</a:t>
            </a:r>
            <a:r>
              <a:rPr lang="hu-HU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2400" dirty="0" err="1">
                <a:latin typeface="Arial" panose="020B0604020202020204" pitchFamily="34" charset="0"/>
                <a:cs typeface="Arial" panose="020B0604020202020204" pitchFamily="34" charset="0"/>
              </a:rPr>
              <a:t>defined</a:t>
            </a:r>
            <a:r>
              <a:rPr lang="hu-HU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2400" dirty="0" err="1">
                <a:latin typeface="Arial" panose="020B0604020202020204" pitchFamily="34" charset="0"/>
                <a:cs typeface="Arial" panose="020B0604020202020204" pitchFamily="34" charset="0"/>
              </a:rPr>
              <a:t>additional</a:t>
            </a:r>
            <a:r>
              <a:rPr lang="hu-HU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2400" dirty="0" err="1">
                <a:latin typeface="Arial" panose="020B0604020202020204" pitchFamily="34" charset="0"/>
                <a:cs typeface="Arial" panose="020B0604020202020204" pitchFamily="34" charset="0"/>
              </a:rPr>
              <a:t>tab</a:t>
            </a:r>
            <a:r>
              <a:rPr lang="hu-HU" sz="2400" dirty="0">
                <a:latin typeface="Arial" panose="020B0604020202020204" pitchFamily="34" charset="0"/>
                <a:cs typeface="Arial" panose="020B0604020202020204" pitchFamily="34" charset="0"/>
              </a:rPr>
              <a:t> is </a:t>
            </a:r>
            <a:r>
              <a:rPr lang="hu-HU" sz="2400" dirty="0" err="1">
                <a:latin typeface="Arial" panose="020B0604020202020204" pitchFamily="34" charset="0"/>
                <a:cs typeface="Arial" panose="020B0604020202020204" pitchFamily="34" charset="0"/>
              </a:rPr>
              <a:t>now</a:t>
            </a:r>
            <a:r>
              <a:rPr lang="hu-HU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2400" dirty="0" err="1">
                <a:latin typeface="Arial" panose="020B0604020202020204" pitchFamily="34" charset="0"/>
                <a:cs typeface="Arial" panose="020B0604020202020204" pitchFamily="34" charset="0"/>
              </a:rPr>
              <a:t>available</a:t>
            </a:r>
            <a:r>
              <a:rPr lang="hu-HU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2400" dirty="0" err="1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hu-HU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24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hu-HU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2400" dirty="0" err="1">
                <a:latin typeface="Arial" panose="020B0604020202020204" pitchFamily="34" charset="0"/>
                <a:cs typeface="Arial" panose="020B0604020202020204" pitchFamily="34" charset="0"/>
              </a:rPr>
              <a:t>User</a:t>
            </a:r>
            <a:r>
              <a:rPr lang="hu-HU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hu-HU" sz="2400" dirty="0" err="1">
                <a:latin typeface="Arial" panose="020B0604020202020204" pitchFamily="34" charset="0"/>
                <a:cs typeface="Arial" panose="020B0604020202020204" pitchFamily="34" charset="0"/>
              </a:rPr>
              <a:t>along</a:t>
            </a:r>
            <a:r>
              <a:rPr lang="hu-HU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2400" dirty="0" err="1"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hu-HU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24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hu-HU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2400" dirty="0" err="1"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  <a:r>
              <a:rPr lang="hu-HU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2400" dirty="0" err="1">
                <a:latin typeface="Arial" panose="020B0604020202020204" pitchFamily="34" charset="0"/>
                <a:cs typeface="Arial" panose="020B0604020202020204" pitchFamily="34" charset="0"/>
              </a:rPr>
              <a:t>component</a:t>
            </a:r>
            <a:r>
              <a:rPr lang="hu-HU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hu-HU" sz="2400" dirty="0" err="1">
                <a:latin typeface="Arial" panose="020B0604020202020204" pitchFamily="34" charset="0"/>
                <a:cs typeface="Arial" panose="020B0604020202020204" pitchFamily="34" charset="0"/>
              </a:rPr>
              <a:t>which</a:t>
            </a:r>
            <a:r>
              <a:rPr lang="hu-HU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2400" dirty="0" err="1">
                <a:latin typeface="Arial" panose="020B0604020202020204" pitchFamily="34" charset="0"/>
                <a:cs typeface="Arial" panose="020B0604020202020204" pitchFamily="34" charset="0"/>
              </a:rPr>
              <a:t>can</a:t>
            </a:r>
            <a:r>
              <a:rPr lang="hu-HU" sz="2400" dirty="0">
                <a:latin typeface="Arial" panose="020B0604020202020204" pitchFamily="34" charset="0"/>
                <a:cs typeface="Arial" panose="020B0604020202020204" pitchFamily="34" charset="0"/>
              </a:rPr>
              <a:t> be </a:t>
            </a:r>
            <a:r>
              <a:rPr lang="hu-HU" sz="2400" dirty="0" err="1">
                <a:latin typeface="Arial" panose="020B0604020202020204" pitchFamily="34" charset="0"/>
                <a:cs typeface="Arial" panose="020B0604020202020204" pitchFamily="34" charset="0"/>
              </a:rPr>
              <a:t>drag&amp;dropped</a:t>
            </a:r>
            <a:r>
              <a:rPr lang="hu-HU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2400" dirty="0" err="1">
                <a:latin typeface="Arial" panose="020B0604020202020204" pitchFamily="34" charset="0"/>
                <a:cs typeface="Arial" panose="020B0604020202020204" pitchFamily="34" charset="0"/>
              </a:rPr>
              <a:t>onto</a:t>
            </a:r>
            <a:r>
              <a:rPr lang="hu-HU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24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hu-HU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2400" dirty="0" err="1">
                <a:latin typeface="Arial" panose="020B0604020202020204" pitchFamily="34" charset="0"/>
                <a:cs typeface="Arial" panose="020B0604020202020204" pitchFamily="34" charset="0"/>
              </a:rPr>
              <a:t>canvas</a:t>
            </a:r>
            <a:endParaRPr lang="hu-HU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hu-HU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hu-HU" sz="2400" dirty="0" err="1">
                <a:latin typeface="Arial" panose="020B0604020202020204" pitchFamily="34" charset="0"/>
                <a:cs typeface="Arial" panose="020B0604020202020204" pitchFamily="34" charset="0"/>
              </a:rPr>
              <a:t>After</a:t>
            </a:r>
            <a:r>
              <a:rPr lang="hu-HU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2400" dirty="0" err="1">
                <a:latin typeface="Arial" panose="020B0604020202020204" pitchFamily="34" charset="0"/>
                <a:cs typeface="Arial" panose="020B0604020202020204" pitchFamily="34" charset="0"/>
              </a:rPr>
              <a:t>Synthesis</a:t>
            </a:r>
            <a:r>
              <a:rPr lang="hu-HU" sz="2400" dirty="0">
                <a:latin typeface="Arial" panose="020B0604020202020204" pitchFamily="34" charset="0"/>
                <a:cs typeface="Arial" panose="020B0604020202020204" pitchFamily="34" charset="0"/>
              </a:rPr>
              <a:t> and API </a:t>
            </a:r>
            <a:r>
              <a:rPr lang="hu-HU" sz="2400" dirty="0" err="1">
                <a:latin typeface="Arial" panose="020B0604020202020204" pitchFamily="34" charset="0"/>
                <a:cs typeface="Arial" panose="020B0604020202020204" pitchFamily="34" charset="0"/>
              </a:rPr>
              <a:t>generation</a:t>
            </a:r>
            <a:r>
              <a:rPr lang="hu-HU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hu-HU" sz="24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hu-HU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2400" dirty="0" err="1">
                <a:latin typeface="Arial" panose="020B0604020202020204" pitchFamily="34" charset="0"/>
                <a:cs typeface="Arial" panose="020B0604020202020204" pitchFamily="34" charset="0"/>
              </a:rPr>
              <a:t>component</a:t>
            </a:r>
            <a:r>
              <a:rPr lang="hu-HU" sz="2400" dirty="0">
                <a:latin typeface="Arial" panose="020B0604020202020204" pitchFamily="34" charset="0"/>
                <a:cs typeface="Arial" panose="020B0604020202020204" pitchFamily="34" charset="0"/>
              </a:rPr>
              <a:t> is </a:t>
            </a:r>
            <a:r>
              <a:rPr lang="hu-HU" sz="2400" dirty="0" err="1">
                <a:latin typeface="Arial" panose="020B0604020202020204" pitchFamily="34" charset="0"/>
                <a:cs typeface="Arial" panose="020B0604020202020204" pitchFamily="34" charset="0"/>
              </a:rPr>
              <a:t>ready</a:t>
            </a:r>
            <a:r>
              <a:rPr lang="hu-HU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2400" dirty="0" err="1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hu-HU" sz="2400" dirty="0">
                <a:latin typeface="Arial" panose="020B0604020202020204" pitchFamily="34" charset="0"/>
                <a:cs typeface="Arial" panose="020B0604020202020204" pitchFamily="34" charset="0"/>
              </a:rPr>
              <a:t> be </a:t>
            </a:r>
            <a:r>
              <a:rPr lang="hu-HU" sz="2400" dirty="0" err="1">
                <a:latin typeface="Arial" panose="020B0604020202020204" pitchFamily="34" charset="0"/>
                <a:cs typeface="Arial" panose="020B0604020202020204" pitchFamily="34" charset="0"/>
              </a:rPr>
              <a:t>used</a:t>
            </a:r>
            <a:r>
              <a:rPr lang="hu-HU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2400" dirty="0" err="1">
                <a:latin typeface="Arial" panose="020B0604020202020204" pitchFamily="34" charset="0"/>
                <a:cs typeface="Arial" panose="020B0604020202020204" pitchFamily="34" charset="0"/>
              </a:rPr>
              <a:t>within</a:t>
            </a:r>
            <a:r>
              <a:rPr lang="hu-HU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24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hu-HU" sz="2400" dirty="0">
                <a:latin typeface="Arial" panose="020B0604020202020204" pitchFamily="34" charset="0"/>
                <a:cs typeface="Arial" panose="020B0604020202020204" pitchFamily="34" charset="0"/>
              </a:rPr>
              <a:t> design</a:t>
            </a:r>
          </a:p>
        </p:txBody>
      </p:sp>
    </p:spTree>
    <p:extLst>
      <p:ext uri="{BB962C8B-B14F-4D97-AF65-F5344CB8AC3E}">
        <p14:creationId xmlns:p14="http://schemas.microsoft.com/office/powerpoint/2010/main" val="2793198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doboz 2">
            <a:extLst>
              <a:ext uri="{FF2B5EF4-FFF2-40B4-BE49-F238E27FC236}">
                <a16:creationId xmlns:a16="http://schemas.microsoft.com/office/drawing/2014/main" xmlns="" id="{2C775569-8405-4012-BC7A-1BB6211099F7}"/>
              </a:ext>
            </a:extLst>
          </p:cNvPr>
          <p:cNvSpPr txBox="1"/>
          <p:nvPr/>
        </p:nvSpPr>
        <p:spPr>
          <a:xfrm>
            <a:off x="767408" y="368660"/>
            <a:ext cx="9865096" cy="154817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hu-HU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hu-HU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further</a:t>
            </a:r>
            <a:r>
              <a:rPr lang="hu-HU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expand</a:t>
            </a:r>
            <a:r>
              <a:rPr lang="hu-HU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your</a:t>
            </a:r>
            <a:r>
              <a:rPr lang="hu-HU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competence</a:t>
            </a:r>
            <a:r>
              <a:rPr lang="hu-HU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</a:t>
            </a:r>
            <a:r>
              <a:rPr lang="hu-HU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hu-HU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topic</a:t>
            </a:r>
            <a:r>
              <a:rPr lang="hu-HU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hu-HU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please</a:t>
            </a:r>
            <a:r>
              <a:rPr lang="hu-HU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look</a:t>
            </a:r>
            <a:r>
              <a:rPr lang="hu-HU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hu-HU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hu-HU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official</a:t>
            </a:r>
            <a:r>
              <a:rPr lang="hu-HU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Cypress</a:t>
            </a:r>
            <a:r>
              <a:rPr lang="hu-HU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documentation</a:t>
            </a:r>
            <a:r>
              <a:rPr lang="hu-HU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hu-HU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  <a:r>
              <a:rPr lang="hu-HU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listed</a:t>
            </a:r>
            <a:r>
              <a:rPr lang="hu-HU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below</a:t>
            </a:r>
            <a:r>
              <a:rPr lang="hu-HU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endParaRPr lang="hu-HU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Component</a:t>
            </a:r>
            <a:r>
              <a:rPr lang="hu-HU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Author</a:t>
            </a:r>
            <a:r>
              <a:rPr lang="hu-HU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guide</a:t>
            </a:r>
            <a:endParaRPr lang="hu-HU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Digital Design Best </a:t>
            </a:r>
            <a:r>
              <a:rPr lang="hu-HU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Practices</a:t>
            </a:r>
            <a:endParaRPr lang="hu-HU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PSoC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3 and </a:t>
            </a:r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PSoC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5LP Hardware Design Considerations</a:t>
            </a:r>
            <a:endParaRPr lang="hu-HU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Designing </a:t>
            </a:r>
            <a:r>
              <a:rPr lang="hu-HU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PSoC</a:t>
            </a:r>
            <a:r>
              <a:rPr lang="hu-HU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Creator</a:t>
            </a:r>
            <a:r>
              <a:rPr lang="hu-HU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components</a:t>
            </a:r>
            <a:r>
              <a:rPr lang="hu-HU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hu-HU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UDB </a:t>
            </a:r>
            <a:r>
              <a:rPr lang="hu-HU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datapaths</a:t>
            </a:r>
            <a:endParaRPr lang="hu-HU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Datapath</a:t>
            </a:r>
            <a:r>
              <a:rPr lang="hu-HU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Configuration</a:t>
            </a:r>
            <a:r>
              <a:rPr lang="hu-HU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Tool</a:t>
            </a:r>
            <a:r>
              <a:rPr lang="hu-HU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</a:t>
            </a:r>
            <a:r>
              <a:rPr lang="hu-HU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Guide</a:t>
            </a:r>
            <a:endParaRPr lang="hu-HU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Implementing</a:t>
            </a:r>
            <a:r>
              <a:rPr lang="hu-HU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programmable</a:t>
            </a:r>
            <a:r>
              <a:rPr lang="hu-HU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logic</a:t>
            </a:r>
            <a:r>
              <a:rPr lang="hu-HU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designs</a:t>
            </a:r>
            <a:r>
              <a:rPr lang="hu-HU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hu-HU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Verilog</a:t>
            </a:r>
            <a:endParaRPr lang="hu-HU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Creating</a:t>
            </a:r>
            <a:r>
              <a:rPr lang="hu-HU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hu-HU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verilog</a:t>
            </a:r>
            <a:r>
              <a:rPr lang="hu-HU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based</a:t>
            </a:r>
            <a:r>
              <a:rPr lang="hu-HU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component</a:t>
            </a:r>
            <a:endParaRPr lang="hu-HU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Just</a:t>
            </a:r>
            <a:r>
              <a:rPr lang="hu-HU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enough</a:t>
            </a:r>
            <a:r>
              <a:rPr lang="hu-HU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Verilog</a:t>
            </a:r>
            <a:r>
              <a:rPr lang="hu-HU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hu-HU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PSoC</a:t>
            </a:r>
            <a:endParaRPr lang="hu-HU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…etc.</a:t>
            </a:r>
          </a:p>
        </p:txBody>
      </p:sp>
    </p:spTree>
    <p:extLst>
      <p:ext uri="{BB962C8B-B14F-4D97-AF65-F5344CB8AC3E}">
        <p14:creationId xmlns:p14="http://schemas.microsoft.com/office/powerpoint/2010/main" val="2704342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Select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chip </a:t>
            </a:r>
            <a:r>
              <a:rPr lang="hu-HU" dirty="0" err="1"/>
              <a:t>corresponding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PSoC5 </a:t>
            </a:r>
            <a:r>
              <a:rPr lang="hu-HU" dirty="0" err="1"/>
              <a:t>Prototyping</a:t>
            </a:r>
            <a:r>
              <a:rPr lang="hu-HU" dirty="0"/>
              <a:t> </a:t>
            </a:r>
            <a:r>
              <a:rPr lang="hu-HU" dirty="0" err="1"/>
              <a:t>board</a:t>
            </a:r>
            <a:endParaRPr lang="en-US" dirty="0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43015" y="2060575"/>
            <a:ext cx="5626695" cy="4246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644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Finalise</a:t>
            </a:r>
            <a:r>
              <a:rPr lang="hu-HU" dirty="0"/>
              <a:t> project </a:t>
            </a:r>
            <a:r>
              <a:rPr lang="hu-HU" dirty="0" err="1"/>
              <a:t>parameters</a:t>
            </a:r>
            <a:r>
              <a:rPr lang="hu-HU" dirty="0"/>
              <a:t> and </a:t>
            </a:r>
            <a:r>
              <a:rPr lang="hu-HU" dirty="0" err="1"/>
              <a:t>finish</a:t>
            </a:r>
            <a:endParaRPr lang="en-US" dirty="0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8731" y="2312876"/>
            <a:ext cx="5083221" cy="3816424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6141951" y="2312876"/>
            <a:ext cx="5104665" cy="381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766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Creating a symbol with a Wizard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Grafik 7" descr="Headquaters_BBMAG_Melsungen_7.jp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rcRect l="978" t="25903" b="24424"/>
          <a:stretch>
            <a:fillRect/>
          </a:stretch>
        </p:blipFill>
        <p:spPr bwMode="gray">
          <a:xfrm>
            <a:off x="1993381" y="3320281"/>
            <a:ext cx="10197032" cy="353771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8293178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Starting </a:t>
            </a:r>
            <a:r>
              <a:rPr lang="hu-HU" dirty="0" err="1"/>
              <a:t>with</a:t>
            </a:r>
            <a:r>
              <a:rPr lang="hu-HU" dirty="0"/>
              <a:t> a </a:t>
            </a:r>
            <a:r>
              <a:rPr lang="hu-HU" dirty="0" err="1"/>
              <a:t>custom</a:t>
            </a:r>
            <a:r>
              <a:rPr lang="hu-HU" dirty="0"/>
              <a:t> </a:t>
            </a:r>
            <a:r>
              <a:rPr lang="hu-HU" dirty="0" err="1"/>
              <a:t>component</a:t>
            </a:r>
            <a:endParaRPr lang="en-US" dirty="0"/>
          </a:p>
        </p:txBody>
      </p:sp>
      <p:pic>
        <p:nvPicPr>
          <p:cNvPr id="6" name="Tartalom helye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63552" y="1545883"/>
            <a:ext cx="7928543" cy="4761256"/>
          </a:xfrm>
          <a:prstGeom prst="rect">
            <a:avLst/>
          </a:prstGeom>
        </p:spPr>
      </p:pic>
      <p:sp>
        <p:nvSpPr>
          <p:cNvPr id="7" name="Szövegdoboz 6"/>
          <p:cNvSpPr txBox="1"/>
          <p:nvPr/>
        </p:nvSpPr>
        <p:spPr>
          <a:xfrm>
            <a:off x="5015880" y="2636912"/>
            <a:ext cx="3564396" cy="82809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hu-HU" sz="1600" dirty="0" err="1">
                <a:latin typeface="Arial" panose="020B0604020202020204" pitchFamily="34" charset="0"/>
                <a:cs typeface="Arial" panose="020B0604020202020204" pitchFamily="34" charset="0"/>
              </a:rPr>
              <a:t>Under</a:t>
            </a:r>
            <a:r>
              <a:rPr lang="hu-HU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16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hu-HU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1600" dirty="0" err="1">
                <a:latin typeface="Arial" panose="020B0604020202020204" pitchFamily="34" charset="0"/>
                <a:cs typeface="Arial" panose="020B0604020202020204" pitchFamily="34" charset="0"/>
              </a:rPr>
              <a:t>Components</a:t>
            </a:r>
            <a:r>
              <a:rPr lang="hu-HU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1600" dirty="0" err="1">
                <a:latin typeface="Arial" panose="020B0604020202020204" pitchFamily="34" charset="0"/>
                <a:cs typeface="Arial" panose="020B0604020202020204" pitchFamily="34" charset="0"/>
              </a:rPr>
              <a:t>tab</a:t>
            </a:r>
            <a:r>
              <a:rPr lang="hu-HU" sz="1600" dirty="0">
                <a:latin typeface="Arial" panose="020B0604020202020204" pitchFamily="34" charset="0"/>
                <a:cs typeface="Arial" panose="020B0604020202020204" pitchFamily="34" charset="0"/>
              </a:rPr>
              <a:t>, a </a:t>
            </a:r>
            <a:r>
              <a:rPr lang="hu-HU" sz="1600" dirty="0" err="1">
                <a:latin typeface="Arial" panose="020B0604020202020204" pitchFamily="34" charset="0"/>
                <a:cs typeface="Arial" panose="020B0604020202020204" pitchFamily="34" charset="0"/>
              </a:rPr>
              <a:t>custom</a:t>
            </a:r>
            <a:r>
              <a:rPr lang="hu-HU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1600" dirty="0" err="1">
                <a:latin typeface="Arial" panose="020B0604020202020204" pitchFamily="34" charset="0"/>
                <a:cs typeface="Arial" panose="020B0604020202020204" pitchFamily="34" charset="0"/>
              </a:rPr>
              <a:t>component</a:t>
            </a:r>
            <a:r>
              <a:rPr lang="hu-HU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1600" dirty="0" err="1">
                <a:latin typeface="Arial" panose="020B0604020202020204" pitchFamily="34" charset="0"/>
                <a:cs typeface="Arial" panose="020B0604020202020204" pitchFamily="34" charset="0"/>
              </a:rPr>
              <a:t>can</a:t>
            </a:r>
            <a:r>
              <a:rPr lang="hu-HU" sz="1600" dirty="0">
                <a:latin typeface="Arial" panose="020B0604020202020204" pitchFamily="34" charset="0"/>
                <a:cs typeface="Arial" panose="020B0604020202020204" pitchFamily="34" charset="0"/>
              </a:rPr>
              <a:t> be made </a:t>
            </a:r>
            <a:r>
              <a:rPr lang="hu-HU" sz="1600" dirty="0" err="1">
                <a:latin typeface="Arial" panose="020B0604020202020204" pitchFamily="34" charset="0"/>
                <a:cs typeface="Arial" panose="020B0604020202020204" pitchFamily="34" charset="0"/>
              </a:rPr>
              <a:t>locally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7240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Adding</a:t>
            </a:r>
            <a:r>
              <a:rPr lang="hu-HU" dirty="0"/>
              <a:t> a </a:t>
            </a:r>
            <a:r>
              <a:rPr lang="hu-HU" dirty="0" err="1"/>
              <a:t>new</a:t>
            </a:r>
            <a:r>
              <a:rPr lang="hu-HU" dirty="0"/>
              <a:t> </a:t>
            </a:r>
            <a:r>
              <a:rPr lang="hu-HU" dirty="0" err="1"/>
              <a:t>component</a:t>
            </a:r>
            <a:endParaRPr lang="en-US" dirty="0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7000" y="1736812"/>
            <a:ext cx="4489138" cy="4572508"/>
          </a:xfrm>
          <a:prstGeom prst="rect">
            <a:avLst/>
          </a:prstGeom>
        </p:spPr>
      </p:pic>
      <p:sp>
        <p:nvSpPr>
          <p:cNvPr id="5" name="Szövegdoboz 4"/>
          <p:cNvSpPr txBox="1"/>
          <p:nvPr/>
        </p:nvSpPr>
        <p:spPr>
          <a:xfrm>
            <a:off x="5915980" y="1880828"/>
            <a:ext cx="5544616" cy="471652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285750" indent="-285750">
              <a:buFontTx/>
              <a:buChar char="-"/>
            </a:pPr>
            <a:r>
              <a:rPr lang="hu-HU" sz="3200" dirty="0">
                <a:latin typeface="Arial" panose="020B0604020202020204" pitchFamily="34" charset="0"/>
                <a:cs typeface="Arial" panose="020B0604020202020204" pitchFamily="34" charset="0"/>
              </a:rPr>
              <a:t>Right </a:t>
            </a:r>
            <a:r>
              <a:rPr lang="hu-HU" sz="3200" dirty="0" err="1">
                <a:latin typeface="Arial" panose="020B0604020202020204" pitchFamily="34" charset="0"/>
                <a:cs typeface="Arial" panose="020B0604020202020204" pitchFamily="34" charset="0"/>
              </a:rPr>
              <a:t>click</a:t>
            </a:r>
            <a:r>
              <a:rPr lang="hu-HU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3200" dirty="0" err="1">
                <a:latin typeface="Arial" panose="020B0604020202020204" pitchFamily="34" charset="0"/>
                <a:cs typeface="Arial" panose="020B0604020202020204" pitchFamily="34" charset="0"/>
              </a:rPr>
              <a:t>on</a:t>
            </a:r>
            <a:r>
              <a:rPr lang="hu-HU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32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hu-HU" sz="3200" dirty="0">
                <a:latin typeface="Arial" panose="020B0604020202020204" pitchFamily="34" charset="0"/>
                <a:cs typeface="Arial" panose="020B0604020202020204" pitchFamily="34" charset="0"/>
              </a:rPr>
              <a:t> Project file</a:t>
            </a:r>
          </a:p>
          <a:p>
            <a:pPr marL="285750" indent="-285750">
              <a:buFontTx/>
              <a:buChar char="-"/>
            </a:pPr>
            <a:r>
              <a:rPr lang="hu-HU" sz="3200" dirty="0" err="1">
                <a:latin typeface="Arial" panose="020B0604020202020204" pitchFamily="34" charset="0"/>
                <a:cs typeface="Arial" panose="020B0604020202020204" pitchFamily="34" charset="0"/>
              </a:rPr>
              <a:t>Select</a:t>
            </a:r>
            <a:r>
              <a:rPr lang="hu-HU" sz="3200" dirty="0">
                <a:latin typeface="Arial" panose="020B0604020202020204" pitchFamily="34" charset="0"/>
                <a:cs typeface="Arial" panose="020B0604020202020204" pitchFamily="34" charset="0"/>
              </a:rPr>
              <a:t> „Add </a:t>
            </a:r>
            <a:r>
              <a:rPr lang="hu-HU" sz="3200" dirty="0" err="1">
                <a:latin typeface="Arial" panose="020B0604020202020204" pitchFamily="34" charset="0"/>
                <a:cs typeface="Arial" panose="020B0604020202020204" pitchFamily="34" charset="0"/>
              </a:rPr>
              <a:t>Component</a:t>
            </a:r>
            <a:r>
              <a:rPr lang="hu-HU" sz="3200" dirty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Egyenes összekötő nyíllal 7"/>
          <p:cNvCxnSpPr/>
          <p:nvPr/>
        </p:nvCxnSpPr>
        <p:spPr>
          <a:xfrm flipH="1">
            <a:off x="3863752" y="2024844"/>
            <a:ext cx="1980220" cy="50405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801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Set</a:t>
            </a:r>
            <a:r>
              <a:rPr lang="hu-HU" dirty="0"/>
              <a:t> </a:t>
            </a:r>
            <a:r>
              <a:rPr lang="hu-HU" dirty="0" err="1"/>
              <a:t>Component</a:t>
            </a:r>
            <a:r>
              <a:rPr lang="hu-HU" dirty="0"/>
              <a:t> </a:t>
            </a:r>
            <a:r>
              <a:rPr lang="hu-HU" dirty="0" err="1"/>
              <a:t>parameters</a:t>
            </a:r>
            <a:endParaRPr lang="en-US" dirty="0"/>
          </a:p>
        </p:txBody>
      </p:sp>
      <p:sp>
        <p:nvSpPr>
          <p:cNvPr id="5" name="Szövegdoboz 4"/>
          <p:cNvSpPr txBox="1"/>
          <p:nvPr/>
        </p:nvSpPr>
        <p:spPr>
          <a:xfrm>
            <a:off x="7572164" y="1736812"/>
            <a:ext cx="4283374" cy="482453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285750" indent="-285750">
              <a:buFontTx/>
              <a:buChar char="-"/>
            </a:pPr>
            <a:r>
              <a:rPr lang="hu-HU" sz="2800" dirty="0" err="1">
                <a:latin typeface="Arial" panose="020B0604020202020204" pitchFamily="34" charset="0"/>
                <a:cs typeface="Arial" panose="020B0604020202020204" pitchFamily="34" charset="0"/>
              </a:rPr>
              <a:t>Select</a:t>
            </a:r>
            <a:r>
              <a:rPr lang="hu-HU" sz="2800" dirty="0">
                <a:latin typeface="Arial" panose="020B0604020202020204" pitchFamily="34" charset="0"/>
                <a:cs typeface="Arial" panose="020B0604020202020204" pitchFamily="34" charset="0"/>
              </a:rPr>
              <a:t> „</a:t>
            </a:r>
            <a:r>
              <a:rPr lang="hu-HU" sz="2800" dirty="0" err="1">
                <a:latin typeface="Arial" panose="020B0604020202020204" pitchFamily="34" charset="0"/>
                <a:cs typeface="Arial" panose="020B0604020202020204" pitchFamily="34" charset="0"/>
              </a:rPr>
              <a:t>Symbol</a:t>
            </a:r>
            <a:r>
              <a:rPr lang="hu-HU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2800" dirty="0" err="1">
                <a:latin typeface="Arial" panose="020B0604020202020204" pitchFamily="34" charset="0"/>
                <a:cs typeface="Arial" panose="020B0604020202020204" pitchFamily="34" charset="0"/>
              </a:rPr>
              <a:t>Wizard</a:t>
            </a:r>
            <a:r>
              <a:rPr lang="hu-HU" sz="2800" dirty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</a:p>
          <a:p>
            <a:pPr marL="285750" indent="-285750">
              <a:buFontTx/>
              <a:buChar char="-"/>
            </a:pPr>
            <a:r>
              <a:rPr lang="hu-HU" sz="2800" dirty="0" err="1"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r>
              <a:rPr lang="hu-HU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28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hu-HU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2800" dirty="0" err="1">
                <a:latin typeface="Arial" panose="020B0604020202020204" pitchFamily="34" charset="0"/>
                <a:cs typeface="Arial" panose="020B0604020202020204" pitchFamily="34" charset="0"/>
              </a:rPr>
              <a:t>component</a:t>
            </a:r>
            <a:endParaRPr lang="hu-HU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hu-HU" sz="2800" dirty="0">
                <a:latin typeface="Arial" panose="020B0604020202020204" pitchFamily="34" charset="0"/>
                <a:cs typeface="Arial" panose="020B0604020202020204" pitchFamily="34" charset="0"/>
              </a:rPr>
              <a:t>„</a:t>
            </a:r>
            <a:r>
              <a:rPr lang="hu-HU" sz="2800" dirty="0" err="1">
                <a:latin typeface="Arial" panose="020B0604020202020204" pitchFamily="34" charset="0"/>
                <a:cs typeface="Arial" panose="020B0604020202020204" pitchFamily="34" charset="0"/>
              </a:rPr>
              <a:t>Create</a:t>
            </a:r>
            <a:r>
              <a:rPr lang="hu-HU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2800" dirty="0" err="1"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  <a:r>
              <a:rPr lang="hu-HU" sz="2800" dirty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</a:p>
          <a:p>
            <a:pPr marL="285750" indent="-285750">
              <a:buFontTx/>
              <a:buChar char="-"/>
            </a:pPr>
            <a:endParaRPr lang="hu-HU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hu-H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hu-H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hu-H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hu-H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hu-H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hu-H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hu-HU" sz="2000" dirty="0" err="1">
                <a:latin typeface="Arial" panose="020B0604020202020204" pitchFamily="34" charset="0"/>
                <a:cs typeface="Arial" panose="020B0604020202020204" pitchFamily="34" charset="0"/>
              </a:rPr>
              <a:t>Notes</a:t>
            </a:r>
            <a:r>
              <a:rPr lang="hu-HU" sz="2000" dirty="0">
                <a:latin typeface="Arial" panose="020B0604020202020204" pitchFamily="34" charset="0"/>
                <a:cs typeface="Arial" panose="020B0604020202020204" pitchFamily="34" charset="0"/>
              </a:rPr>
              <a:t>: A </a:t>
            </a:r>
            <a:r>
              <a:rPr lang="hu-HU" sz="2000" dirty="0" err="1">
                <a:latin typeface="Arial" panose="020B0604020202020204" pitchFamily="34" charset="0"/>
                <a:cs typeface="Arial" panose="020B0604020202020204" pitchFamily="34" charset="0"/>
              </a:rPr>
              <a:t>component</a:t>
            </a:r>
            <a:r>
              <a:rPr lang="hu-H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2000" dirty="0" err="1">
                <a:latin typeface="Arial" panose="020B0604020202020204" pitchFamily="34" charset="0"/>
                <a:cs typeface="Arial" panose="020B0604020202020204" pitchFamily="34" charset="0"/>
              </a:rPr>
              <a:t>symbol</a:t>
            </a:r>
            <a:r>
              <a:rPr lang="hu-HU" sz="2000" dirty="0">
                <a:latin typeface="Arial" panose="020B0604020202020204" pitchFamily="34" charset="0"/>
                <a:cs typeface="Arial" panose="020B0604020202020204" pitchFamily="34" charset="0"/>
              </a:rPr>
              <a:t> is </a:t>
            </a:r>
            <a:r>
              <a:rPr lang="hu-HU" sz="2000" dirty="0" err="1">
                <a:latin typeface="Arial" panose="020B0604020202020204" pitchFamily="34" charset="0"/>
                <a:cs typeface="Arial" panose="020B0604020202020204" pitchFamily="34" charset="0"/>
              </a:rPr>
              <a:t>only</a:t>
            </a:r>
            <a:r>
              <a:rPr lang="hu-HU" sz="2000" dirty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hu-HU" sz="2000" dirty="0" err="1">
                <a:latin typeface="Arial" panose="020B0604020202020204" pitchFamily="34" charset="0"/>
                <a:cs typeface="Arial" panose="020B0604020202020204" pitchFamily="34" charset="0"/>
              </a:rPr>
              <a:t>representation</a:t>
            </a:r>
            <a:r>
              <a:rPr lang="hu-HU" sz="2000" dirty="0">
                <a:latin typeface="Arial" panose="020B0604020202020204" pitchFamily="34" charset="0"/>
                <a:cs typeface="Arial" panose="020B0604020202020204" pitchFamily="34" charset="0"/>
              </a:rPr>
              <a:t> of </a:t>
            </a:r>
            <a:r>
              <a:rPr lang="hu-HU" sz="2000" dirty="0" err="1">
                <a:latin typeface="Arial" panose="020B0604020202020204" pitchFamily="34" charset="0"/>
                <a:cs typeface="Arial" panose="020B0604020202020204" pitchFamily="34" charset="0"/>
              </a:rPr>
              <a:t>your</a:t>
            </a:r>
            <a:r>
              <a:rPr lang="hu-H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2000" dirty="0" err="1">
                <a:latin typeface="Arial" panose="020B0604020202020204" pitchFamily="34" charset="0"/>
                <a:cs typeface="Arial" panose="020B0604020202020204" pitchFamily="34" charset="0"/>
              </a:rPr>
              <a:t>component</a:t>
            </a:r>
            <a:r>
              <a:rPr lang="hu-H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2000" dirty="0" err="1">
                <a:latin typeface="Arial" panose="020B0604020202020204" pitchFamily="34" charset="0"/>
                <a:cs typeface="Arial" panose="020B0604020202020204" pitchFamily="34" charset="0"/>
              </a:rPr>
              <a:t>on</a:t>
            </a:r>
            <a:r>
              <a:rPr lang="hu-H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20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hu-H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2000" dirty="0" err="1">
                <a:latin typeface="Arial" panose="020B0604020202020204" pitchFamily="34" charset="0"/>
                <a:cs typeface="Arial" panose="020B0604020202020204" pitchFamily="34" charset="0"/>
              </a:rPr>
              <a:t>drag&amp;drop</a:t>
            </a:r>
            <a:r>
              <a:rPr lang="hu-H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2000" dirty="0" err="1">
                <a:latin typeface="Arial" panose="020B0604020202020204" pitchFamily="34" charset="0"/>
                <a:cs typeface="Arial" panose="020B0604020202020204" pitchFamily="34" charset="0"/>
              </a:rPr>
              <a:t>canvas</a:t>
            </a:r>
            <a:r>
              <a:rPr lang="hu-HU" sz="20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hu-HU" sz="2000" dirty="0" err="1">
                <a:latin typeface="Arial" panose="020B0604020202020204" pitchFamily="34" charset="0"/>
                <a:cs typeface="Arial" panose="020B0604020202020204" pitchFamily="34" charset="0"/>
              </a:rPr>
              <a:t>on</a:t>
            </a:r>
            <a:r>
              <a:rPr lang="hu-H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20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hu-H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2000" dirty="0" err="1">
                <a:latin typeface="Arial" panose="020B0604020202020204" pitchFamily="34" charset="0"/>
                <a:cs typeface="Arial" panose="020B0604020202020204" pitchFamily="34" charset="0"/>
              </a:rPr>
              <a:t>TopDesign</a:t>
            </a:r>
            <a:r>
              <a:rPr lang="hu-HU" sz="2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Tartalom helye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6999" y="1736812"/>
            <a:ext cx="6494579" cy="4896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277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PALETTEDESIGNATOR" val="BBraun"/>
  <p:tag name="DESIGNGRIDDESIGNATOR" val="16x9"/>
  <p:tag name="SLIDEPOOLDESIGNATOR" val="16x9"/>
  <p:tag name="SLIDEPOOLPREVIEWDESIGNATOR" val="16x9"/>
  <p:tag name="TEMPLATEDESIGNATOR" val="16x9"/>
  <p:tag name="EXTENDEDCOLORPALETTEDESIGNATOR" val="BBraun"/>
  <p:tag name="PRESENTATIONLANGUAGE" val="English"/>
  <p:tag name="FIRM" val="B. Braun Melsungen AG"/>
  <p:tag name="DATE" val="2019-07-31"/>
  <p:tag name="FOOTERHASBEENPREPAREDFOR12" val="Tru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FULLNAME" val="C:\\Users\\Public\\Msoffice\\BBraun_Presentation_Addin\\Custom\\ClipArt\\Architecture\\Headquaters_BBMAG_Melsungen_7.jpg"/>
  <p:tag name="IMAGETYPE" val="ClipArt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FULLNAME" val="C:\\Users\\Public\\MSOffice\\BBraun_Presentation_Addin\\custom\\data\\primary\\clipart\\Products and Applications\\BBAvitum Dialysis Process 02.JPG"/>
  <p:tag name="IMAGETYPE" val="ClipArt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ECIALSLIDETYPE" val="ChapterBeginning"/>
  <p:tag name="SLIDETYPE" val="SlideChapterBeginning1Image"/>
  <p:tag name="CHAPTERTITLE" val="Using Verilog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FULLNAME" val="C:\\Users\\Public\\Msoffice\\BBraun_Presentation_Addin\\Custom\\ClipArt\\Architecture\\Headquaters_BBMAG_Melsungen_7.jpg"/>
  <p:tag name="IMAGETYPE" val="ClipArt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ECIALSLIDETYPE" val="ChapterBeginning"/>
  <p:tag name="SLIDETYPE" val="SlideChapterBeginning1Image"/>
  <p:tag name="CHAPTERTITLE" val="Using Verilog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FULLNAME" val="C:\\Users\\Public\\Msoffice\\BBraun_Presentation_Addin\\Custom\\ClipArt\\Architecture\\Headquaters_BBMAG_Melsungen_7.jpg"/>
  <p:tag name="IMAGETYPE" val="ClipArt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TYPE" val="SlideTitl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FULLNAME" val="C:\\Users\\Public\\MSOffice\\BBraun_Presentation_Addin\\custom\\data\\primary\\clipart\\People\\Aesculap Surgery 09.jpg"/>
  <p:tag name="IMAGETYPE" val="ClipArt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ECIALSLIDETYPE" val="ChapterBeginning"/>
  <p:tag name="SLIDETYPE" val="SlideTOC2Image"/>
  <p:tag name="CHAPTERTITLE" val="Component creation within a project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FULLNAME" val="C:\\Users\\Public\\Msoffice\\BBraun_Presentation_Addin\\Custom\\ClipArt\\Products and Applications\\Aesculap_Sutures_3.jpg"/>
  <p:tag name="IMAGETYPE" val="ClipArt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FULLNAME" val="C:\\Users\\Public\\Msoffice\\BBraun_Presentation_Addin\\Custom\\ClipArt\\Products and Applications\\Aesculap_Sutures_4.jpg"/>
  <p:tag name="IMAGETYPE" val="ClipArt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ECIALSLIDETYPE" val="ChapterBeginning"/>
  <p:tag name="SLIDETYPE" val="SlideChapterBeginning1Image"/>
  <p:tag name="CHAPTERTITLE" val="Creating a symbol with a Wizard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FULLNAME" val="C:\\Users\\Public\\Msoffice\\BBraun_Presentation_Addin\\Custom\\ClipArt\\Architecture\\Headquaters_BBMAG_Melsungen_7.jpg"/>
  <p:tag name="IMAGETYPE" val="ClipArt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ECIALSLIDETYPE" val="ChapterBeginning"/>
  <p:tag name="SLIDETYPE" val="SlideChapterBeginning1Image"/>
  <p:tag name="CHAPTERTITLE" val="Using Verilog"/>
</p:tagLst>
</file>

<file path=ppt/theme/theme1.xml><?xml version="1.0" encoding="utf-8"?>
<a:theme xmlns:a="http://schemas.openxmlformats.org/drawingml/2006/main" name="Larissa">
  <a:themeElements>
    <a:clrScheme name="BBraun_150929">
      <a:dk1>
        <a:srgbClr val="000000"/>
      </a:dk1>
      <a:lt1>
        <a:srgbClr val="FFFFFF"/>
      </a:lt1>
      <a:dk2>
        <a:srgbClr val="00B482"/>
      </a:dk2>
      <a:lt2>
        <a:srgbClr val="6E6E6E"/>
      </a:lt2>
      <a:accent1>
        <a:srgbClr val="00B482"/>
      </a:accent1>
      <a:accent2>
        <a:srgbClr val="40C7A1"/>
      </a:accent2>
      <a:accent3>
        <a:srgbClr val="73D6BA"/>
      </a:accent3>
      <a:accent4>
        <a:srgbClr val="99E1CD"/>
      </a:accent4>
      <a:accent5>
        <a:srgbClr val="00567C"/>
      </a:accent5>
      <a:accent6>
        <a:srgbClr val="337896"/>
      </a:accent6>
      <a:hlink>
        <a:srgbClr val="00B482"/>
      </a:hlink>
      <a:folHlink>
        <a:srgbClr val="464646"/>
      </a:folHlink>
    </a:clrScheme>
    <a:fontScheme name="B. Brau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rgbClr val="00B482"/>
        </a:solidFill>
        <a:ln w="25400" cap="flat" cmpd="sng" algn="ctr">
          <a:noFill/>
          <a:prstDash val="solid"/>
        </a:ln>
        <a:effectLst/>
        <a:extLst>
          <a:ext uri="{91240B29-F687-4F45-9708-019B960494DF}">
            <a14:hiddenLine xmlns:a14="http://schemas.microsoft.com/office/drawing/2010/main" w="25400" cap="flat" cmpd="sng" algn="ctr">
              <a:solidFill>
                <a:prstClr val="black"/>
              </a:solidFill>
              <a:prstDash val="solid"/>
            </a14:hiddenLine>
          </a:ext>
        </a:extLst>
      </a:spPr>
      <a:bodyPr rtlCol="0" anchor="ctr"/>
      <a:lstStyle>
        <a:defPPr algn="ctr">
          <a:defRPr sz="1600" dirty="0" smtClean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defRPr sz="1600"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822</Words>
  <Application>Microsoft Office PowerPoint</Application>
  <PresentationFormat>Szélesvásznú</PresentationFormat>
  <Paragraphs>160</Paragraphs>
  <Slides>33</Slides>
  <Notes>6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33</vt:i4>
      </vt:variant>
    </vt:vector>
  </HeadingPairs>
  <TitlesOfParts>
    <vt:vector size="36" baseType="lpstr">
      <vt:lpstr>Arial</vt:lpstr>
      <vt:lpstr>Wingdings</vt:lpstr>
      <vt:lpstr>Larissa</vt:lpstr>
      <vt:lpstr>Basic custom component creation guide for psoc creator</vt:lpstr>
      <vt:lpstr>Component creation within a project</vt:lpstr>
      <vt:lpstr>Create a new project</vt:lpstr>
      <vt:lpstr>Select the chip corresponding to the PSoC5 Prototyping board</vt:lpstr>
      <vt:lpstr>Finalise project parameters and finish</vt:lpstr>
      <vt:lpstr>Creating a symbol with a Wizard</vt:lpstr>
      <vt:lpstr>Starting with a custom component</vt:lpstr>
      <vt:lpstr>Adding a new component</vt:lpstr>
      <vt:lpstr>Set Component parameters</vt:lpstr>
      <vt:lpstr>Defining terminals and further symbol customisation</vt:lpstr>
      <vt:lpstr>Editing Symbol parameters</vt:lpstr>
      <vt:lpstr>Adding Component parameters</vt:lpstr>
      <vt:lpstr>Component parameter additional settings</vt:lpstr>
      <vt:lpstr>Parameter validators</vt:lpstr>
      <vt:lpstr>Symbol properties</vt:lpstr>
      <vt:lpstr>Property settings</vt:lpstr>
      <vt:lpstr>Catalogue placement</vt:lpstr>
      <vt:lpstr>Using Verilog</vt:lpstr>
      <vt:lpstr>Generating source</vt:lpstr>
      <vt:lpstr>PowerPoint bemutató</vt:lpstr>
      <vt:lpstr>Verilog code examples (1/2)</vt:lpstr>
      <vt:lpstr>Verilog code examples (2/2)</vt:lpstr>
      <vt:lpstr>Creating the API functions</vt:lpstr>
      <vt:lpstr>Adding the API component items (*.h, *.c)</vt:lpstr>
      <vt:lpstr>Header file (example)</vt:lpstr>
      <vt:lpstr>Source Files (example)</vt:lpstr>
      <vt:lpstr>Notes</vt:lpstr>
      <vt:lpstr>Creating a library project</vt:lpstr>
      <vt:lpstr>Create a library project (File-&gt;new-&gt;Project…)</vt:lpstr>
      <vt:lpstr>Creating the components within the Library Project</vt:lpstr>
      <vt:lpstr>How to include components to a new project</vt:lpstr>
      <vt:lpstr>Final steps</vt:lpstr>
      <vt:lpstr>PowerPoint bemutató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PSOC – Custom component creation guide</dc:title>
  <dc:subject/>
  <dc:creator>David Agoston</dc:creator>
  <dc:description/>
  <cp:lastModifiedBy>David Agoston</cp:lastModifiedBy>
  <cp:revision>303</cp:revision>
  <dcterms:created xsi:type="dcterms:W3CDTF">2015-09-02T13:45:30Z</dcterms:created>
  <dcterms:modified xsi:type="dcterms:W3CDTF">2019-08-10T13:02:33Z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Template">
    <vt:lpwstr>2.0</vt:lpwstr>
  </property>
  <property fmtid="{D5CDD505-2E9C-101B-9397-08002B2CF9AE}" pid="3" name="Template">
    <vt:lpwstr>BBraun_template_16x9.pptx</vt:lpwstr>
  </property>
  <property fmtid="{D5CDD505-2E9C-101B-9397-08002B2CF9AE}" pid="4" name="MSIP_Label_97735299-2a7d-4f7d-99cc-db352b8b5a9b_Enabled">
    <vt:lpwstr>True</vt:lpwstr>
  </property>
  <property fmtid="{D5CDD505-2E9C-101B-9397-08002B2CF9AE}" pid="5" name="MSIP_Label_97735299-2a7d-4f7d-99cc-db352b8b5a9b_SiteId">
    <vt:lpwstr>15d1bef2-0a6a-46f9-be4c-023279325e51</vt:lpwstr>
  </property>
  <property fmtid="{D5CDD505-2E9C-101B-9397-08002B2CF9AE}" pid="6" name="MSIP_Label_97735299-2a7d-4f7d-99cc-db352b8b5a9b_Ref">
    <vt:lpwstr>https://api.informationprotection.azure.com/api/15d1bef2-0a6a-46f9-be4c-023279325e51</vt:lpwstr>
  </property>
  <property fmtid="{D5CDD505-2E9C-101B-9397-08002B2CF9AE}" pid="7" name="MSIP_Label_97735299-2a7d-4f7d-99cc-db352b8b5a9b_SetBy">
    <vt:lpwstr>david.agoston@bbraun.com</vt:lpwstr>
  </property>
  <property fmtid="{D5CDD505-2E9C-101B-9397-08002B2CF9AE}" pid="8" name="MSIP_Label_97735299-2a7d-4f7d-99cc-db352b8b5a9b_SetDate">
    <vt:lpwstr>2019-07-31T15:21:31.3993391+02:00</vt:lpwstr>
  </property>
  <property fmtid="{D5CDD505-2E9C-101B-9397-08002B2CF9AE}" pid="9" name="MSIP_Label_97735299-2a7d-4f7d-99cc-db352b8b5a9b_Name">
    <vt:lpwstr>Confidential</vt:lpwstr>
  </property>
  <property fmtid="{D5CDD505-2E9C-101B-9397-08002B2CF9AE}" pid="10" name="MSIP_Label_97735299-2a7d-4f7d-99cc-db352b8b5a9b_Application">
    <vt:lpwstr>Microsoft Azure Information Protection</vt:lpwstr>
  </property>
  <property fmtid="{D5CDD505-2E9C-101B-9397-08002B2CF9AE}" pid="11" name="MSIP_Label_97735299-2a7d-4f7d-99cc-db352b8b5a9b_Extended_MSFT_Method">
    <vt:lpwstr>Automatic</vt:lpwstr>
  </property>
  <property fmtid="{D5CDD505-2E9C-101B-9397-08002B2CF9AE}" pid="12" name="MSIP_Label_fd058493-e43f-432e-b8cc-adb7daa46640_Enabled">
    <vt:lpwstr>True</vt:lpwstr>
  </property>
  <property fmtid="{D5CDD505-2E9C-101B-9397-08002B2CF9AE}" pid="13" name="MSIP_Label_fd058493-e43f-432e-b8cc-adb7daa46640_SiteId">
    <vt:lpwstr>15d1bef2-0a6a-46f9-be4c-023279325e51</vt:lpwstr>
  </property>
  <property fmtid="{D5CDD505-2E9C-101B-9397-08002B2CF9AE}" pid="14" name="MSIP_Label_fd058493-e43f-432e-b8cc-adb7daa46640_Ref">
    <vt:lpwstr>https://api.informationprotection.azure.com/api/15d1bef2-0a6a-46f9-be4c-023279325e51</vt:lpwstr>
  </property>
  <property fmtid="{D5CDD505-2E9C-101B-9397-08002B2CF9AE}" pid="15" name="MSIP_Label_fd058493-e43f-432e-b8cc-adb7daa46640_SetBy">
    <vt:lpwstr>david.agoston@bbraun.com</vt:lpwstr>
  </property>
  <property fmtid="{D5CDD505-2E9C-101B-9397-08002B2CF9AE}" pid="16" name="MSIP_Label_fd058493-e43f-432e-b8cc-adb7daa46640_SetDate">
    <vt:lpwstr>2019-07-31T15:21:31.4023391+02:00</vt:lpwstr>
  </property>
  <property fmtid="{D5CDD505-2E9C-101B-9397-08002B2CF9AE}" pid="17" name="MSIP_Label_fd058493-e43f-432e-b8cc-adb7daa46640_Name">
    <vt:lpwstr>Unprotected</vt:lpwstr>
  </property>
  <property fmtid="{D5CDD505-2E9C-101B-9397-08002B2CF9AE}" pid="18" name="MSIP_Label_fd058493-e43f-432e-b8cc-adb7daa46640_Application">
    <vt:lpwstr>Microsoft Azure Information Protection</vt:lpwstr>
  </property>
  <property fmtid="{D5CDD505-2E9C-101B-9397-08002B2CF9AE}" pid="19" name="MSIP_Label_fd058493-e43f-432e-b8cc-adb7daa46640_Extended_MSFT_Method">
    <vt:lpwstr>Automatic</vt:lpwstr>
  </property>
  <property fmtid="{D5CDD505-2E9C-101B-9397-08002B2CF9AE}" pid="20" name="MSIP_Label_fd058493-e43f-432e-b8cc-adb7daa46640_Parent">
    <vt:lpwstr>97735299-2a7d-4f7d-99cc-db352b8b5a9b</vt:lpwstr>
  </property>
  <property fmtid="{D5CDD505-2E9C-101B-9397-08002B2CF9AE}" pid="21" name="Sensitivity">
    <vt:lpwstr>Confidential Unprotected</vt:lpwstr>
  </property>
</Properties>
</file>