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0"/>
  </p:notesMasterIdLst>
  <p:sldIdLst>
    <p:sldId id="256" r:id="rId2"/>
    <p:sldId id="274" r:id="rId3"/>
    <p:sldId id="275" r:id="rId4"/>
    <p:sldId id="276" r:id="rId5"/>
    <p:sldId id="294" r:id="rId6"/>
    <p:sldId id="258" r:id="rId7"/>
    <p:sldId id="272" r:id="rId8"/>
    <p:sldId id="280" r:id="rId9"/>
    <p:sldId id="283" r:id="rId10"/>
    <p:sldId id="285" r:id="rId11"/>
    <p:sldId id="288" r:id="rId12"/>
    <p:sldId id="263" r:id="rId13"/>
    <p:sldId id="269" r:id="rId14"/>
    <p:sldId id="290" r:id="rId15"/>
    <p:sldId id="298" r:id="rId16"/>
    <p:sldId id="299" r:id="rId17"/>
    <p:sldId id="296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E05"/>
    <a:srgbClr val="101602"/>
    <a:srgbClr val="EC4908"/>
    <a:srgbClr val="00CC99"/>
    <a:srgbClr val="9E998E"/>
    <a:srgbClr val="626262"/>
    <a:srgbClr val="333333"/>
    <a:srgbClr val="F62A6E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960" autoAdjust="0"/>
  </p:normalViewPr>
  <p:slideViewPr>
    <p:cSldViewPr snapToGrid="0">
      <p:cViewPr varScale="1">
        <p:scale>
          <a:sx n="77" d="100"/>
          <a:sy n="77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3EB75-4673-4FA8-9939-1DF1ED3B8F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7E1A4B-608C-4249-8576-F507E62F34B6}">
      <dgm:prSet phldrT="[Texte]" custT="1"/>
      <dgm:spPr/>
      <dgm:t>
        <a:bodyPr/>
        <a:lstStyle/>
        <a:p>
          <a:r>
            <a:rPr lang="fr-FR" sz="2700" kern="1200" dirty="0">
              <a:solidFill>
                <a:schemeClr val="tx2"/>
              </a:solidFill>
              <a:latin typeface="Rockwell" panose="02060603020205020403"/>
              <a:ea typeface="+mn-ea"/>
              <a:cs typeface="+mn-cs"/>
            </a:rPr>
            <a:t>Natural Language Processing (NLP)</a:t>
          </a:r>
        </a:p>
      </dgm:t>
    </dgm:pt>
    <dgm:pt modelId="{1EC5A899-A372-401A-99B9-5118B9D6D9DE}" type="parTrans" cxnId="{51070E1B-B2F4-4DB4-8651-72DFD18AC651}">
      <dgm:prSet/>
      <dgm:spPr/>
      <dgm:t>
        <a:bodyPr/>
        <a:lstStyle/>
        <a:p>
          <a:pPr algn="ctr"/>
          <a:endParaRPr lang="fr-FR"/>
        </a:p>
      </dgm:t>
    </dgm:pt>
    <dgm:pt modelId="{8AE20415-E2B9-411C-BB32-DAFDBA966A03}" type="sibTrans" cxnId="{51070E1B-B2F4-4DB4-8651-72DFD18AC651}">
      <dgm:prSet/>
      <dgm:spPr/>
      <dgm:t>
        <a:bodyPr/>
        <a:lstStyle/>
        <a:p>
          <a:endParaRPr lang="fr-FR"/>
        </a:p>
      </dgm:t>
    </dgm:pt>
    <dgm:pt modelId="{0F2AC895-239B-42FD-8407-00A6A6306603}">
      <dgm:prSet phldrT="[Texte]"/>
      <dgm:spPr/>
      <dgm:t>
        <a:bodyPr/>
        <a:lstStyle/>
        <a:p>
          <a:r>
            <a:rPr lang="fr-FR" dirty="0">
              <a:solidFill>
                <a:srgbClr val="333333"/>
              </a:solidFill>
            </a:rPr>
            <a:t>Information Extraction</a:t>
          </a:r>
        </a:p>
      </dgm:t>
    </dgm:pt>
    <dgm:pt modelId="{717010A2-0F72-4910-91E9-28BFE0F317D5}" type="parTrans" cxnId="{5CF870C6-6E21-4B08-B44F-1C9714CE5A0B}">
      <dgm:prSet/>
      <dgm:spPr/>
      <dgm:t>
        <a:bodyPr/>
        <a:lstStyle/>
        <a:p>
          <a:pPr algn="ctr"/>
          <a:endParaRPr lang="fr-FR"/>
        </a:p>
      </dgm:t>
    </dgm:pt>
    <dgm:pt modelId="{597C337B-DEAA-4DB9-B288-876DF203F0BB}" type="sibTrans" cxnId="{5CF870C6-6E21-4B08-B44F-1C9714CE5A0B}">
      <dgm:prSet/>
      <dgm:spPr/>
      <dgm:t>
        <a:bodyPr/>
        <a:lstStyle/>
        <a:p>
          <a:endParaRPr lang="fr-FR"/>
        </a:p>
      </dgm:t>
    </dgm:pt>
    <dgm:pt modelId="{F6C1D4F9-D9CE-497A-BA50-FCB75691CBDD}">
      <dgm:prSet phldrT="[Texte]" custT="1"/>
      <dgm:spPr/>
      <dgm:t>
        <a:bodyPr/>
        <a:lstStyle/>
        <a:p>
          <a:r>
            <a:rPr lang="fr-FR" sz="2700" kern="1200" dirty="0">
              <a:solidFill>
                <a:schemeClr val="accent5"/>
              </a:solidFill>
              <a:latin typeface="Rockwell" panose="02060603020205020403"/>
              <a:ea typeface="+mn-ea"/>
              <a:cs typeface="+mn-cs"/>
            </a:rPr>
            <a:t>Data Mining</a:t>
          </a:r>
        </a:p>
      </dgm:t>
    </dgm:pt>
    <dgm:pt modelId="{E035893A-1CF4-42E6-AF8E-AE0B8D11D654}" type="parTrans" cxnId="{8C0BC269-FE06-4926-8CE2-2E5E306566EF}">
      <dgm:prSet/>
      <dgm:spPr/>
      <dgm:t>
        <a:bodyPr/>
        <a:lstStyle/>
        <a:p>
          <a:pPr algn="ctr"/>
          <a:endParaRPr lang="fr-FR"/>
        </a:p>
      </dgm:t>
    </dgm:pt>
    <dgm:pt modelId="{FC47D828-85C5-439B-BBC0-2A059E406A2C}" type="sibTrans" cxnId="{8C0BC269-FE06-4926-8CE2-2E5E306566EF}">
      <dgm:prSet/>
      <dgm:spPr/>
      <dgm:t>
        <a:bodyPr/>
        <a:lstStyle/>
        <a:p>
          <a:endParaRPr lang="fr-FR"/>
        </a:p>
      </dgm:t>
    </dgm:pt>
    <dgm:pt modelId="{045D59C5-89D7-4C46-A36F-B7D340322233}">
      <dgm:prSet phldrT="[Texte]"/>
      <dgm:spPr/>
      <dgm:t>
        <a:bodyPr/>
        <a:lstStyle/>
        <a:p>
          <a:r>
            <a:rPr lang="fr-FR" dirty="0">
              <a:solidFill>
                <a:schemeClr val="bg2">
                  <a:lumMod val="75000"/>
                </a:schemeClr>
              </a:solidFill>
            </a:rPr>
            <a:t>Information </a:t>
          </a:r>
          <a:r>
            <a:rPr lang="fr-FR" dirty="0" err="1">
              <a:solidFill>
                <a:schemeClr val="bg2">
                  <a:lumMod val="75000"/>
                </a:schemeClr>
              </a:solidFill>
            </a:rPr>
            <a:t>Retrieval</a:t>
          </a:r>
          <a:r>
            <a:rPr lang="fr-FR" dirty="0">
              <a:solidFill>
                <a:schemeClr val="bg2">
                  <a:lumMod val="75000"/>
                </a:schemeClr>
              </a:solidFill>
            </a:rPr>
            <a:t> </a:t>
          </a:r>
        </a:p>
      </dgm:t>
    </dgm:pt>
    <dgm:pt modelId="{40957CA8-98D0-40E3-BB60-EE0D854E5349}" type="sibTrans" cxnId="{CC6E0FA2-0AB4-4DD4-9050-DC94843C2F3C}">
      <dgm:prSet/>
      <dgm:spPr/>
      <dgm:t>
        <a:bodyPr/>
        <a:lstStyle/>
        <a:p>
          <a:endParaRPr lang="fr-FR"/>
        </a:p>
      </dgm:t>
    </dgm:pt>
    <dgm:pt modelId="{424465F0-1BE7-4B5D-89EA-B43DA3C3B884}" type="parTrans" cxnId="{CC6E0FA2-0AB4-4DD4-9050-DC94843C2F3C}">
      <dgm:prSet/>
      <dgm:spPr/>
      <dgm:t>
        <a:bodyPr/>
        <a:lstStyle/>
        <a:p>
          <a:pPr algn="ctr"/>
          <a:endParaRPr lang="fr-FR"/>
        </a:p>
      </dgm:t>
    </dgm:pt>
    <dgm:pt modelId="{2EDEDDAB-31D0-4A04-865F-57681809D27B}" type="pres">
      <dgm:prSet presAssocID="{EEE3EB75-4673-4FA8-9939-1DF1ED3B8FB3}" presName="vert0" presStyleCnt="0">
        <dgm:presLayoutVars>
          <dgm:dir/>
          <dgm:animOne val="branch"/>
          <dgm:animLvl val="lvl"/>
        </dgm:presLayoutVars>
      </dgm:prSet>
      <dgm:spPr/>
    </dgm:pt>
    <dgm:pt modelId="{AECB0A9E-B49B-46D9-A15E-0DC9B3896FAD}" type="pres">
      <dgm:prSet presAssocID="{045D59C5-89D7-4C46-A36F-B7D340322233}" presName="thickLine" presStyleLbl="alignNode1" presStyleIdx="0" presStyleCnt="4"/>
      <dgm:spPr/>
    </dgm:pt>
    <dgm:pt modelId="{7B126DF3-9F83-4251-B258-585EB632EBE3}" type="pres">
      <dgm:prSet presAssocID="{045D59C5-89D7-4C46-A36F-B7D340322233}" presName="horz1" presStyleCnt="0"/>
      <dgm:spPr/>
    </dgm:pt>
    <dgm:pt modelId="{782EAF70-7C3E-45BC-BA30-1AD269069DA7}" type="pres">
      <dgm:prSet presAssocID="{045D59C5-89D7-4C46-A36F-B7D340322233}" presName="tx1" presStyleLbl="revTx" presStyleIdx="0" presStyleCnt="4"/>
      <dgm:spPr/>
    </dgm:pt>
    <dgm:pt modelId="{0314A914-61F5-4BBC-97C7-000A46CDDF9E}" type="pres">
      <dgm:prSet presAssocID="{045D59C5-89D7-4C46-A36F-B7D340322233}" presName="vert1" presStyleCnt="0"/>
      <dgm:spPr/>
    </dgm:pt>
    <dgm:pt modelId="{26222976-E457-4FE0-B5F2-00A2964777DF}" type="pres">
      <dgm:prSet presAssocID="{F37E1A4B-608C-4249-8576-F507E62F34B6}" presName="thickLine" presStyleLbl="alignNode1" presStyleIdx="1" presStyleCnt="4"/>
      <dgm:spPr/>
    </dgm:pt>
    <dgm:pt modelId="{7D3DBE9B-78D4-4F92-BCDA-F376C28F8737}" type="pres">
      <dgm:prSet presAssocID="{F37E1A4B-608C-4249-8576-F507E62F34B6}" presName="horz1" presStyleCnt="0"/>
      <dgm:spPr/>
    </dgm:pt>
    <dgm:pt modelId="{EF8BB3EC-DFB6-4ABC-939C-6B37D4E1A3FA}" type="pres">
      <dgm:prSet presAssocID="{F37E1A4B-608C-4249-8576-F507E62F34B6}" presName="tx1" presStyleLbl="revTx" presStyleIdx="1" presStyleCnt="4" custScaleY="143590"/>
      <dgm:spPr/>
    </dgm:pt>
    <dgm:pt modelId="{5067BCE2-4B81-41F6-9EA7-53037F4044A5}" type="pres">
      <dgm:prSet presAssocID="{F37E1A4B-608C-4249-8576-F507E62F34B6}" presName="vert1" presStyleCnt="0"/>
      <dgm:spPr/>
    </dgm:pt>
    <dgm:pt modelId="{C3093518-BF78-455D-A0AE-DBAF29EF2105}" type="pres">
      <dgm:prSet presAssocID="{0F2AC895-239B-42FD-8407-00A6A6306603}" presName="thickLine" presStyleLbl="alignNode1" presStyleIdx="2" presStyleCnt="4"/>
      <dgm:spPr/>
    </dgm:pt>
    <dgm:pt modelId="{5385B6BD-C70C-42E2-801C-32E69F5DB465}" type="pres">
      <dgm:prSet presAssocID="{0F2AC895-239B-42FD-8407-00A6A6306603}" presName="horz1" presStyleCnt="0"/>
      <dgm:spPr/>
    </dgm:pt>
    <dgm:pt modelId="{A7CCDF7D-401F-4F4C-8909-9350516AC7C3}" type="pres">
      <dgm:prSet presAssocID="{0F2AC895-239B-42FD-8407-00A6A6306603}" presName="tx1" presStyleLbl="revTx" presStyleIdx="2" presStyleCnt="4"/>
      <dgm:spPr/>
    </dgm:pt>
    <dgm:pt modelId="{E850130B-0274-4A47-B5C5-83C3ED71BA34}" type="pres">
      <dgm:prSet presAssocID="{0F2AC895-239B-42FD-8407-00A6A6306603}" presName="vert1" presStyleCnt="0"/>
      <dgm:spPr/>
    </dgm:pt>
    <dgm:pt modelId="{B78B705A-05A3-4028-B2BF-DF2C3B75B3E1}" type="pres">
      <dgm:prSet presAssocID="{F6C1D4F9-D9CE-497A-BA50-FCB75691CBDD}" presName="thickLine" presStyleLbl="alignNode1" presStyleIdx="3" presStyleCnt="4"/>
      <dgm:spPr/>
    </dgm:pt>
    <dgm:pt modelId="{9AB58C8E-EB94-4E27-B253-E6A9D3016D6D}" type="pres">
      <dgm:prSet presAssocID="{F6C1D4F9-D9CE-497A-BA50-FCB75691CBDD}" presName="horz1" presStyleCnt="0"/>
      <dgm:spPr/>
    </dgm:pt>
    <dgm:pt modelId="{67372FC1-8CCC-4685-94BA-2BC4D862475D}" type="pres">
      <dgm:prSet presAssocID="{F6C1D4F9-D9CE-497A-BA50-FCB75691CBDD}" presName="tx1" presStyleLbl="revTx" presStyleIdx="3" presStyleCnt="4"/>
      <dgm:spPr/>
    </dgm:pt>
    <dgm:pt modelId="{A6613219-37B9-4CC4-A40B-43DE602DDD5C}" type="pres">
      <dgm:prSet presAssocID="{F6C1D4F9-D9CE-497A-BA50-FCB75691CBDD}" presName="vert1" presStyleCnt="0"/>
      <dgm:spPr/>
    </dgm:pt>
  </dgm:ptLst>
  <dgm:cxnLst>
    <dgm:cxn modelId="{1194C408-400F-49A4-9C1F-854C1B948FDE}" type="presOf" srcId="{F37E1A4B-608C-4249-8576-F507E62F34B6}" destId="{EF8BB3EC-DFB6-4ABC-939C-6B37D4E1A3FA}" srcOrd="0" destOrd="0" presId="urn:microsoft.com/office/officeart/2008/layout/LinedList"/>
    <dgm:cxn modelId="{A7C1650A-900F-4AE3-8577-5766DCB027E3}" type="presOf" srcId="{EEE3EB75-4673-4FA8-9939-1DF1ED3B8FB3}" destId="{2EDEDDAB-31D0-4A04-865F-57681809D27B}" srcOrd="0" destOrd="0" presId="urn:microsoft.com/office/officeart/2008/layout/LinedList"/>
    <dgm:cxn modelId="{A6C4261A-2C08-41EE-8A54-6E3AA0159BAA}" type="presOf" srcId="{0F2AC895-239B-42FD-8407-00A6A6306603}" destId="{A7CCDF7D-401F-4F4C-8909-9350516AC7C3}" srcOrd="0" destOrd="0" presId="urn:microsoft.com/office/officeart/2008/layout/LinedList"/>
    <dgm:cxn modelId="{51070E1B-B2F4-4DB4-8651-72DFD18AC651}" srcId="{EEE3EB75-4673-4FA8-9939-1DF1ED3B8FB3}" destId="{F37E1A4B-608C-4249-8576-F507E62F34B6}" srcOrd="1" destOrd="0" parTransId="{1EC5A899-A372-401A-99B9-5118B9D6D9DE}" sibTransId="{8AE20415-E2B9-411C-BB32-DAFDBA966A03}"/>
    <dgm:cxn modelId="{8C0BC269-FE06-4926-8CE2-2E5E306566EF}" srcId="{EEE3EB75-4673-4FA8-9939-1DF1ED3B8FB3}" destId="{F6C1D4F9-D9CE-497A-BA50-FCB75691CBDD}" srcOrd="3" destOrd="0" parTransId="{E035893A-1CF4-42E6-AF8E-AE0B8D11D654}" sibTransId="{FC47D828-85C5-439B-BBC0-2A059E406A2C}"/>
    <dgm:cxn modelId="{3B69699D-91C7-439E-B927-B96264324FCE}" type="presOf" srcId="{F6C1D4F9-D9CE-497A-BA50-FCB75691CBDD}" destId="{67372FC1-8CCC-4685-94BA-2BC4D862475D}" srcOrd="0" destOrd="0" presId="urn:microsoft.com/office/officeart/2008/layout/LinedList"/>
    <dgm:cxn modelId="{CC6E0FA2-0AB4-4DD4-9050-DC94843C2F3C}" srcId="{EEE3EB75-4673-4FA8-9939-1DF1ED3B8FB3}" destId="{045D59C5-89D7-4C46-A36F-B7D340322233}" srcOrd="0" destOrd="0" parTransId="{424465F0-1BE7-4B5D-89EA-B43DA3C3B884}" sibTransId="{40957CA8-98D0-40E3-BB60-EE0D854E5349}"/>
    <dgm:cxn modelId="{4A4836BF-7C99-41F3-88C0-6063149A4CD7}" type="presOf" srcId="{045D59C5-89D7-4C46-A36F-B7D340322233}" destId="{782EAF70-7C3E-45BC-BA30-1AD269069DA7}" srcOrd="0" destOrd="0" presId="urn:microsoft.com/office/officeart/2008/layout/LinedList"/>
    <dgm:cxn modelId="{5CF870C6-6E21-4B08-B44F-1C9714CE5A0B}" srcId="{EEE3EB75-4673-4FA8-9939-1DF1ED3B8FB3}" destId="{0F2AC895-239B-42FD-8407-00A6A6306603}" srcOrd="2" destOrd="0" parTransId="{717010A2-0F72-4910-91E9-28BFE0F317D5}" sibTransId="{597C337B-DEAA-4DB9-B288-876DF203F0BB}"/>
    <dgm:cxn modelId="{665FBAF4-D3DD-49D6-B692-ADF383DF1F00}" type="presParOf" srcId="{2EDEDDAB-31D0-4A04-865F-57681809D27B}" destId="{AECB0A9E-B49B-46D9-A15E-0DC9B3896FAD}" srcOrd="0" destOrd="0" presId="urn:microsoft.com/office/officeart/2008/layout/LinedList"/>
    <dgm:cxn modelId="{85021049-D763-42F8-864B-9FFBB03ECC63}" type="presParOf" srcId="{2EDEDDAB-31D0-4A04-865F-57681809D27B}" destId="{7B126DF3-9F83-4251-B258-585EB632EBE3}" srcOrd="1" destOrd="0" presId="urn:microsoft.com/office/officeart/2008/layout/LinedList"/>
    <dgm:cxn modelId="{8522E8F2-B36E-4269-A669-72E714E55D4D}" type="presParOf" srcId="{7B126DF3-9F83-4251-B258-585EB632EBE3}" destId="{782EAF70-7C3E-45BC-BA30-1AD269069DA7}" srcOrd="0" destOrd="0" presId="urn:microsoft.com/office/officeart/2008/layout/LinedList"/>
    <dgm:cxn modelId="{5E1379A1-AE63-4C15-B066-00FAEFC0085B}" type="presParOf" srcId="{7B126DF3-9F83-4251-B258-585EB632EBE3}" destId="{0314A914-61F5-4BBC-97C7-000A46CDDF9E}" srcOrd="1" destOrd="0" presId="urn:microsoft.com/office/officeart/2008/layout/LinedList"/>
    <dgm:cxn modelId="{FE4B0F8A-6E09-466B-9E97-C12B10F4A48F}" type="presParOf" srcId="{2EDEDDAB-31D0-4A04-865F-57681809D27B}" destId="{26222976-E457-4FE0-B5F2-00A2964777DF}" srcOrd="2" destOrd="0" presId="urn:microsoft.com/office/officeart/2008/layout/LinedList"/>
    <dgm:cxn modelId="{949AC19D-B481-4A84-B925-14870C1867A3}" type="presParOf" srcId="{2EDEDDAB-31D0-4A04-865F-57681809D27B}" destId="{7D3DBE9B-78D4-4F92-BCDA-F376C28F8737}" srcOrd="3" destOrd="0" presId="urn:microsoft.com/office/officeart/2008/layout/LinedList"/>
    <dgm:cxn modelId="{1E6EA9A2-2828-4C4F-8F01-36DD891443E5}" type="presParOf" srcId="{7D3DBE9B-78D4-4F92-BCDA-F376C28F8737}" destId="{EF8BB3EC-DFB6-4ABC-939C-6B37D4E1A3FA}" srcOrd="0" destOrd="0" presId="urn:microsoft.com/office/officeart/2008/layout/LinedList"/>
    <dgm:cxn modelId="{BA70F885-9F57-42A2-BFD5-68549A9CD9AB}" type="presParOf" srcId="{7D3DBE9B-78D4-4F92-BCDA-F376C28F8737}" destId="{5067BCE2-4B81-41F6-9EA7-53037F4044A5}" srcOrd="1" destOrd="0" presId="urn:microsoft.com/office/officeart/2008/layout/LinedList"/>
    <dgm:cxn modelId="{CF03ADF0-4134-4BEC-8526-7D46756F0E9C}" type="presParOf" srcId="{2EDEDDAB-31D0-4A04-865F-57681809D27B}" destId="{C3093518-BF78-455D-A0AE-DBAF29EF2105}" srcOrd="4" destOrd="0" presId="urn:microsoft.com/office/officeart/2008/layout/LinedList"/>
    <dgm:cxn modelId="{D41CF00E-F732-4149-8058-E7AEC629E51C}" type="presParOf" srcId="{2EDEDDAB-31D0-4A04-865F-57681809D27B}" destId="{5385B6BD-C70C-42E2-801C-32E69F5DB465}" srcOrd="5" destOrd="0" presId="urn:microsoft.com/office/officeart/2008/layout/LinedList"/>
    <dgm:cxn modelId="{3CD038EA-447E-41DF-BF44-D342A0F96E6D}" type="presParOf" srcId="{5385B6BD-C70C-42E2-801C-32E69F5DB465}" destId="{A7CCDF7D-401F-4F4C-8909-9350516AC7C3}" srcOrd="0" destOrd="0" presId="urn:microsoft.com/office/officeart/2008/layout/LinedList"/>
    <dgm:cxn modelId="{DE46BF79-1718-4A06-A9E4-94E5F47AC192}" type="presParOf" srcId="{5385B6BD-C70C-42E2-801C-32E69F5DB465}" destId="{E850130B-0274-4A47-B5C5-83C3ED71BA34}" srcOrd="1" destOrd="0" presId="urn:microsoft.com/office/officeart/2008/layout/LinedList"/>
    <dgm:cxn modelId="{ED3209A7-E657-40F1-9AB6-79986BBBFD12}" type="presParOf" srcId="{2EDEDDAB-31D0-4A04-865F-57681809D27B}" destId="{B78B705A-05A3-4028-B2BF-DF2C3B75B3E1}" srcOrd="6" destOrd="0" presId="urn:microsoft.com/office/officeart/2008/layout/LinedList"/>
    <dgm:cxn modelId="{6AEA8020-2F2E-48DC-A9A8-6BA0021B062E}" type="presParOf" srcId="{2EDEDDAB-31D0-4A04-865F-57681809D27B}" destId="{9AB58C8E-EB94-4E27-B253-E6A9D3016D6D}" srcOrd="7" destOrd="0" presId="urn:microsoft.com/office/officeart/2008/layout/LinedList"/>
    <dgm:cxn modelId="{E1249A7A-59D1-4ABD-ADD4-79162FFAF49C}" type="presParOf" srcId="{9AB58C8E-EB94-4E27-B253-E6A9D3016D6D}" destId="{67372FC1-8CCC-4685-94BA-2BC4D862475D}" srcOrd="0" destOrd="0" presId="urn:microsoft.com/office/officeart/2008/layout/LinedList"/>
    <dgm:cxn modelId="{C3F7D385-293D-4E46-8616-9C6CF130497F}" type="presParOf" srcId="{9AB58C8E-EB94-4E27-B253-E6A9D3016D6D}" destId="{A6613219-37B9-4CC4-A40B-43DE602DDD5C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B9CF9-9E11-4426-B4D1-5D89ED1FD35F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29C63E7-C736-4850-810B-AD973BBE171A}">
      <dgm:prSet phldrT="[Texte]"/>
      <dgm:spPr/>
      <dgm:t>
        <a:bodyPr/>
        <a:lstStyle/>
        <a:p>
          <a:r>
            <a:rPr lang="fr-FR" dirty="0"/>
            <a:t>Améliorer l’expérience client</a:t>
          </a:r>
        </a:p>
      </dgm:t>
    </dgm:pt>
    <dgm:pt modelId="{7160E3FD-FB2A-4137-9CC8-104AF8F96069}" type="parTrans" cxnId="{D33007BB-D9C4-403F-B621-817102686D11}">
      <dgm:prSet/>
      <dgm:spPr/>
      <dgm:t>
        <a:bodyPr/>
        <a:lstStyle/>
        <a:p>
          <a:endParaRPr lang="fr-FR"/>
        </a:p>
      </dgm:t>
    </dgm:pt>
    <dgm:pt modelId="{66AF0207-93E1-478D-875D-E36EF95DB760}" type="sibTrans" cxnId="{D33007BB-D9C4-403F-B621-817102686D11}">
      <dgm:prSet/>
      <dgm:spPr/>
      <dgm:t>
        <a:bodyPr/>
        <a:lstStyle/>
        <a:p>
          <a:endParaRPr lang="fr-FR"/>
        </a:p>
      </dgm:t>
    </dgm:pt>
    <dgm:pt modelId="{CDA585BA-1DE8-4D23-8400-AFDFAEF8586E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dirty="0"/>
            <a:t>Social media </a:t>
          </a:r>
          <a:r>
            <a:rPr lang="fr-FR" dirty="0" err="1"/>
            <a:t>Analysis</a:t>
          </a:r>
          <a:endParaRPr lang="fr-FR" dirty="0"/>
        </a:p>
      </dgm:t>
    </dgm:pt>
    <dgm:pt modelId="{D9425F51-8A5E-4D2D-95B8-1CDAF4B75C6D}" type="parTrans" cxnId="{0DEF3BAB-8F4A-454C-A9EB-F0ED59BD7745}">
      <dgm:prSet/>
      <dgm:spPr/>
      <dgm:t>
        <a:bodyPr/>
        <a:lstStyle/>
        <a:p>
          <a:endParaRPr lang="fr-FR"/>
        </a:p>
      </dgm:t>
    </dgm:pt>
    <dgm:pt modelId="{3D0AFED8-FF64-4366-A8D3-E811AF45F126}" type="sibTrans" cxnId="{0DEF3BAB-8F4A-454C-A9EB-F0ED59BD7745}">
      <dgm:prSet/>
      <dgm:spPr/>
      <dgm:t>
        <a:bodyPr/>
        <a:lstStyle/>
        <a:p>
          <a:endParaRPr lang="fr-FR"/>
        </a:p>
      </dgm:t>
    </dgm:pt>
    <dgm:pt modelId="{DF82955E-5622-48CD-BB8D-700F52475718}">
      <dgm:prSet phldrT="[Texte]"/>
      <dgm:spPr/>
      <dgm:t>
        <a:bodyPr/>
        <a:lstStyle/>
        <a:p>
          <a:r>
            <a:rPr lang="fr-FR" dirty="0"/>
            <a:t>Gestion des risques</a:t>
          </a:r>
        </a:p>
      </dgm:t>
    </dgm:pt>
    <dgm:pt modelId="{EDC9BCCB-8DA5-4F2F-A0C0-CBF2CCA0CECC}" type="parTrans" cxnId="{F7E5D91B-2E94-4E6A-A26F-2050828602A4}">
      <dgm:prSet/>
      <dgm:spPr/>
      <dgm:t>
        <a:bodyPr/>
        <a:lstStyle/>
        <a:p>
          <a:endParaRPr lang="fr-FR"/>
        </a:p>
      </dgm:t>
    </dgm:pt>
    <dgm:pt modelId="{57B41D6B-5132-41C7-A071-E02BD076B677}" type="sibTrans" cxnId="{F7E5D91B-2E94-4E6A-A26F-2050828602A4}">
      <dgm:prSet/>
      <dgm:spPr/>
      <dgm:t>
        <a:bodyPr/>
        <a:lstStyle/>
        <a:p>
          <a:endParaRPr lang="fr-FR"/>
        </a:p>
      </dgm:t>
    </dgm:pt>
    <dgm:pt modelId="{370F1420-2D61-478F-B8F0-E43BEC3A405B}">
      <dgm:prSet phldrT="[Texte]"/>
      <dgm:spPr/>
      <dgm:t>
        <a:bodyPr/>
        <a:lstStyle/>
        <a:p>
          <a:r>
            <a:rPr lang="fr-FR" dirty="0"/>
            <a:t>Business Intelligence</a:t>
          </a:r>
        </a:p>
      </dgm:t>
    </dgm:pt>
    <dgm:pt modelId="{B4337960-536F-4683-BA91-C72848643610}" type="parTrans" cxnId="{0C2DD961-CD49-46C6-8066-FA426561C5A7}">
      <dgm:prSet/>
      <dgm:spPr/>
      <dgm:t>
        <a:bodyPr/>
        <a:lstStyle/>
        <a:p>
          <a:endParaRPr lang="fr-FR"/>
        </a:p>
      </dgm:t>
    </dgm:pt>
    <dgm:pt modelId="{6539BB17-4E43-4A0E-873F-D69785197BF6}" type="sibTrans" cxnId="{0C2DD961-CD49-46C6-8066-FA426561C5A7}">
      <dgm:prSet/>
      <dgm:spPr/>
      <dgm:t>
        <a:bodyPr/>
        <a:lstStyle/>
        <a:p>
          <a:endParaRPr lang="fr-FR"/>
        </a:p>
      </dgm:t>
    </dgm:pt>
    <dgm:pt modelId="{494A1E32-8D9B-49A9-A702-0ECA571719E9}">
      <dgm:prSet/>
      <dgm:spPr/>
      <dgm:t>
        <a:bodyPr/>
        <a:lstStyle/>
        <a:p>
          <a:r>
            <a:rPr lang="fr-FR" dirty="0"/>
            <a:t>Détection des fraudes</a:t>
          </a:r>
        </a:p>
      </dgm:t>
    </dgm:pt>
    <dgm:pt modelId="{E7B6B402-3615-43E8-9652-4F0C423300B3}" type="parTrans" cxnId="{AF742B75-470B-4568-9E30-776CD5BB92E3}">
      <dgm:prSet/>
      <dgm:spPr/>
      <dgm:t>
        <a:bodyPr/>
        <a:lstStyle/>
        <a:p>
          <a:endParaRPr lang="fr-FR"/>
        </a:p>
      </dgm:t>
    </dgm:pt>
    <dgm:pt modelId="{E14A96DF-FF08-43BA-AF5C-CB9FDEE66D8A}" type="sibTrans" cxnId="{AF742B75-470B-4568-9E30-776CD5BB92E3}">
      <dgm:prSet/>
      <dgm:spPr/>
      <dgm:t>
        <a:bodyPr/>
        <a:lstStyle/>
        <a:p>
          <a:endParaRPr lang="fr-FR"/>
        </a:p>
      </dgm:t>
    </dgm:pt>
    <dgm:pt modelId="{B9B585E9-46A4-45FF-808F-FE3146477664}" type="pres">
      <dgm:prSet presAssocID="{0D9B9CF9-9E11-4426-B4D1-5D89ED1FD35F}" presName="cycle" presStyleCnt="0">
        <dgm:presLayoutVars>
          <dgm:dir/>
          <dgm:resizeHandles val="exact"/>
        </dgm:presLayoutVars>
      </dgm:prSet>
      <dgm:spPr/>
    </dgm:pt>
    <dgm:pt modelId="{4D1E6E4D-2598-4910-BB12-619DF8A60891}" type="pres">
      <dgm:prSet presAssocID="{429C63E7-C736-4850-810B-AD973BBE171A}" presName="node" presStyleLbl="node1" presStyleIdx="0" presStyleCnt="5">
        <dgm:presLayoutVars>
          <dgm:bulletEnabled val="1"/>
        </dgm:presLayoutVars>
      </dgm:prSet>
      <dgm:spPr/>
    </dgm:pt>
    <dgm:pt modelId="{4F90C386-2D32-4F7E-877B-82838296FDD8}" type="pres">
      <dgm:prSet presAssocID="{429C63E7-C736-4850-810B-AD973BBE171A}" presName="spNode" presStyleCnt="0"/>
      <dgm:spPr/>
    </dgm:pt>
    <dgm:pt modelId="{FB8AC15C-35B9-4472-B367-6E3A71BFA04A}" type="pres">
      <dgm:prSet presAssocID="{66AF0207-93E1-478D-875D-E36EF95DB760}" presName="sibTrans" presStyleLbl="sibTrans1D1" presStyleIdx="0" presStyleCnt="5"/>
      <dgm:spPr/>
    </dgm:pt>
    <dgm:pt modelId="{DBC347A4-BB3F-419C-B4A9-C4701CAFFA13}" type="pres">
      <dgm:prSet presAssocID="{CDA585BA-1DE8-4D23-8400-AFDFAEF8586E}" presName="node" presStyleLbl="node1" presStyleIdx="1" presStyleCnt="5">
        <dgm:presLayoutVars>
          <dgm:bulletEnabled val="1"/>
        </dgm:presLayoutVars>
      </dgm:prSet>
      <dgm:spPr/>
    </dgm:pt>
    <dgm:pt modelId="{BAB7C974-3BD3-42C9-8B6B-B1EAC1ED953D}" type="pres">
      <dgm:prSet presAssocID="{CDA585BA-1DE8-4D23-8400-AFDFAEF8586E}" presName="spNode" presStyleCnt="0"/>
      <dgm:spPr/>
    </dgm:pt>
    <dgm:pt modelId="{E1B3B531-5D03-4FFE-B6D7-7CFA0C4B6EAD}" type="pres">
      <dgm:prSet presAssocID="{3D0AFED8-FF64-4366-A8D3-E811AF45F126}" presName="sibTrans" presStyleLbl="sibTrans1D1" presStyleIdx="1" presStyleCnt="5"/>
      <dgm:spPr/>
    </dgm:pt>
    <dgm:pt modelId="{958CEF85-A9E4-44C2-B4B0-F9578A3B9682}" type="pres">
      <dgm:prSet presAssocID="{DF82955E-5622-48CD-BB8D-700F52475718}" presName="node" presStyleLbl="node1" presStyleIdx="2" presStyleCnt="5">
        <dgm:presLayoutVars>
          <dgm:bulletEnabled val="1"/>
        </dgm:presLayoutVars>
      </dgm:prSet>
      <dgm:spPr/>
    </dgm:pt>
    <dgm:pt modelId="{4F8540A9-F03D-4ECB-92F6-B6C3CD43A464}" type="pres">
      <dgm:prSet presAssocID="{DF82955E-5622-48CD-BB8D-700F52475718}" presName="spNode" presStyleCnt="0"/>
      <dgm:spPr/>
    </dgm:pt>
    <dgm:pt modelId="{F164AC91-63B7-48FB-B122-3D4D0B857FEC}" type="pres">
      <dgm:prSet presAssocID="{57B41D6B-5132-41C7-A071-E02BD076B677}" presName="sibTrans" presStyleLbl="sibTrans1D1" presStyleIdx="2" presStyleCnt="5"/>
      <dgm:spPr/>
    </dgm:pt>
    <dgm:pt modelId="{B37B2F90-F0F6-43A8-A25A-DB39380DCC14}" type="pres">
      <dgm:prSet presAssocID="{494A1E32-8D9B-49A9-A702-0ECA571719E9}" presName="node" presStyleLbl="node1" presStyleIdx="3" presStyleCnt="5">
        <dgm:presLayoutVars>
          <dgm:bulletEnabled val="1"/>
        </dgm:presLayoutVars>
      </dgm:prSet>
      <dgm:spPr/>
    </dgm:pt>
    <dgm:pt modelId="{C7905A41-7027-457F-8058-273BB16FBCE2}" type="pres">
      <dgm:prSet presAssocID="{494A1E32-8D9B-49A9-A702-0ECA571719E9}" presName="spNode" presStyleCnt="0"/>
      <dgm:spPr/>
    </dgm:pt>
    <dgm:pt modelId="{C02457E2-2CB9-4173-BDD5-B7B8F41F8D6F}" type="pres">
      <dgm:prSet presAssocID="{E14A96DF-FF08-43BA-AF5C-CB9FDEE66D8A}" presName="sibTrans" presStyleLbl="sibTrans1D1" presStyleIdx="3" presStyleCnt="5"/>
      <dgm:spPr/>
    </dgm:pt>
    <dgm:pt modelId="{FABC42DC-E7C1-4782-B306-FCB9192D865D}" type="pres">
      <dgm:prSet presAssocID="{370F1420-2D61-478F-B8F0-E43BEC3A405B}" presName="node" presStyleLbl="node1" presStyleIdx="4" presStyleCnt="5">
        <dgm:presLayoutVars>
          <dgm:bulletEnabled val="1"/>
        </dgm:presLayoutVars>
      </dgm:prSet>
      <dgm:spPr/>
    </dgm:pt>
    <dgm:pt modelId="{687346C0-E04B-4000-80C5-C983EC5DF23B}" type="pres">
      <dgm:prSet presAssocID="{370F1420-2D61-478F-B8F0-E43BEC3A405B}" presName="spNode" presStyleCnt="0"/>
      <dgm:spPr/>
    </dgm:pt>
    <dgm:pt modelId="{DC8442F7-A1FD-4F75-A46A-900F157FACDE}" type="pres">
      <dgm:prSet presAssocID="{6539BB17-4E43-4A0E-873F-D69785197BF6}" presName="sibTrans" presStyleLbl="sibTrans1D1" presStyleIdx="4" presStyleCnt="5"/>
      <dgm:spPr/>
    </dgm:pt>
  </dgm:ptLst>
  <dgm:cxnLst>
    <dgm:cxn modelId="{F7E5D91B-2E94-4E6A-A26F-2050828602A4}" srcId="{0D9B9CF9-9E11-4426-B4D1-5D89ED1FD35F}" destId="{DF82955E-5622-48CD-BB8D-700F52475718}" srcOrd="2" destOrd="0" parTransId="{EDC9BCCB-8DA5-4F2F-A0C0-CBF2CCA0CECC}" sibTransId="{57B41D6B-5132-41C7-A071-E02BD076B677}"/>
    <dgm:cxn modelId="{9826AF61-4943-4088-9295-DEE54DA92A46}" type="presOf" srcId="{6539BB17-4E43-4A0E-873F-D69785197BF6}" destId="{DC8442F7-A1FD-4F75-A46A-900F157FACDE}" srcOrd="0" destOrd="0" presId="urn:microsoft.com/office/officeart/2005/8/layout/cycle6"/>
    <dgm:cxn modelId="{0C2DD961-CD49-46C6-8066-FA426561C5A7}" srcId="{0D9B9CF9-9E11-4426-B4D1-5D89ED1FD35F}" destId="{370F1420-2D61-478F-B8F0-E43BEC3A405B}" srcOrd="4" destOrd="0" parTransId="{B4337960-536F-4683-BA91-C72848643610}" sibTransId="{6539BB17-4E43-4A0E-873F-D69785197BF6}"/>
    <dgm:cxn modelId="{1033CF4D-F4F5-41AC-88EB-77F5FAA5D93F}" type="presOf" srcId="{494A1E32-8D9B-49A9-A702-0ECA571719E9}" destId="{B37B2F90-F0F6-43A8-A25A-DB39380DCC14}" srcOrd="0" destOrd="0" presId="urn:microsoft.com/office/officeart/2005/8/layout/cycle6"/>
    <dgm:cxn modelId="{38E52753-B44A-4372-B970-15D497206580}" type="presOf" srcId="{66AF0207-93E1-478D-875D-E36EF95DB760}" destId="{FB8AC15C-35B9-4472-B367-6E3A71BFA04A}" srcOrd="0" destOrd="0" presId="urn:microsoft.com/office/officeart/2005/8/layout/cycle6"/>
    <dgm:cxn modelId="{AF742B75-470B-4568-9E30-776CD5BB92E3}" srcId="{0D9B9CF9-9E11-4426-B4D1-5D89ED1FD35F}" destId="{494A1E32-8D9B-49A9-A702-0ECA571719E9}" srcOrd="3" destOrd="0" parTransId="{E7B6B402-3615-43E8-9652-4F0C423300B3}" sibTransId="{E14A96DF-FF08-43BA-AF5C-CB9FDEE66D8A}"/>
    <dgm:cxn modelId="{C48FE67A-204B-4BD5-9449-C005DDD7F91A}" type="presOf" srcId="{3D0AFED8-FF64-4366-A8D3-E811AF45F126}" destId="{E1B3B531-5D03-4FFE-B6D7-7CFA0C4B6EAD}" srcOrd="0" destOrd="0" presId="urn:microsoft.com/office/officeart/2005/8/layout/cycle6"/>
    <dgm:cxn modelId="{88D66988-2875-4AF3-A395-60B5D89A2C57}" type="presOf" srcId="{E14A96DF-FF08-43BA-AF5C-CB9FDEE66D8A}" destId="{C02457E2-2CB9-4173-BDD5-B7B8F41F8D6F}" srcOrd="0" destOrd="0" presId="urn:microsoft.com/office/officeart/2005/8/layout/cycle6"/>
    <dgm:cxn modelId="{001D6794-3B3B-45E5-9419-CE2299103DF5}" type="presOf" srcId="{429C63E7-C736-4850-810B-AD973BBE171A}" destId="{4D1E6E4D-2598-4910-BB12-619DF8A60891}" srcOrd="0" destOrd="0" presId="urn:microsoft.com/office/officeart/2005/8/layout/cycle6"/>
    <dgm:cxn modelId="{A650A495-FFDF-4CAA-8B25-0DDFD9DEA19E}" type="presOf" srcId="{370F1420-2D61-478F-B8F0-E43BEC3A405B}" destId="{FABC42DC-E7C1-4782-B306-FCB9192D865D}" srcOrd="0" destOrd="0" presId="urn:microsoft.com/office/officeart/2005/8/layout/cycle6"/>
    <dgm:cxn modelId="{B8C22C9D-87AB-4CFB-A039-4CA4D36B8C23}" type="presOf" srcId="{DF82955E-5622-48CD-BB8D-700F52475718}" destId="{958CEF85-A9E4-44C2-B4B0-F9578A3B9682}" srcOrd="0" destOrd="0" presId="urn:microsoft.com/office/officeart/2005/8/layout/cycle6"/>
    <dgm:cxn modelId="{689757A8-8F5C-47A9-9655-8D3AB1298F8E}" type="presOf" srcId="{0D9B9CF9-9E11-4426-B4D1-5D89ED1FD35F}" destId="{B9B585E9-46A4-45FF-808F-FE3146477664}" srcOrd="0" destOrd="0" presId="urn:microsoft.com/office/officeart/2005/8/layout/cycle6"/>
    <dgm:cxn modelId="{0DEF3BAB-8F4A-454C-A9EB-F0ED59BD7745}" srcId="{0D9B9CF9-9E11-4426-B4D1-5D89ED1FD35F}" destId="{CDA585BA-1DE8-4D23-8400-AFDFAEF8586E}" srcOrd="1" destOrd="0" parTransId="{D9425F51-8A5E-4D2D-95B8-1CDAF4B75C6D}" sibTransId="{3D0AFED8-FF64-4366-A8D3-E811AF45F126}"/>
    <dgm:cxn modelId="{D33007BB-D9C4-403F-B621-817102686D11}" srcId="{0D9B9CF9-9E11-4426-B4D1-5D89ED1FD35F}" destId="{429C63E7-C736-4850-810B-AD973BBE171A}" srcOrd="0" destOrd="0" parTransId="{7160E3FD-FB2A-4137-9CC8-104AF8F96069}" sibTransId="{66AF0207-93E1-478D-875D-E36EF95DB760}"/>
    <dgm:cxn modelId="{B1D7CAD7-A17A-42F4-8FA0-711DF3F694B3}" type="presOf" srcId="{57B41D6B-5132-41C7-A071-E02BD076B677}" destId="{F164AC91-63B7-48FB-B122-3D4D0B857FEC}" srcOrd="0" destOrd="0" presId="urn:microsoft.com/office/officeart/2005/8/layout/cycle6"/>
    <dgm:cxn modelId="{B431FEF6-FEC5-407B-AB4E-ED3F8EE11313}" type="presOf" srcId="{CDA585BA-1DE8-4D23-8400-AFDFAEF8586E}" destId="{DBC347A4-BB3F-419C-B4A9-C4701CAFFA13}" srcOrd="0" destOrd="0" presId="urn:microsoft.com/office/officeart/2005/8/layout/cycle6"/>
    <dgm:cxn modelId="{3D89682D-2273-450A-BE69-DEC60DE6D080}" type="presParOf" srcId="{B9B585E9-46A4-45FF-808F-FE3146477664}" destId="{4D1E6E4D-2598-4910-BB12-619DF8A60891}" srcOrd="0" destOrd="0" presId="urn:microsoft.com/office/officeart/2005/8/layout/cycle6"/>
    <dgm:cxn modelId="{DF837634-711D-4C29-9E93-7CD534048EE4}" type="presParOf" srcId="{B9B585E9-46A4-45FF-808F-FE3146477664}" destId="{4F90C386-2D32-4F7E-877B-82838296FDD8}" srcOrd="1" destOrd="0" presId="urn:microsoft.com/office/officeart/2005/8/layout/cycle6"/>
    <dgm:cxn modelId="{AD376F3B-5F36-4DFD-9DC8-176DBB763047}" type="presParOf" srcId="{B9B585E9-46A4-45FF-808F-FE3146477664}" destId="{FB8AC15C-35B9-4472-B367-6E3A71BFA04A}" srcOrd="2" destOrd="0" presId="urn:microsoft.com/office/officeart/2005/8/layout/cycle6"/>
    <dgm:cxn modelId="{CBBC5D0A-A4E5-42A8-8FAA-C7B2C611DB5B}" type="presParOf" srcId="{B9B585E9-46A4-45FF-808F-FE3146477664}" destId="{DBC347A4-BB3F-419C-B4A9-C4701CAFFA13}" srcOrd="3" destOrd="0" presId="urn:microsoft.com/office/officeart/2005/8/layout/cycle6"/>
    <dgm:cxn modelId="{C4DD96FF-62EF-411F-A808-BD8C3AC36C15}" type="presParOf" srcId="{B9B585E9-46A4-45FF-808F-FE3146477664}" destId="{BAB7C974-3BD3-42C9-8B6B-B1EAC1ED953D}" srcOrd="4" destOrd="0" presId="urn:microsoft.com/office/officeart/2005/8/layout/cycle6"/>
    <dgm:cxn modelId="{AE40B1D3-A2F6-4522-BC22-691DD8EB58C2}" type="presParOf" srcId="{B9B585E9-46A4-45FF-808F-FE3146477664}" destId="{E1B3B531-5D03-4FFE-B6D7-7CFA0C4B6EAD}" srcOrd="5" destOrd="0" presId="urn:microsoft.com/office/officeart/2005/8/layout/cycle6"/>
    <dgm:cxn modelId="{01156A9C-E7D7-460C-8A91-14540FA79188}" type="presParOf" srcId="{B9B585E9-46A4-45FF-808F-FE3146477664}" destId="{958CEF85-A9E4-44C2-B4B0-F9578A3B9682}" srcOrd="6" destOrd="0" presId="urn:microsoft.com/office/officeart/2005/8/layout/cycle6"/>
    <dgm:cxn modelId="{6427E1DB-29B0-4520-BA1D-812D984545E1}" type="presParOf" srcId="{B9B585E9-46A4-45FF-808F-FE3146477664}" destId="{4F8540A9-F03D-4ECB-92F6-B6C3CD43A464}" srcOrd="7" destOrd="0" presId="urn:microsoft.com/office/officeart/2005/8/layout/cycle6"/>
    <dgm:cxn modelId="{B02748AC-6125-4863-B444-DD3B9D0EA588}" type="presParOf" srcId="{B9B585E9-46A4-45FF-808F-FE3146477664}" destId="{F164AC91-63B7-48FB-B122-3D4D0B857FEC}" srcOrd="8" destOrd="0" presId="urn:microsoft.com/office/officeart/2005/8/layout/cycle6"/>
    <dgm:cxn modelId="{3BC1DEF7-D608-4EF7-ACAC-2147A54A9695}" type="presParOf" srcId="{B9B585E9-46A4-45FF-808F-FE3146477664}" destId="{B37B2F90-F0F6-43A8-A25A-DB39380DCC14}" srcOrd="9" destOrd="0" presId="urn:microsoft.com/office/officeart/2005/8/layout/cycle6"/>
    <dgm:cxn modelId="{D7D28FFC-B321-497F-8197-547088B0D844}" type="presParOf" srcId="{B9B585E9-46A4-45FF-808F-FE3146477664}" destId="{C7905A41-7027-457F-8058-273BB16FBCE2}" srcOrd="10" destOrd="0" presId="urn:microsoft.com/office/officeart/2005/8/layout/cycle6"/>
    <dgm:cxn modelId="{3A5576D0-0AE0-400F-B777-30A2732811A7}" type="presParOf" srcId="{B9B585E9-46A4-45FF-808F-FE3146477664}" destId="{C02457E2-2CB9-4173-BDD5-B7B8F41F8D6F}" srcOrd="11" destOrd="0" presId="urn:microsoft.com/office/officeart/2005/8/layout/cycle6"/>
    <dgm:cxn modelId="{E2641EA1-7BDB-4B34-9740-CE917D4D0A82}" type="presParOf" srcId="{B9B585E9-46A4-45FF-808F-FE3146477664}" destId="{FABC42DC-E7C1-4782-B306-FCB9192D865D}" srcOrd="12" destOrd="0" presId="urn:microsoft.com/office/officeart/2005/8/layout/cycle6"/>
    <dgm:cxn modelId="{5A0BB21F-A81A-4E56-B28A-3CA32F358500}" type="presParOf" srcId="{B9B585E9-46A4-45FF-808F-FE3146477664}" destId="{687346C0-E04B-4000-80C5-C983EC5DF23B}" srcOrd="13" destOrd="0" presId="urn:microsoft.com/office/officeart/2005/8/layout/cycle6"/>
    <dgm:cxn modelId="{22D1A9CA-F724-4139-A175-0DD62B997255}" type="presParOf" srcId="{B9B585E9-46A4-45FF-808F-FE3146477664}" destId="{DC8442F7-A1FD-4F75-A46A-900F157FACD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52C8E-C9C2-416C-8051-4F0FB3A9E22E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07805B-6E24-4C04-9ED0-5F5677A3BED3}">
      <dgm:prSet phldrT="[Texte]"/>
      <dgm:spPr/>
      <dgm:t>
        <a:bodyPr/>
        <a:lstStyle/>
        <a:p>
          <a:r>
            <a:rPr lang="fr-FR"/>
            <a:t>Données Brutes</a:t>
          </a:r>
        </a:p>
      </dgm:t>
    </dgm:pt>
    <dgm:pt modelId="{A0C8CF02-6191-4167-B376-CC4C3A1CC039}" type="parTrans" cxnId="{127B71FB-1517-4931-8992-8878888A63AF}">
      <dgm:prSet/>
      <dgm:spPr/>
      <dgm:t>
        <a:bodyPr/>
        <a:lstStyle/>
        <a:p>
          <a:endParaRPr lang="fr-FR"/>
        </a:p>
      </dgm:t>
    </dgm:pt>
    <dgm:pt modelId="{4F6365C4-D77D-4FC6-9670-DA061899EE5B}" type="sibTrans" cxnId="{127B71FB-1517-4931-8992-8878888A63AF}">
      <dgm:prSet/>
      <dgm:spPr/>
      <dgm:t>
        <a:bodyPr/>
        <a:lstStyle/>
        <a:p>
          <a:endParaRPr lang="fr-FR"/>
        </a:p>
      </dgm:t>
    </dgm:pt>
    <dgm:pt modelId="{6359F670-1473-454E-A691-F7A05C44D586}">
      <dgm:prSet phldrT="[Texte]"/>
      <dgm:spPr>
        <a:solidFill>
          <a:srgbClr val="9E998E"/>
        </a:solidFill>
      </dgm:spPr>
      <dgm:t>
        <a:bodyPr/>
        <a:lstStyle/>
        <a:p>
          <a:r>
            <a:rPr lang="fr-FR" dirty="0"/>
            <a:t>Explorations</a:t>
          </a:r>
        </a:p>
      </dgm:t>
    </dgm:pt>
    <dgm:pt modelId="{E0618F1E-F2B4-49A7-AF19-12553B497CBA}" type="parTrans" cxnId="{21AC243A-CE83-4F08-A533-16844BDA4EBA}">
      <dgm:prSet/>
      <dgm:spPr/>
      <dgm:t>
        <a:bodyPr/>
        <a:lstStyle/>
        <a:p>
          <a:endParaRPr lang="fr-FR"/>
        </a:p>
      </dgm:t>
    </dgm:pt>
    <dgm:pt modelId="{5D7F859A-04B1-40B2-A571-23B1DF8259EF}" type="sibTrans" cxnId="{21AC243A-CE83-4F08-A533-16844BDA4EBA}">
      <dgm:prSet/>
      <dgm:spPr/>
      <dgm:t>
        <a:bodyPr/>
        <a:lstStyle/>
        <a:p>
          <a:endParaRPr lang="fr-FR"/>
        </a:p>
      </dgm:t>
    </dgm:pt>
    <dgm:pt modelId="{9C5482FD-225D-41FB-88A7-BF15B9B9D475}">
      <dgm:prSet phldrT="[Texte]"/>
      <dgm:spPr/>
      <dgm:t>
        <a:bodyPr/>
        <a:lstStyle/>
        <a:p>
          <a:r>
            <a:rPr lang="fr-FR"/>
            <a:t>Nettoyage et normalisation</a:t>
          </a:r>
        </a:p>
      </dgm:t>
    </dgm:pt>
    <dgm:pt modelId="{52933BA8-D5FB-4356-BFA8-A2B3EFE2C1B8}" type="parTrans" cxnId="{5E2B3032-B1A8-47E9-92A5-ED3EBDE7DEB6}">
      <dgm:prSet/>
      <dgm:spPr/>
      <dgm:t>
        <a:bodyPr/>
        <a:lstStyle/>
        <a:p>
          <a:endParaRPr lang="fr-FR"/>
        </a:p>
      </dgm:t>
    </dgm:pt>
    <dgm:pt modelId="{4EA4C819-711E-4DD5-8F9F-D69DACFAB17F}" type="sibTrans" cxnId="{5E2B3032-B1A8-47E9-92A5-ED3EBDE7DEB6}">
      <dgm:prSet/>
      <dgm:spPr/>
      <dgm:t>
        <a:bodyPr/>
        <a:lstStyle/>
        <a:p>
          <a:endParaRPr lang="fr-FR"/>
        </a:p>
      </dgm:t>
    </dgm:pt>
    <dgm:pt modelId="{308B3BAC-73F4-42AA-A2B8-6DE66A91D7A4}">
      <dgm:prSet phldrT="[Texte]"/>
      <dgm:spPr/>
      <dgm:t>
        <a:bodyPr/>
        <a:lstStyle/>
        <a:p>
          <a:r>
            <a:rPr lang="fr-FR"/>
            <a:t>Matrices documents-terme</a:t>
          </a:r>
        </a:p>
      </dgm:t>
    </dgm:pt>
    <dgm:pt modelId="{A0658A25-8B9C-4845-9C25-F38F8CB37B55}" type="parTrans" cxnId="{E37D9560-B92F-45FD-A3ED-AF453F9AF3CD}">
      <dgm:prSet/>
      <dgm:spPr/>
      <dgm:t>
        <a:bodyPr/>
        <a:lstStyle/>
        <a:p>
          <a:endParaRPr lang="fr-FR"/>
        </a:p>
      </dgm:t>
    </dgm:pt>
    <dgm:pt modelId="{7879576E-F5DA-4608-9D10-941C8157C2DE}" type="sibTrans" cxnId="{E37D9560-B92F-45FD-A3ED-AF453F9AF3CD}">
      <dgm:prSet/>
      <dgm:spPr/>
      <dgm:t>
        <a:bodyPr/>
        <a:lstStyle/>
        <a:p>
          <a:endParaRPr lang="fr-FR"/>
        </a:p>
      </dgm:t>
    </dgm:pt>
    <dgm:pt modelId="{4A76F47F-EC4F-4054-97E4-2EF43DD7DE4F}">
      <dgm:prSet phldrT="[Texte]"/>
      <dgm:spPr/>
      <dgm:t>
        <a:bodyPr/>
        <a:lstStyle/>
        <a:p>
          <a:r>
            <a:rPr lang="fr-FR"/>
            <a:t>Classification</a:t>
          </a:r>
        </a:p>
      </dgm:t>
    </dgm:pt>
    <dgm:pt modelId="{EDE4F90A-20EA-4AFC-892D-4D39CDEB41C5}" type="parTrans" cxnId="{8AD15282-54C1-483C-846D-D23311C0E55D}">
      <dgm:prSet/>
      <dgm:spPr/>
      <dgm:t>
        <a:bodyPr/>
        <a:lstStyle/>
        <a:p>
          <a:endParaRPr lang="fr-FR"/>
        </a:p>
      </dgm:t>
    </dgm:pt>
    <dgm:pt modelId="{894E45AD-4021-4A6B-992E-5F030BD9C059}" type="sibTrans" cxnId="{8AD15282-54C1-483C-846D-D23311C0E55D}">
      <dgm:prSet/>
      <dgm:spPr/>
      <dgm:t>
        <a:bodyPr/>
        <a:lstStyle/>
        <a:p>
          <a:endParaRPr lang="fr-FR"/>
        </a:p>
      </dgm:t>
    </dgm:pt>
    <dgm:pt modelId="{C0E91C56-C623-4B3B-8088-3B35234C6904}">
      <dgm:prSet/>
      <dgm:spPr/>
      <dgm:t>
        <a:bodyPr/>
        <a:lstStyle/>
        <a:p>
          <a:r>
            <a:rPr lang="fr-FR"/>
            <a:t>Analyse de sentiments</a:t>
          </a:r>
        </a:p>
      </dgm:t>
    </dgm:pt>
    <dgm:pt modelId="{92B54491-9154-4EB1-A414-FC4559D7F04F}" type="parTrans" cxnId="{BE395EBB-298A-4D16-A597-005ABE95A425}">
      <dgm:prSet/>
      <dgm:spPr/>
      <dgm:t>
        <a:bodyPr/>
        <a:lstStyle/>
        <a:p>
          <a:endParaRPr lang="fr-FR"/>
        </a:p>
      </dgm:t>
    </dgm:pt>
    <dgm:pt modelId="{35DB933B-727D-4BB4-A123-AB68414E4041}" type="sibTrans" cxnId="{BE395EBB-298A-4D16-A597-005ABE95A425}">
      <dgm:prSet/>
      <dgm:spPr/>
      <dgm:t>
        <a:bodyPr/>
        <a:lstStyle/>
        <a:p>
          <a:endParaRPr lang="fr-FR"/>
        </a:p>
      </dgm:t>
    </dgm:pt>
    <dgm:pt modelId="{6FE3374C-D1CB-448D-9E4A-63022D27A863}" type="pres">
      <dgm:prSet presAssocID="{B7B52C8E-C9C2-416C-8051-4F0FB3A9E22E}" presName="Name0" presStyleCnt="0">
        <dgm:presLayoutVars>
          <dgm:dir/>
          <dgm:resizeHandles val="exact"/>
        </dgm:presLayoutVars>
      </dgm:prSet>
      <dgm:spPr/>
    </dgm:pt>
    <dgm:pt modelId="{34C6551A-618B-4674-9A18-5ABE7C3244F9}" type="pres">
      <dgm:prSet presAssocID="{5F07805B-6E24-4C04-9ED0-5F5677A3BED3}" presName="parTxOnly" presStyleLbl="node1" presStyleIdx="0" presStyleCnt="6">
        <dgm:presLayoutVars>
          <dgm:bulletEnabled val="1"/>
        </dgm:presLayoutVars>
      </dgm:prSet>
      <dgm:spPr/>
    </dgm:pt>
    <dgm:pt modelId="{3AF7BDEC-0684-458A-A4AC-A597EE8B2DCA}" type="pres">
      <dgm:prSet presAssocID="{4F6365C4-D77D-4FC6-9670-DA061899EE5B}" presName="parSpace" presStyleCnt="0"/>
      <dgm:spPr/>
    </dgm:pt>
    <dgm:pt modelId="{DE6ABF58-B8A8-4880-8656-4EE447603990}" type="pres">
      <dgm:prSet presAssocID="{6359F670-1473-454E-A691-F7A05C44D586}" presName="parTxOnly" presStyleLbl="node1" presStyleIdx="1" presStyleCnt="6">
        <dgm:presLayoutVars>
          <dgm:bulletEnabled val="1"/>
        </dgm:presLayoutVars>
      </dgm:prSet>
      <dgm:spPr/>
    </dgm:pt>
    <dgm:pt modelId="{58856B8E-5773-4288-A56E-C27D1B9D951E}" type="pres">
      <dgm:prSet presAssocID="{5D7F859A-04B1-40B2-A571-23B1DF8259EF}" presName="parSpace" presStyleCnt="0"/>
      <dgm:spPr/>
    </dgm:pt>
    <dgm:pt modelId="{5E29E386-2ED4-44CE-B61D-D3283F439D38}" type="pres">
      <dgm:prSet presAssocID="{9C5482FD-225D-41FB-88A7-BF15B9B9D475}" presName="parTxOnly" presStyleLbl="node1" presStyleIdx="2" presStyleCnt="6">
        <dgm:presLayoutVars>
          <dgm:bulletEnabled val="1"/>
        </dgm:presLayoutVars>
      </dgm:prSet>
      <dgm:spPr/>
    </dgm:pt>
    <dgm:pt modelId="{91B68CA2-F6C4-452C-B7D5-6A94C250B3F2}" type="pres">
      <dgm:prSet presAssocID="{4EA4C819-711E-4DD5-8F9F-D69DACFAB17F}" presName="parSpace" presStyleCnt="0"/>
      <dgm:spPr/>
    </dgm:pt>
    <dgm:pt modelId="{D197B699-2594-44C7-AD7C-4B0CD6B97942}" type="pres">
      <dgm:prSet presAssocID="{308B3BAC-73F4-42AA-A2B8-6DE66A91D7A4}" presName="parTxOnly" presStyleLbl="node1" presStyleIdx="3" presStyleCnt="6">
        <dgm:presLayoutVars>
          <dgm:bulletEnabled val="1"/>
        </dgm:presLayoutVars>
      </dgm:prSet>
      <dgm:spPr/>
    </dgm:pt>
    <dgm:pt modelId="{133BDB4D-5DAD-42E1-A460-606B18F54FC2}" type="pres">
      <dgm:prSet presAssocID="{7879576E-F5DA-4608-9D10-941C8157C2DE}" presName="parSpace" presStyleCnt="0"/>
      <dgm:spPr/>
    </dgm:pt>
    <dgm:pt modelId="{46BAD115-D3A5-47FA-A052-1E67E967F605}" type="pres">
      <dgm:prSet presAssocID="{4A76F47F-EC4F-4054-97E4-2EF43DD7DE4F}" presName="parTxOnly" presStyleLbl="node1" presStyleIdx="4" presStyleCnt="6">
        <dgm:presLayoutVars>
          <dgm:bulletEnabled val="1"/>
        </dgm:presLayoutVars>
      </dgm:prSet>
      <dgm:spPr/>
    </dgm:pt>
    <dgm:pt modelId="{8EAD2247-AD59-448A-97B8-8DBEA7CB9869}" type="pres">
      <dgm:prSet presAssocID="{894E45AD-4021-4A6B-992E-5F030BD9C059}" presName="parSpace" presStyleCnt="0"/>
      <dgm:spPr/>
    </dgm:pt>
    <dgm:pt modelId="{6B456E3A-FEC8-4591-AC8E-EBEA2D557A22}" type="pres">
      <dgm:prSet presAssocID="{C0E91C56-C623-4B3B-8088-3B35234C6904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990EA0E-0342-4CF5-B863-1331B2CF42C4}" type="presOf" srcId="{5F07805B-6E24-4C04-9ED0-5F5677A3BED3}" destId="{34C6551A-618B-4674-9A18-5ABE7C3244F9}" srcOrd="0" destOrd="0" presId="urn:microsoft.com/office/officeart/2005/8/layout/hChevron3"/>
    <dgm:cxn modelId="{3F2A172A-7689-4E99-B0DE-019EE3D31F5C}" type="presOf" srcId="{B7B52C8E-C9C2-416C-8051-4F0FB3A9E22E}" destId="{6FE3374C-D1CB-448D-9E4A-63022D27A863}" srcOrd="0" destOrd="0" presId="urn:microsoft.com/office/officeart/2005/8/layout/hChevron3"/>
    <dgm:cxn modelId="{5E2B3032-B1A8-47E9-92A5-ED3EBDE7DEB6}" srcId="{B7B52C8E-C9C2-416C-8051-4F0FB3A9E22E}" destId="{9C5482FD-225D-41FB-88A7-BF15B9B9D475}" srcOrd="2" destOrd="0" parTransId="{52933BA8-D5FB-4356-BFA8-A2B3EFE2C1B8}" sibTransId="{4EA4C819-711E-4DD5-8F9F-D69DACFAB17F}"/>
    <dgm:cxn modelId="{21AC243A-CE83-4F08-A533-16844BDA4EBA}" srcId="{B7B52C8E-C9C2-416C-8051-4F0FB3A9E22E}" destId="{6359F670-1473-454E-A691-F7A05C44D586}" srcOrd="1" destOrd="0" parTransId="{E0618F1E-F2B4-49A7-AF19-12553B497CBA}" sibTransId="{5D7F859A-04B1-40B2-A571-23B1DF8259EF}"/>
    <dgm:cxn modelId="{E37D9560-B92F-45FD-A3ED-AF453F9AF3CD}" srcId="{B7B52C8E-C9C2-416C-8051-4F0FB3A9E22E}" destId="{308B3BAC-73F4-42AA-A2B8-6DE66A91D7A4}" srcOrd="3" destOrd="0" parTransId="{A0658A25-8B9C-4845-9C25-F38F8CB37B55}" sibTransId="{7879576E-F5DA-4608-9D10-941C8157C2DE}"/>
    <dgm:cxn modelId="{166A166F-48BA-41B6-8636-96B3610BE8CC}" type="presOf" srcId="{4A76F47F-EC4F-4054-97E4-2EF43DD7DE4F}" destId="{46BAD115-D3A5-47FA-A052-1E67E967F605}" srcOrd="0" destOrd="0" presId="urn:microsoft.com/office/officeart/2005/8/layout/hChevron3"/>
    <dgm:cxn modelId="{B0E71A72-D509-40F9-A301-2762E935CD29}" type="presOf" srcId="{308B3BAC-73F4-42AA-A2B8-6DE66A91D7A4}" destId="{D197B699-2594-44C7-AD7C-4B0CD6B97942}" srcOrd="0" destOrd="0" presId="urn:microsoft.com/office/officeart/2005/8/layout/hChevron3"/>
    <dgm:cxn modelId="{8AD15282-54C1-483C-846D-D23311C0E55D}" srcId="{B7B52C8E-C9C2-416C-8051-4F0FB3A9E22E}" destId="{4A76F47F-EC4F-4054-97E4-2EF43DD7DE4F}" srcOrd="4" destOrd="0" parTransId="{EDE4F90A-20EA-4AFC-892D-4D39CDEB41C5}" sibTransId="{894E45AD-4021-4A6B-992E-5F030BD9C059}"/>
    <dgm:cxn modelId="{AC562685-3ED8-4EF5-B8D0-88F56928D41C}" type="presOf" srcId="{9C5482FD-225D-41FB-88A7-BF15B9B9D475}" destId="{5E29E386-2ED4-44CE-B61D-D3283F439D38}" srcOrd="0" destOrd="0" presId="urn:microsoft.com/office/officeart/2005/8/layout/hChevron3"/>
    <dgm:cxn modelId="{5263C194-8DF2-4027-AE09-BFA78AC2ACB3}" type="presOf" srcId="{C0E91C56-C623-4B3B-8088-3B35234C6904}" destId="{6B456E3A-FEC8-4591-AC8E-EBEA2D557A22}" srcOrd="0" destOrd="0" presId="urn:microsoft.com/office/officeart/2005/8/layout/hChevron3"/>
    <dgm:cxn modelId="{BE395EBB-298A-4D16-A597-005ABE95A425}" srcId="{B7B52C8E-C9C2-416C-8051-4F0FB3A9E22E}" destId="{C0E91C56-C623-4B3B-8088-3B35234C6904}" srcOrd="5" destOrd="0" parTransId="{92B54491-9154-4EB1-A414-FC4559D7F04F}" sibTransId="{35DB933B-727D-4BB4-A123-AB68414E4041}"/>
    <dgm:cxn modelId="{803C06D0-4B46-4CAC-BB0C-99BDF8616C35}" type="presOf" srcId="{6359F670-1473-454E-A691-F7A05C44D586}" destId="{DE6ABF58-B8A8-4880-8656-4EE447603990}" srcOrd="0" destOrd="0" presId="urn:microsoft.com/office/officeart/2005/8/layout/hChevron3"/>
    <dgm:cxn modelId="{127B71FB-1517-4931-8992-8878888A63AF}" srcId="{B7B52C8E-C9C2-416C-8051-4F0FB3A9E22E}" destId="{5F07805B-6E24-4C04-9ED0-5F5677A3BED3}" srcOrd="0" destOrd="0" parTransId="{A0C8CF02-6191-4167-B376-CC4C3A1CC039}" sibTransId="{4F6365C4-D77D-4FC6-9670-DA061899EE5B}"/>
    <dgm:cxn modelId="{B0F984DB-B6B9-45BB-A879-0BB52D08B497}" type="presParOf" srcId="{6FE3374C-D1CB-448D-9E4A-63022D27A863}" destId="{34C6551A-618B-4674-9A18-5ABE7C3244F9}" srcOrd="0" destOrd="0" presId="urn:microsoft.com/office/officeart/2005/8/layout/hChevron3"/>
    <dgm:cxn modelId="{28E9477F-8902-4AB8-9D8A-A0EEA129A64E}" type="presParOf" srcId="{6FE3374C-D1CB-448D-9E4A-63022D27A863}" destId="{3AF7BDEC-0684-458A-A4AC-A597EE8B2DCA}" srcOrd="1" destOrd="0" presId="urn:microsoft.com/office/officeart/2005/8/layout/hChevron3"/>
    <dgm:cxn modelId="{576AF553-4BA2-4C9E-9438-160291984E75}" type="presParOf" srcId="{6FE3374C-D1CB-448D-9E4A-63022D27A863}" destId="{DE6ABF58-B8A8-4880-8656-4EE447603990}" srcOrd="2" destOrd="0" presId="urn:microsoft.com/office/officeart/2005/8/layout/hChevron3"/>
    <dgm:cxn modelId="{79501295-93FD-4925-BBC8-878F3BA93D94}" type="presParOf" srcId="{6FE3374C-D1CB-448D-9E4A-63022D27A863}" destId="{58856B8E-5773-4288-A56E-C27D1B9D951E}" srcOrd="3" destOrd="0" presId="urn:microsoft.com/office/officeart/2005/8/layout/hChevron3"/>
    <dgm:cxn modelId="{2F815B00-C424-44F0-898C-BD45F265CBBC}" type="presParOf" srcId="{6FE3374C-D1CB-448D-9E4A-63022D27A863}" destId="{5E29E386-2ED4-44CE-B61D-D3283F439D38}" srcOrd="4" destOrd="0" presId="urn:microsoft.com/office/officeart/2005/8/layout/hChevron3"/>
    <dgm:cxn modelId="{9E8BFFFF-CD40-4E15-AB59-8274BC453F1A}" type="presParOf" srcId="{6FE3374C-D1CB-448D-9E4A-63022D27A863}" destId="{91B68CA2-F6C4-452C-B7D5-6A94C250B3F2}" srcOrd="5" destOrd="0" presId="urn:microsoft.com/office/officeart/2005/8/layout/hChevron3"/>
    <dgm:cxn modelId="{04FE8DCA-5617-4F8C-93EE-309FE56EC6F2}" type="presParOf" srcId="{6FE3374C-D1CB-448D-9E4A-63022D27A863}" destId="{D197B699-2594-44C7-AD7C-4B0CD6B97942}" srcOrd="6" destOrd="0" presId="urn:microsoft.com/office/officeart/2005/8/layout/hChevron3"/>
    <dgm:cxn modelId="{2802E9E7-E2C6-4C8D-BF3F-7A45D57B0225}" type="presParOf" srcId="{6FE3374C-D1CB-448D-9E4A-63022D27A863}" destId="{133BDB4D-5DAD-42E1-A460-606B18F54FC2}" srcOrd="7" destOrd="0" presId="urn:microsoft.com/office/officeart/2005/8/layout/hChevron3"/>
    <dgm:cxn modelId="{68D9454D-3964-4D88-9F7E-232E5C53B5A7}" type="presParOf" srcId="{6FE3374C-D1CB-448D-9E4A-63022D27A863}" destId="{46BAD115-D3A5-47FA-A052-1E67E967F605}" srcOrd="8" destOrd="0" presId="urn:microsoft.com/office/officeart/2005/8/layout/hChevron3"/>
    <dgm:cxn modelId="{664A5D69-A43B-4C71-A54C-258757F081BF}" type="presParOf" srcId="{6FE3374C-D1CB-448D-9E4A-63022D27A863}" destId="{8EAD2247-AD59-448A-97B8-8DBEA7CB9869}" srcOrd="9" destOrd="0" presId="urn:microsoft.com/office/officeart/2005/8/layout/hChevron3"/>
    <dgm:cxn modelId="{D0F9936D-C485-494C-8C64-5A96A0481A20}" type="presParOf" srcId="{6FE3374C-D1CB-448D-9E4A-63022D27A863}" destId="{6B456E3A-FEC8-4591-AC8E-EBEA2D557A2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D1B0D-1CF7-4F8F-9C64-16B0F11948D3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9ABFCE-1554-41F1-A186-6FDA430B373C}">
      <dgm:prSet phldrT="[Texte]"/>
      <dgm:spPr/>
      <dgm:t>
        <a:bodyPr/>
        <a:lstStyle/>
        <a:p>
          <a:r>
            <a:rPr lang="fr-FR"/>
            <a:t>Urls</a:t>
          </a:r>
          <a:endParaRPr lang="fr-FR" dirty="0"/>
        </a:p>
      </dgm:t>
    </dgm:pt>
    <dgm:pt modelId="{74D4AAA1-2E40-4321-8820-A603259AEA9D}" type="parTrans" cxnId="{4F0C414C-7FDB-487B-9B61-79162534E708}">
      <dgm:prSet/>
      <dgm:spPr/>
      <dgm:t>
        <a:bodyPr/>
        <a:lstStyle/>
        <a:p>
          <a:endParaRPr lang="fr-FR"/>
        </a:p>
      </dgm:t>
    </dgm:pt>
    <dgm:pt modelId="{495A7A00-000A-4BFF-A4D8-5214998657EF}" type="sibTrans" cxnId="{4F0C414C-7FDB-487B-9B61-79162534E708}">
      <dgm:prSet/>
      <dgm:spPr/>
      <dgm:t>
        <a:bodyPr/>
        <a:lstStyle/>
        <a:p>
          <a:endParaRPr lang="fr-FR"/>
        </a:p>
      </dgm:t>
    </dgm:pt>
    <dgm:pt modelId="{F5607767-C3AC-4F6D-9D9F-59E1B6470FED}">
      <dgm:prSet phldrT="[Texte]"/>
      <dgm:spPr/>
      <dgm:t>
        <a:bodyPr/>
        <a:lstStyle/>
        <a:p>
          <a:r>
            <a:rPr lang="fr-FR"/>
            <a:t>Mentions de personnes</a:t>
          </a:r>
          <a:endParaRPr lang="fr-FR" dirty="0"/>
        </a:p>
      </dgm:t>
    </dgm:pt>
    <dgm:pt modelId="{7101B8C1-0DFE-474F-9B43-4608953C0A03}" type="parTrans" cxnId="{F13D17EF-2E6E-4C7F-9A90-BB3D509137D5}">
      <dgm:prSet/>
      <dgm:spPr/>
      <dgm:t>
        <a:bodyPr/>
        <a:lstStyle/>
        <a:p>
          <a:endParaRPr lang="fr-FR"/>
        </a:p>
      </dgm:t>
    </dgm:pt>
    <dgm:pt modelId="{87E556D5-16A2-45FA-BEEA-42E2D076DF4A}" type="sibTrans" cxnId="{F13D17EF-2E6E-4C7F-9A90-BB3D509137D5}">
      <dgm:prSet/>
      <dgm:spPr/>
      <dgm:t>
        <a:bodyPr/>
        <a:lstStyle/>
        <a:p>
          <a:endParaRPr lang="fr-FR"/>
        </a:p>
      </dgm:t>
    </dgm:pt>
    <dgm:pt modelId="{47B5DCD3-32BD-4687-B01A-BFE6295375FF}">
      <dgm:prSet phldrT="[Texte]"/>
      <dgm:spPr/>
      <dgm:t>
        <a:bodyPr/>
        <a:lstStyle/>
        <a:p>
          <a:r>
            <a:rPr lang="fr-FR" dirty="0"/>
            <a:t>Hashtags</a:t>
          </a:r>
        </a:p>
      </dgm:t>
    </dgm:pt>
    <dgm:pt modelId="{2079B4FB-6AE1-449E-B10C-9D9AEE10257A}" type="parTrans" cxnId="{ADABC0E4-183B-4B70-84F4-0C4D406DCA8C}">
      <dgm:prSet/>
      <dgm:spPr/>
      <dgm:t>
        <a:bodyPr/>
        <a:lstStyle/>
        <a:p>
          <a:endParaRPr lang="fr-FR"/>
        </a:p>
      </dgm:t>
    </dgm:pt>
    <dgm:pt modelId="{8AEA6B20-88B8-4DDA-A3B1-7F38BC7DD479}" type="sibTrans" cxnId="{ADABC0E4-183B-4B70-84F4-0C4D406DCA8C}">
      <dgm:prSet/>
      <dgm:spPr/>
      <dgm:t>
        <a:bodyPr/>
        <a:lstStyle/>
        <a:p>
          <a:endParaRPr lang="fr-FR"/>
        </a:p>
      </dgm:t>
    </dgm:pt>
    <dgm:pt modelId="{61BFC521-235D-429C-96A1-A70B060F93F1}">
      <dgm:prSet phldrT="[Texte]" phldr="1"/>
      <dgm:spPr/>
      <dgm:t>
        <a:bodyPr/>
        <a:lstStyle/>
        <a:p>
          <a:endParaRPr lang="fr-FR" dirty="0"/>
        </a:p>
      </dgm:t>
    </dgm:pt>
    <dgm:pt modelId="{69DE32D0-3948-4271-97FC-EEABDC7322DE}" type="parTrans" cxnId="{DE3CF944-107E-4E6F-B383-8822531C1A42}">
      <dgm:prSet/>
      <dgm:spPr/>
      <dgm:t>
        <a:bodyPr/>
        <a:lstStyle/>
        <a:p>
          <a:endParaRPr lang="fr-FR"/>
        </a:p>
      </dgm:t>
    </dgm:pt>
    <dgm:pt modelId="{04C37D62-4588-4D0E-872F-9176B65E6475}" type="sibTrans" cxnId="{DE3CF944-107E-4E6F-B383-8822531C1A42}">
      <dgm:prSet/>
      <dgm:spPr/>
      <dgm:t>
        <a:bodyPr/>
        <a:lstStyle/>
        <a:p>
          <a:endParaRPr lang="fr-FR"/>
        </a:p>
      </dgm:t>
    </dgm:pt>
    <dgm:pt modelId="{17AFF8B2-B92F-43C2-BB78-224F62D5FEBE}" type="pres">
      <dgm:prSet presAssocID="{E2CD1B0D-1CF7-4F8F-9C64-16B0F11948D3}" presName="Name0" presStyleCnt="0">
        <dgm:presLayoutVars>
          <dgm:chMax val="4"/>
          <dgm:resizeHandles val="exact"/>
        </dgm:presLayoutVars>
      </dgm:prSet>
      <dgm:spPr/>
    </dgm:pt>
    <dgm:pt modelId="{D66D3F2C-2514-4567-8099-AF295548C823}" type="pres">
      <dgm:prSet presAssocID="{E2CD1B0D-1CF7-4F8F-9C64-16B0F11948D3}" presName="ellipse" presStyleLbl="trBgShp" presStyleIdx="0" presStyleCnt="1"/>
      <dgm:spPr/>
    </dgm:pt>
    <dgm:pt modelId="{283E1C8C-525F-4363-9452-F7329C3805BA}" type="pres">
      <dgm:prSet presAssocID="{E2CD1B0D-1CF7-4F8F-9C64-16B0F11948D3}" presName="arrow1" presStyleLbl="fgShp" presStyleIdx="0" presStyleCnt="1" custLinFactNeighborX="-431" custLinFactNeighborY="-21524"/>
      <dgm:spPr/>
    </dgm:pt>
    <dgm:pt modelId="{38205EF3-A8F9-462C-AA40-32ADA168143A}" type="pres">
      <dgm:prSet presAssocID="{E2CD1B0D-1CF7-4F8F-9C64-16B0F11948D3}" presName="rectangle" presStyleLbl="revTx" presStyleIdx="0" presStyleCnt="1">
        <dgm:presLayoutVars>
          <dgm:bulletEnabled val="1"/>
        </dgm:presLayoutVars>
      </dgm:prSet>
      <dgm:spPr/>
    </dgm:pt>
    <dgm:pt modelId="{22F44666-24AD-404B-A3D8-6D1DB13A9C99}" type="pres">
      <dgm:prSet presAssocID="{F5607767-C3AC-4F6D-9D9F-59E1B6470FED}" presName="item1" presStyleLbl="node1" presStyleIdx="0" presStyleCnt="3">
        <dgm:presLayoutVars>
          <dgm:bulletEnabled val="1"/>
        </dgm:presLayoutVars>
      </dgm:prSet>
      <dgm:spPr/>
    </dgm:pt>
    <dgm:pt modelId="{9D670C97-D2DE-4CF6-92AF-7713B1F358DF}" type="pres">
      <dgm:prSet presAssocID="{47B5DCD3-32BD-4687-B01A-BFE6295375FF}" presName="item2" presStyleLbl="node1" presStyleIdx="1" presStyleCnt="3">
        <dgm:presLayoutVars>
          <dgm:bulletEnabled val="1"/>
        </dgm:presLayoutVars>
      </dgm:prSet>
      <dgm:spPr/>
    </dgm:pt>
    <dgm:pt modelId="{C25577F6-0326-43C0-BBC5-93A50656AC84}" type="pres">
      <dgm:prSet presAssocID="{61BFC521-235D-429C-96A1-A70B060F93F1}" presName="item3" presStyleLbl="node1" presStyleIdx="2" presStyleCnt="3">
        <dgm:presLayoutVars>
          <dgm:bulletEnabled val="1"/>
        </dgm:presLayoutVars>
      </dgm:prSet>
      <dgm:spPr/>
    </dgm:pt>
    <dgm:pt modelId="{6B0EDB93-9D2C-4789-837B-B154174824CB}" type="pres">
      <dgm:prSet presAssocID="{E2CD1B0D-1CF7-4F8F-9C64-16B0F11948D3}" presName="funnel" presStyleLbl="trAlignAcc1" presStyleIdx="0" presStyleCnt="1" custLinFactNeighborX="-624" custLinFactNeighborY="2274"/>
      <dgm:spPr/>
    </dgm:pt>
  </dgm:ptLst>
  <dgm:cxnLst>
    <dgm:cxn modelId="{DE3CF944-107E-4E6F-B383-8822531C1A42}" srcId="{E2CD1B0D-1CF7-4F8F-9C64-16B0F11948D3}" destId="{61BFC521-235D-429C-96A1-A70B060F93F1}" srcOrd="3" destOrd="0" parTransId="{69DE32D0-3948-4271-97FC-EEABDC7322DE}" sibTransId="{04C37D62-4588-4D0E-872F-9176B65E6475}"/>
    <dgm:cxn modelId="{4F0C414C-7FDB-487B-9B61-79162534E708}" srcId="{E2CD1B0D-1CF7-4F8F-9C64-16B0F11948D3}" destId="{649ABFCE-1554-41F1-A186-6FDA430B373C}" srcOrd="0" destOrd="0" parTransId="{74D4AAA1-2E40-4321-8820-A603259AEA9D}" sibTransId="{495A7A00-000A-4BFF-A4D8-5214998657EF}"/>
    <dgm:cxn modelId="{541A3D9B-7AFF-4249-9940-B40DF470E3AC}" type="presOf" srcId="{649ABFCE-1554-41F1-A186-6FDA430B373C}" destId="{C25577F6-0326-43C0-BBC5-93A50656AC84}" srcOrd="0" destOrd="0" presId="urn:microsoft.com/office/officeart/2005/8/layout/funnel1"/>
    <dgm:cxn modelId="{6F7ECAA7-299E-411D-800E-8CF1BA45896C}" type="presOf" srcId="{47B5DCD3-32BD-4687-B01A-BFE6295375FF}" destId="{22F44666-24AD-404B-A3D8-6D1DB13A9C99}" srcOrd="0" destOrd="0" presId="urn:microsoft.com/office/officeart/2005/8/layout/funnel1"/>
    <dgm:cxn modelId="{1CF4D7AE-A1F0-4737-B859-972547B383FC}" type="presOf" srcId="{F5607767-C3AC-4F6D-9D9F-59E1B6470FED}" destId="{9D670C97-D2DE-4CF6-92AF-7713B1F358DF}" srcOrd="0" destOrd="0" presId="urn:microsoft.com/office/officeart/2005/8/layout/funnel1"/>
    <dgm:cxn modelId="{6CF55CBA-9B4C-4DB4-AA5D-CF519D0681FB}" type="presOf" srcId="{E2CD1B0D-1CF7-4F8F-9C64-16B0F11948D3}" destId="{17AFF8B2-B92F-43C2-BB78-224F62D5FEBE}" srcOrd="0" destOrd="0" presId="urn:microsoft.com/office/officeart/2005/8/layout/funnel1"/>
    <dgm:cxn modelId="{805509E4-FB25-4716-8901-C66041A5C861}" type="presOf" srcId="{61BFC521-235D-429C-96A1-A70B060F93F1}" destId="{38205EF3-A8F9-462C-AA40-32ADA168143A}" srcOrd="0" destOrd="0" presId="urn:microsoft.com/office/officeart/2005/8/layout/funnel1"/>
    <dgm:cxn modelId="{ADABC0E4-183B-4B70-84F4-0C4D406DCA8C}" srcId="{E2CD1B0D-1CF7-4F8F-9C64-16B0F11948D3}" destId="{47B5DCD3-32BD-4687-B01A-BFE6295375FF}" srcOrd="2" destOrd="0" parTransId="{2079B4FB-6AE1-449E-B10C-9D9AEE10257A}" sibTransId="{8AEA6B20-88B8-4DDA-A3B1-7F38BC7DD479}"/>
    <dgm:cxn modelId="{F13D17EF-2E6E-4C7F-9A90-BB3D509137D5}" srcId="{E2CD1B0D-1CF7-4F8F-9C64-16B0F11948D3}" destId="{F5607767-C3AC-4F6D-9D9F-59E1B6470FED}" srcOrd="1" destOrd="0" parTransId="{7101B8C1-0DFE-474F-9B43-4608953C0A03}" sibTransId="{87E556D5-16A2-45FA-BEEA-42E2D076DF4A}"/>
    <dgm:cxn modelId="{77342AEA-E2D9-4462-92B6-FF38F26A88E0}" type="presParOf" srcId="{17AFF8B2-B92F-43C2-BB78-224F62D5FEBE}" destId="{D66D3F2C-2514-4567-8099-AF295548C823}" srcOrd="0" destOrd="0" presId="urn:microsoft.com/office/officeart/2005/8/layout/funnel1"/>
    <dgm:cxn modelId="{89172F95-8417-47AB-B73A-F3349B97472D}" type="presParOf" srcId="{17AFF8B2-B92F-43C2-BB78-224F62D5FEBE}" destId="{283E1C8C-525F-4363-9452-F7329C3805BA}" srcOrd="1" destOrd="0" presId="urn:microsoft.com/office/officeart/2005/8/layout/funnel1"/>
    <dgm:cxn modelId="{381DACFC-2D31-40F3-92E8-085D319CC417}" type="presParOf" srcId="{17AFF8B2-B92F-43C2-BB78-224F62D5FEBE}" destId="{38205EF3-A8F9-462C-AA40-32ADA168143A}" srcOrd="2" destOrd="0" presId="urn:microsoft.com/office/officeart/2005/8/layout/funnel1"/>
    <dgm:cxn modelId="{803FF51D-1541-4B2C-8AC4-738F9C99AD0A}" type="presParOf" srcId="{17AFF8B2-B92F-43C2-BB78-224F62D5FEBE}" destId="{22F44666-24AD-404B-A3D8-6D1DB13A9C99}" srcOrd="3" destOrd="0" presId="urn:microsoft.com/office/officeart/2005/8/layout/funnel1"/>
    <dgm:cxn modelId="{C5F3F5BF-D235-4882-93D9-A24FC188E1FF}" type="presParOf" srcId="{17AFF8B2-B92F-43C2-BB78-224F62D5FEBE}" destId="{9D670C97-D2DE-4CF6-92AF-7713B1F358DF}" srcOrd="4" destOrd="0" presId="urn:microsoft.com/office/officeart/2005/8/layout/funnel1"/>
    <dgm:cxn modelId="{3CF79C30-88E8-47D4-874C-A3FF46734BC5}" type="presParOf" srcId="{17AFF8B2-B92F-43C2-BB78-224F62D5FEBE}" destId="{C25577F6-0326-43C0-BBC5-93A50656AC84}" srcOrd="5" destOrd="0" presId="urn:microsoft.com/office/officeart/2005/8/layout/funnel1"/>
    <dgm:cxn modelId="{068649E1-7895-41B8-821F-306148E739D9}" type="presParOf" srcId="{17AFF8B2-B92F-43C2-BB78-224F62D5FEBE}" destId="{6B0EDB93-9D2C-4789-837B-B154174824C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B0A9E-B49B-46D9-A15E-0DC9B3896FAD}">
      <dsp:nvSpPr>
        <dsp:cNvPr id="0" name=""/>
        <dsp:cNvSpPr/>
      </dsp:nvSpPr>
      <dsp:spPr>
        <a:xfrm>
          <a:off x="0" y="630"/>
          <a:ext cx="37633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AF70-7C3E-45BC-BA30-1AD269069DA7}">
      <dsp:nvSpPr>
        <dsp:cNvPr id="0" name=""/>
        <dsp:cNvSpPr/>
      </dsp:nvSpPr>
      <dsp:spPr>
        <a:xfrm>
          <a:off x="0" y="630"/>
          <a:ext cx="3763353" cy="69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bg2">
                  <a:lumMod val="75000"/>
                </a:schemeClr>
              </a:solidFill>
            </a:rPr>
            <a:t>Information </a:t>
          </a:r>
          <a:r>
            <a:rPr lang="fr-FR" sz="2700" kern="1200" dirty="0" err="1">
              <a:solidFill>
                <a:schemeClr val="bg2">
                  <a:lumMod val="75000"/>
                </a:schemeClr>
              </a:solidFill>
            </a:rPr>
            <a:t>Retrieval</a:t>
          </a:r>
          <a:r>
            <a:rPr lang="fr-FR" sz="2700" kern="1200" dirty="0">
              <a:solidFill>
                <a:schemeClr val="bg2">
                  <a:lumMod val="75000"/>
                </a:schemeClr>
              </a:solidFill>
            </a:rPr>
            <a:t> </a:t>
          </a:r>
        </a:p>
      </dsp:txBody>
      <dsp:txXfrm>
        <a:off x="0" y="630"/>
        <a:ext cx="3763353" cy="698786"/>
      </dsp:txXfrm>
    </dsp:sp>
    <dsp:sp modelId="{26222976-E457-4FE0-B5F2-00A2964777DF}">
      <dsp:nvSpPr>
        <dsp:cNvPr id="0" name=""/>
        <dsp:cNvSpPr/>
      </dsp:nvSpPr>
      <dsp:spPr>
        <a:xfrm>
          <a:off x="0" y="699416"/>
          <a:ext cx="37633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BB3EC-DFB6-4ABC-939C-6B37D4E1A3FA}">
      <dsp:nvSpPr>
        <dsp:cNvPr id="0" name=""/>
        <dsp:cNvSpPr/>
      </dsp:nvSpPr>
      <dsp:spPr>
        <a:xfrm>
          <a:off x="0" y="699416"/>
          <a:ext cx="3759677" cy="1003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2"/>
              </a:solidFill>
              <a:latin typeface="Rockwell" panose="02060603020205020403"/>
              <a:ea typeface="+mn-ea"/>
              <a:cs typeface="+mn-cs"/>
            </a:rPr>
            <a:t>Natural Language Processing (NLP)</a:t>
          </a:r>
        </a:p>
      </dsp:txBody>
      <dsp:txXfrm>
        <a:off x="0" y="699416"/>
        <a:ext cx="3759677" cy="1003388"/>
      </dsp:txXfrm>
    </dsp:sp>
    <dsp:sp modelId="{C3093518-BF78-455D-A0AE-DBAF29EF2105}">
      <dsp:nvSpPr>
        <dsp:cNvPr id="0" name=""/>
        <dsp:cNvSpPr/>
      </dsp:nvSpPr>
      <dsp:spPr>
        <a:xfrm>
          <a:off x="0" y="1702805"/>
          <a:ext cx="37633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CDF7D-401F-4F4C-8909-9350516AC7C3}">
      <dsp:nvSpPr>
        <dsp:cNvPr id="0" name=""/>
        <dsp:cNvSpPr/>
      </dsp:nvSpPr>
      <dsp:spPr>
        <a:xfrm>
          <a:off x="0" y="1702805"/>
          <a:ext cx="3763353" cy="69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rgbClr val="333333"/>
              </a:solidFill>
            </a:rPr>
            <a:t>Information Extraction</a:t>
          </a:r>
        </a:p>
      </dsp:txBody>
      <dsp:txXfrm>
        <a:off x="0" y="1702805"/>
        <a:ext cx="3763353" cy="698786"/>
      </dsp:txXfrm>
    </dsp:sp>
    <dsp:sp modelId="{B78B705A-05A3-4028-B2BF-DF2C3B75B3E1}">
      <dsp:nvSpPr>
        <dsp:cNvPr id="0" name=""/>
        <dsp:cNvSpPr/>
      </dsp:nvSpPr>
      <dsp:spPr>
        <a:xfrm>
          <a:off x="0" y="2401592"/>
          <a:ext cx="37633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72FC1-8CCC-4685-94BA-2BC4D862475D}">
      <dsp:nvSpPr>
        <dsp:cNvPr id="0" name=""/>
        <dsp:cNvSpPr/>
      </dsp:nvSpPr>
      <dsp:spPr>
        <a:xfrm>
          <a:off x="0" y="2401592"/>
          <a:ext cx="3763353" cy="69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accent5"/>
              </a:solidFill>
              <a:latin typeface="Rockwell" panose="02060603020205020403"/>
              <a:ea typeface="+mn-ea"/>
              <a:cs typeface="+mn-cs"/>
            </a:rPr>
            <a:t>Data Mining</a:t>
          </a:r>
        </a:p>
      </dsp:txBody>
      <dsp:txXfrm>
        <a:off x="0" y="2401592"/>
        <a:ext cx="3763353" cy="698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6E4D-2598-4910-BB12-619DF8A60891}">
      <dsp:nvSpPr>
        <dsp:cNvPr id="0" name=""/>
        <dsp:cNvSpPr/>
      </dsp:nvSpPr>
      <dsp:spPr>
        <a:xfrm>
          <a:off x="1178025" y="33729"/>
          <a:ext cx="953409" cy="619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Améliorer l’expérience client</a:t>
          </a:r>
        </a:p>
      </dsp:txBody>
      <dsp:txXfrm>
        <a:off x="1208277" y="63981"/>
        <a:ext cx="892905" cy="559211"/>
      </dsp:txXfrm>
    </dsp:sp>
    <dsp:sp modelId="{FB8AC15C-35B9-4472-B367-6E3A71BFA04A}">
      <dsp:nvSpPr>
        <dsp:cNvPr id="0" name=""/>
        <dsp:cNvSpPr/>
      </dsp:nvSpPr>
      <dsp:spPr>
        <a:xfrm>
          <a:off x="416599" y="343587"/>
          <a:ext cx="2476261" cy="2476261"/>
        </a:xfrm>
        <a:custGeom>
          <a:avLst/>
          <a:gdLst/>
          <a:ahLst/>
          <a:cxnLst/>
          <a:rect l="0" t="0" r="0" b="0"/>
          <a:pathLst>
            <a:path>
              <a:moveTo>
                <a:pt x="1721384" y="98203"/>
              </a:moveTo>
              <a:arcTo wR="1238130" hR="1238130" stAng="17578426" swAng="19614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347A4-BB3F-419C-B4A9-C4701CAFFA13}">
      <dsp:nvSpPr>
        <dsp:cNvPr id="0" name=""/>
        <dsp:cNvSpPr/>
      </dsp:nvSpPr>
      <dsp:spPr>
        <a:xfrm>
          <a:off x="2355558" y="889257"/>
          <a:ext cx="953409" cy="619715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Social media </a:t>
          </a:r>
          <a:r>
            <a:rPr lang="fr-FR" sz="1000" kern="1200" dirty="0" err="1"/>
            <a:t>Analysis</a:t>
          </a:r>
          <a:endParaRPr lang="fr-FR" sz="1000" kern="1200" dirty="0"/>
        </a:p>
      </dsp:txBody>
      <dsp:txXfrm>
        <a:off x="2385810" y="919509"/>
        <a:ext cx="892905" cy="559211"/>
      </dsp:txXfrm>
    </dsp:sp>
    <dsp:sp modelId="{E1B3B531-5D03-4FFE-B6D7-7CFA0C4B6EAD}">
      <dsp:nvSpPr>
        <dsp:cNvPr id="0" name=""/>
        <dsp:cNvSpPr/>
      </dsp:nvSpPr>
      <dsp:spPr>
        <a:xfrm>
          <a:off x="416599" y="343587"/>
          <a:ext cx="2476261" cy="2476261"/>
        </a:xfrm>
        <a:custGeom>
          <a:avLst/>
          <a:gdLst/>
          <a:ahLst/>
          <a:cxnLst/>
          <a:rect l="0" t="0" r="0" b="0"/>
          <a:pathLst>
            <a:path>
              <a:moveTo>
                <a:pt x="2474562" y="1173299"/>
              </a:moveTo>
              <a:arcTo wR="1238130" hR="1238130" stAng="21419910" swAng="219626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CEF85-A9E4-44C2-B4B0-F9578A3B9682}">
      <dsp:nvSpPr>
        <dsp:cNvPr id="0" name=""/>
        <dsp:cNvSpPr/>
      </dsp:nvSpPr>
      <dsp:spPr>
        <a:xfrm>
          <a:off x="1905780" y="2273529"/>
          <a:ext cx="953409" cy="619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Gestion des risques</a:t>
          </a:r>
        </a:p>
      </dsp:txBody>
      <dsp:txXfrm>
        <a:off x="1936032" y="2303781"/>
        <a:ext cx="892905" cy="559211"/>
      </dsp:txXfrm>
    </dsp:sp>
    <dsp:sp modelId="{F164AC91-63B7-48FB-B122-3D4D0B857FEC}">
      <dsp:nvSpPr>
        <dsp:cNvPr id="0" name=""/>
        <dsp:cNvSpPr/>
      </dsp:nvSpPr>
      <dsp:spPr>
        <a:xfrm>
          <a:off x="416599" y="343587"/>
          <a:ext cx="2476261" cy="2476261"/>
        </a:xfrm>
        <a:custGeom>
          <a:avLst/>
          <a:gdLst/>
          <a:ahLst/>
          <a:cxnLst/>
          <a:rect l="0" t="0" r="0" b="0"/>
          <a:pathLst>
            <a:path>
              <a:moveTo>
                <a:pt x="1484262" y="2451549"/>
              </a:moveTo>
              <a:arcTo wR="1238130" hR="1238130" stAng="4712017" swAng="137596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B2F90-F0F6-43A8-A25A-DB39380DCC14}">
      <dsp:nvSpPr>
        <dsp:cNvPr id="0" name=""/>
        <dsp:cNvSpPr/>
      </dsp:nvSpPr>
      <dsp:spPr>
        <a:xfrm>
          <a:off x="450271" y="2273529"/>
          <a:ext cx="953409" cy="619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Détection des fraudes</a:t>
          </a:r>
        </a:p>
      </dsp:txBody>
      <dsp:txXfrm>
        <a:off x="480523" y="2303781"/>
        <a:ext cx="892905" cy="559211"/>
      </dsp:txXfrm>
    </dsp:sp>
    <dsp:sp modelId="{C02457E2-2CB9-4173-BDD5-B7B8F41F8D6F}">
      <dsp:nvSpPr>
        <dsp:cNvPr id="0" name=""/>
        <dsp:cNvSpPr/>
      </dsp:nvSpPr>
      <dsp:spPr>
        <a:xfrm>
          <a:off x="416599" y="343587"/>
          <a:ext cx="2476261" cy="2476261"/>
        </a:xfrm>
        <a:custGeom>
          <a:avLst/>
          <a:gdLst/>
          <a:ahLst/>
          <a:cxnLst/>
          <a:rect l="0" t="0" r="0" b="0"/>
          <a:pathLst>
            <a:path>
              <a:moveTo>
                <a:pt x="206899" y="1923353"/>
              </a:moveTo>
              <a:arcTo wR="1238130" hR="1238130" stAng="8783827" swAng="219626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C42DC-E7C1-4782-B306-FCB9192D865D}">
      <dsp:nvSpPr>
        <dsp:cNvPr id="0" name=""/>
        <dsp:cNvSpPr/>
      </dsp:nvSpPr>
      <dsp:spPr>
        <a:xfrm>
          <a:off x="493" y="889257"/>
          <a:ext cx="953409" cy="6197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Business Intelligence</a:t>
          </a:r>
        </a:p>
      </dsp:txBody>
      <dsp:txXfrm>
        <a:off x="30745" y="919509"/>
        <a:ext cx="892905" cy="559211"/>
      </dsp:txXfrm>
    </dsp:sp>
    <dsp:sp modelId="{DC8442F7-A1FD-4F75-A46A-900F157FACDE}">
      <dsp:nvSpPr>
        <dsp:cNvPr id="0" name=""/>
        <dsp:cNvSpPr/>
      </dsp:nvSpPr>
      <dsp:spPr>
        <a:xfrm>
          <a:off x="416599" y="343587"/>
          <a:ext cx="2476261" cy="2476261"/>
        </a:xfrm>
        <a:custGeom>
          <a:avLst/>
          <a:gdLst/>
          <a:ahLst/>
          <a:cxnLst/>
          <a:rect l="0" t="0" r="0" b="0"/>
          <a:pathLst>
            <a:path>
              <a:moveTo>
                <a:pt x="215737" y="539790"/>
              </a:moveTo>
              <a:arcTo wR="1238130" hR="1238130" stAng="12860088" swAng="196148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6551A-618B-4674-9A18-5ABE7C3244F9}">
      <dsp:nvSpPr>
        <dsp:cNvPr id="0" name=""/>
        <dsp:cNvSpPr/>
      </dsp:nvSpPr>
      <dsp:spPr>
        <a:xfrm>
          <a:off x="1225" y="1498555"/>
          <a:ext cx="2006922" cy="80276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Données Brutes</a:t>
          </a:r>
        </a:p>
      </dsp:txBody>
      <dsp:txXfrm>
        <a:off x="1225" y="1498555"/>
        <a:ext cx="1806230" cy="802769"/>
      </dsp:txXfrm>
    </dsp:sp>
    <dsp:sp modelId="{DE6ABF58-B8A8-4880-8656-4EE447603990}">
      <dsp:nvSpPr>
        <dsp:cNvPr id="0" name=""/>
        <dsp:cNvSpPr/>
      </dsp:nvSpPr>
      <dsp:spPr>
        <a:xfrm>
          <a:off x="1606763" y="1498555"/>
          <a:ext cx="2006922" cy="802769"/>
        </a:xfrm>
        <a:prstGeom prst="chevron">
          <a:avLst/>
        </a:prstGeom>
        <a:solidFill>
          <a:srgbClr val="9E99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Explorations</a:t>
          </a:r>
        </a:p>
      </dsp:txBody>
      <dsp:txXfrm>
        <a:off x="2008148" y="1498555"/>
        <a:ext cx="1204153" cy="802769"/>
      </dsp:txXfrm>
    </dsp:sp>
    <dsp:sp modelId="{5E29E386-2ED4-44CE-B61D-D3283F439D38}">
      <dsp:nvSpPr>
        <dsp:cNvPr id="0" name=""/>
        <dsp:cNvSpPr/>
      </dsp:nvSpPr>
      <dsp:spPr>
        <a:xfrm>
          <a:off x="3212301" y="1498555"/>
          <a:ext cx="2006922" cy="80276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Nettoyage et normalisation</a:t>
          </a:r>
        </a:p>
      </dsp:txBody>
      <dsp:txXfrm>
        <a:off x="3613686" y="1498555"/>
        <a:ext cx="1204153" cy="802769"/>
      </dsp:txXfrm>
    </dsp:sp>
    <dsp:sp modelId="{D197B699-2594-44C7-AD7C-4B0CD6B97942}">
      <dsp:nvSpPr>
        <dsp:cNvPr id="0" name=""/>
        <dsp:cNvSpPr/>
      </dsp:nvSpPr>
      <dsp:spPr>
        <a:xfrm>
          <a:off x="4817839" y="1498555"/>
          <a:ext cx="2006922" cy="80276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Matrices documents-terme</a:t>
          </a:r>
        </a:p>
      </dsp:txBody>
      <dsp:txXfrm>
        <a:off x="5219224" y="1498555"/>
        <a:ext cx="1204153" cy="802769"/>
      </dsp:txXfrm>
    </dsp:sp>
    <dsp:sp modelId="{46BAD115-D3A5-47FA-A052-1E67E967F605}">
      <dsp:nvSpPr>
        <dsp:cNvPr id="0" name=""/>
        <dsp:cNvSpPr/>
      </dsp:nvSpPr>
      <dsp:spPr>
        <a:xfrm>
          <a:off x="6423377" y="1498555"/>
          <a:ext cx="2006922" cy="80276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Classification</a:t>
          </a:r>
        </a:p>
      </dsp:txBody>
      <dsp:txXfrm>
        <a:off x="6824762" y="1498555"/>
        <a:ext cx="1204153" cy="802769"/>
      </dsp:txXfrm>
    </dsp:sp>
    <dsp:sp modelId="{6B456E3A-FEC8-4591-AC8E-EBEA2D557A22}">
      <dsp:nvSpPr>
        <dsp:cNvPr id="0" name=""/>
        <dsp:cNvSpPr/>
      </dsp:nvSpPr>
      <dsp:spPr>
        <a:xfrm>
          <a:off x="8028916" y="1498555"/>
          <a:ext cx="2006922" cy="80276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Analyse de sentiments</a:t>
          </a:r>
        </a:p>
      </dsp:txBody>
      <dsp:txXfrm>
        <a:off x="8430301" y="1498555"/>
        <a:ext cx="1204153" cy="802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D3F2C-2514-4567-8099-AF295548C823}">
      <dsp:nvSpPr>
        <dsp:cNvPr id="0" name=""/>
        <dsp:cNvSpPr/>
      </dsp:nvSpPr>
      <dsp:spPr>
        <a:xfrm>
          <a:off x="761347" y="511915"/>
          <a:ext cx="2782261" cy="96624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E1C8C-525F-4363-9452-F7329C3805BA}">
      <dsp:nvSpPr>
        <dsp:cNvPr id="0" name=""/>
        <dsp:cNvSpPr/>
      </dsp:nvSpPr>
      <dsp:spPr>
        <a:xfrm>
          <a:off x="1884868" y="2803639"/>
          <a:ext cx="539197" cy="34508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05EF3-A8F9-462C-AA40-32ADA168143A}">
      <dsp:nvSpPr>
        <dsp:cNvPr id="0" name=""/>
        <dsp:cNvSpPr/>
      </dsp:nvSpPr>
      <dsp:spPr>
        <a:xfrm>
          <a:off x="862716" y="3153984"/>
          <a:ext cx="2588149" cy="647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</dsp:txBody>
      <dsp:txXfrm>
        <a:off x="862716" y="3153984"/>
        <a:ext cx="2588149" cy="647037"/>
      </dsp:txXfrm>
    </dsp:sp>
    <dsp:sp modelId="{22F44666-24AD-404B-A3D8-6D1DB13A9C99}">
      <dsp:nvSpPr>
        <dsp:cNvPr id="0" name=""/>
        <dsp:cNvSpPr/>
      </dsp:nvSpPr>
      <dsp:spPr>
        <a:xfrm>
          <a:off x="1772882" y="1552782"/>
          <a:ext cx="970556" cy="97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Hashtags</a:t>
          </a:r>
        </a:p>
      </dsp:txBody>
      <dsp:txXfrm>
        <a:off x="1915017" y="1694917"/>
        <a:ext cx="686286" cy="686286"/>
      </dsp:txXfrm>
    </dsp:sp>
    <dsp:sp modelId="{9D670C97-D2DE-4CF6-92AF-7713B1F358DF}">
      <dsp:nvSpPr>
        <dsp:cNvPr id="0" name=""/>
        <dsp:cNvSpPr/>
      </dsp:nvSpPr>
      <dsp:spPr>
        <a:xfrm>
          <a:off x="1078395" y="824650"/>
          <a:ext cx="970556" cy="97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Mentions de personnes</a:t>
          </a:r>
          <a:endParaRPr lang="fr-FR" sz="1000" kern="1200" dirty="0"/>
        </a:p>
      </dsp:txBody>
      <dsp:txXfrm>
        <a:off x="1220530" y="966785"/>
        <a:ext cx="686286" cy="686286"/>
      </dsp:txXfrm>
    </dsp:sp>
    <dsp:sp modelId="{C25577F6-0326-43C0-BBC5-93A50656AC84}">
      <dsp:nvSpPr>
        <dsp:cNvPr id="0" name=""/>
        <dsp:cNvSpPr/>
      </dsp:nvSpPr>
      <dsp:spPr>
        <a:xfrm>
          <a:off x="2070519" y="589991"/>
          <a:ext cx="970556" cy="97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Urls</a:t>
          </a:r>
          <a:endParaRPr lang="fr-FR" sz="1000" kern="1200" dirty="0"/>
        </a:p>
      </dsp:txBody>
      <dsp:txXfrm>
        <a:off x="2212654" y="732126"/>
        <a:ext cx="686286" cy="686286"/>
      </dsp:txXfrm>
    </dsp:sp>
    <dsp:sp modelId="{6B0EDB93-9D2C-4789-837B-B154174824CB}">
      <dsp:nvSpPr>
        <dsp:cNvPr id="0" name=""/>
        <dsp:cNvSpPr/>
      </dsp:nvSpPr>
      <dsp:spPr>
        <a:xfrm>
          <a:off x="628195" y="448222"/>
          <a:ext cx="3019508" cy="241560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05B6C-3177-4979-A216-98BC9D4E6CF9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01C91-3C50-462F-9B54-366194F01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2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1C91-3C50-462F-9B54-366194F01E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59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1C91-3C50-462F-9B54-366194F01E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1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1C91-3C50-462F-9B54-366194F01E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63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1C91-3C50-462F-9B54-366194F01E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4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1C91-3C50-462F-9B54-366194F01EE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0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67A6-C887-4779-A291-B21A0DC3D122}" type="datetime1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6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962D-FC85-4B78-961F-A186FDA64D28}" type="datetime1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5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88B6-EBB3-4344-BB51-3DC0211A3FED}" type="datetime1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7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5166-4917-4A5B-A205-715C17228F53}" type="datetime1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980A6E1-9875-4D90-95D8-F0768F67DC13}" type="datetime1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8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07CF-7AD2-445E-9073-E41414C93509}" type="datetime1">
              <a:rPr lang="fr-FR" smtClean="0"/>
              <a:t>01/09/2021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5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DBE-2BEA-4575-BB3F-07B5A8914336}" type="datetime1">
              <a:rPr lang="fr-FR" smtClean="0"/>
              <a:t>01/09/2021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0678-AB77-40B4-BE1A-C845D1F3ADA1}" type="datetime1">
              <a:rPr lang="fr-FR" smtClean="0"/>
              <a:t>01/09/2021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93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B3B3-9BBE-4DC2-8285-BFF13B183C79}" type="datetime1">
              <a:rPr lang="fr-FR" smtClean="0"/>
              <a:t>01/09/2021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22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47B-A2C1-4C5E-9C70-EAB9BAE3DD6A}" type="datetime1">
              <a:rPr lang="fr-FR" smtClean="0"/>
              <a:t>01/09/2021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3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64D0-EC37-4A08-9843-4F376BAADEC7}" type="datetime1">
              <a:rPr lang="fr-FR" smtClean="0"/>
              <a:t>01/09/2021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8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55624C5-DDC3-4534-B52F-7CD24B98C16D}" type="datetime1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BBC6DDA-0C71-4C33-BD6C-EC7FBB637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2.wdp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E14458-31C3-4B05-B390-64AD0CCF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2230" y="5462971"/>
            <a:ext cx="1193868" cy="640080"/>
          </a:xfrm>
        </p:spPr>
        <p:txBody>
          <a:bodyPr/>
          <a:lstStyle/>
          <a:p>
            <a:fld id="{ABBC6DDA-0C71-4C33-BD6C-EC7FBB6379FA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C68A0-E03B-43B1-A11F-6DC5518CAFF7}"/>
              </a:ext>
            </a:extLst>
          </p:cNvPr>
          <p:cNvSpPr/>
          <p:nvPr/>
        </p:nvSpPr>
        <p:spPr>
          <a:xfrm>
            <a:off x="2318994" y="1960775"/>
            <a:ext cx="7786541" cy="1753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fr-FR" sz="3200" dirty="0"/>
              <a:t>Text Mining : Analyse des sentiments des tweets sur le Covid 19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92C750E-57E7-4D10-92DF-F28F9140F8D2}"/>
              </a:ext>
            </a:extLst>
          </p:cNvPr>
          <p:cNvSpPr/>
          <p:nvPr/>
        </p:nvSpPr>
        <p:spPr>
          <a:xfrm>
            <a:off x="2073896" y="515468"/>
            <a:ext cx="7786541" cy="64008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/>
              <a:t>Rapport de fin de Formation</a:t>
            </a:r>
          </a:p>
        </p:txBody>
      </p:sp>
      <p:sp>
        <p:nvSpPr>
          <p:cNvPr id="8" name="Organigramme : Stockage à accès séquentiel 7">
            <a:extLst>
              <a:ext uri="{FF2B5EF4-FFF2-40B4-BE49-F238E27FC236}">
                <a16:creationId xmlns:a16="http://schemas.microsoft.com/office/drawing/2014/main" id="{52ECEC6B-7616-4495-B6A2-3A36A87C2C21}"/>
              </a:ext>
            </a:extLst>
          </p:cNvPr>
          <p:cNvSpPr/>
          <p:nvPr/>
        </p:nvSpPr>
        <p:spPr>
          <a:xfrm>
            <a:off x="4756991" y="5357744"/>
            <a:ext cx="2678018" cy="640081"/>
          </a:xfrm>
          <a:prstGeom prst="flowChartMagneticTap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03 Septembre 2021</a:t>
            </a:r>
          </a:p>
        </p:txBody>
      </p:sp>
    </p:spTree>
    <p:extLst>
      <p:ext uri="{BB962C8B-B14F-4D97-AF65-F5344CB8AC3E}">
        <p14:creationId xmlns:p14="http://schemas.microsoft.com/office/powerpoint/2010/main" val="42439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87E33912-8B4A-40E0-A346-13762EF5F3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496612"/>
            <a:ext cx="4214191" cy="2157136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9BFEE2F-24DF-4A8D-804D-5B8F5EC2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5766" y="219470"/>
            <a:ext cx="2625788" cy="26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6">
            <a:extLst>
              <a:ext uri="{FF2B5EF4-FFF2-40B4-BE49-F238E27FC236}">
                <a16:creationId xmlns:a16="http://schemas.microsoft.com/office/drawing/2014/main" id="{4149A46E-33D2-41F1-87FC-56B249E0B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3" y="3426175"/>
            <a:ext cx="6839378" cy="266735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BE761F-10CE-4BDC-AD61-4268D58C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7694" y="6400310"/>
            <a:ext cx="7926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BC6DDA-0C71-4C33-BD6C-EC7FBB6379FA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9A7D989-82A4-4C46-B8FD-DAC1C30F3307}"/>
              </a:ext>
            </a:extLst>
          </p:cNvPr>
          <p:cNvSpPr/>
          <p:nvPr/>
        </p:nvSpPr>
        <p:spPr>
          <a:xfrm>
            <a:off x="506896" y="233567"/>
            <a:ext cx="606287" cy="45719"/>
          </a:xfrm>
          <a:prstGeom prst="round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C341B9E-B5DB-413D-B9E1-B3ADEB3801CD}"/>
              </a:ext>
            </a:extLst>
          </p:cNvPr>
          <p:cNvSpPr/>
          <p:nvPr/>
        </p:nvSpPr>
        <p:spPr>
          <a:xfrm>
            <a:off x="506896" y="3180311"/>
            <a:ext cx="606287" cy="70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45EE0F1-559B-4CE9-B944-3CA89EB4B03E}"/>
              </a:ext>
            </a:extLst>
          </p:cNvPr>
          <p:cNvSpPr/>
          <p:nvPr/>
        </p:nvSpPr>
        <p:spPr>
          <a:xfrm>
            <a:off x="4777409" y="219470"/>
            <a:ext cx="579782" cy="75999"/>
          </a:xfrm>
          <a:prstGeom prst="roundRect">
            <a:avLst/>
          </a:prstGeom>
          <a:solidFill>
            <a:srgbClr val="EC49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1704A63-A6D7-40B8-BC5C-2D68E7FD55DE}"/>
              </a:ext>
            </a:extLst>
          </p:cNvPr>
          <p:cNvSpPr/>
          <p:nvPr/>
        </p:nvSpPr>
        <p:spPr>
          <a:xfrm>
            <a:off x="7871223" y="233567"/>
            <a:ext cx="514858" cy="82287"/>
          </a:xfrm>
          <a:prstGeom prst="roundRect">
            <a:avLst/>
          </a:prstGeom>
          <a:solidFill>
            <a:srgbClr val="EC49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537B49B-817E-41F2-ABAC-0D72B2A6BBEC}"/>
              </a:ext>
            </a:extLst>
          </p:cNvPr>
          <p:cNvSpPr/>
          <p:nvPr/>
        </p:nvSpPr>
        <p:spPr>
          <a:xfrm>
            <a:off x="7874537" y="2145194"/>
            <a:ext cx="602974" cy="82288"/>
          </a:xfrm>
          <a:prstGeom prst="round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4CC89D2-D160-4A1C-80FB-BA7001C7C332}"/>
              </a:ext>
            </a:extLst>
          </p:cNvPr>
          <p:cNvSpPr/>
          <p:nvPr/>
        </p:nvSpPr>
        <p:spPr>
          <a:xfrm>
            <a:off x="7871223" y="4457806"/>
            <a:ext cx="606288" cy="82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4DD07-CD92-4663-A755-C9B24C60DBA7}"/>
              </a:ext>
            </a:extLst>
          </p:cNvPr>
          <p:cNvSpPr txBox="1"/>
          <p:nvPr/>
        </p:nvSpPr>
        <p:spPr>
          <a:xfrm>
            <a:off x="8557591" y="675861"/>
            <a:ext cx="306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sz="1800" dirty="0">
                <a:solidFill>
                  <a:srgbClr val="150E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lus de tweets sur le covid19 au cours du mois de mars qu’au cours du mois d’avril </a:t>
            </a:r>
            <a:endParaRPr lang="fr-FR" sz="1800" dirty="0">
              <a:solidFill>
                <a:srgbClr val="150E0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015E2C-24C0-4DB6-9A2E-C543FFEFC6A3}"/>
              </a:ext>
            </a:extLst>
          </p:cNvPr>
          <p:cNvSpPr txBox="1"/>
          <p:nvPr/>
        </p:nvSpPr>
        <p:spPr>
          <a:xfrm>
            <a:off x="8623852" y="2394846"/>
            <a:ext cx="306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</a:t>
            </a:r>
            <a:r>
              <a:rPr lang="fr-FR" sz="1800" dirty="0">
                <a:solidFill>
                  <a:srgbClr val="150E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taille moyenne des mots dans les tweets est comprise entre 0 et 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4730E-CAC7-4E7B-9951-01EDDFB0748B}"/>
              </a:ext>
            </a:extLst>
          </p:cNvPr>
          <p:cNvSpPr txBox="1"/>
          <p:nvPr/>
        </p:nvSpPr>
        <p:spPr>
          <a:xfrm>
            <a:off x="8557591" y="4600252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fr-FR" sz="1800" dirty="0">
                <a:solidFill>
                  <a:srgbClr val="150E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plupart des tweets ont entre 50 et 300 caractères</a:t>
            </a:r>
          </a:p>
          <a:p>
            <a:endParaRPr lang="fr-FR" dirty="0">
              <a:solidFill>
                <a:srgbClr val="150E05"/>
              </a:solidFill>
              <a:latin typeface="Calibri" panose="020F0502020204030204" pitchFamily="34" charset="0"/>
            </a:endParaRPr>
          </a:p>
          <a:p>
            <a:r>
              <a:rPr lang="fr-FR" sz="1800" dirty="0">
                <a:solidFill>
                  <a:srgbClr val="150E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 tweets relatant un sentiment neutre enregistre plus de tweets contenant 100 à 150 caractères</a:t>
            </a:r>
            <a:endParaRPr lang="fr-FR" dirty="0">
              <a:solidFill>
                <a:srgbClr val="150E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3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C1D1DA-3AFB-4041-B359-8A9FBE0E12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40" y="1819523"/>
            <a:ext cx="3517119" cy="351711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07AED68-F121-4E50-BD3B-A18DD10C54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4" b="50475"/>
          <a:stretch/>
        </p:blipFill>
        <p:spPr>
          <a:xfrm>
            <a:off x="1947414" y="1819523"/>
            <a:ext cx="2106894" cy="249835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772495C0-582A-4CC7-893E-10C3BE989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2" r="30102"/>
          <a:stretch/>
        </p:blipFill>
        <p:spPr>
          <a:xfrm>
            <a:off x="0" y="1411738"/>
            <a:ext cx="2331666" cy="308462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4047AA-7E67-45BC-99EA-ADDBCBE9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559" y="62668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ABBC6DDA-0C71-4C33-BD6C-EC7FBB6379FA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11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093B9D-C681-40F0-B4ED-35966744DE38}"/>
              </a:ext>
            </a:extLst>
          </p:cNvPr>
          <p:cNvSpPr txBox="1"/>
          <p:nvPr/>
        </p:nvSpPr>
        <p:spPr>
          <a:xfrm>
            <a:off x="4740966" y="4104547"/>
            <a:ext cx="3143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stop </a:t>
            </a:r>
            <a:r>
              <a:rPr lang="fr-FR" dirty="0" err="1"/>
              <a:t>words</a:t>
            </a:r>
            <a:r>
              <a:rPr lang="fr-FR" dirty="0"/>
              <a:t> :</a:t>
            </a:r>
          </a:p>
          <a:p>
            <a:r>
              <a:rPr lang="fr-FR" dirty="0"/>
              <a:t>Need, </a:t>
            </a:r>
            <a:r>
              <a:rPr lang="fr-FR" dirty="0" err="1"/>
              <a:t>haven</a:t>
            </a:r>
            <a:r>
              <a:rPr lang="fr-FR" dirty="0"/>
              <a:t>, </a:t>
            </a:r>
            <a:r>
              <a:rPr lang="fr-FR" dirty="0" err="1"/>
              <a:t>now</a:t>
            </a:r>
            <a:r>
              <a:rPr lang="fr-FR" dirty="0"/>
              <a:t> sont plus mentionnés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7C0870-24C9-4C2A-A746-7681C49AF7F3}"/>
              </a:ext>
            </a:extLst>
          </p:cNvPr>
          <p:cNvSpPr txBox="1"/>
          <p:nvPr/>
        </p:nvSpPr>
        <p:spPr>
          <a:xfrm>
            <a:off x="4355716" y="1830124"/>
            <a:ext cx="328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mots les plus référencés tournent autour de coronavirus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214B0F-903C-47C7-8D1C-2BED7129B5A8}"/>
              </a:ext>
            </a:extLst>
          </p:cNvPr>
          <p:cNvSpPr txBox="1"/>
          <p:nvPr/>
        </p:nvSpPr>
        <p:spPr>
          <a:xfrm>
            <a:off x="279759" y="435509"/>
            <a:ext cx="69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Exploration des données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1B96476-EFBE-4622-B9C3-25A7442C4EE1}"/>
              </a:ext>
            </a:extLst>
          </p:cNvPr>
          <p:cNvCxnSpPr>
            <a:cxnSpLocks/>
          </p:cNvCxnSpPr>
          <p:nvPr/>
        </p:nvCxnSpPr>
        <p:spPr>
          <a:xfrm flipH="1">
            <a:off x="3775805" y="2112885"/>
            <a:ext cx="63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41DA306-501D-40A0-B301-43179EACB1F6}"/>
              </a:ext>
            </a:extLst>
          </p:cNvPr>
          <p:cNvCxnSpPr>
            <a:cxnSpLocks/>
          </p:cNvCxnSpPr>
          <p:nvPr/>
        </p:nvCxnSpPr>
        <p:spPr>
          <a:xfrm>
            <a:off x="7718771" y="4840331"/>
            <a:ext cx="5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9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D2638C-400E-413E-812B-9CFF7B3C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12</a:t>
            </a:fld>
            <a:endParaRPr lang="fr-FR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38EC29-9D42-465F-8374-0F7557891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25"/>
          <a:stretch/>
        </p:blipFill>
        <p:spPr>
          <a:xfrm>
            <a:off x="220124" y="1279132"/>
            <a:ext cx="5959356" cy="12329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9B0C32E-ECCA-43AD-AF6C-BBF8C9543C23}"/>
              </a:ext>
            </a:extLst>
          </p:cNvPr>
          <p:cNvSpPr txBox="1"/>
          <p:nvPr/>
        </p:nvSpPr>
        <p:spPr>
          <a:xfrm>
            <a:off x="220124" y="400550"/>
            <a:ext cx="9231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Nettoyage et Normalisation des données 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F89C2E3-F080-4152-88B0-789F84852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341745"/>
              </p:ext>
            </p:extLst>
          </p:nvPr>
        </p:nvGraphicFramePr>
        <p:xfrm>
          <a:off x="508552" y="2261032"/>
          <a:ext cx="4313583" cy="419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CDF78B-3D2F-47D8-A3AD-6B9154485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5" r="-2141"/>
          <a:stretch/>
        </p:blipFill>
        <p:spPr>
          <a:xfrm>
            <a:off x="156348" y="5529173"/>
            <a:ext cx="6086908" cy="1052118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BD9C412-10BB-4F3B-9A77-798EC8E9DDFE}"/>
              </a:ext>
            </a:extLst>
          </p:cNvPr>
          <p:cNvCxnSpPr>
            <a:cxnSpLocks/>
          </p:cNvCxnSpPr>
          <p:nvPr/>
        </p:nvCxnSpPr>
        <p:spPr>
          <a:xfrm>
            <a:off x="6179480" y="1245346"/>
            <a:ext cx="0" cy="561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AF565B-6112-4DD5-8694-D5309EB72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5" r="-2141"/>
          <a:stretch/>
        </p:blipFill>
        <p:spPr>
          <a:xfrm>
            <a:off x="6243256" y="1302046"/>
            <a:ext cx="6086908" cy="1052118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168EB525-6182-41E0-9EAE-819E06778528}"/>
              </a:ext>
            </a:extLst>
          </p:cNvPr>
          <p:cNvSpPr/>
          <p:nvPr/>
        </p:nvSpPr>
        <p:spPr>
          <a:xfrm>
            <a:off x="8377116" y="3076085"/>
            <a:ext cx="824947" cy="1052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FB8B67-50CC-4FF5-BFCB-EF10F4587241}"/>
              </a:ext>
            </a:extLst>
          </p:cNvPr>
          <p:cNvSpPr txBox="1"/>
          <p:nvPr/>
        </p:nvSpPr>
        <p:spPr>
          <a:xfrm>
            <a:off x="8953152" y="3076085"/>
            <a:ext cx="20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</a:rPr>
              <a:t>Suppression des stop </a:t>
            </a:r>
            <a:r>
              <a:rPr lang="fr-FR" dirty="0" err="1">
                <a:solidFill>
                  <a:srgbClr val="150E05"/>
                </a:solidFill>
              </a:rPr>
              <a:t>words</a:t>
            </a:r>
            <a:r>
              <a:rPr lang="fr-FR" dirty="0">
                <a:solidFill>
                  <a:srgbClr val="150E05"/>
                </a:solidFill>
              </a:rPr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A31F1-7BCD-448B-A640-55E3A2B36D03}"/>
              </a:ext>
            </a:extLst>
          </p:cNvPr>
          <p:cNvSpPr txBox="1"/>
          <p:nvPr/>
        </p:nvSpPr>
        <p:spPr>
          <a:xfrm>
            <a:off x="6326737" y="4652010"/>
            <a:ext cx="5480950" cy="11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Me,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ready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go to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supermarket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outbreak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I’m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paranoid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food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stock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litteraly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empty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serious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thing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please,panic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. It causes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shortage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8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AE327014-8242-4C7F-ABC4-C0CA6A32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3" r="34352"/>
          <a:stretch/>
        </p:blipFill>
        <p:spPr>
          <a:xfrm>
            <a:off x="4647976" y="1102805"/>
            <a:ext cx="2880360" cy="292399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1B909B03-3B67-42AB-AD77-58FE8CB24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2"/>
          <a:stretch/>
        </p:blipFill>
        <p:spPr>
          <a:xfrm>
            <a:off x="1125428" y="1102805"/>
            <a:ext cx="2880360" cy="285854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9F5EC-C460-4121-AD03-930748CC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ABBC6DDA-0C71-4C33-BD6C-EC7FBB6379FA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A782C6-A86B-4A7F-B516-B3CB7B7DE5F1}"/>
              </a:ext>
            </a:extLst>
          </p:cNvPr>
          <p:cNvSpPr txBox="1"/>
          <p:nvPr/>
        </p:nvSpPr>
        <p:spPr>
          <a:xfrm>
            <a:off x="4806345" y="4486138"/>
            <a:ext cx="2644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101602"/>
                </a:solidFill>
              </a:rPr>
              <a:t>Covid</a:t>
            </a:r>
          </a:p>
          <a:p>
            <a:pPr marL="285750" indent="-285750"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rgbClr val="101602"/>
                </a:solidFill>
              </a:rPr>
              <a:t>Grocery</a:t>
            </a:r>
            <a:r>
              <a:rPr lang="fr-FR" dirty="0">
                <a:solidFill>
                  <a:srgbClr val="101602"/>
                </a:solidFill>
              </a:rPr>
              <a:t> store</a:t>
            </a:r>
          </a:p>
          <a:p>
            <a:pPr marL="285750" indent="-285750"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101602"/>
                </a:solidFill>
              </a:rPr>
              <a:t>Super-</a:t>
            </a:r>
            <a:r>
              <a:rPr lang="fr-FR" dirty="0" err="1">
                <a:solidFill>
                  <a:srgbClr val="101602"/>
                </a:solidFill>
              </a:rPr>
              <a:t>market</a:t>
            </a:r>
            <a:endParaRPr lang="fr-FR" dirty="0">
              <a:solidFill>
                <a:srgbClr val="101602"/>
              </a:solidFill>
            </a:endParaRPr>
          </a:p>
          <a:p>
            <a:pPr marL="285750" indent="-285750"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101602"/>
                </a:solidFill>
              </a:rPr>
              <a:t>People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DAA7A57-7631-405B-AEB7-FA1622F57E4F}"/>
              </a:ext>
            </a:extLst>
          </p:cNvPr>
          <p:cNvSpPr txBox="1"/>
          <p:nvPr/>
        </p:nvSpPr>
        <p:spPr>
          <a:xfrm>
            <a:off x="8610600" y="4507611"/>
            <a:ext cx="264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E998E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101602"/>
                </a:solidFill>
              </a:rPr>
              <a:t>Covid</a:t>
            </a:r>
          </a:p>
          <a:p>
            <a:pPr marL="285750" indent="-285750">
              <a:buClr>
                <a:srgbClr val="9E998E"/>
              </a:buClr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rgbClr val="101602"/>
                </a:solidFill>
              </a:rPr>
              <a:t>Grocery</a:t>
            </a:r>
            <a:r>
              <a:rPr lang="fr-FR" dirty="0">
                <a:solidFill>
                  <a:srgbClr val="101602"/>
                </a:solidFill>
              </a:rPr>
              <a:t> store</a:t>
            </a:r>
          </a:p>
          <a:p>
            <a:pPr marL="285750" indent="-285750">
              <a:buClr>
                <a:srgbClr val="9E998E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101602"/>
                </a:solidFill>
              </a:rPr>
              <a:t>Super-</a:t>
            </a:r>
            <a:r>
              <a:rPr lang="fr-FR" dirty="0" err="1">
                <a:solidFill>
                  <a:srgbClr val="101602"/>
                </a:solidFill>
              </a:rPr>
              <a:t>market</a:t>
            </a:r>
            <a:endParaRPr lang="fr-FR" dirty="0">
              <a:solidFill>
                <a:srgbClr val="10160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7E3153-8FEC-4131-BD1A-5B3D05EBC523}"/>
              </a:ext>
            </a:extLst>
          </p:cNvPr>
          <p:cNvSpPr txBox="1"/>
          <p:nvPr/>
        </p:nvSpPr>
        <p:spPr>
          <a:xfrm>
            <a:off x="1032993" y="4507191"/>
            <a:ext cx="2644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101602"/>
                </a:solidFill>
              </a:rPr>
              <a:t>Covid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101602"/>
                </a:solidFill>
              </a:rPr>
              <a:t>Grocery</a:t>
            </a:r>
            <a:r>
              <a:rPr lang="fr-FR" dirty="0">
                <a:solidFill>
                  <a:srgbClr val="101602"/>
                </a:solidFill>
              </a:rPr>
              <a:t> store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101602"/>
                </a:solidFill>
              </a:rPr>
              <a:t>Hand </a:t>
            </a:r>
            <a:r>
              <a:rPr lang="fr-FR" dirty="0" err="1">
                <a:solidFill>
                  <a:srgbClr val="101602"/>
                </a:solidFill>
              </a:rPr>
              <a:t>sanitizer</a:t>
            </a:r>
            <a:endParaRPr lang="fr-FR" dirty="0">
              <a:solidFill>
                <a:srgbClr val="101602"/>
              </a:solidFill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101602"/>
                </a:solidFill>
              </a:rPr>
              <a:t>People </a:t>
            </a:r>
          </a:p>
        </p:txBody>
      </p:sp>
      <p:pic>
        <p:nvPicPr>
          <p:cNvPr id="4" name="Image 3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C6C2BE69-B758-4CEC-9508-DAFE44FF9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2"/>
          <a:stretch/>
        </p:blipFill>
        <p:spPr>
          <a:xfrm>
            <a:off x="8542658" y="1169521"/>
            <a:ext cx="2879083" cy="285727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48B86B1-CB5F-4B97-A54E-7FA63165877E}"/>
              </a:ext>
            </a:extLst>
          </p:cNvPr>
          <p:cNvSpPr txBox="1"/>
          <p:nvPr/>
        </p:nvSpPr>
        <p:spPr>
          <a:xfrm>
            <a:off x="493101" y="97629"/>
            <a:ext cx="59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Word cloud Après Tokenisation et lemmatisation </a:t>
            </a:r>
          </a:p>
        </p:txBody>
      </p:sp>
    </p:spTree>
    <p:extLst>
      <p:ext uri="{BB962C8B-B14F-4D97-AF65-F5344CB8AC3E}">
        <p14:creationId xmlns:p14="http://schemas.microsoft.com/office/powerpoint/2010/main" val="79811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3EF6FA-88E1-461C-A175-276C5151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B2E65-93EC-4A3C-910B-CED5B3C63B5A}"/>
              </a:ext>
            </a:extLst>
          </p:cNvPr>
          <p:cNvSpPr txBox="1"/>
          <p:nvPr/>
        </p:nvSpPr>
        <p:spPr>
          <a:xfrm>
            <a:off x="482379" y="284395"/>
            <a:ext cx="695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Données structurées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F224FB7C-5296-4041-AAA3-BD52B4FD9C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" y="1515651"/>
            <a:ext cx="4765482" cy="20606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28E75C-960A-493D-A085-65FD66F108D9}"/>
              </a:ext>
            </a:extLst>
          </p:cNvPr>
          <p:cNvSpPr txBox="1"/>
          <p:nvPr/>
        </p:nvSpPr>
        <p:spPr>
          <a:xfrm>
            <a:off x="685800" y="934278"/>
            <a:ext cx="36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Tableau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036AED-A71E-4344-AA77-C96666209D0B}"/>
              </a:ext>
            </a:extLst>
          </p:cNvPr>
          <p:cNvSpPr txBox="1"/>
          <p:nvPr/>
        </p:nvSpPr>
        <p:spPr>
          <a:xfrm>
            <a:off x="7030278" y="992281"/>
            <a:ext cx="36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Tableau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080B54-FE2D-4BFF-918B-5074F435B645}"/>
              </a:ext>
            </a:extLst>
          </p:cNvPr>
          <p:cNvSpPr txBox="1"/>
          <p:nvPr/>
        </p:nvSpPr>
        <p:spPr>
          <a:xfrm>
            <a:off x="685800" y="4277278"/>
            <a:ext cx="36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Tableau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EA5F60-19F0-4DB6-B4A3-DF4F3B26DDBF}"/>
              </a:ext>
            </a:extLst>
          </p:cNvPr>
          <p:cNvSpPr txBox="1"/>
          <p:nvPr/>
        </p:nvSpPr>
        <p:spPr>
          <a:xfrm>
            <a:off x="7030278" y="1515651"/>
            <a:ext cx="415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</a:rPr>
              <a:t>Matrice Document-terme réalisé sur la base des données nettoyées. Il contient le bag of </a:t>
            </a:r>
            <a:r>
              <a:rPr lang="fr-FR" dirty="0" err="1">
                <a:solidFill>
                  <a:srgbClr val="150E05"/>
                </a:solidFill>
              </a:rPr>
              <a:t>word</a:t>
            </a:r>
            <a:r>
              <a:rPr lang="fr-FR" dirty="0">
                <a:solidFill>
                  <a:srgbClr val="150E05"/>
                </a:solidFill>
              </a:rPr>
              <a:t> (nbre de fréquence)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42B2F5-B871-492B-B3F2-5A0796A867AB}"/>
              </a:ext>
            </a:extLst>
          </p:cNvPr>
          <p:cNvSpPr txBox="1"/>
          <p:nvPr/>
        </p:nvSpPr>
        <p:spPr>
          <a:xfrm>
            <a:off x="482379" y="5096277"/>
            <a:ext cx="383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</a:rPr>
              <a:t>Matrice Document-terme réalisé sur la base des données nettoyées. Il contient le bag of </a:t>
            </a:r>
            <a:r>
              <a:rPr lang="fr-FR" dirty="0" err="1">
                <a:solidFill>
                  <a:srgbClr val="150E05"/>
                </a:solidFill>
              </a:rPr>
              <a:t>word</a:t>
            </a:r>
            <a:r>
              <a:rPr lang="fr-FR" dirty="0">
                <a:solidFill>
                  <a:srgbClr val="150E05"/>
                </a:solidFill>
              </a:rPr>
              <a:t> (</a:t>
            </a:r>
            <a:r>
              <a:rPr lang="fr-FR" dirty="0" err="1">
                <a:solidFill>
                  <a:srgbClr val="150E05"/>
                </a:solidFill>
              </a:rPr>
              <a:t>tf-idf</a:t>
            </a:r>
            <a:r>
              <a:rPr lang="fr-FR" dirty="0">
                <a:solidFill>
                  <a:srgbClr val="150E05"/>
                </a:solidFill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155DD2-D55D-49D1-90B9-BF1ECFF93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 bwMode="auto">
          <a:xfrm>
            <a:off x="7030277" y="2750833"/>
            <a:ext cx="4151835" cy="40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2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53C982E9-3F67-45BF-B825-0B30FFED4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5580C0-2BBC-412A-B056-6B4C67B40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C2466D-E85F-4696-ABBC-E7288A180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C0BFC07E-612B-4408-80FA-3061E6FE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2435" y="3486481"/>
            <a:ext cx="2763805" cy="195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1018CA8-3A2B-4052-88E2-79D1BFF7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216" y="3462427"/>
            <a:ext cx="2458052" cy="214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B5E1816-AFD1-4E81-9889-916BB380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829" y="1262734"/>
            <a:ext cx="2692972" cy="19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E192051-D8A4-4B61-8B4F-B035432E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736" y="1168185"/>
            <a:ext cx="2434081" cy="21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8B23A78-8A47-48C9-8925-DED33C7B1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1775982-F74D-4148-98AC-04775AD66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6920" y="5257800"/>
            <a:ext cx="1080904" cy="1080902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D276D55-3997-4145-9143-224D5270C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5011" y="5365890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70759B-B594-4EB3-9899-DC06E8B3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BBC6DDA-0C71-4C33-BD6C-EC7FBB6379FA}" type="slidenum">
              <a:rPr lang="en-US" sz="2800" smtClean="0"/>
              <a:pPr defTabSz="914400">
                <a:spcAft>
                  <a:spcPts val="600"/>
                </a:spcAft>
              </a:pPr>
              <a:t>15</a:t>
            </a:fld>
            <a:endParaRPr lang="en-US" sz="280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8852413-043C-4F12-B54B-E5F226C3496A}"/>
              </a:ext>
            </a:extLst>
          </p:cNvPr>
          <p:cNvSpPr txBox="1"/>
          <p:nvPr/>
        </p:nvSpPr>
        <p:spPr>
          <a:xfrm>
            <a:off x="782321" y="-3056"/>
            <a:ext cx="2973679" cy="736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2333A9-BB31-4E25-B545-765AC2C68056}"/>
              </a:ext>
            </a:extLst>
          </p:cNvPr>
          <p:cNvSpPr txBox="1"/>
          <p:nvPr/>
        </p:nvSpPr>
        <p:spPr>
          <a:xfrm>
            <a:off x="57580" y="1899553"/>
            <a:ext cx="123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 1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CE9E0B-8F7F-4B5A-8D72-8489FB63300F}"/>
              </a:ext>
            </a:extLst>
          </p:cNvPr>
          <p:cNvSpPr txBox="1"/>
          <p:nvPr/>
        </p:nvSpPr>
        <p:spPr>
          <a:xfrm>
            <a:off x="7484165" y="1484779"/>
            <a:ext cx="324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du tableau 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performant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D84885-CDA1-49BC-BE1F-CDCB5DA9780C}"/>
              </a:ext>
            </a:extLst>
          </p:cNvPr>
          <p:cNvSpPr txBox="1"/>
          <p:nvPr/>
        </p:nvSpPr>
        <p:spPr>
          <a:xfrm>
            <a:off x="7542265" y="3486481"/>
            <a:ext cx="3243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du tableau 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AUC est égale à 0,88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précision globale est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0,764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CA7D6A-4404-4553-AF0B-878727C735DE}"/>
              </a:ext>
            </a:extLst>
          </p:cNvPr>
          <p:cNvSpPr txBox="1"/>
          <p:nvPr/>
        </p:nvSpPr>
        <p:spPr>
          <a:xfrm>
            <a:off x="23581" y="4131714"/>
            <a:ext cx="123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 2 </a:t>
            </a:r>
          </a:p>
        </p:txBody>
      </p:sp>
    </p:spTree>
    <p:extLst>
      <p:ext uri="{BB962C8B-B14F-4D97-AF65-F5344CB8AC3E}">
        <p14:creationId xmlns:p14="http://schemas.microsoft.com/office/powerpoint/2010/main" val="276459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6769BC-53DB-4D7A-BC59-7D7F6E35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16</a:t>
            </a:fld>
            <a:endParaRPr lang="fr-FR"/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1BC4F4FD-9774-46F8-8E61-64CF61A29DB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61" y="1449448"/>
            <a:ext cx="4754563" cy="2174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E7CFB-AF72-47E7-A328-DAFCCD5D80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35" y="1449448"/>
            <a:ext cx="2643808" cy="23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28B1B40-0850-4AE0-9AD6-7577AC89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5" y="1399181"/>
            <a:ext cx="3292175" cy="23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D461645-3784-426A-A245-AB063A135BD2}"/>
              </a:ext>
            </a:extLst>
          </p:cNvPr>
          <p:cNvSpPr txBox="1"/>
          <p:nvPr/>
        </p:nvSpPr>
        <p:spPr>
          <a:xfrm>
            <a:off x="413697" y="1111488"/>
            <a:ext cx="123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 3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C260FB-75CC-44CB-8658-49D8E99D9AEC}"/>
              </a:ext>
            </a:extLst>
          </p:cNvPr>
          <p:cNvSpPr txBox="1"/>
          <p:nvPr/>
        </p:nvSpPr>
        <p:spPr>
          <a:xfrm>
            <a:off x="331344" y="375909"/>
            <a:ext cx="695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75B59C-7EEB-4B79-BE56-D832785190F1}"/>
              </a:ext>
            </a:extLst>
          </p:cNvPr>
          <p:cNvSpPr txBox="1"/>
          <p:nvPr/>
        </p:nvSpPr>
        <p:spPr>
          <a:xfrm>
            <a:off x="7011853" y="4119111"/>
            <a:ext cx="4148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</a:rPr>
              <a:t>Un tweet ne peut pas être bien classé avec le tableau 1</a:t>
            </a:r>
          </a:p>
          <a:p>
            <a:endParaRPr lang="fr-FR" dirty="0">
              <a:solidFill>
                <a:srgbClr val="150E05"/>
              </a:solidFill>
            </a:endParaRPr>
          </a:p>
          <a:p>
            <a:r>
              <a:rPr lang="fr-FR" dirty="0">
                <a:solidFill>
                  <a:srgbClr val="150E05"/>
                </a:solidFill>
              </a:rPr>
              <a:t>les deux derniers tableaux présentent d’assez bon résultats : Ils permettent de bien classer plus de la moitié des tweets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432BB7-B9AF-459B-9928-6D8EBA3FAA9E}"/>
              </a:ext>
            </a:extLst>
          </p:cNvPr>
          <p:cNvSpPr txBox="1"/>
          <p:nvPr/>
        </p:nvSpPr>
        <p:spPr>
          <a:xfrm>
            <a:off x="864704" y="4298017"/>
            <a:ext cx="414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</a:rPr>
              <a:t>Modèle du tableau 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50E05"/>
                </a:solidFill>
              </a:rPr>
              <a:t>AUC est égale à 0,89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50E05"/>
                </a:solidFill>
              </a:rPr>
              <a:t>La précision globale est de </a:t>
            </a:r>
            <a:r>
              <a:rPr lang="fr-FR" sz="1800" dirty="0">
                <a:solidFill>
                  <a:srgbClr val="150E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0,764</a:t>
            </a:r>
          </a:p>
        </p:txBody>
      </p:sp>
    </p:spTree>
    <p:extLst>
      <p:ext uri="{BB962C8B-B14F-4D97-AF65-F5344CB8AC3E}">
        <p14:creationId xmlns:p14="http://schemas.microsoft.com/office/powerpoint/2010/main" val="213763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6A75F0-1C8F-47E8-813A-EC8B5D19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17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C9DF2-2C75-4787-94C3-EB43E8797F70}"/>
              </a:ext>
            </a:extLst>
          </p:cNvPr>
          <p:cNvSpPr txBox="1"/>
          <p:nvPr/>
        </p:nvSpPr>
        <p:spPr>
          <a:xfrm>
            <a:off x="673376" y="232778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200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1A5D9E-9F49-409D-8587-EDDCF7B3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4355692"/>
            <a:ext cx="10509069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24EBD-C266-4781-ABCD-539427C7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908301"/>
            <a:ext cx="10509068" cy="44895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3E215-7203-4627-B028-2DAB04E6CF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59" b="19287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9DAE7-A6A4-498C-8309-85080397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792" y="6115717"/>
            <a:ext cx="889764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BC6DDA-0C71-4C33-BD6C-EC7FBB6379FA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83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63BDE-A4D5-4C89-B019-DEE207A8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5068A-1150-47F4-857B-09254A55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01602"/>
                </a:solidFill>
              </a:rPr>
              <a:t>Avec l’avènement du big data, les données pullulent de partout </a:t>
            </a:r>
          </a:p>
          <a:p>
            <a:endParaRPr lang="fr-FR" dirty="0">
              <a:solidFill>
                <a:srgbClr val="101602"/>
              </a:solidFill>
            </a:endParaRPr>
          </a:p>
          <a:p>
            <a:r>
              <a:rPr lang="fr-FR" dirty="0">
                <a:solidFill>
                  <a:srgbClr val="101602"/>
                </a:solidFill>
              </a:rPr>
              <a:t>Nous avons ainsi des Donnée Structurée et Données non structurées</a:t>
            </a:r>
          </a:p>
          <a:p>
            <a:endParaRPr lang="fr-FR" dirty="0">
              <a:solidFill>
                <a:srgbClr val="101602"/>
              </a:solidFill>
            </a:endParaRPr>
          </a:p>
          <a:p>
            <a:r>
              <a:rPr lang="fr-FR" dirty="0">
                <a:solidFill>
                  <a:srgbClr val="101602"/>
                </a:solidFill>
              </a:rPr>
              <a:t>Durant l’année scolaire on a appris à appréhender les données structurées. </a:t>
            </a:r>
          </a:p>
          <a:p>
            <a:r>
              <a:rPr lang="fr-FR" dirty="0">
                <a:solidFill>
                  <a:srgbClr val="101602"/>
                </a:solidFill>
              </a:rPr>
              <a:t> les 3 mois de recherche m’ont permis de d’explorer le champs de l’analyse textuelle : Text mining </a:t>
            </a:r>
          </a:p>
          <a:p>
            <a:pPr marL="0" indent="0">
              <a:buNone/>
            </a:pPr>
            <a:endParaRPr lang="fr-FR" dirty="0">
              <a:solidFill>
                <a:srgbClr val="101602"/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F49E60-DA73-42BF-BA4C-A554B67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44;p27">
            <a:extLst>
              <a:ext uri="{FF2B5EF4-FFF2-40B4-BE49-F238E27FC236}">
                <a16:creationId xmlns:a16="http://schemas.microsoft.com/office/drawing/2014/main" id="{A0B0B7BC-652C-4C3F-8559-F964253AC58F}"/>
              </a:ext>
            </a:extLst>
          </p:cNvPr>
          <p:cNvSpPr/>
          <p:nvPr/>
        </p:nvSpPr>
        <p:spPr>
          <a:xfrm>
            <a:off x="5507229" y="3385192"/>
            <a:ext cx="4924852" cy="699260"/>
          </a:xfrm>
          <a:prstGeom prst="homePlate">
            <a:avLst>
              <a:gd name="adj" fmla="val 3203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8CFE46-D783-4007-899D-0F89F882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453" y="153329"/>
            <a:ext cx="10058400" cy="1609344"/>
          </a:xfrm>
        </p:spPr>
        <p:txBody>
          <a:bodyPr>
            <a:normAutofit/>
          </a:bodyPr>
          <a:lstStyle/>
          <a:p>
            <a:r>
              <a:rPr lang="fr-FR" sz="4000" dirty="0"/>
              <a:t>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E58E8D-45BA-44CE-BEFF-824D85BA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3</a:t>
            </a:fld>
            <a:endParaRPr lang="fr-FR" dirty="0"/>
          </a:p>
        </p:txBody>
      </p:sp>
      <p:sp>
        <p:nvSpPr>
          <p:cNvPr id="15" name="Google Shape;138;p27">
            <a:extLst>
              <a:ext uri="{FF2B5EF4-FFF2-40B4-BE49-F238E27FC236}">
                <a16:creationId xmlns:a16="http://schemas.microsoft.com/office/drawing/2014/main" id="{78C97427-FF40-483C-BD9A-E8531632BE17}"/>
              </a:ext>
            </a:extLst>
          </p:cNvPr>
          <p:cNvSpPr/>
          <p:nvPr/>
        </p:nvSpPr>
        <p:spPr>
          <a:xfrm>
            <a:off x="1875369" y="3392386"/>
            <a:ext cx="3892938" cy="699260"/>
          </a:xfrm>
          <a:prstGeom prst="homePlate">
            <a:avLst>
              <a:gd name="adj" fmla="val 32030"/>
            </a:avLst>
          </a:prstGeom>
          <a:blipFill>
            <a:blip r:embed="rId3">
              <a:duotone>
                <a:prstClr val="black"/>
                <a:srgbClr val="150E05">
                  <a:tint val="45000"/>
                  <a:satMod val="400000"/>
                </a:srgbClr>
              </a:duotone>
            </a:blip>
            <a:tile tx="0" ty="0" sx="100000" sy="100000" flip="none" algn="tl"/>
          </a:blip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1016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" name="Google Shape;159;p27">
            <a:extLst>
              <a:ext uri="{FF2B5EF4-FFF2-40B4-BE49-F238E27FC236}">
                <a16:creationId xmlns:a16="http://schemas.microsoft.com/office/drawing/2014/main" id="{7261884D-C88D-4ED8-8F17-5A05AAD0E0F1}"/>
              </a:ext>
            </a:extLst>
          </p:cNvPr>
          <p:cNvCxnSpPr/>
          <p:nvPr/>
        </p:nvCxnSpPr>
        <p:spPr>
          <a:xfrm rot="10800000">
            <a:off x="8191994" y="4270166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" name="Google Shape;155;p27">
            <a:extLst>
              <a:ext uri="{FF2B5EF4-FFF2-40B4-BE49-F238E27FC236}">
                <a16:creationId xmlns:a16="http://schemas.microsoft.com/office/drawing/2014/main" id="{3FFDE16A-CF32-444F-9323-285AF68EE7B7}"/>
              </a:ext>
            </a:extLst>
          </p:cNvPr>
          <p:cNvCxnSpPr/>
          <p:nvPr/>
        </p:nvCxnSpPr>
        <p:spPr>
          <a:xfrm rot="10800000">
            <a:off x="1429576" y="2815955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59;p27">
            <a:extLst>
              <a:ext uri="{FF2B5EF4-FFF2-40B4-BE49-F238E27FC236}">
                <a16:creationId xmlns:a16="http://schemas.microsoft.com/office/drawing/2014/main" id="{E4F4D75C-DF21-4FF5-B880-7FABE82C966A}"/>
              </a:ext>
            </a:extLst>
          </p:cNvPr>
          <p:cNvCxnSpPr/>
          <p:nvPr/>
        </p:nvCxnSpPr>
        <p:spPr>
          <a:xfrm rot="10800000">
            <a:off x="9188726" y="2762848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" name="Google Shape;157;p27">
            <a:extLst>
              <a:ext uri="{FF2B5EF4-FFF2-40B4-BE49-F238E27FC236}">
                <a16:creationId xmlns:a16="http://schemas.microsoft.com/office/drawing/2014/main" id="{68F1CED0-8F13-432E-9FB4-7D4E0D0B9D9F}"/>
              </a:ext>
            </a:extLst>
          </p:cNvPr>
          <p:cNvCxnSpPr/>
          <p:nvPr/>
        </p:nvCxnSpPr>
        <p:spPr>
          <a:xfrm rot="10800000">
            <a:off x="3009317" y="418778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4;p27">
            <a:extLst>
              <a:ext uri="{FF2B5EF4-FFF2-40B4-BE49-F238E27FC236}">
                <a16:creationId xmlns:a16="http://schemas.microsoft.com/office/drawing/2014/main" id="{66FD2B82-F8D1-43CA-8D14-BE9DCB8D1830}"/>
              </a:ext>
            </a:extLst>
          </p:cNvPr>
          <p:cNvSpPr/>
          <p:nvPr/>
        </p:nvSpPr>
        <p:spPr>
          <a:xfrm>
            <a:off x="884582" y="3385192"/>
            <a:ext cx="1242023" cy="721134"/>
          </a:xfrm>
          <a:prstGeom prst="homePlate">
            <a:avLst>
              <a:gd name="adj" fmla="val 3203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F08B6E1-38F2-4C3F-95FB-48C1A6C9DA36}"/>
              </a:ext>
            </a:extLst>
          </p:cNvPr>
          <p:cNvSpPr txBox="1"/>
          <p:nvPr/>
        </p:nvSpPr>
        <p:spPr>
          <a:xfrm>
            <a:off x="10291168" y="4686376"/>
            <a:ext cx="15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01602"/>
                </a:solidFill>
              </a:rPr>
              <a:t>Conclusion</a:t>
            </a:r>
            <a:r>
              <a:rPr lang="fr-FR" dirty="0"/>
              <a:t> </a:t>
            </a:r>
          </a:p>
        </p:txBody>
      </p:sp>
      <p:cxnSp>
        <p:nvCxnSpPr>
          <p:cNvPr id="36" name="Google Shape;159;p27">
            <a:extLst>
              <a:ext uri="{FF2B5EF4-FFF2-40B4-BE49-F238E27FC236}">
                <a16:creationId xmlns:a16="http://schemas.microsoft.com/office/drawing/2014/main" id="{C869813E-BC2B-4655-BF2B-BD5B8863E4DC}"/>
              </a:ext>
            </a:extLst>
          </p:cNvPr>
          <p:cNvCxnSpPr/>
          <p:nvPr/>
        </p:nvCxnSpPr>
        <p:spPr>
          <a:xfrm rot="10800000">
            <a:off x="10814194" y="4053470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" name="Google Shape;138;p27">
            <a:extLst>
              <a:ext uri="{FF2B5EF4-FFF2-40B4-BE49-F238E27FC236}">
                <a16:creationId xmlns:a16="http://schemas.microsoft.com/office/drawing/2014/main" id="{6E6193A4-8B98-4BC1-9408-3C748101242E}"/>
              </a:ext>
            </a:extLst>
          </p:cNvPr>
          <p:cNvSpPr/>
          <p:nvPr/>
        </p:nvSpPr>
        <p:spPr>
          <a:xfrm>
            <a:off x="9795360" y="3398903"/>
            <a:ext cx="1621851" cy="686226"/>
          </a:xfrm>
          <a:prstGeom prst="homePlate">
            <a:avLst>
              <a:gd name="adj" fmla="val 32030"/>
            </a:avLst>
          </a:prstGeom>
          <a:blipFill>
            <a:blip r:embed="rId3">
              <a:duotone>
                <a:prstClr val="black"/>
                <a:srgbClr val="150E05">
                  <a:tint val="45000"/>
                  <a:satMod val="400000"/>
                </a:srgbClr>
              </a:duotone>
            </a:blip>
            <a:tile tx="0" ty="0" sx="100000" sy="100000" flip="none" algn="tl"/>
          </a:blip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1016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E39A87-E304-4975-A609-E7EFEBE8D781}"/>
              </a:ext>
            </a:extLst>
          </p:cNvPr>
          <p:cNvSpPr txBox="1"/>
          <p:nvPr/>
        </p:nvSpPr>
        <p:spPr>
          <a:xfrm>
            <a:off x="2147593" y="4810279"/>
            <a:ext cx="164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Qu’est ce que le </a:t>
            </a:r>
            <a:r>
              <a:rPr lang="fr-FR" dirty="0" err="1">
                <a:solidFill>
                  <a:srgbClr val="101602"/>
                </a:solidFill>
              </a:rPr>
              <a:t>text</a:t>
            </a:r>
            <a:r>
              <a:rPr lang="fr-FR" dirty="0">
                <a:solidFill>
                  <a:srgbClr val="101602"/>
                </a:solidFill>
              </a:rPr>
              <a:t> mining </a:t>
            </a:r>
          </a:p>
        </p:txBody>
      </p:sp>
      <p:cxnSp>
        <p:nvCxnSpPr>
          <p:cNvPr id="25" name="Google Shape;157;p27">
            <a:extLst>
              <a:ext uri="{FF2B5EF4-FFF2-40B4-BE49-F238E27FC236}">
                <a16:creationId xmlns:a16="http://schemas.microsoft.com/office/drawing/2014/main" id="{50289492-A416-426F-88C8-5E45486270E0}"/>
              </a:ext>
            </a:extLst>
          </p:cNvPr>
          <p:cNvCxnSpPr/>
          <p:nvPr/>
        </p:nvCxnSpPr>
        <p:spPr>
          <a:xfrm rot="10800000">
            <a:off x="4202927" y="2783128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157;p27">
            <a:extLst>
              <a:ext uri="{FF2B5EF4-FFF2-40B4-BE49-F238E27FC236}">
                <a16:creationId xmlns:a16="http://schemas.microsoft.com/office/drawing/2014/main" id="{72B98E5E-6B5D-4BE2-86A5-0B7E53B2F265}"/>
              </a:ext>
            </a:extLst>
          </p:cNvPr>
          <p:cNvCxnSpPr/>
          <p:nvPr/>
        </p:nvCxnSpPr>
        <p:spPr>
          <a:xfrm rot="10800000">
            <a:off x="6189653" y="4124997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BFDE227-ECFF-490E-ABFB-39BD62800CB6}"/>
              </a:ext>
            </a:extLst>
          </p:cNvPr>
          <p:cNvSpPr txBox="1"/>
          <p:nvPr/>
        </p:nvSpPr>
        <p:spPr>
          <a:xfrm>
            <a:off x="5302252" y="4788385"/>
            <a:ext cx="177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Exploration des données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E12D8-7011-4A69-9B72-C7F65EFDC5BB}"/>
              </a:ext>
            </a:extLst>
          </p:cNvPr>
          <p:cNvSpPr txBox="1"/>
          <p:nvPr/>
        </p:nvSpPr>
        <p:spPr>
          <a:xfrm>
            <a:off x="5768307" y="1933973"/>
            <a:ext cx="177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Nettoyage et normalisation des données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7AEC6C-9292-46E6-8AFC-4D25C7CB0AA0}"/>
              </a:ext>
            </a:extLst>
          </p:cNvPr>
          <p:cNvSpPr txBox="1"/>
          <p:nvPr/>
        </p:nvSpPr>
        <p:spPr>
          <a:xfrm>
            <a:off x="7503244" y="4892710"/>
            <a:ext cx="177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Donnée structurées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C3EB763-593E-4596-9210-D13B4ECFFE04}"/>
              </a:ext>
            </a:extLst>
          </p:cNvPr>
          <p:cNvSpPr txBox="1"/>
          <p:nvPr/>
        </p:nvSpPr>
        <p:spPr>
          <a:xfrm>
            <a:off x="8347497" y="2204600"/>
            <a:ext cx="17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Classification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1EAACA7-2AD8-471B-8552-0143519BBBE1}"/>
              </a:ext>
            </a:extLst>
          </p:cNvPr>
          <p:cNvSpPr txBox="1"/>
          <p:nvPr/>
        </p:nvSpPr>
        <p:spPr>
          <a:xfrm>
            <a:off x="3456206" y="1727724"/>
            <a:ext cx="177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La théorie du </a:t>
            </a:r>
            <a:r>
              <a:rPr lang="fr-FR" dirty="0" err="1">
                <a:solidFill>
                  <a:srgbClr val="101602"/>
                </a:solidFill>
              </a:rPr>
              <a:t>Text</a:t>
            </a:r>
            <a:r>
              <a:rPr lang="fr-FR" dirty="0">
                <a:solidFill>
                  <a:srgbClr val="101602"/>
                </a:solidFill>
              </a:rPr>
              <a:t> mining </a:t>
            </a:r>
          </a:p>
        </p:txBody>
      </p:sp>
      <p:cxnSp>
        <p:nvCxnSpPr>
          <p:cNvPr id="43" name="Google Shape;159;p27">
            <a:extLst>
              <a:ext uri="{FF2B5EF4-FFF2-40B4-BE49-F238E27FC236}">
                <a16:creationId xmlns:a16="http://schemas.microsoft.com/office/drawing/2014/main" id="{995E33DA-8BA4-4F78-85FC-F9D393C83A8D}"/>
              </a:ext>
            </a:extLst>
          </p:cNvPr>
          <p:cNvCxnSpPr/>
          <p:nvPr/>
        </p:nvCxnSpPr>
        <p:spPr>
          <a:xfrm rot="10800000">
            <a:off x="6776242" y="3012148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65860FF-CD7C-4B4B-BC91-F6F0B612AB4E}"/>
              </a:ext>
            </a:extLst>
          </p:cNvPr>
          <p:cNvSpPr txBox="1"/>
          <p:nvPr/>
        </p:nvSpPr>
        <p:spPr>
          <a:xfrm>
            <a:off x="1974570" y="3471226"/>
            <a:ext cx="374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Présentation théorique du </a:t>
            </a:r>
            <a:r>
              <a:rPr lang="fr-FR" dirty="0" err="1">
                <a:solidFill>
                  <a:srgbClr val="101602"/>
                </a:solidFill>
              </a:rPr>
              <a:t>Text</a:t>
            </a:r>
            <a:r>
              <a:rPr lang="fr-FR" dirty="0">
                <a:solidFill>
                  <a:srgbClr val="101602"/>
                </a:solidFill>
              </a:rPr>
              <a:t> mining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9F4927-B356-46C2-B822-A983F8BBF22D}"/>
              </a:ext>
            </a:extLst>
          </p:cNvPr>
          <p:cNvSpPr txBox="1"/>
          <p:nvPr/>
        </p:nvSpPr>
        <p:spPr>
          <a:xfrm>
            <a:off x="6054200" y="3445315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01602"/>
                </a:solidFill>
              </a:rPr>
              <a:t>Algo des sentiments de tweets sur le Covid </a:t>
            </a:r>
          </a:p>
        </p:txBody>
      </p:sp>
    </p:spTree>
    <p:extLst>
      <p:ext uri="{BB962C8B-B14F-4D97-AF65-F5344CB8AC3E}">
        <p14:creationId xmlns:p14="http://schemas.microsoft.com/office/powerpoint/2010/main" val="373061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1EEC41EB-F627-4859-94A9-6EA7BE5186D5}"/>
              </a:ext>
            </a:extLst>
          </p:cNvPr>
          <p:cNvSpPr txBox="1">
            <a:spLocks/>
          </p:cNvSpPr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60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F603F90B-9194-4BB1-ACB7-E3816EBBB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" y="1554374"/>
            <a:ext cx="6631744" cy="3680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C7B911-D143-4FD9-B30D-C66821131D47}"/>
              </a:ext>
            </a:extLst>
          </p:cNvPr>
          <p:cNvSpPr/>
          <p:nvPr/>
        </p:nvSpPr>
        <p:spPr>
          <a:xfrm>
            <a:off x="4364598" y="1554374"/>
            <a:ext cx="3110948" cy="3631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Présentation théorique du </a:t>
            </a:r>
            <a:r>
              <a:rPr lang="fr-FR" sz="2400" b="1" dirty="0" err="1"/>
              <a:t>text</a:t>
            </a:r>
            <a:r>
              <a:rPr lang="fr-FR" sz="2400" b="1" dirty="0"/>
              <a:t> mining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9354E6-7E54-4B9C-B1AF-F4A55BA6B713}"/>
              </a:ext>
            </a:extLst>
          </p:cNvPr>
          <p:cNvSpPr txBox="1"/>
          <p:nvPr/>
        </p:nvSpPr>
        <p:spPr>
          <a:xfrm>
            <a:off x="7887760" y="1099011"/>
            <a:ext cx="33863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Applications</a:t>
            </a:r>
          </a:p>
          <a:p>
            <a:endParaRPr lang="fr-FR" sz="3200" dirty="0"/>
          </a:p>
          <a:p>
            <a:r>
              <a:rPr lang="fr-FR" sz="3200" dirty="0"/>
              <a:t>Techniques</a:t>
            </a:r>
          </a:p>
          <a:p>
            <a:endParaRPr lang="fr-FR" sz="3200" dirty="0"/>
          </a:p>
          <a:p>
            <a:r>
              <a:rPr lang="fr-FR" sz="3200" dirty="0"/>
              <a:t>Théorie :</a:t>
            </a:r>
          </a:p>
          <a:p>
            <a:r>
              <a:rPr lang="fr-FR" sz="3200" dirty="0"/>
              <a:t>	</a:t>
            </a:r>
            <a:r>
              <a:rPr lang="fr-FR" dirty="0"/>
              <a:t>TOKENISATION</a:t>
            </a:r>
          </a:p>
          <a:p>
            <a:r>
              <a:rPr lang="fr-FR" dirty="0"/>
              <a:t>	LEMMATISATION</a:t>
            </a:r>
          </a:p>
          <a:p>
            <a:r>
              <a:rPr lang="fr-FR" dirty="0"/>
              <a:t>	STEMMING</a:t>
            </a:r>
          </a:p>
          <a:p>
            <a:r>
              <a:rPr lang="fr-FR" dirty="0"/>
              <a:t>	MATRICES 	DOCUMENTS -	TERMES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60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BDE819-1D3C-4E38-9097-70C5970E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6585EE5-A83F-41A2-98C2-A21FC5E4F6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2864654"/>
              </p:ext>
            </p:extLst>
          </p:nvPr>
        </p:nvGraphicFramePr>
        <p:xfrm>
          <a:off x="6838122" y="1532572"/>
          <a:ext cx="3763353" cy="310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30B44E8C-8BE3-41E0-B628-30D766E002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2768056"/>
              </p:ext>
            </p:extLst>
          </p:nvPr>
        </p:nvGraphicFramePr>
        <p:xfrm>
          <a:off x="1044013" y="1455578"/>
          <a:ext cx="3309461" cy="296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DDD62E7-764F-4566-B724-2BEF779DED1C}"/>
              </a:ext>
            </a:extLst>
          </p:cNvPr>
          <p:cNvSpPr txBox="1"/>
          <p:nvPr/>
        </p:nvSpPr>
        <p:spPr>
          <a:xfrm>
            <a:off x="6838122" y="527942"/>
            <a:ext cx="477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Techniques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C1A711-6AED-4BF4-9884-9178D3AB00DC}"/>
              </a:ext>
            </a:extLst>
          </p:cNvPr>
          <p:cNvSpPr txBox="1"/>
          <p:nvPr/>
        </p:nvSpPr>
        <p:spPr>
          <a:xfrm>
            <a:off x="894523" y="527942"/>
            <a:ext cx="4459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Applications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5FFBD5-830D-4D03-81B7-F301482055B9}"/>
              </a:ext>
            </a:extLst>
          </p:cNvPr>
          <p:cNvCxnSpPr>
            <a:cxnSpLocks/>
          </p:cNvCxnSpPr>
          <p:nvPr/>
        </p:nvCxnSpPr>
        <p:spPr>
          <a:xfrm>
            <a:off x="6096000" y="993913"/>
            <a:ext cx="0" cy="574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E9F24CA-2D6E-4559-B3FE-82CBD8A0F9D2}"/>
              </a:ext>
            </a:extLst>
          </p:cNvPr>
          <p:cNvSpPr txBox="1"/>
          <p:nvPr/>
        </p:nvSpPr>
        <p:spPr>
          <a:xfrm>
            <a:off x="702501" y="4624858"/>
            <a:ext cx="4770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333333"/>
                </a:solidFill>
              </a:rPr>
              <a:t>Analyser les avis des clients sur une marque </a:t>
            </a:r>
          </a:p>
          <a:p>
            <a:pPr marL="285750" indent="-285750">
              <a:buClr>
                <a:srgbClr val="626262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333333"/>
                </a:solidFill>
              </a:rPr>
              <a:t>Analyser la performance des réseaux sociaux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333333"/>
                </a:solidFill>
              </a:rPr>
              <a:t>Permet la veille économique des entreprises</a:t>
            </a:r>
          </a:p>
          <a:p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C3E6DF-A051-4171-9317-E9AD767A4056}"/>
              </a:ext>
            </a:extLst>
          </p:cNvPr>
          <p:cNvSpPr txBox="1"/>
          <p:nvPr/>
        </p:nvSpPr>
        <p:spPr>
          <a:xfrm>
            <a:off x="6718583" y="4571426"/>
            <a:ext cx="477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</a:rPr>
              <a:t>Identifier des documents pertinents  d'une large collection de documents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</a:rPr>
              <a:t>Analyse syntaxique et grammaticale</a:t>
            </a:r>
          </a:p>
          <a:p>
            <a:pPr marL="285750" indent="-285750">
              <a:buClr>
                <a:srgbClr val="150E05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</a:rPr>
              <a:t>Transformer les données sous une forme structurée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Analyser les données transformées</a:t>
            </a:r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7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B78576-EA92-4C4B-B87A-005F4C0C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27C2FA-6A2E-47B3-A0C2-391A7928EC94}"/>
              </a:ext>
            </a:extLst>
          </p:cNvPr>
          <p:cNvSpPr txBox="1"/>
          <p:nvPr/>
        </p:nvSpPr>
        <p:spPr>
          <a:xfrm>
            <a:off x="105690" y="2528797"/>
            <a:ext cx="2360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50E05"/>
                </a:solidFill>
              </a:rPr>
              <a:t>L’objectif principal :</a:t>
            </a:r>
          </a:p>
          <a:p>
            <a:endParaRPr lang="fr-FR" dirty="0">
              <a:solidFill>
                <a:srgbClr val="150E05"/>
              </a:solidFill>
            </a:endParaRPr>
          </a:p>
          <a:p>
            <a:r>
              <a:rPr lang="fr-FR" dirty="0">
                <a:solidFill>
                  <a:srgbClr val="150E05"/>
                </a:solidFill>
              </a:rPr>
              <a:t>Transformer les données non structurées en données structurées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C89056-0BD1-4E80-919E-96BCB3F023B0}"/>
              </a:ext>
            </a:extLst>
          </p:cNvPr>
          <p:cNvSpPr txBox="1"/>
          <p:nvPr/>
        </p:nvSpPr>
        <p:spPr>
          <a:xfrm>
            <a:off x="664867" y="235473"/>
            <a:ext cx="7553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Théorie du </a:t>
            </a:r>
            <a:r>
              <a:rPr lang="fr-FR" sz="40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text</a:t>
            </a:r>
            <a:r>
              <a:rPr lang="fr-FR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mining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AEBF955-05B6-4419-9018-DAF0C2C4D08E}"/>
              </a:ext>
            </a:extLst>
          </p:cNvPr>
          <p:cNvSpPr/>
          <p:nvPr/>
        </p:nvSpPr>
        <p:spPr>
          <a:xfrm>
            <a:off x="2452647" y="3310251"/>
            <a:ext cx="780216" cy="4024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 descr="Engrenages contour">
            <a:extLst>
              <a:ext uri="{FF2B5EF4-FFF2-40B4-BE49-F238E27FC236}">
                <a16:creationId xmlns:a16="http://schemas.microsoft.com/office/drawing/2014/main" id="{E2397148-A903-4B99-8880-13224073AEF9}"/>
              </a:ext>
            </a:extLst>
          </p:cNvPr>
          <p:cNvSpPr/>
          <p:nvPr/>
        </p:nvSpPr>
        <p:spPr>
          <a:xfrm>
            <a:off x="6950897" y="1038883"/>
            <a:ext cx="340224" cy="3402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057D6-82C2-4C4E-AD1B-4F1C87D9A13A}"/>
              </a:ext>
            </a:extLst>
          </p:cNvPr>
          <p:cNvGrpSpPr/>
          <p:nvPr/>
        </p:nvGrpSpPr>
        <p:grpSpPr>
          <a:xfrm rot="16200000">
            <a:off x="2170378" y="2473009"/>
            <a:ext cx="4699695" cy="2240880"/>
            <a:chOff x="2591077" y="2103484"/>
            <a:chExt cx="4699695" cy="224088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F543377-7FCD-417D-9901-4DBC203CF08C}"/>
                </a:ext>
              </a:extLst>
            </p:cNvPr>
            <p:cNvSpPr/>
            <p:nvPr/>
          </p:nvSpPr>
          <p:spPr>
            <a:xfrm>
              <a:off x="6578788" y="2103484"/>
              <a:ext cx="711984" cy="71198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0" name="Rectangle 29" descr="Engrenages contour">
              <a:extLst>
                <a:ext uri="{FF2B5EF4-FFF2-40B4-BE49-F238E27FC236}">
                  <a16:creationId xmlns:a16="http://schemas.microsoft.com/office/drawing/2014/main" id="{A8733C28-3140-4F27-985A-DC841C3B51D6}"/>
                </a:ext>
              </a:extLst>
            </p:cNvPr>
            <p:cNvSpPr/>
            <p:nvPr/>
          </p:nvSpPr>
          <p:spPr>
            <a:xfrm>
              <a:off x="6707178" y="2255219"/>
              <a:ext cx="408515" cy="408515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726C37A8-27A3-4135-B50C-E2AE2367BDD3}"/>
                </a:ext>
              </a:extLst>
            </p:cNvPr>
            <p:cNvSpPr/>
            <p:nvPr/>
          </p:nvSpPr>
          <p:spPr>
            <a:xfrm rot="5400000">
              <a:off x="6228632" y="3399067"/>
              <a:ext cx="1167187" cy="466875"/>
            </a:xfrm>
            <a:custGeom>
              <a:avLst/>
              <a:gdLst>
                <a:gd name="connsiteX0" fmla="*/ 0 w 1167187"/>
                <a:gd name="connsiteY0" fmla="*/ 0 h 466875"/>
                <a:gd name="connsiteX1" fmla="*/ 1167187 w 1167187"/>
                <a:gd name="connsiteY1" fmla="*/ 0 h 466875"/>
                <a:gd name="connsiteX2" fmla="*/ 1167187 w 1167187"/>
                <a:gd name="connsiteY2" fmla="*/ 466875 h 466875"/>
                <a:gd name="connsiteX3" fmla="*/ 0 w 1167187"/>
                <a:gd name="connsiteY3" fmla="*/ 466875 h 466875"/>
                <a:gd name="connsiteX4" fmla="*/ 0 w 1167187"/>
                <a:gd name="connsiteY4" fmla="*/ 0 h 4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187" h="466875">
                  <a:moveTo>
                    <a:pt x="0" y="0"/>
                  </a:moveTo>
                  <a:lnTo>
                    <a:pt x="1167187" y="0"/>
                  </a:lnTo>
                  <a:lnTo>
                    <a:pt x="1167187" y="466875"/>
                  </a:lnTo>
                  <a:lnTo>
                    <a:pt x="0" y="4668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100" kern="1200" dirty="0">
                  <a:solidFill>
                    <a:srgbClr val="150E05"/>
                  </a:solidFill>
                </a:rPr>
                <a:t>tokenisation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CC50FC-32FD-46CE-A9E2-F34E0B538F82}"/>
                </a:ext>
              </a:extLst>
            </p:cNvPr>
            <p:cNvSpPr/>
            <p:nvPr/>
          </p:nvSpPr>
          <p:spPr>
            <a:xfrm>
              <a:off x="5368786" y="2118403"/>
              <a:ext cx="711984" cy="711984"/>
            </a:xfrm>
            <a:prstGeom prst="ellipse">
              <a:avLst/>
            </a:prstGeom>
            <a:solidFill>
              <a:srgbClr val="00CC9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" name="Rectangle 32" descr="Magnifying glass">
              <a:extLst>
                <a:ext uri="{FF2B5EF4-FFF2-40B4-BE49-F238E27FC236}">
                  <a16:creationId xmlns:a16="http://schemas.microsoft.com/office/drawing/2014/main" id="{F8368A55-EB77-495C-9EEB-9C5E32CDFF56}"/>
                </a:ext>
              </a:extLst>
            </p:cNvPr>
            <p:cNvSpPr/>
            <p:nvPr/>
          </p:nvSpPr>
          <p:spPr>
            <a:xfrm>
              <a:off x="5549700" y="2291312"/>
              <a:ext cx="408515" cy="408515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419858D-9701-4048-8164-D7AE25B199FF}"/>
                </a:ext>
              </a:extLst>
            </p:cNvPr>
            <p:cNvSpPr/>
            <p:nvPr/>
          </p:nvSpPr>
          <p:spPr>
            <a:xfrm rot="5400000">
              <a:off x="5066493" y="3446787"/>
              <a:ext cx="1167187" cy="466875"/>
            </a:xfrm>
            <a:custGeom>
              <a:avLst/>
              <a:gdLst>
                <a:gd name="connsiteX0" fmla="*/ 0 w 1167187"/>
                <a:gd name="connsiteY0" fmla="*/ 0 h 466875"/>
                <a:gd name="connsiteX1" fmla="*/ 1167187 w 1167187"/>
                <a:gd name="connsiteY1" fmla="*/ 0 h 466875"/>
                <a:gd name="connsiteX2" fmla="*/ 1167187 w 1167187"/>
                <a:gd name="connsiteY2" fmla="*/ 466875 h 466875"/>
                <a:gd name="connsiteX3" fmla="*/ 0 w 1167187"/>
                <a:gd name="connsiteY3" fmla="*/ 466875 h 466875"/>
                <a:gd name="connsiteX4" fmla="*/ 0 w 1167187"/>
                <a:gd name="connsiteY4" fmla="*/ 0 h 4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187" h="466875">
                  <a:moveTo>
                    <a:pt x="0" y="0"/>
                  </a:moveTo>
                  <a:lnTo>
                    <a:pt x="1167187" y="0"/>
                  </a:lnTo>
                  <a:lnTo>
                    <a:pt x="1167187" y="466875"/>
                  </a:lnTo>
                  <a:lnTo>
                    <a:pt x="0" y="4668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100" kern="1200" dirty="0">
                  <a:solidFill>
                    <a:srgbClr val="150E05"/>
                  </a:solidFill>
                </a:rPr>
                <a:t>Lemmatisation/ </a:t>
              </a:r>
              <a:r>
                <a:rPr lang="fr-FR" sz="1100" kern="1200" dirty="0" err="1">
                  <a:solidFill>
                    <a:srgbClr val="150E05"/>
                  </a:solidFill>
                </a:rPr>
                <a:t>stemming</a:t>
              </a:r>
              <a:endParaRPr lang="fr-FR" sz="1100" kern="1200" dirty="0">
                <a:solidFill>
                  <a:srgbClr val="150E05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312B474-F884-44D0-A09D-0659C8110DF9}"/>
                </a:ext>
              </a:extLst>
            </p:cNvPr>
            <p:cNvSpPr/>
            <p:nvPr/>
          </p:nvSpPr>
          <p:spPr>
            <a:xfrm>
              <a:off x="3979932" y="2118403"/>
              <a:ext cx="711984" cy="711984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6" name="Rectangle 35" descr="Mop and bucket">
              <a:extLst>
                <a:ext uri="{FF2B5EF4-FFF2-40B4-BE49-F238E27FC236}">
                  <a16:creationId xmlns:a16="http://schemas.microsoft.com/office/drawing/2014/main" id="{04EB3650-026C-492C-8E27-F3E228AC7725}"/>
                </a:ext>
              </a:extLst>
            </p:cNvPr>
            <p:cNvSpPr/>
            <p:nvPr/>
          </p:nvSpPr>
          <p:spPr>
            <a:xfrm rot="5152716">
              <a:off x="4218787" y="2241068"/>
              <a:ext cx="408515" cy="408515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023C5E43-2E24-49B8-8D6E-E7700EAC88A6}"/>
                </a:ext>
              </a:extLst>
            </p:cNvPr>
            <p:cNvSpPr/>
            <p:nvPr/>
          </p:nvSpPr>
          <p:spPr>
            <a:xfrm rot="5400000">
              <a:off x="3636295" y="3463200"/>
              <a:ext cx="1295453" cy="466875"/>
            </a:xfrm>
            <a:custGeom>
              <a:avLst/>
              <a:gdLst>
                <a:gd name="connsiteX0" fmla="*/ 0 w 1167187"/>
                <a:gd name="connsiteY0" fmla="*/ 0 h 466875"/>
                <a:gd name="connsiteX1" fmla="*/ 1167187 w 1167187"/>
                <a:gd name="connsiteY1" fmla="*/ 0 h 466875"/>
                <a:gd name="connsiteX2" fmla="*/ 1167187 w 1167187"/>
                <a:gd name="connsiteY2" fmla="*/ 466875 h 466875"/>
                <a:gd name="connsiteX3" fmla="*/ 0 w 1167187"/>
                <a:gd name="connsiteY3" fmla="*/ 466875 h 466875"/>
                <a:gd name="connsiteX4" fmla="*/ 0 w 1167187"/>
                <a:gd name="connsiteY4" fmla="*/ 0 h 4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187" h="466875">
                  <a:moveTo>
                    <a:pt x="0" y="0"/>
                  </a:moveTo>
                  <a:lnTo>
                    <a:pt x="1167187" y="0"/>
                  </a:lnTo>
                  <a:lnTo>
                    <a:pt x="1167187" y="466875"/>
                  </a:lnTo>
                  <a:lnTo>
                    <a:pt x="0" y="4668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100" kern="1200" dirty="0">
                  <a:solidFill>
                    <a:srgbClr val="150E05"/>
                  </a:solidFill>
                </a:rPr>
                <a:t>Suppression des stop </a:t>
              </a:r>
              <a:r>
                <a:rPr lang="fr-FR" sz="1100" kern="1200" dirty="0" err="1">
                  <a:solidFill>
                    <a:srgbClr val="150E05"/>
                  </a:solidFill>
                </a:rPr>
                <a:t>words</a:t>
              </a:r>
              <a:endParaRPr lang="fr-FR" sz="1100" kern="1200" dirty="0">
                <a:solidFill>
                  <a:srgbClr val="150E05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0DBDB5E-E62B-4BEA-BCB5-2C5157D07529}"/>
                </a:ext>
              </a:extLst>
            </p:cNvPr>
            <p:cNvSpPr/>
            <p:nvPr/>
          </p:nvSpPr>
          <p:spPr>
            <a:xfrm>
              <a:off x="2591077" y="2170806"/>
              <a:ext cx="711984" cy="7119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9" name="Rectangle 38" descr="Document">
              <a:extLst>
                <a:ext uri="{FF2B5EF4-FFF2-40B4-BE49-F238E27FC236}">
                  <a16:creationId xmlns:a16="http://schemas.microsoft.com/office/drawing/2014/main" id="{438726AB-E778-4021-A3CA-29B2C26F27B9}"/>
                </a:ext>
              </a:extLst>
            </p:cNvPr>
            <p:cNvSpPr/>
            <p:nvPr/>
          </p:nvSpPr>
          <p:spPr>
            <a:xfrm rot="5400000">
              <a:off x="2771991" y="2322540"/>
              <a:ext cx="408515" cy="408515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48A24523-85E0-4D59-A7E2-B3F4AB26A7B3}"/>
                </a:ext>
              </a:extLst>
            </p:cNvPr>
            <p:cNvSpPr/>
            <p:nvPr/>
          </p:nvSpPr>
          <p:spPr>
            <a:xfrm rot="5400000">
              <a:off x="2363475" y="3488292"/>
              <a:ext cx="1167187" cy="466875"/>
            </a:xfrm>
            <a:custGeom>
              <a:avLst/>
              <a:gdLst>
                <a:gd name="connsiteX0" fmla="*/ 0 w 1167187"/>
                <a:gd name="connsiteY0" fmla="*/ 0 h 466875"/>
                <a:gd name="connsiteX1" fmla="*/ 1167187 w 1167187"/>
                <a:gd name="connsiteY1" fmla="*/ 0 h 466875"/>
                <a:gd name="connsiteX2" fmla="*/ 1167187 w 1167187"/>
                <a:gd name="connsiteY2" fmla="*/ 466875 h 466875"/>
                <a:gd name="connsiteX3" fmla="*/ 0 w 1167187"/>
                <a:gd name="connsiteY3" fmla="*/ 466875 h 466875"/>
                <a:gd name="connsiteX4" fmla="*/ 0 w 1167187"/>
                <a:gd name="connsiteY4" fmla="*/ 0 h 4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187" h="466875">
                  <a:moveTo>
                    <a:pt x="0" y="0"/>
                  </a:moveTo>
                  <a:lnTo>
                    <a:pt x="1167187" y="0"/>
                  </a:lnTo>
                  <a:lnTo>
                    <a:pt x="1167187" y="466875"/>
                  </a:lnTo>
                  <a:lnTo>
                    <a:pt x="0" y="4668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100" kern="1200" dirty="0">
                  <a:solidFill>
                    <a:srgbClr val="150E05"/>
                  </a:solidFill>
                </a:rPr>
                <a:t>Matrices documents-terme</a:t>
              </a:r>
            </a:p>
          </p:txBody>
        </p:sp>
      </p:grp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745053CB-7EC2-42E5-B953-E9E7DDB5D9F0}"/>
              </a:ext>
            </a:extLst>
          </p:cNvPr>
          <p:cNvSpPr/>
          <p:nvPr/>
        </p:nvSpPr>
        <p:spPr>
          <a:xfrm>
            <a:off x="5861562" y="1478169"/>
            <a:ext cx="743010" cy="2181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6F22329D-31BD-4412-9941-D87EFEDC7764}"/>
              </a:ext>
            </a:extLst>
          </p:cNvPr>
          <p:cNvSpPr/>
          <p:nvPr/>
        </p:nvSpPr>
        <p:spPr>
          <a:xfrm>
            <a:off x="5862180" y="5318360"/>
            <a:ext cx="711366" cy="2135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85CE756A-F3A8-402F-95AD-76CCA458EF25}"/>
              </a:ext>
            </a:extLst>
          </p:cNvPr>
          <p:cNvSpPr/>
          <p:nvPr/>
        </p:nvSpPr>
        <p:spPr>
          <a:xfrm>
            <a:off x="5861562" y="3981061"/>
            <a:ext cx="711984" cy="2181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FCC2AC9-D51E-4E2E-B507-49AC22B26D41}"/>
              </a:ext>
            </a:extLst>
          </p:cNvPr>
          <p:cNvSpPr/>
          <p:nvPr/>
        </p:nvSpPr>
        <p:spPr>
          <a:xfrm>
            <a:off x="5861562" y="2698319"/>
            <a:ext cx="674478" cy="2181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Picture 2" descr="Tokenization and Text Data Preparation with TensorFlow &amp; Keras - KDnuggets">
            <a:extLst>
              <a:ext uri="{FF2B5EF4-FFF2-40B4-BE49-F238E27FC236}">
                <a16:creationId xmlns:a16="http://schemas.microsoft.com/office/drawing/2014/main" id="{B7C9C783-E03E-4FF0-ABFF-335F5B9C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88" y="753063"/>
            <a:ext cx="39338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 4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FAD0E2-671B-4FC6-B7AA-5AA3DAB75A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01" y="2250655"/>
            <a:ext cx="3800475" cy="1200150"/>
          </a:xfrm>
          <a:prstGeom prst="rect">
            <a:avLst/>
          </a:prstGeom>
        </p:spPr>
      </p:pic>
      <p:pic>
        <p:nvPicPr>
          <p:cNvPr id="47" name="Espace réservé du contenu 4">
            <a:extLst>
              <a:ext uri="{FF2B5EF4-FFF2-40B4-BE49-F238E27FC236}">
                <a16:creationId xmlns:a16="http://schemas.microsoft.com/office/drawing/2014/main" id="{EA80F309-99C6-40F5-8325-E1EE70B4034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6" t="15641" r="32460" b="8798"/>
          <a:stretch/>
        </p:blipFill>
        <p:spPr>
          <a:xfrm>
            <a:off x="7257436" y="3826425"/>
            <a:ext cx="2059570" cy="2265188"/>
          </a:xfrm>
          <a:prstGeom prst="rect">
            <a:avLst/>
          </a:prstGeom>
        </p:spPr>
      </p:pic>
      <p:pic>
        <p:nvPicPr>
          <p:cNvPr id="48" name="Espace réservé du contenu 4">
            <a:extLst>
              <a:ext uri="{FF2B5EF4-FFF2-40B4-BE49-F238E27FC236}">
                <a16:creationId xmlns:a16="http://schemas.microsoft.com/office/drawing/2014/main" id="{65293C63-C249-4858-8B38-A8990E2B697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0" t="31745" r="8343" b="34731"/>
          <a:stretch/>
        </p:blipFill>
        <p:spPr>
          <a:xfrm>
            <a:off x="9932046" y="4250351"/>
            <a:ext cx="748748" cy="12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05FFF8-D850-498E-BF2C-5CFF6FD9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" y="1028685"/>
            <a:ext cx="5781191" cy="192410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0C5C9A-20D0-452A-A980-634B7E19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7977FB-7479-4EED-B1E7-180A2D48591B}"/>
              </a:ext>
            </a:extLst>
          </p:cNvPr>
          <p:cNvSpPr txBox="1"/>
          <p:nvPr/>
        </p:nvSpPr>
        <p:spPr>
          <a:xfrm>
            <a:off x="6480313" y="1480930"/>
            <a:ext cx="526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Word embedding (plongement de mots)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EBF621A9-F2C9-4ED2-9FC9-D6CA1FAD18C5}"/>
              </a:ext>
            </a:extLst>
          </p:cNvPr>
          <p:cNvSpPr/>
          <p:nvPr/>
        </p:nvSpPr>
        <p:spPr>
          <a:xfrm>
            <a:off x="2703444" y="3002180"/>
            <a:ext cx="45719" cy="465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ow to process textual data using TF-IDF in Python">
            <a:extLst>
              <a:ext uri="{FF2B5EF4-FFF2-40B4-BE49-F238E27FC236}">
                <a16:creationId xmlns:a16="http://schemas.microsoft.com/office/drawing/2014/main" id="{0B53AE96-D8B0-4AFB-ACD1-48045F72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" y="4337599"/>
            <a:ext cx="4350026" cy="21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5EC16D8-D859-4A46-A41A-B03648086870}"/>
              </a:ext>
            </a:extLst>
          </p:cNvPr>
          <p:cNvSpPr txBox="1"/>
          <p:nvPr/>
        </p:nvSpPr>
        <p:spPr>
          <a:xfrm>
            <a:off x="382657" y="3517376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document 1 : The car is driven on the road.</a:t>
            </a:r>
          </a:p>
          <a:p>
            <a:r>
              <a:rPr lang="en-US" dirty="0"/>
              <a:t>document 2: The truck is driven on the highway.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691234-A1A2-421D-A24A-4A55838279CE}"/>
              </a:ext>
            </a:extLst>
          </p:cNvPr>
          <p:cNvSpPr txBox="1"/>
          <p:nvPr/>
        </p:nvSpPr>
        <p:spPr>
          <a:xfrm>
            <a:off x="768626" y="158635"/>
            <a:ext cx="7553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Théorie du </a:t>
            </a:r>
            <a:r>
              <a:rPr lang="fr-FR" sz="4000" cap="all" dirty="0" err="1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text</a:t>
            </a:r>
            <a:r>
              <a:rPr lang="fr-FR" sz="40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mining </a:t>
            </a:r>
          </a:p>
        </p:txBody>
      </p:sp>
    </p:spTree>
    <p:extLst>
      <p:ext uri="{BB962C8B-B14F-4D97-AF65-F5344CB8AC3E}">
        <p14:creationId xmlns:p14="http://schemas.microsoft.com/office/powerpoint/2010/main" val="407008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796EAE45-4A7F-4104-BDC2-49728B6C4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C42483-9FB4-4C1A-B319-1B129FD65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F43D295-4374-4195-98CF-40620F291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A156E1A-DF2F-43D2-B94E-E62A14ACB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A86894CB-A65E-4079-9233-E7FB376E6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02457"/>
              </p:ext>
            </p:extLst>
          </p:nvPr>
        </p:nvGraphicFramePr>
        <p:xfrm>
          <a:off x="1246433" y="2071021"/>
          <a:ext cx="10037064" cy="3799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0" name="Titre 1">
            <a:extLst>
              <a:ext uri="{FF2B5EF4-FFF2-40B4-BE49-F238E27FC236}">
                <a16:creationId xmlns:a16="http://schemas.microsoft.com/office/drawing/2014/main" id="{C656C4C8-38C6-42B4-86E4-87C4E9D119C6}"/>
              </a:ext>
            </a:extLst>
          </p:cNvPr>
          <p:cNvSpPr txBox="1">
            <a:spLocks/>
          </p:cNvSpPr>
          <p:nvPr/>
        </p:nvSpPr>
        <p:spPr>
          <a:xfrm>
            <a:off x="3924451" y="1168128"/>
            <a:ext cx="5032248" cy="335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d’usage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sentiments de tweets sur le Covid19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4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47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2A17A0-20FD-4A16-83DE-E971B0C3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DDA-0C71-4C33-BD6C-EC7FBB6379FA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1AA662-186E-4B61-9B8C-34712D0BA59F}"/>
              </a:ext>
            </a:extLst>
          </p:cNvPr>
          <p:cNvSpPr txBox="1"/>
          <p:nvPr/>
        </p:nvSpPr>
        <p:spPr>
          <a:xfrm>
            <a:off x="707140" y="456990"/>
            <a:ext cx="695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Exploration des données 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B31EAE-49C2-45E6-90CA-EA0CBCD8151F}"/>
              </a:ext>
            </a:extLst>
          </p:cNvPr>
          <p:cNvPicPr/>
          <p:nvPr/>
        </p:nvPicPr>
        <p:blipFill rotWithShape="1">
          <a:blip r:embed="rId4"/>
          <a:srcRect t="13763" r="22104"/>
          <a:stretch/>
        </p:blipFill>
        <p:spPr bwMode="auto">
          <a:xfrm>
            <a:off x="752596" y="1822005"/>
            <a:ext cx="6866477" cy="1793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BAFF06B-7C8B-42EC-BCBB-F281AFFBDD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1" r="44984"/>
          <a:stretch/>
        </p:blipFill>
        <p:spPr>
          <a:xfrm>
            <a:off x="269088" y="3678077"/>
            <a:ext cx="4045226" cy="332249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67F405B-901C-4466-9935-462B98D07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57" y="3678076"/>
            <a:ext cx="3409020" cy="3175426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D2285488-3D56-4BCD-9DFF-928B4B7BDEAD}"/>
              </a:ext>
            </a:extLst>
          </p:cNvPr>
          <p:cNvSpPr/>
          <p:nvPr/>
        </p:nvSpPr>
        <p:spPr>
          <a:xfrm>
            <a:off x="3876627" y="4890844"/>
            <a:ext cx="795130" cy="38762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F73668-5768-41C2-82D1-24A2B88E8523}"/>
              </a:ext>
            </a:extLst>
          </p:cNvPr>
          <p:cNvSpPr txBox="1"/>
          <p:nvPr/>
        </p:nvSpPr>
        <p:spPr>
          <a:xfrm>
            <a:off x="7994897" y="1968218"/>
            <a:ext cx="395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333333"/>
                </a:solidFill>
              </a:rPr>
              <a:t>Base d’apprentissage : 41157 lignes et 06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</a:rPr>
              <a:t>Base de test : 3798 lignes  et 06 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312DD5-2AE2-4B6B-A419-4E33D9B9E14A}"/>
              </a:ext>
            </a:extLst>
          </p:cNvPr>
          <p:cNvSpPr txBox="1"/>
          <p:nvPr/>
        </p:nvSpPr>
        <p:spPr>
          <a:xfrm>
            <a:off x="8275320" y="4166667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333333"/>
                </a:solidFill>
              </a:rPr>
              <a:t>05</a:t>
            </a:r>
            <a:r>
              <a:rPr lang="fr-FR" dirty="0"/>
              <a:t> </a:t>
            </a:r>
            <a:r>
              <a:rPr lang="fr-FR" dirty="0">
                <a:solidFill>
                  <a:srgbClr val="333333"/>
                </a:solidFill>
              </a:rPr>
              <a:t>classes de Sentiments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2484F7B-A2FD-4B59-B6DB-46BBF107A82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93224" y="4535999"/>
            <a:ext cx="0" cy="5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B111629-71E1-4C90-99BF-35CB04555201}"/>
              </a:ext>
            </a:extLst>
          </p:cNvPr>
          <p:cNvSpPr txBox="1"/>
          <p:nvPr/>
        </p:nvSpPr>
        <p:spPr>
          <a:xfrm>
            <a:off x="8369615" y="5278470"/>
            <a:ext cx="265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33333"/>
                </a:solidFill>
              </a:rPr>
              <a:t>             03 classes </a:t>
            </a:r>
          </a:p>
          <a:p>
            <a:r>
              <a:rPr lang="fr-FR" dirty="0">
                <a:solidFill>
                  <a:srgbClr val="333333"/>
                </a:solidFill>
              </a:rPr>
              <a:t> après regroupement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E97134-15D5-43DC-9F29-F12C4ED862D4}"/>
              </a:ext>
            </a:extLst>
          </p:cNvPr>
          <p:cNvSpPr txBox="1"/>
          <p:nvPr/>
        </p:nvSpPr>
        <p:spPr>
          <a:xfrm>
            <a:off x="752596" y="1308774"/>
            <a:ext cx="369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highlight>
                  <a:srgbClr val="C0C0C0"/>
                </a:highlight>
              </a:rPr>
              <a:t>Données sur les tweets Covid 19</a:t>
            </a:r>
          </a:p>
        </p:txBody>
      </p:sp>
    </p:spTree>
    <p:extLst>
      <p:ext uri="{BB962C8B-B14F-4D97-AF65-F5344CB8AC3E}">
        <p14:creationId xmlns:p14="http://schemas.microsoft.com/office/powerpoint/2010/main" val="208386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Personnalisé 1">
      <a:dk1>
        <a:srgbClr val="70AD47"/>
      </a:dk1>
      <a:lt1>
        <a:sysClr val="window" lastClr="FFFFFF"/>
      </a:lt1>
      <a:dk2>
        <a:srgbClr val="ED7D31"/>
      </a:dk2>
      <a:lt2>
        <a:srgbClr val="70AD47"/>
      </a:lt2>
      <a:accent1>
        <a:srgbClr val="70AD47"/>
      </a:accent1>
      <a:accent2>
        <a:srgbClr val="ED7D31"/>
      </a:accent2>
      <a:accent3>
        <a:srgbClr val="FF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3239</TotalTime>
  <Words>611</Words>
  <Application>Microsoft Office PowerPoint</Application>
  <PresentationFormat>Grand écran</PresentationFormat>
  <Paragraphs>147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Montserrat</vt:lpstr>
      <vt:lpstr>Rockwell</vt:lpstr>
      <vt:lpstr>Rockwell Condensed</vt:lpstr>
      <vt:lpstr>Rockwell Extra Bold</vt:lpstr>
      <vt:lpstr>Wingdings</vt:lpstr>
      <vt:lpstr>Type de bois</vt:lpstr>
      <vt:lpstr>Présentation PowerPoint</vt:lpstr>
      <vt:lpstr>Introduction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Bernice Agossouvo</dc:creator>
  <cp:lastModifiedBy>Bernice Agossouvo</cp:lastModifiedBy>
  <cp:revision>19</cp:revision>
  <dcterms:created xsi:type="dcterms:W3CDTF">2021-08-19T10:44:18Z</dcterms:created>
  <dcterms:modified xsi:type="dcterms:W3CDTF">2021-09-01T20:53:45Z</dcterms:modified>
</cp:coreProperties>
</file>