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0"/>
  </p:notesMasterIdLst>
  <p:handoutMasterIdLst>
    <p:handoutMasterId r:id="rId51"/>
  </p:handoutMasterIdLst>
  <p:sldIdLst>
    <p:sldId id="456" r:id="rId2"/>
    <p:sldId id="506" r:id="rId3"/>
    <p:sldId id="508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7" r:id="rId21"/>
    <p:sldId id="526" r:id="rId22"/>
    <p:sldId id="530" r:id="rId23"/>
    <p:sldId id="528" r:id="rId24"/>
    <p:sldId id="529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1" r:id="rId35"/>
    <p:sldId id="542" r:id="rId36"/>
    <p:sldId id="545" r:id="rId37"/>
    <p:sldId id="546" r:id="rId38"/>
    <p:sldId id="547" r:id="rId39"/>
    <p:sldId id="556" r:id="rId40"/>
    <p:sldId id="540" r:id="rId41"/>
    <p:sldId id="543" r:id="rId42"/>
    <p:sldId id="548" r:id="rId43"/>
    <p:sldId id="551" r:id="rId44"/>
    <p:sldId id="544" r:id="rId45"/>
    <p:sldId id="553" r:id="rId46"/>
    <p:sldId id="554" r:id="rId47"/>
    <p:sldId id="555" r:id="rId48"/>
    <p:sldId id="507" r:id="rId49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66FF"/>
    <a:srgbClr val="99FFCC"/>
    <a:srgbClr val="66CCFF"/>
    <a:srgbClr val="FFFF66"/>
    <a:srgbClr val="3399FF"/>
    <a:srgbClr val="99FF99"/>
    <a:srgbClr val="FFFFCC"/>
    <a:srgbClr val="33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5" autoAdjust="0"/>
    <p:restoredTop sz="98655" autoAdjust="0"/>
  </p:normalViewPr>
  <p:slideViewPr>
    <p:cSldViewPr snapToObjects="1">
      <p:cViewPr>
        <p:scale>
          <a:sx n="100" d="100"/>
          <a:sy n="100" d="100"/>
        </p:scale>
        <p:origin x="-1206" y="-258"/>
      </p:cViewPr>
      <p:guideLst>
        <p:guide orient="horz" pos="2160"/>
        <p:guide pos="16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-197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357563" y="3238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49275" y="845978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357563" y="845978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rebuchet MS" pitchFamily="34" charset="0"/>
              </a:defRPr>
            </a:lvl1pPr>
          </a:lstStyle>
          <a:p>
            <a:fld id="{33512BAA-8EAD-4C5D-9B5A-571C82659D9C}" type="slidenum">
              <a:rPr lang="en-US"/>
              <a:pPr/>
              <a:t>‹nº›</a:t>
            </a:fld>
            <a:endParaRPr lang="en-US" dirty="0"/>
          </a:p>
        </p:txBody>
      </p:sp>
      <p:pic>
        <p:nvPicPr>
          <p:cNvPr id="10246" name="Picture 6" descr="Ubi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79388"/>
            <a:ext cx="1511300" cy="661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2934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746C5E29-0ED9-44F7-897D-1C27145F85A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13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ipg.pt/user/~pnunes/" TargetMode="External"/><Relationship Id="rId4" Type="http://schemas.openxmlformats.org/officeDocument/2006/relationships/hyperlink" Target="mailto:pnunes@ipg.pt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3500439"/>
            <a:ext cx="8458200" cy="642943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pt-PT" dirty="0" smtClean="0"/>
              <a:t>Clique para editar o estilo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4181480"/>
            <a:ext cx="8458200" cy="500067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dirty="0" smtClean="0"/>
              <a:t>Faça clique para editar o estilo</a:t>
            </a:r>
            <a:endParaRPr kumimoji="0"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3C50-C781-42A5-AA36-3E6A3F119143}" type="datetime1">
              <a:rPr lang="pt-PT" smtClean="0"/>
              <a:t>04-11-2015</a:t>
            </a:fld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Grupo 12"/>
          <p:cNvGrpSpPr/>
          <p:nvPr userDrawn="1"/>
        </p:nvGrpSpPr>
        <p:grpSpPr>
          <a:xfrm>
            <a:off x="112317" y="571481"/>
            <a:ext cx="4487895" cy="2789471"/>
            <a:chOff x="2328053" y="571480"/>
            <a:chExt cx="4487895" cy="2789471"/>
          </a:xfrm>
        </p:grpSpPr>
        <p:sp>
          <p:nvSpPr>
            <p:cNvPr id="12" name="CaixaDeTexto 11"/>
            <p:cNvSpPr txBox="1"/>
            <p:nvPr userDrawn="1"/>
          </p:nvSpPr>
          <p:spPr>
            <a:xfrm>
              <a:off x="2328053" y="2714620"/>
              <a:ext cx="4487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18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1800" b="1" dirty="0" smtClean="0">
                <a:latin typeface="Eurostile" pitchFamily="2" charset="0"/>
              </a:endParaRPr>
            </a:p>
            <a:p>
              <a:pPr algn="ctr"/>
              <a:r>
                <a:rPr lang="pt-PT" sz="1800" dirty="0" smtClean="0">
                  <a:latin typeface="Eurostile" pitchFamily="2" charset="0"/>
                </a:rPr>
                <a:t>Instituto Politécnico</a:t>
              </a:r>
              <a:r>
                <a:rPr lang="pt-PT" sz="1800" baseline="0" dirty="0" smtClean="0">
                  <a:latin typeface="Eurostile" pitchFamily="2" charset="0"/>
                </a:rPr>
                <a:t> da Guarda</a:t>
              </a:r>
            </a:p>
          </p:txBody>
        </p:sp>
        <p:pic>
          <p:nvPicPr>
            <p:cNvPr id="3074" name="Picture 2" descr="C:\Documents and Settings\pcardao\Ambiente de trabalho\Simb.tif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0430" y="571480"/>
              <a:ext cx="2143140" cy="2189155"/>
            </a:xfrm>
            <a:prstGeom prst="rect">
              <a:avLst/>
            </a:prstGeom>
            <a:noFill/>
          </p:spPr>
        </p:pic>
      </p:grpSp>
      <p:sp>
        <p:nvSpPr>
          <p:cNvPr id="20" name="Title 1"/>
          <p:cNvSpPr txBox="1">
            <a:spLocks/>
          </p:cNvSpPr>
          <p:nvPr userDrawn="1"/>
        </p:nvSpPr>
        <p:spPr>
          <a:xfrm>
            <a:off x="857226" y="4938353"/>
            <a:ext cx="4786313" cy="150018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Paulo Nunes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Av. Dr. Francisco Sá Carneiro, 50 - 6301-559 Guarda</a:t>
            </a:r>
            <a:b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10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Telf</a:t>
            </a: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271220161, </a:t>
            </a:r>
            <a:r>
              <a:rPr kumimoji="0" lang="pt-PT" sz="10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</a:t>
            </a:r>
            <a: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161, Gab:20</a:t>
            </a:r>
            <a:br>
              <a:rPr kumimoji="0" lang="pt-PT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GPS: </a:t>
            </a:r>
            <a:r>
              <a:rPr kumimoji="0" lang="en-US" sz="7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Latitude: 40.5416236730513,  Longitude: -7.28243350982666</a:t>
            </a:r>
            <a:r>
              <a:rPr kumimoji="0" lang="en-US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9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VoIP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pnunes@ipg.pt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Msn: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pnunes@ipg.pt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pt-PT" sz="9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Skype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pt-PT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pnunes.ipg.pt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Email: 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m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4" tooltip="mailto:pnunes@ipg.pt"/>
              </a:rPr>
              <a:t>ailto:pnunes@ipg.pt</a:t>
            </a:r>
            <a:r>
              <a:rPr kumimoji="0" lang="pt-PT" sz="9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Web: 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http://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www.ipg.pt/user</a:t>
            </a:r>
            <a:r>
              <a:rPr kumimoji="0" lang="pt-PT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 tooltip="http://www.ipg.pt/user/~pnunes/"/>
              </a:rPr>
              <a:t>/~pnunes/</a:t>
            </a:r>
            <a:endParaRPr kumimoji="0" lang="pt-PT" sz="2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 userDrawn="1"/>
        </p:nvSpPr>
        <p:spPr bwMode="auto">
          <a:xfrm>
            <a:off x="209550" y="416243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noProof="0" smtClean="0"/>
              <a:t>Clique para editar o estilo</a:t>
            </a:r>
            <a:endParaRPr kumimoji="0" lang="pt-PT" noProof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noProof="0" smtClean="0"/>
              <a:t>Clique para editar os estilos</a:t>
            </a:r>
          </a:p>
          <a:p>
            <a:pPr lvl="1" eaLnBrk="1" latinLnBrk="0" hangingPunct="1"/>
            <a:r>
              <a:rPr lang="pt-PT" noProof="0" smtClean="0"/>
              <a:t>Segundo nível</a:t>
            </a:r>
          </a:p>
          <a:p>
            <a:pPr lvl="2" eaLnBrk="1" latinLnBrk="0" hangingPunct="1"/>
            <a:r>
              <a:rPr lang="pt-PT" noProof="0" smtClean="0"/>
              <a:t>Terceiro nível</a:t>
            </a:r>
          </a:p>
          <a:p>
            <a:pPr lvl="3" eaLnBrk="1" latinLnBrk="0" hangingPunct="1"/>
            <a:r>
              <a:rPr lang="pt-PT" noProof="0" smtClean="0"/>
              <a:t>Quarto nível</a:t>
            </a:r>
          </a:p>
          <a:p>
            <a:pPr lvl="4" eaLnBrk="1" latinLnBrk="0" hangingPunct="1"/>
            <a:r>
              <a:rPr lang="pt-PT" noProof="0" smtClean="0"/>
              <a:t>Quinto nível</a:t>
            </a:r>
            <a:endParaRPr kumimoji="0" lang="pt-PT" noProof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9407-B16E-49AE-9A60-52CD6FDA6A79}" type="datetime1">
              <a:rPr lang="pt-PT" noProof="0" smtClean="0"/>
              <a:t>04-11-2015</a:t>
            </a:fld>
            <a:endParaRPr lang="pt-PT" noProof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285852" y="6429396"/>
            <a:ext cx="2895600" cy="288925"/>
          </a:xfrm>
        </p:spPr>
        <p:txBody>
          <a:bodyPr/>
          <a:lstStyle/>
          <a:p>
            <a:endParaRPr lang="pt-PT" noProof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-32" y="6473952"/>
            <a:ext cx="758952" cy="246888"/>
          </a:xfrm>
        </p:spPr>
        <p:txBody>
          <a:bodyPr/>
          <a:lstStyle>
            <a:lvl1pPr algn="ctr">
              <a:defRPr/>
            </a:lvl1pPr>
          </a:lstStyle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FFE5-26A3-4D68-9959-2687BB541760}" type="datetime1">
              <a:rPr lang="pt-PT" smtClean="0"/>
              <a:t>04-11-2015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6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pic>
        <p:nvPicPr>
          <p:cNvPr id="10" name="Picture 9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57167"/>
            <a:ext cx="3714776" cy="190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7127768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7FA2-11E6-4995-AFC8-BB0AC9D9D560}" type="datetime1">
              <a:rPr lang="pt-PT" smtClean="0"/>
              <a:t>04-11-2015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7074-D2EC-4A12-9260-595E455F04F9}" type="datetime1">
              <a:rPr lang="pt-PT" smtClean="0"/>
              <a:t>04-11-2015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68D3-75DE-415F-8EB1-2B1FCA900476}" type="datetime1">
              <a:rPr lang="pt-PT" smtClean="0"/>
              <a:t>04-11-2015</a:t>
            </a:fld>
            <a:endParaRPr lang="pt-PT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4" y="6143646"/>
            <a:ext cx="616141" cy="599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Grupo 9"/>
          <p:cNvGrpSpPr/>
          <p:nvPr userDrawn="1"/>
        </p:nvGrpSpPr>
        <p:grpSpPr>
          <a:xfrm>
            <a:off x="6805223" y="142853"/>
            <a:ext cx="2343910" cy="1053283"/>
            <a:chOff x="6924324" y="45696"/>
            <a:chExt cx="2343911" cy="1053282"/>
          </a:xfrm>
        </p:grpSpPr>
        <p:pic>
          <p:nvPicPr>
            <p:cNvPr id="11" name="Imagem 1" descr="simbolo%20ipg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15277" y="45696"/>
              <a:ext cx="762000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CaixaDeTexto 11"/>
            <p:cNvSpPr txBox="1"/>
            <p:nvPr userDrawn="1"/>
          </p:nvSpPr>
          <p:spPr>
            <a:xfrm>
              <a:off x="6924324" y="729646"/>
              <a:ext cx="2343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900" b="1" baseline="0" dirty="0" smtClean="0">
                  <a:latin typeface="Eurostile" pitchFamily="2" charset="0"/>
                </a:rPr>
                <a:t>Escola Superior de Tecnologia e Gestão</a:t>
              </a:r>
              <a:endParaRPr lang="pt-PT" sz="900" b="1" dirty="0" smtClean="0">
                <a:latin typeface="Eurostile" pitchFamily="2" charset="0"/>
              </a:endParaRPr>
            </a:p>
            <a:p>
              <a:pPr algn="ctr"/>
              <a:r>
                <a:rPr lang="pt-PT" sz="900" dirty="0" smtClean="0">
                  <a:latin typeface="Eurostile" pitchFamily="2" charset="0"/>
                </a:rPr>
                <a:t>Instituto Politécnico</a:t>
              </a:r>
              <a:r>
                <a:rPr lang="pt-PT" sz="900" baseline="0" dirty="0" smtClean="0">
                  <a:latin typeface="Eurostile" pitchFamily="2" charset="0"/>
                </a:rPr>
                <a:t> da Guarda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757642" y="616635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B231-AEF5-4C8A-9FC1-2FAE6F3C696A}" type="datetime1">
              <a:rPr lang="pt-PT" smtClean="0"/>
              <a:t>04-11-2015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1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pic>
        <p:nvPicPr>
          <p:cNvPr id="9" name="Picture 8" descr="C:\Users\Noel\Desktop\9001_2000_tif.t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8" y="5786455"/>
            <a:ext cx="973331" cy="94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4" y="785794"/>
            <a:ext cx="3500430" cy="179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CD2-E73B-4DBD-A25D-33419D4B10B4}" type="datetime1">
              <a:rPr lang="pt-PT" smtClean="0"/>
              <a:t>04-11-2015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tif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3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210024" y="643854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60CB682-53F3-48C6-81B1-91099A456958}" type="datetime1">
              <a:rPr lang="pt-PT" smtClean="0"/>
              <a:t>04-11-2015</a:t>
            </a:fld>
            <a:endParaRPr lang="pt-PT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857224" y="643854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-32" y="6477001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6EDD40-70B4-488F-BC12-BC911457764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6767530" cy="838200"/>
          </a:xfrm>
          <a:prstGeom prst="rect">
            <a:avLst/>
          </a:prstGeom>
          <a:effectLst/>
        </p:spPr>
        <p:txBody>
          <a:bodyPr vert="horz" anchor="ctr">
            <a:normAutofit/>
          </a:bodyPr>
          <a:lstStyle/>
          <a:p>
            <a:r>
              <a:rPr kumimoji="0" lang="pt-PT" dirty="0" smtClean="0"/>
              <a:t>Clique para editar o estilo</a:t>
            </a:r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pic>
        <p:nvPicPr>
          <p:cNvPr id="14" name="Picture 13" descr="C:\Users\Noel\Desktop\9001_2000_tif.t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29654" y="6143646"/>
            <a:ext cx="616141" cy="599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1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96159" y="71414"/>
            <a:ext cx="2047875" cy="104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" pitchFamily="2" charset="2"/>
        <a:buChar char="q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" pitchFamily="2" charset="2"/>
        <a:buChar char="q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Listas, pilhas  e filas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pt-PT" dirty="0" smtClean="0"/>
              <a:t>2011/2012</a:t>
            </a:r>
            <a:r>
              <a:rPr lang="pt-PT" dirty="0"/>
              <a:t>, A1, </a:t>
            </a:r>
            <a:r>
              <a:rPr lang="pt-PT" dirty="0" smtClean="0"/>
              <a:t>S1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7483335" y="3774050"/>
            <a:ext cx="134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2011-12-12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62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8547F2-DCF7-42D4-82B2-84E3A7B2E8FC}" type="slidenum">
              <a:rPr lang="pt-PT" sz="1200" smtClean="0"/>
              <a:pPr eaLnBrk="1" hangingPunct="1"/>
              <a:t>10</a:t>
            </a:fld>
            <a:endParaRPr lang="pt-PT" sz="12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Vector:Inserir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611188" y="2636838"/>
            <a:ext cx="792162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403350" y="2636838"/>
            <a:ext cx="792163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23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2195513" y="2636838"/>
            <a:ext cx="792162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34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2987675" y="2636838"/>
            <a:ext cx="792163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55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4572000" y="2636838"/>
            <a:ext cx="792163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78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5364163" y="2636838"/>
            <a:ext cx="792162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87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6156325" y="2636838"/>
            <a:ext cx="792163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97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6948488" y="2636838"/>
            <a:ext cx="792162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102</a:t>
            </a:r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2771775" y="4581525"/>
            <a:ext cx="792163" cy="792163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40</a:t>
            </a:r>
          </a:p>
        </p:txBody>
      </p:sp>
      <p:cxnSp>
        <p:nvCxnSpPr>
          <p:cNvPr id="40973" name="AutoShape 12"/>
          <p:cNvCxnSpPr>
            <a:cxnSpLocks noChangeShapeType="1"/>
            <a:stCxn id="40972" idx="0"/>
            <a:endCxn id="40967" idx="1"/>
          </p:cNvCxnSpPr>
          <p:nvPr/>
        </p:nvCxnSpPr>
        <p:spPr bwMode="auto">
          <a:xfrm flipH="1" flipV="1">
            <a:off x="2968625" y="3033713"/>
            <a:ext cx="200025" cy="152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59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A60589-7859-4C4E-A0A2-46C0ACBBA4A0}" type="slidenum">
              <a:rPr lang="pt-PT" sz="1200" smtClean="0"/>
              <a:pPr eaLnBrk="1" hangingPunct="1"/>
              <a:t>11</a:t>
            </a:fld>
            <a:endParaRPr lang="pt-PT" sz="12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Vector:Inserir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611188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403350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23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2195513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34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3779838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55</a:t>
            </a: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4572000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78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5364163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87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6156325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97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6948488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102</a:t>
            </a:r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2771775" y="4581525"/>
            <a:ext cx="792163" cy="792163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40</a:t>
            </a:r>
          </a:p>
        </p:txBody>
      </p:sp>
      <p:cxnSp>
        <p:nvCxnSpPr>
          <p:cNvPr id="41997" name="AutoShape 12"/>
          <p:cNvCxnSpPr>
            <a:cxnSpLocks noChangeShapeType="1"/>
            <a:stCxn id="41996" idx="0"/>
          </p:cNvCxnSpPr>
          <p:nvPr/>
        </p:nvCxnSpPr>
        <p:spPr bwMode="auto">
          <a:xfrm flipV="1">
            <a:off x="3168650" y="3141663"/>
            <a:ext cx="250825" cy="14208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656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D34F4E-E0ED-459B-BF28-2FB741C66189}" type="slidenum">
              <a:rPr lang="pt-PT" sz="1200" smtClean="0"/>
              <a:pPr eaLnBrk="1" hangingPunct="1"/>
              <a:t>12</a:t>
            </a:fld>
            <a:endParaRPr lang="pt-PT" sz="12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Vector:Inserir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611188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1403350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23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2195513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34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3779838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55</a:t>
            </a:r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4572000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78</a:t>
            </a: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5364163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87</a:t>
            </a:r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6156325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97</a:t>
            </a:r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6948488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102</a:t>
            </a: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2987675" y="2636838"/>
            <a:ext cx="792163" cy="792162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1282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BD0CF2-1578-48F5-B312-26DDE58FFA03}" type="slidenum">
              <a:rPr lang="pt-PT" sz="1200" smtClean="0"/>
              <a:pPr eaLnBrk="1" hangingPunct="1"/>
              <a:t>13</a:t>
            </a:fld>
            <a:endParaRPr lang="pt-PT" sz="12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Vector:Eliminar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611188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1403350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23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2195513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34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2987675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55</a:t>
            </a: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3779838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78</a:t>
            </a:r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4572000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87</a:t>
            </a:r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5364163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97</a:t>
            </a:r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6156325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102</a:t>
            </a:r>
          </a:p>
        </p:txBody>
      </p:sp>
      <p:sp>
        <p:nvSpPr>
          <p:cNvPr id="44044" name="Line 13"/>
          <p:cNvSpPr>
            <a:spLocks noChangeShapeType="1"/>
          </p:cNvSpPr>
          <p:nvPr/>
        </p:nvSpPr>
        <p:spPr bwMode="auto">
          <a:xfrm flipV="1">
            <a:off x="2843213" y="2349500"/>
            <a:ext cx="1008062" cy="1439863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4045" name="Line 14"/>
          <p:cNvSpPr>
            <a:spLocks noChangeShapeType="1"/>
          </p:cNvSpPr>
          <p:nvPr/>
        </p:nvSpPr>
        <p:spPr bwMode="auto">
          <a:xfrm>
            <a:off x="2987675" y="2276475"/>
            <a:ext cx="792163" cy="1439863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59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pt-PT" sz="800" smtClean="0"/>
              <a:t>Paulo Nunes &amp; José Quitério </a:t>
            </a:r>
            <a:r>
              <a:rPr lang="en-US" sz="800" smtClean="0">
                <a:cs typeface="Times New Roman" pitchFamily="18" charset="0"/>
              </a:rPr>
              <a:t>© </a:t>
            </a:r>
            <a:r>
              <a:rPr lang="pt-PT" sz="800" smtClean="0"/>
              <a:t>2004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13A8F87-8BBC-40AC-B4D9-649606896D9E}" type="slidenum">
              <a:rPr lang="pt-PT" sz="1200" smtClean="0"/>
              <a:pPr eaLnBrk="1" hangingPunct="1"/>
              <a:t>14</a:t>
            </a:fld>
            <a:endParaRPr lang="pt-PT" sz="120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Vector:Eliminar</a:t>
            </a:r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611188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</a:t>
            </a: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1403350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23</a:t>
            </a: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2195513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34</a:t>
            </a:r>
          </a:p>
        </p:txBody>
      </p:sp>
      <p:sp>
        <p:nvSpPr>
          <p:cNvPr id="45064" name="Rectangle 6"/>
          <p:cNvSpPr>
            <a:spLocks noChangeArrowheads="1"/>
          </p:cNvSpPr>
          <p:nvPr/>
        </p:nvSpPr>
        <p:spPr bwMode="auto">
          <a:xfrm>
            <a:off x="2987675" y="2636838"/>
            <a:ext cx="792163" cy="79216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55</a:t>
            </a:r>
          </a:p>
        </p:txBody>
      </p:sp>
      <p:sp>
        <p:nvSpPr>
          <p:cNvPr id="45065" name="Rectangle 7"/>
          <p:cNvSpPr>
            <a:spLocks noChangeArrowheads="1"/>
          </p:cNvSpPr>
          <p:nvPr/>
        </p:nvSpPr>
        <p:spPr bwMode="auto">
          <a:xfrm>
            <a:off x="2987675" y="2636838"/>
            <a:ext cx="792163" cy="79216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dirty="0"/>
              <a:t>78</a:t>
            </a:r>
          </a:p>
        </p:txBody>
      </p:sp>
      <p:sp>
        <p:nvSpPr>
          <p:cNvPr id="45066" name="Rectangle 8"/>
          <p:cNvSpPr>
            <a:spLocks noChangeArrowheads="1"/>
          </p:cNvSpPr>
          <p:nvPr/>
        </p:nvSpPr>
        <p:spPr bwMode="auto">
          <a:xfrm>
            <a:off x="4572000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87</a:t>
            </a:r>
          </a:p>
        </p:txBody>
      </p:sp>
      <p:sp>
        <p:nvSpPr>
          <p:cNvPr id="45067" name="Rectangle 9"/>
          <p:cNvSpPr>
            <a:spLocks noChangeArrowheads="1"/>
          </p:cNvSpPr>
          <p:nvPr/>
        </p:nvSpPr>
        <p:spPr bwMode="auto">
          <a:xfrm>
            <a:off x="5364163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97</a:t>
            </a:r>
          </a:p>
        </p:txBody>
      </p:sp>
      <p:sp>
        <p:nvSpPr>
          <p:cNvPr id="45068" name="Rectangle 10"/>
          <p:cNvSpPr>
            <a:spLocks noChangeArrowheads="1"/>
          </p:cNvSpPr>
          <p:nvPr/>
        </p:nvSpPr>
        <p:spPr bwMode="auto">
          <a:xfrm>
            <a:off x="6156325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102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779838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78</a:t>
            </a:r>
          </a:p>
        </p:txBody>
      </p:sp>
      <p:cxnSp>
        <p:nvCxnSpPr>
          <p:cNvPr id="45070" name="AutoShape 15"/>
          <p:cNvCxnSpPr>
            <a:cxnSpLocks noChangeShapeType="1"/>
            <a:stCxn id="45069" idx="0"/>
            <a:endCxn id="45065" idx="0"/>
          </p:cNvCxnSpPr>
          <p:nvPr/>
        </p:nvCxnSpPr>
        <p:spPr bwMode="auto">
          <a:xfrm rot="-5400000" flipH="1" flipV="1">
            <a:off x="3779838" y="2222500"/>
            <a:ext cx="1587" cy="792163"/>
          </a:xfrm>
          <a:prstGeom prst="curvedConnector3">
            <a:avLst>
              <a:gd name="adj1" fmla="val -33100009"/>
            </a:avLst>
          </a:prstGeom>
          <a:noFill/>
          <a:ln w="9525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18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D72B72-2705-44EA-8CF5-DF02D09E3F85}" type="slidenum">
              <a:rPr lang="pt-PT" sz="1200" smtClean="0"/>
              <a:pPr eaLnBrk="1" hangingPunct="1"/>
              <a:t>15</a:t>
            </a:fld>
            <a:endParaRPr lang="pt-PT" sz="12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Vector:Eliminar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11188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1403350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23</a:t>
            </a: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2195513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34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2987675" y="2636838"/>
            <a:ext cx="792163" cy="79216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55</a:t>
            </a: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2987675" y="2636838"/>
            <a:ext cx="792163" cy="79216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78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4572000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87</a:t>
            </a:r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5364163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97</a:t>
            </a:r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6156325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102</a:t>
            </a:r>
          </a:p>
        </p:txBody>
      </p:sp>
      <p:sp>
        <p:nvSpPr>
          <p:cNvPr id="46092" name="Rectangle 11"/>
          <p:cNvSpPr>
            <a:spLocks noChangeArrowheads="1"/>
          </p:cNvSpPr>
          <p:nvPr/>
        </p:nvSpPr>
        <p:spPr bwMode="auto">
          <a:xfrm>
            <a:off x="3779838" y="2636838"/>
            <a:ext cx="792162" cy="79216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78</a:t>
            </a:r>
          </a:p>
        </p:txBody>
      </p:sp>
      <p:cxnSp>
        <p:nvCxnSpPr>
          <p:cNvPr id="46093" name="AutoShape 12"/>
          <p:cNvCxnSpPr>
            <a:cxnSpLocks noChangeShapeType="1"/>
          </p:cNvCxnSpPr>
          <p:nvPr/>
        </p:nvCxnSpPr>
        <p:spPr bwMode="auto">
          <a:xfrm rot="-5400000" flipH="1" flipV="1">
            <a:off x="4606925" y="2241551"/>
            <a:ext cx="1587" cy="792162"/>
          </a:xfrm>
          <a:prstGeom prst="curvedConnector3">
            <a:avLst>
              <a:gd name="adj1" fmla="val -33100009"/>
            </a:avLst>
          </a:prstGeom>
          <a:noFill/>
          <a:ln w="9525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3779838" y="2636838"/>
            <a:ext cx="792162" cy="79216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87</a:t>
            </a:r>
          </a:p>
        </p:txBody>
      </p:sp>
    </p:spTree>
    <p:extLst>
      <p:ext uri="{BB962C8B-B14F-4D97-AF65-F5344CB8AC3E}">
        <p14:creationId xmlns:p14="http://schemas.microsoft.com/office/powerpoint/2010/main" val="4766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42FF51-4064-4362-98BF-1642E6653774}" type="slidenum">
              <a:rPr lang="pt-PT" sz="1200" smtClean="0"/>
              <a:pPr eaLnBrk="1" hangingPunct="1"/>
              <a:t>16</a:t>
            </a:fld>
            <a:endParaRPr lang="pt-PT" sz="12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Vector:Eliminar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611188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1403350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23</a:t>
            </a: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2195513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34</a:t>
            </a: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2987675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dirty="0" smtClean="0"/>
              <a:t>78</a:t>
            </a:r>
            <a:endParaRPr lang="pt-PT" dirty="0"/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2987675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PT" dirty="0"/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4572000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dirty="0" smtClean="0"/>
              <a:t>97</a:t>
            </a:r>
            <a:endParaRPr lang="pt-PT" dirty="0"/>
          </a:p>
        </p:txBody>
      </p:sp>
      <p:sp>
        <p:nvSpPr>
          <p:cNvPr id="47114" name="Rectangle 9"/>
          <p:cNvSpPr>
            <a:spLocks noChangeArrowheads="1"/>
          </p:cNvSpPr>
          <p:nvPr/>
        </p:nvSpPr>
        <p:spPr bwMode="auto">
          <a:xfrm>
            <a:off x="5364163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97</a:t>
            </a:r>
          </a:p>
        </p:txBody>
      </p:sp>
      <p:sp>
        <p:nvSpPr>
          <p:cNvPr id="47115" name="Rectangle 10"/>
          <p:cNvSpPr>
            <a:spLocks noChangeArrowheads="1"/>
          </p:cNvSpPr>
          <p:nvPr/>
        </p:nvSpPr>
        <p:spPr bwMode="auto">
          <a:xfrm>
            <a:off x="6156325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102</a:t>
            </a:r>
          </a:p>
        </p:txBody>
      </p:sp>
      <p:sp>
        <p:nvSpPr>
          <p:cNvPr id="47116" name="Rectangle 11"/>
          <p:cNvSpPr>
            <a:spLocks noChangeArrowheads="1"/>
          </p:cNvSpPr>
          <p:nvPr/>
        </p:nvSpPr>
        <p:spPr bwMode="auto">
          <a:xfrm>
            <a:off x="3779838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dirty="0" smtClean="0"/>
              <a:t>87</a:t>
            </a:r>
            <a:endParaRPr lang="pt-PT" dirty="0"/>
          </a:p>
        </p:txBody>
      </p:sp>
      <p:cxnSp>
        <p:nvCxnSpPr>
          <p:cNvPr id="47117" name="AutoShape 12"/>
          <p:cNvCxnSpPr>
            <a:cxnSpLocks noChangeShapeType="1"/>
          </p:cNvCxnSpPr>
          <p:nvPr/>
        </p:nvCxnSpPr>
        <p:spPr bwMode="auto">
          <a:xfrm rot="-5400000" flipH="1" flipV="1">
            <a:off x="5399088" y="2241550"/>
            <a:ext cx="1587" cy="792163"/>
          </a:xfrm>
          <a:prstGeom prst="curvedConnector3">
            <a:avLst>
              <a:gd name="adj1" fmla="val -33100009"/>
            </a:avLst>
          </a:prstGeom>
          <a:noFill/>
          <a:ln w="9525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Rectangle 13"/>
          <p:cNvSpPr>
            <a:spLocks noChangeArrowheads="1"/>
          </p:cNvSpPr>
          <p:nvPr/>
        </p:nvSpPr>
        <p:spPr bwMode="auto">
          <a:xfrm>
            <a:off x="3779838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PT" dirty="0"/>
          </a:p>
        </p:txBody>
      </p:sp>
      <p:sp>
        <p:nvSpPr>
          <p:cNvPr id="47119" name="Rectangle 14"/>
          <p:cNvSpPr>
            <a:spLocks noChangeArrowheads="1"/>
          </p:cNvSpPr>
          <p:nvPr/>
        </p:nvSpPr>
        <p:spPr bwMode="auto">
          <a:xfrm>
            <a:off x="4572000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754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56C7EC-8C15-4B5F-BF18-C0F53F9653EF}" type="slidenum">
              <a:rPr lang="pt-PT" sz="1200" smtClean="0"/>
              <a:pPr eaLnBrk="1" hangingPunct="1"/>
              <a:t>17</a:t>
            </a:fld>
            <a:endParaRPr lang="pt-PT" sz="12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Vector:Eliminar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611188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1403350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23</a:t>
            </a: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2195513" y="2636838"/>
            <a:ext cx="792162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34</a:t>
            </a: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2987675" y="2636838"/>
            <a:ext cx="792163" cy="79216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55</a:t>
            </a: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2987675" y="2636838"/>
            <a:ext cx="792163" cy="79216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dirty="0"/>
              <a:t>78</a:t>
            </a:r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4572000" y="2636838"/>
            <a:ext cx="792163" cy="79216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87</a:t>
            </a:r>
          </a:p>
        </p:txBody>
      </p:sp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5364163" y="2636838"/>
            <a:ext cx="792162" cy="79216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97</a:t>
            </a:r>
          </a:p>
        </p:txBody>
      </p:sp>
      <p:sp>
        <p:nvSpPr>
          <p:cNvPr id="48139" name="Rectangle 10"/>
          <p:cNvSpPr>
            <a:spLocks noChangeArrowheads="1"/>
          </p:cNvSpPr>
          <p:nvPr/>
        </p:nvSpPr>
        <p:spPr bwMode="auto">
          <a:xfrm>
            <a:off x="6156325" y="2636838"/>
            <a:ext cx="792163" cy="79216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102</a:t>
            </a:r>
          </a:p>
        </p:txBody>
      </p:sp>
      <p:sp>
        <p:nvSpPr>
          <p:cNvPr id="48140" name="Rectangle 11"/>
          <p:cNvSpPr>
            <a:spLocks noChangeArrowheads="1"/>
          </p:cNvSpPr>
          <p:nvPr/>
        </p:nvSpPr>
        <p:spPr bwMode="auto">
          <a:xfrm>
            <a:off x="3779838" y="2636838"/>
            <a:ext cx="792162" cy="79216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78</a:t>
            </a:r>
          </a:p>
        </p:txBody>
      </p:sp>
      <p:cxnSp>
        <p:nvCxnSpPr>
          <p:cNvPr id="48141" name="AutoShape 12"/>
          <p:cNvCxnSpPr>
            <a:cxnSpLocks noChangeShapeType="1"/>
          </p:cNvCxnSpPr>
          <p:nvPr/>
        </p:nvCxnSpPr>
        <p:spPr bwMode="auto">
          <a:xfrm rot="-5400000" flipH="1" flipV="1">
            <a:off x="6262688" y="2241550"/>
            <a:ext cx="1587" cy="792163"/>
          </a:xfrm>
          <a:prstGeom prst="curvedConnector3">
            <a:avLst>
              <a:gd name="adj1" fmla="val -33100009"/>
            </a:avLst>
          </a:prstGeom>
          <a:noFill/>
          <a:ln w="9525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2" name="Rectangle 13"/>
          <p:cNvSpPr>
            <a:spLocks noChangeArrowheads="1"/>
          </p:cNvSpPr>
          <p:nvPr/>
        </p:nvSpPr>
        <p:spPr bwMode="auto">
          <a:xfrm>
            <a:off x="3779838" y="2636838"/>
            <a:ext cx="792162" cy="79216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87</a:t>
            </a:r>
          </a:p>
        </p:txBody>
      </p:sp>
      <p:sp>
        <p:nvSpPr>
          <p:cNvPr id="48143" name="Rectangle 14"/>
          <p:cNvSpPr>
            <a:spLocks noChangeArrowheads="1"/>
          </p:cNvSpPr>
          <p:nvPr/>
        </p:nvSpPr>
        <p:spPr bwMode="auto">
          <a:xfrm>
            <a:off x="4572000" y="2636838"/>
            <a:ext cx="792163" cy="79216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97</a:t>
            </a:r>
          </a:p>
        </p:txBody>
      </p:sp>
      <p:sp>
        <p:nvSpPr>
          <p:cNvPr id="48144" name="Rectangle 19"/>
          <p:cNvSpPr>
            <a:spLocks noChangeArrowheads="1"/>
          </p:cNvSpPr>
          <p:nvPr/>
        </p:nvSpPr>
        <p:spPr bwMode="auto">
          <a:xfrm>
            <a:off x="5364163" y="2636838"/>
            <a:ext cx="792162" cy="792162"/>
          </a:xfrm>
          <a:prstGeom prst="rect">
            <a:avLst/>
          </a:prstGeom>
          <a:solidFill>
            <a:srgbClr val="FFC000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102</a:t>
            </a:r>
          </a:p>
        </p:txBody>
      </p:sp>
    </p:spTree>
    <p:extLst>
      <p:ext uri="{BB962C8B-B14F-4D97-AF65-F5344CB8AC3E}">
        <p14:creationId xmlns:p14="http://schemas.microsoft.com/office/powerpoint/2010/main" val="38808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2E2F28-4031-442B-B842-EA663A8F9726}" type="slidenum">
              <a:rPr lang="pt-PT" sz="1200" smtClean="0"/>
              <a:pPr eaLnBrk="1" hangingPunct="1"/>
              <a:t>18</a:t>
            </a:fld>
            <a:endParaRPr lang="pt-PT" sz="12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Vector:Eliminar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611188" y="2636838"/>
            <a:ext cx="792162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1403350" y="2636838"/>
            <a:ext cx="792163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23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2195513" y="2636838"/>
            <a:ext cx="792162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34</a:t>
            </a: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2987675" y="2636838"/>
            <a:ext cx="792163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55</a:t>
            </a:r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2987675" y="2636838"/>
            <a:ext cx="792163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78</a:t>
            </a: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4572000" y="2636838"/>
            <a:ext cx="792163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87</a:t>
            </a:r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5364163" y="2636838"/>
            <a:ext cx="792162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97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3779838" y="2636838"/>
            <a:ext cx="792162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78</a:t>
            </a:r>
          </a:p>
        </p:txBody>
      </p:sp>
      <p:sp>
        <p:nvSpPr>
          <p:cNvPr id="49164" name="Rectangle 13"/>
          <p:cNvSpPr>
            <a:spLocks noChangeArrowheads="1"/>
          </p:cNvSpPr>
          <p:nvPr/>
        </p:nvSpPr>
        <p:spPr bwMode="auto">
          <a:xfrm>
            <a:off x="3779838" y="2636838"/>
            <a:ext cx="792162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87</a:t>
            </a:r>
          </a:p>
        </p:txBody>
      </p:sp>
      <p:sp>
        <p:nvSpPr>
          <p:cNvPr id="49165" name="Rectangle 14"/>
          <p:cNvSpPr>
            <a:spLocks noChangeArrowheads="1"/>
          </p:cNvSpPr>
          <p:nvPr/>
        </p:nvSpPr>
        <p:spPr bwMode="auto">
          <a:xfrm>
            <a:off x="4572000" y="2636838"/>
            <a:ext cx="792163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97</a:t>
            </a:r>
          </a:p>
        </p:txBody>
      </p:sp>
      <p:sp>
        <p:nvSpPr>
          <p:cNvPr id="49166" name="Rectangle 15"/>
          <p:cNvSpPr>
            <a:spLocks noChangeArrowheads="1"/>
          </p:cNvSpPr>
          <p:nvPr/>
        </p:nvSpPr>
        <p:spPr bwMode="auto">
          <a:xfrm>
            <a:off x="5364163" y="2636838"/>
            <a:ext cx="792162" cy="7921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102</a:t>
            </a:r>
          </a:p>
        </p:txBody>
      </p:sp>
    </p:spTree>
    <p:extLst>
      <p:ext uri="{BB962C8B-B14F-4D97-AF65-F5344CB8AC3E}">
        <p14:creationId xmlns:p14="http://schemas.microsoft.com/office/powerpoint/2010/main" val="25233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Lista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É uma coleção </a:t>
            </a:r>
            <a:r>
              <a:rPr lang="pt-PT" dirty="0"/>
              <a:t>de nós, em que cada nó contém um conjunto de atributos, entre os quais um atributo </a:t>
            </a:r>
            <a:r>
              <a:rPr lang="pt-PT" b="1" i="1" dirty="0" err="1" smtClean="0">
                <a:solidFill>
                  <a:schemeClr val="accent6">
                    <a:lumMod val="75000"/>
                  </a:schemeClr>
                </a:solidFill>
              </a:rPr>
              <a:t>proximo</a:t>
            </a:r>
            <a:r>
              <a:rPr lang="pt-PT" dirty="0" smtClean="0"/>
              <a:t> </a:t>
            </a:r>
          </a:p>
          <a:p>
            <a:pPr lvl="1"/>
            <a:r>
              <a:rPr lang="pt-PT" dirty="0" smtClean="0"/>
              <a:t>que </a:t>
            </a:r>
            <a:r>
              <a:rPr lang="pt-PT" dirty="0"/>
              <a:t>contém uma referência para o nó que ocupa a próxima posição na lista. </a:t>
            </a:r>
            <a:endParaRPr lang="pt-PT" dirty="0" smtClean="0"/>
          </a:p>
          <a:p>
            <a:r>
              <a:rPr lang="pt-PT" dirty="0" smtClean="0"/>
              <a:t>Os </a:t>
            </a:r>
            <a:r>
              <a:rPr lang="pt-PT" dirty="0"/>
              <a:t>restantes atributos contêm informação em função da aplicação. </a:t>
            </a:r>
            <a:endParaRPr lang="pt-PT" dirty="0" smtClean="0"/>
          </a:p>
          <a:p>
            <a:pPr lvl="1"/>
            <a:r>
              <a:rPr lang="pt-PT" dirty="0" smtClean="0"/>
              <a:t>O </a:t>
            </a:r>
            <a:r>
              <a:rPr lang="pt-PT" dirty="0"/>
              <a:t>acesso à lista é realizado através de uma referência especial denominada de </a:t>
            </a:r>
            <a:r>
              <a:rPr lang="pt-PT" b="1" i="1" dirty="0" smtClean="0">
                <a:solidFill>
                  <a:schemeClr val="accent6">
                    <a:lumMod val="75000"/>
                  </a:schemeClr>
                </a:solidFill>
              </a:rPr>
              <a:t>inicio</a:t>
            </a:r>
          </a:p>
          <a:p>
            <a:pPr lvl="2"/>
            <a:r>
              <a:rPr lang="pt-PT" dirty="0" smtClean="0"/>
              <a:t> </a:t>
            </a:r>
            <a:r>
              <a:rPr lang="pt-PT" dirty="0"/>
              <a:t>que contém uma referência para o primeiro elemento da lista.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23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Sumário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5043189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Estruturas de dados</a:t>
            </a:r>
          </a:p>
          <a:p>
            <a:pPr lvl="1"/>
            <a:r>
              <a:rPr lang="pt-PT" dirty="0" smtClean="0"/>
              <a:t>Visão geral</a:t>
            </a:r>
          </a:p>
          <a:p>
            <a:r>
              <a:rPr lang="pt-PT" dirty="0" smtClean="0"/>
              <a:t>Vetores </a:t>
            </a:r>
          </a:p>
          <a:p>
            <a:pPr lvl="1"/>
            <a:r>
              <a:rPr lang="pt-PT" dirty="0" smtClean="0"/>
              <a:t>Vantagens</a:t>
            </a:r>
          </a:p>
          <a:p>
            <a:pPr lvl="1"/>
            <a:r>
              <a:rPr lang="pt-PT" dirty="0" smtClean="0"/>
              <a:t>Desvantagens</a:t>
            </a:r>
          </a:p>
          <a:p>
            <a:r>
              <a:rPr lang="pt-PT" dirty="0" smtClean="0"/>
              <a:t>Listas</a:t>
            </a:r>
          </a:p>
          <a:p>
            <a:pPr lvl="1"/>
            <a:r>
              <a:rPr lang="pt-PT" dirty="0" smtClean="0"/>
              <a:t>Definição e exemplos</a:t>
            </a:r>
          </a:p>
          <a:p>
            <a:pPr lvl="1"/>
            <a:r>
              <a:rPr lang="pt-PT" dirty="0" smtClean="0"/>
              <a:t>Aplicações</a:t>
            </a:r>
          </a:p>
          <a:p>
            <a:pPr lvl="1"/>
            <a:r>
              <a:rPr lang="pt-PT" dirty="0" smtClean="0"/>
              <a:t>Operações e Complexidade</a:t>
            </a:r>
          </a:p>
          <a:p>
            <a:pPr lvl="1"/>
            <a:r>
              <a:rPr lang="pt-PT" dirty="0" smtClean="0"/>
              <a:t>Estrutura física</a:t>
            </a:r>
            <a:endParaRPr lang="pt-PT" dirty="0"/>
          </a:p>
          <a:p>
            <a:pPr marL="457200" lvl="1" indent="0">
              <a:buNone/>
            </a:pPr>
            <a:endParaRPr lang="pt-PT" dirty="0" smtClean="0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3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Listas: aplicação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listas ligadas são estruturas de dados fundamentais. </a:t>
            </a:r>
            <a:endParaRPr lang="pt-PT" dirty="0" smtClean="0"/>
          </a:p>
          <a:p>
            <a:r>
              <a:rPr lang="pt-PT" dirty="0" smtClean="0"/>
              <a:t>Podem </a:t>
            </a:r>
            <a:r>
              <a:rPr lang="pt-PT" dirty="0"/>
              <a:t>funcionar como componentes básicos </a:t>
            </a:r>
            <a:r>
              <a:rPr lang="pt-PT" b="1" i="1" dirty="0" err="1" smtClean="0"/>
              <a:t>building</a:t>
            </a:r>
            <a:r>
              <a:rPr lang="pt-PT" b="1" i="1" dirty="0" smtClean="0"/>
              <a:t> </a:t>
            </a:r>
            <a:r>
              <a:rPr lang="pt-PT" b="1" i="1" dirty="0" err="1" smtClean="0"/>
              <a:t>blocks</a:t>
            </a:r>
            <a:r>
              <a:rPr lang="pt-PT" b="1" i="1" dirty="0" smtClean="0"/>
              <a:t> </a:t>
            </a:r>
            <a:r>
              <a:rPr lang="pt-PT" dirty="0"/>
              <a:t>para implementar outras estruturas de dados tais </a:t>
            </a:r>
            <a:r>
              <a:rPr lang="pt-PT" dirty="0" smtClean="0"/>
              <a:t>como:</a:t>
            </a:r>
          </a:p>
          <a:p>
            <a:pPr lvl="1"/>
            <a:r>
              <a:rPr lang="pt-PT" dirty="0" smtClean="0"/>
              <a:t>filas </a:t>
            </a:r>
          </a:p>
          <a:p>
            <a:pPr lvl="1"/>
            <a:r>
              <a:rPr lang="pt-PT" dirty="0" smtClean="0"/>
              <a:t>pilhas </a:t>
            </a:r>
          </a:p>
          <a:p>
            <a:pPr lvl="1"/>
            <a:r>
              <a:rPr lang="pt-PT" dirty="0" smtClean="0"/>
              <a:t>vetores associativos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98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Operações básicas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operações básicas que podemos </a:t>
            </a:r>
            <a:r>
              <a:rPr lang="pt-PT" dirty="0" smtClean="0"/>
              <a:t>efetuar </a:t>
            </a:r>
            <a:r>
              <a:rPr lang="pt-PT" dirty="0"/>
              <a:t>numa lista são: </a:t>
            </a:r>
            <a:endParaRPr lang="pt-PT" dirty="0" smtClean="0"/>
          </a:p>
          <a:p>
            <a:pPr lvl="1"/>
            <a:r>
              <a:rPr lang="pt-PT" dirty="0" smtClean="0"/>
              <a:t>inserção </a:t>
            </a:r>
          </a:p>
          <a:p>
            <a:pPr lvl="1"/>
            <a:r>
              <a:rPr lang="pt-PT" dirty="0" smtClean="0"/>
              <a:t>eliminação </a:t>
            </a:r>
          </a:p>
          <a:p>
            <a:pPr lvl="1"/>
            <a:r>
              <a:rPr lang="pt-PT" dirty="0" smtClean="0"/>
              <a:t>consulta </a:t>
            </a:r>
            <a:r>
              <a:rPr lang="pt-PT" dirty="0"/>
              <a:t>de nós. </a:t>
            </a:r>
            <a:endParaRPr lang="pt-PT" dirty="0" smtClean="0"/>
          </a:p>
          <a:p>
            <a:r>
              <a:rPr lang="pt-PT" dirty="0" smtClean="0"/>
              <a:t>Os </a:t>
            </a:r>
            <a:r>
              <a:rPr lang="pt-PT" dirty="0"/>
              <a:t>nós podem ser inseridos ou eliminados dinamicamente em qualquer posição da lista.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13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Exemplo: inserção e eliminação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22</a:t>
            </a:fld>
            <a:endParaRPr lang="pt-P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68" y="1428378"/>
            <a:ext cx="7225639" cy="4608512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5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inserção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inserção de elementos numa lista pode ocorrer em três </a:t>
            </a:r>
            <a:r>
              <a:rPr lang="pt-PT" dirty="0" smtClean="0"/>
              <a:t>posições:</a:t>
            </a:r>
          </a:p>
          <a:p>
            <a:pPr lvl="1"/>
            <a:r>
              <a:rPr lang="pt-PT" dirty="0" smtClean="0"/>
              <a:t>no início </a:t>
            </a:r>
          </a:p>
          <a:p>
            <a:pPr lvl="1"/>
            <a:r>
              <a:rPr lang="pt-PT" dirty="0" smtClean="0"/>
              <a:t>no </a:t>
            </a:r>
            <a:r>
              <a:rPr lang="pt-PT" dirty="0"/>
              <a:t>meio </a:t>
            </a:r>
            <a:endParaRPr lang="pt-PT" dirty="0" smtClean="0"/>
          </a:p>
          <a:p>
            <a:pPr lvl="1"/>
            <a:r>
              <a:rPr lang="pt-PT" dirty="0" smtClean="0"/>
              <a:t>no </a:t>
            </a:r>
            <a:r>
              <a:rPr lang="pt-PT" dirty="0"/>
              <a:t>fim. </a:t>
            </a:r>
            <a:endParaRPr lang="pt-PT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44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eliminação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operações de eliminação pode ocorrer nas mesmas posições da inserção:</a:t>
            </a:r>
          </a:p>
          <a:p>
            <a:pPr lvl="1"/>
            <a:r>
              <a:rPr lang="pt-PT" dirty="0"/>
              <a:t>no início </a:t>
            </a:r>
          </a:p>
          <a:p>
            <a:pPr lvl="1"/>
            <a:r>
              <a:rPr lang="pt-PT" dirty="0"/>
              <a:t>no meio </a:t>
            </a:r>
          </a:p>
          <a:p>
            <a:pPr lvl="1"/>
            <a:r>
              <a:rPr lang="pt-PT" dirty="0"/>
              <a:t>no fim. </a:t>
            </a:r>
          </a:p>
          <a:p>
            <a:r>
              <a:rPr lang="pt-PT" dirty="0" smtClean="0"/>
              <a:t>Para a remoção de elementos da lista são realizadas as operações inversas às da inserção de elementos.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8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Complexidade das operações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25</a:t>
            </a:fld>
            <a:endParaRPr lang="pt-P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276872"/>
            <a:ext cx="7200800" cy="258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7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 física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nós podem estar em qualquer parte da </a:t>
            </a:r>
            <a:r>
              <a:rPr lang="pt-PT" dirty="0" smtClean="0"/>
              <a:t>memória</a:t>
            </a:r>
            <a:endParaRPr lang="pt-PT" dirty="0"/>
          </a:p>
          <a:p>
            <a:r>
              <a:rPr lang="pt-PT" dirty="0" smtClean="0"/>
              <a:t>Cada </a:t>
            </a:r>
            <a:r>
              <a:rPr lang="pt-PT" dirty="0"/>
              <a:t>nó tem apenas um endereço para o próximo nó da lista</a:t>
            </a:r>
            <a:r>
              <a:rPr lang="pt-PT" dirty="0" smtClean="0"/>
              <a:t>.</a:t>
            </a:r>
          </a:p>
          <a:p>
            <a:pPr lvl="1"/>
            <a:r>
              <a:rPr lang="pt-PT" dirty="0" smtClean="0"/>
              <a:t>Que permite a </a:t>
            </a:r>
            <a:r>
              <a:rPr lang="pt-PT" dirty="0"/>
              <a:t>passagem de um nó para </a:t>
            </a:r>
            <a:r>
              <a:rPr lang="pt-PT" dirty="0" smtClean="0"/>
              <a:t>o próximo.</a:t>
            </a:r>
            <a:endParaRPr lang="pt-PT" dirty="0"/>
          </a:p>
          <a:p>
            <a:pPr lvl="1"/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33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Lista de inteiros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Estrutura: </a:t>
            </a:r>
            <a:r>
              <a:rPr lang="pt-PT" dirty="0" err="1" smtClean="0"/>
              <a:t>ListaE</a:t>
            </a:r>
            <a:endParaRPr lang="pt-PT" dirty="0" smtClean="0"/>
          </a:p>
          <a:p>
            <a:pPr lvl="1"/>
            <a:r>
              <a:rPr lang="pt-PT" dirty="0" smtClean="0"/>
              <a:t>Numero (INTEIRO) – 1 byte</a:t>
            </a:r>
          </a:p>
          <a:p>
            <a:pPr lvl="1"/>
            <a:r>
              <a:rPr lang="pt-PT" dirty="0" err="1" smtClean="0"/>
              <a:t>Endereco_proximo</a:t>
            </a:r>
            <a:r>
              <a:rPr lang="pt-PT" dirty="0" smtClean="0"/>
              <a:t> (INTEIRO) – 1 byte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Um endereço é um número que representa a posição inicial de memória de um conjunto de informação.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31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Espaço físico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28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971600" y="1500484"/>
            <a:ext cx="891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solidFill>
                  <a:schemeClr val="tx2"/>
                </a:solidFill>
                <a:latin typeface="+mn-lt"/>
              </a:rPr>
              <a:t>Bytes</a:t>
            </a:r>
            <a:endParaRPr lang="pt-PT" sz="24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Rectângulo 7"/>
          <p:cNvSpPr/>
          <p:nvPr/>
        </p:nvSpPr>
        <p:spPr>
          <a:xfrm>
            <a:off x="4572000" y="1721790"/>
            <a:ext cx="3852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	Que elementos estão na memória ?</a:t>
            </a:r>
          </a:p>
          <a:p>
            <a:r>
              <a:rPr lang="pt-PT" dirty="0" smtClean="0"/>
              <a:t>10</a:t>
            </a:r>
            <a:r>
              <a:rPr lang="pt-PT" dirty="0"/>
              <a:t>, 5</a:t>
            </a:r>
            <a:r>
              <a:rPr lang="pt-PT" dirty="0" smtClean="0"/>
              <a:t>, 8, 9, 123,0</a:t>
            </a:r>
            <a:endParaRPr lang="pt-PT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2047189"/>
            <a:ext cx="2750643" cy="386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exão recta unidireccional 10"/>
          <p:cNvCxnSpPr/>
          <p:nvPr/>
        </p:nvCxnSpPr>
        <p:spPr>
          <a:xfrm>
            <a:off x="3381926" y="3980667"/>
            <a:ext cx="46999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81607"/>
            <a:ext cx="4859660" cy="79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Conexão recta unidireccional 22"/>
          <p:cNvCxnSpPr/>
          <p:nvPr/>
        </p:nvCxnSpPr>
        <p:spPr>
          <a:xfrm>
            <a:off x="5004048" y="3960833"/>
            <a:ext cx="576064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cta unidireccional 24"/>
          <p:cNvCxnSpPr/>
          <p:nvPr/>
        </p:nvCxnSpPr>
        <p:spPr>
          <a:xfrm>
            <a:off x="6732240" y="3980668"/>
            <a:ext cx="720080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cta unidireccional 26"/>
          <p:cNvCxnSpPr/>
          <p:nvPr/>
        </p:nvCxnSpPr>
        <p:spPr>
          <a:xfrm>
            <a:off x="8424337" y="41490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cta 19"/>
          <p:cNvCxnSpPr/>
          <p:nvPr/>
        </p:nvCxnSpPr>
        <p:spPr>
          <a:xfrm>
            <a:off x="8244408" y="472514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cta 30"/>
          <p:cNvCxnSpPr/>
          <p:nvPr/>
        </p:nvCxnSpPr>
        <p:spPr>
          <a:xfrm>
            <a:off x="8334372" y="4797152"/>
            <a:ext cx="180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Espaço físico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29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971600" y="1500484"/>
            <a:ext cx="891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>
                <a:solidFill>
                  <a:schemeClr val="tx2"/>
                </a:solidFill>
                <a:latin typeface="+mn-lt"/>
              </a:rPr>
              <a:t>Bytes</a:t>
            </a:r>
            <a:endParaRPr lang="pt-PT" sz="24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Rectângulo 7"/>
          <p:cNvSpPr/>
          <p:nvPr/>
        </p:nvSpPr>
        <p:spPr>
          <a:xfrm>
            <a:off x="4572000" y="1721790"/>
            <a:ext cx="3852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	Que elementos estão na memória ?</a:t>
            </a:r>
          </a:p>
          <a:p>
            <a:r>
              <a:rPr lang="pt-PT" dirty="0" smtClean="0"/>
              <a:t>10, </a:t>
            </a:r>
            <a:r>
              <a:rPr lang="pt-PT" dirty="0"/>
              <a:t>5</a:t>
            </a:r>
            <a:r>
              <a:rPr lang="pt-PT" dirty="0" smtClean="0"/>
              <a:t>, 8, 9, 123,0</a:t>
            </a:r>
            <a:endParaRPr lang="pt-PT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2047189"/>
            <a:ext cx="2750643" cy="386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2969535" y="2996952"/>
            <a:ext cx="165720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Oval 18"/>
          <p:cNvSpPr/>
          <p:nvPr/>
        </p:nvSpPr>
        <p:spPr>
          <a:xfrm>
            <a:off x="2969535" y="3437591"/>
            <a:ext cx="165720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/>
          <p:cNvSpPr/>
          <p:nvPr/>
        </p:nvSpPr>
        <p:spPr>
          <a:xfrm>
            <a:off x="2960221" y="4235710"/>
            <a:ext cx="165720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21"/>
          <p:cNvSpPr/>
          <p:nvPr/>
        </p:nvSpPr>
        <p:spPr>
          <a:xfrm>
            <a:off x="2971276" y="5681490"/>
            <a:ext cx="165720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" name="Conexão curva 12"/>
          <p:cNvCxnSpPr>
            <a:stCxn id="22" idx="0"/>
            <a:endCxn id="10" idx="6"/>
          </p:cNvCxnSpPr>
          <p:nvPr/>
        </p:nvCxnSpPr>
        <p:spPr>
          <a:xfrm rot="5400000" flipH="1" flipV="1">
            <a:off x="1788430" y="4334666"/>
            <a:ext cx="2612530" cy="81119"/>
          </a:xfrm>
          <a:prstGeom prst="curvedConnector4">
            <a:avLst>
              <a:gd name="adj1" fmla="val 40236"/>
              <a:gd name="adj2" fmla="val 10158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curva 25"/>
          <p:cNvCxnSpPr>
            <a:stCxn id="29" idx="2"/>
            <a:endCxn id="19" idx="2"/>
          </p:cNvCxnSpPr>
          <p:nvPr/>
        </p:nvCxnSpPr>
        <p:spPr>
          <a:xfrm rot="10800000" flipV="1">
            <a:off x="2969536" y="3284983"/>
            <a:ext cx="1741" cy="224615"/>
          </a:xfrm>
          <a:prstGeom prst="curvedConnector3">
            <a:avLst>
              <a:gd name="adj1" fmla="val 132303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971276" y="3212976"/>
            <a:ext cx="165720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Oval 29"/>
          <p:cNvSpPr/>
          <p:nvPr/>
        </p:nvSpPr>
        <p:spPr>
          <a:xfrm>
            <a:off x="2966120" y="3645024"/>
            <a:ext cx="165720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2960221" y="4437112"/>
            <a:ext cx="165720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4" name="Conexão curva 33"/>
          <p:cNvCxnSpPr>
            <a:stCxn id="30" idx="2"/>
            <a:endCxn id="21" idx="2"/>
          </p:cNvCxnSpPr>
          <p:nvPr/>
        </p:nvCxnSpPr>
        <p:spPr>
          <a:xfrm rot="10800000" flipV="1">
            <a:off x="2960222" y="3717032"/>
            <a:ext cx="5899" cy="590686"/>
          </a:xfrm>
          <a:prstGeom prst="curvedConnector3">
            <a:avLst>
              <a:gd name="adj1" fmla="val 39752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curva 38"/>
          <p:cNvCxnSpPr>
            <a:stCxn id="32" idx="2"/>
          </p:cNvCxnSpPr>
          <p:nvPr/>
        </p:nvCxnSpPr>
        <p:spPr>
          <a:xfrm rot="10800000" flipV="1">
            <a:off x="2771801" y="4509120"/>
            <a:ext cx="188421" cy="57606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ângulo 44"/>
          <p:cNvSpPr/>
          <p:nvPr/>
        </p:nvSpPr>
        <p:spPr>
          <a:xfrm>
            <a:off x="5796136" y="3397291"/>
            <a:ext cx="29162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/>
              <a:t>O endereço </a:t>
            </a:r>
            <a:r>
              <a:rPr lang="pt-PT" dirty="0" smtClean="0">
                <a:solidFill>
                  <a:schemeClr val="accent6">
                    <a:lumMod val="75000"/>
                  </a:schemeClr>
                </a:solidFill>
              </a:rPr>
              <a:t>zero </a:t>
            </a:r>
            <a:r>
              <a:rPr lang="pt-PT" dirty="0" smtClean="0"/>
              <a:t>está reservado para o Sistema Operativo.</a:t>
            </a:r>
          </a:p>
          <a:p>
            <a:pPr algn="ctr"/>
            <a:r>
              <a:rPr lang="pt-PT" dirty="0" smtClean="0"/>
              <a:t>Este é utilizado para indicar que a lista não tem mais elementos.</a:t>
            </a:r>
            <a:endParaRPr lang="pt-P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54" y="5146855"/>
            <a:ext cx="365125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ângulo 42"/>
          <p:cNvSpPr/>
          <p:nvPr/>
        </p:nvSpPr>
        <p:spPr>
          <a:xfrm>
            <a:off x="2378506" y="55489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3</a:t>
            </a:r>
            <a:endParaRPr lang="pt-PT" dirty="0"/>
          </a:p>
        </p:txBody>
      </p:sp>
      <p:sp>
        <p:nvSpPr>
          <p:cNvPr id="48" name="Rectângulo 47"/>
          <p:cNvSpPr/>
          <p:nvPr/>
        </p:nvSpPr>
        <p:spPr>
          <a:xfrm>
            <a:off x="2378506" y="31003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5</a:t>
            </a:r>
            <a:endParaRPr lang="pt-PT" dirty="0"/>
          </a:p>
        </p:txBody>
      </p:sp>
      <p:sp>
        <p:nvSpPr>
          <p:cNvPr id="49" name="Rectângulo 48"/>
          <p:cNvSpPr/>
          <p:nvPr/>
        </p:nvSpPr>
        <p:spPr>
          <a:xfrm>
            <a:off x="2378506" y="350959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45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Estruturas de </a:t>
            </a:r>
            <a:r>
              <a:rPr lang="pt-PT" dirty="0" smtClean="0"/>
              <a:t>dados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</a:t>
            </a:fld>
            <a:endParaRPr lang="pt-PT"/>
          </a:p>
        </p:txBody>
      </p:sp>
      <p:pic>
        <p:nvPicPr>
          <p:cNvPr id="1026" name="Picture 2" descr="C:\Users\pnunes\Desktop\My Dropbox\1112\AED_EI_20112012\Manual_ou_Livro\BookAED\Figuras\TiposEstruturasDadosjva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556791"/>
            <a:ext cx="772477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8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Inserir elemento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>
          <a:ln>
            <a:solidFill>
              <a:schemeClr val="accent6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InserirInicio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(endereço),</a:t>
            </a:r>
          </a:p>
          <a:p>
            <a:pPr marL="0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PT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numero </a:t>
            </a:r>
            <a:r>
              <a:rPr lang="pt-PT" dirty="0" smtClean="0"/>
              <a:t>(</a:t>
            </a:r>
            <a:r>
              <a:rPr lang="pt-PT" b="1" dirty="0" smtClean="0"/>
              <a:t>Inteiro</a:t>
            </a:r>
            <a:r>
              <a:rPr lang="pt-PT" dirty="0" smtClean="0"/>
              <a:t>)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)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361950" indent="0">
              <a:buNone/>
            </a:pPr>
            <a:r>
              <a:rPr lang="pt-PT" b="1" dirty="0" smtClean="0">
                <a:latin typeface="Consolas" pitchFamily="49" charset="0"/>
                <a:cs typeface="Consolas" pitchFamily="49" charset="0"/>
              </a:rPr>
              <a:t>Início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: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	novo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NovoElemento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novo.numero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= numero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novo.proximo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inicio 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	inicio = 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novo;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447675" indent="-447675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PT" b="1" dirty="0" smtClean="0">
                <a:latin typeface="Consolas" pitchFamily="49" charset="0"/>
                <a:cs typeface="Consolas" pitchFamily="49" charset="0"/>
              </a:rPr>
              <a:t>Fim.</a:t>
            </a:r>
            <a:endParaRPr lang="pt-PT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5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Lista vazia: e10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74837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inicio = 0</a:t>
            </a:r>
          </a:p>
          <a:p>
            <a:pPr marL="0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InserirInicio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,10)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31</a:t>
            </a:fld>
            <a:endParaRPr lang="pt-PT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21802"/>
            <a:ext cx="1459982" cy="266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ângulo 4"/>
          <p:cNvSpPr/>
          <p:nvPr/>
        </p:nvSpPr>
        <p:spPr>
          <a:xfrm>
            <a:off x="338758" y="3861048"/>
            <a:ext cx="26277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PT" sz="1600" dirty="0">
                <a:latin typeface="Consolas" pitchFamily="49" charset="0"/>
                <a:cs typeface="Consolas" pitchFamily="49" charset="0"/>
              </a:rPr>
              <a:t>novo =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NovoElemento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algn="l"/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novo.numero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= numero</a:t>
            </a:r>
          </a:p>
          <a:p>
            <a:pPr algn="l"/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novo.proximo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= inicio </a:t>
            </a:r>
          </a:p>
          <a:p>
            <a:pPr algn="l"/>
            <a:r>
              <a:rPr lang="pt-PT" sz="1600" dirty="0" smtClean="0">
                <a:latin typeface="Consolas" pitchFamily="49" charset="0"/>
                <a:cs typeface="Consolas" pitchFamily="49" charset="0"/>
              </a:rPr>
              <a:t>inicio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novo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Conexão recta unidireccional 6"/>
          <p:cNvCxnSpPr/>
          <p:nvPr/>
        </p:nvCxnSpPr>
        <p:spPr>
          <a:xfrm flipV="1">
            <a:off x="2843808" y="3429000"/>
            <a:ext cx="194421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unidireccional 8"/>
          <p:cNvCxnSpPr/>
          <p:nvPr/>
        </p:nvCxnSpPr>
        <p:spPr>
          <a:xfrm flipV="1">
            <a:off x="2843808" y="4255521"/>
            <a:ext cx="2088232" cy="37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cta unidireccional 10"/>
          <p:cNvCxnSpPr/>
          <p:nvPr/>
        </p:nvCxnSpPr>
        <p:spPr>
          <a:xfrm flipV="1">
            <a:off x="2771800" y="1628800"/>
            <a:ext cx="360040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cta unidireccional 20"/>
          <p:cNvCxnSpPr/>
          <p:nvPr/>
        </p:nvCxnSpPr>
        <p:spPr>
          <a:xfrm>
            <a:off x="2843808" y="4581128"/>
            <a:ext cx="2880320" cy="28803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692" y="5445223"/>
            <a:ext cx="614264" cy="97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Conexão recta unidireccional 29"/>
          <p:cNvCxnSpPr>
            <a:endCxn id="8196" idx="1"/>
          </p:cNvCxnSpPr>
          <p:nvPr/>
        </p:nvCxnSpPr>
        <p:spPr>
          <a:xfrm>
            <a:off x="2051720" y="4869160"/>
            <a:ext cx="1509972" cy="106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357817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3</a:t>
            </a:r>
            <a:endParaRPr lang="pt-PT" dirty="0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222" y="1249380"/>
            <a:ext cx="614264" cy="97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2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460248"/>
            <a:ext cx="739127" cy="95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23" y="2807850"/>
            <a:ext cx="1453137" cy="270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Lista: e8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74837"/>
          </a:xfrm>
        </p:spPr>
        <p:txBody>
          <a:bodyPr/>
          <a:lstStyle/>
          <a:p>
            <a:pPr marL="0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InserirInicio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,8)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32</a:t>
            </a:fld>
            <a:endParaRPr lang="pt-PT"/>
          </a:p>
        </p:txBody>
      </p:sp>
      <p:sp>
        <p:nvSpPr>
          <p:cNvPr id="5" name="Rectângulo 4"/>
          <p:cNvSpPr/>
          <p:nvPr/>
        </p:nvSpPr>
        <p:spPr>
          <a:xfrm>
            <a:off x="338758" y="3861048"/>
            <a:ext cx="26277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PT" sz="1600" dirty="0">
                <a:latin typeface="Consolas" pitchFamily="49" charset="0"/>
                <a:cs typeface="Consolas" pitchFamily="49" charset="0"/>
              </a:rPr>
              <a:t>novo =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NovoElemento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algn="l"/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novo.numero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= numero</a:t>
            </a:r>
          </a:p>
          <a:p>
            <a:pPr algn="l"/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novo.proximo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= inicio </a:t>
            </a:r>
          </a:p>
          <a:p>
            <a:pPr algn="l"/>
            <a:r>
              <a:rPr lang="pt-PT" sz="1600" dirty="0" smtClean="0">
                <a:latin typeface="Consolas" pitchFamily="49" charset="0"/>
                <a:cs typeface="Consolas" pitchFamily="49" charset="0"/>
              </a:rPr>
              <a:t>inicio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novo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Conexão recta unidireccional 6"/>
          <p:cNvCxnSpPr/>
          <p:nvPr/>
        </p:nvCxnSpPr>
        <p:spPr>
          <a:xfrm flipV="1">
            <a:off x="2843808" y="3429000"/>
            <a:ext cx="194421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unidireccional 8"/>
          <p:cNvCxnSpPr/>
          <p:nvPr/>
        </p:nvCxnSpPr>
        <p:spPr>
          <a:xfrm flipV="1">
            <a:off x="2843808" y="4255521"/>
            <a:ext cx="2088232" cy="37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cta unidireccional 20"/>
          <p:cNvCxnSpPr/>
          <p:nvPr/>
        </p:nvCxnSpPr>
        <p:spPr>
          <a:xfrm>
            <a:off x="2843808" y="4581128"/>
            <a:ext cx="2880320" cy="28803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cta unidireccional 29"/>
          <p:cNvCxnSpPr/>
          <p:nvPr/>
        </p:nvCxnSpPr>
        <p:spPr>
          <a:xfrm>
            <a:off x="2051720" y="4869160"/>
            <a:ext cx="1509972" cy="106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357817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175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Eliminar elemento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>
          <a:ln>
            <a:solidFill>
              <a:schemeClr val="accent6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EliminarInicio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(endereço))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361950" indent="0">
              <a:buNone/>
            </a:pPr>
            <a:r>
              <a:rPr lang="pt-PT" b="1" dirty="0" smtClean="0">
                <a:latin typeface="Consolas" pitchFamily="49" charset="0"/>
                <a:cs typeface="Consolas" pitchFamily="49" charset="0"/>
              </a:rPr>
              <a:t>Início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: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	Se (inicio) Então</a:t>
            </a:r>
          </a:p>
          <a:p>
            <a:pPr marL="0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aux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= inicio</a:t>
            </a:r>
          </a:p>
          <a:p>
            <a:pPr marL="0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inicio = 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inicio.proximo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EliminaElemento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aux</a:t>
            </a:r>
            <a:endParaRPr lang="pt-PT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FimSe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447675" indent="-447675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PT" b="1" dirty="0" smtClean="0">
                <a:latin typeface="Consolas" pitchFamily="49" charset="0"/>
                <a:cs typeface="Consolas" pitchFamily="49" charset="0"/>
              </a:rPr>
              <a:t>Fim.</a:t>
            </a:r>
            <a:endParaRPr lang="pt-PT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50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inserir elemento fim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>
          <a:xfrm>
            <a:off x="304800" y="1196752"/>
            <a:ext cx="8686800" cy="4824537"/>
          </a:xfrm>
          <a:ln>
            <a:solidFill>
              <a:schemeClr val="accent6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400" dirty="0" err="1" smtClean="0">
                <a:latin typeface="Consolas" pitchFamily="49" charset="0"/>
                <a:cs typeface="Consolas" pitchFamily="49" charset="0"/>
              </a:rPr>
              <a:t>InserirFim</a:t>
            </a:r>
            <a:r>
              <a:rPr lang="pt-PT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inicio</a:t>
            </a:r>
            <a:r>
              <a:rPr lang="pt-PT" sz="1400" dirty="0" smtClean="0">
                <a:latin typeface="Consolas" pitchFamily="49" charset="0"/>
                <a:cs typeface="Consolas" pitchFamily="49" charset="0"/>
              </a:rPr>
              <a:t> (endereço), </a:t>
            </a:r>
            <a:r>
              <a:rPr lang="pt-PT" sz="1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numero </a:t>
            </a:r>
            <a:r>
              <a:rPr lang="pt-PT" sz="1400" dirty="0"/>
              <a:t>(</a:t>
            </a:r>
            <a:r>
              <a:rPr lang="pt-PT" sz="1400" b="1" dirty="0"/>
              <a:t>Inteiro</a:t>
            </a:r>
            <a:r>
              <a:rPr lang="pt-PT" sz="1400" dirty="0"/>
              <a:t>)</a:t>
            </a:r>
            <a:r>
              <a:rPr lang="pt-PT" sz="1400" dirty="0" smtClean="0">
                <a:latin typeface="Consolas" pitchFamily="49" charset="0"/>
                <a:cs typeface="Consolas" pitchFamily="49" charset="0"/>
              </a:rPr>
              <a:t>)</a:t>
            </a:r>
            <a:endParaRPr lang="pt-PT" sz="1400" dirty="0">
              <a:latin typeface="Consolas" pitchFamily="49" charset="0"/>
              <a:cs typeface="Consolas" pitchFamily="49" charset="0"/>
            </a:endParaRPr>
          </a:p>
          <a:p>
            <a:pPr marL="361950" indent="0">
              <a:buNone/>
            </a:pPr>
            <a:r>
              <a:rPr lang="pt-PT" sz="1400" b="1" dirty="0" smtClean="0">
                <a:latin typeface="Consolas" pitchFamily="49" charset="0"/>
                <a:cs typeface="Consolas" pitchFamily="49" charset="0"/>
              </a:rPr>
              <a:t>Início</a:t>
            </a:r>
            <a:r>
              <a:rPr lang="pt-PT" sz="1400" dirty="0" smtClean="0">
                <a:latin typeface="Consolas" pitchFamily="49" charset="0"/>
                <a:cs typeface="Consolas" pitchFamily="49" charset="0"/>
              </a:rPr>
              <a:t>:</a:t>
            </a:r>
            <a:endParaRPr lang="pt-PT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novo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NovoElemento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    	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novo.numero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= numero</a:t>
            </a:r>
          </a:p>
          <a:p>
            <a:pPr marL="0" indent="0"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novo.proximo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= 0</a:t>
            </a:r>
          </a:p>
          <a:p>
            <a:pPr marL="0" lvl="1" indent="0">
              <a:buNone/>
            </a:pP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ant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0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aux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inicio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Enquanto (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aux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)			</a:t>
            </a:r>
            <a:r>
              <a:rPr lang="pt-PT" sz="1200" dirty="0" smtClean="0">
                <a:latin typeface="Consolas" pitchFamily="49" charset="0"/>
                <a:cs typeface="Consolas" pitchFamily="49" charset="0"/>
              </a:rPr>
              <a:t>/* </a:t>
            </a:r>
            <a:r>
              <a:rPr lang="pt-PT" sz="1200" dirty="0" err="1" smtClean="0">
                <a:latin typeface="Consolas" pitchFamily="49" charset="0"/>
                <a:cs typeface="Consolas" pitchFamily="49" charset="0"/>
              </a:rPr>
              <a:t>ant</a:t>
            </a:r>
            <a:r>
              <a:rPr lang="pt-PT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200" dirty="0">
                <a:latin typeface="Consolas" pitchFamily="49" charset="0"/>
                <a:cs typeface="Consolas" pitchFamily="49" charset="0"/>
              </a:rPr>
              <a:t>referencia o último */</a:t>
            </a:r>
          </a:p>
          <a:p>
            <a:pPr marL="0" indent="0">
              <a:buNone/>
            </a:pP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ant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aux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aux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aux.proximo</a:t>
            </a:r>
            <a:endParaRPr lang="pt-PT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FimEnquanto</a:t>
            </a:r>
            <a:endParaRPr lang="pt-PT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Se (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ant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) Então			</a:t>
            </a:r>
            <a:r>
              <a:rPr lang="pt-PT" sz="1200" dirty="0" smtClean="0">
                <a:latin typeface="Consolas" pitchFamily="49" charset="0"/>
                <a:cs typeface="Consolas" pitchFamily="49" charset="0"/>
              </a:rPr>
              <a:t>/* lista tem pelo menos 1 elemento */	</a:t>
            </a:r>
          </a:p>
          <a:p>
            <a:pPr marL="0" indent="0">
              <a:buNone/>
            </a:pP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ant.proximo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= novo	</a:t>
            </a:r>
          </a:p>
          <a:p>
            <a:pPr marL="0" indent="0"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Senão				</a:t>
            </a:r>
            <a:r>
              <a:rPr lang="pt-PT" sz="1200" dirty="0" smtClean="0">
                <a:latin typeface="Consolas" pitchFamily="49" charset="0"/>
                <a:cs typeface="Consolas" pitchFamily="49" charset="0"/>
              </a:rPr>
              <a:t>/* lista vazia */</a:t>
            </a:r>
          </a:p>
          <a:p>
            <a:pPr marL="0" indent="0">
              <a:buNone/>
            </a:pP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  inicio = novo	</a:t>
            </a:r>
          </a:p>
          <a:p>
            <a:pPr marL="0" indent="0"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FimSe</a:t>
            </a:r>
            <a:endParaRPr lang="pt-PT" sz="1600" dirty="0" smtClean="0">
              <a:latin typeface="Consolas" pitchFamily="49" charset="0"/>
              <a:cs typeface="Consolas" pitchFamily="49" charset="0"/>
            </a:endParaRPr>
          </a:p>
          <a:p>
            <a:pPr marL="361950" indent="0">
              <a:buNone/>
            </a:pPr>
            <a:r>
              <a:rPr lang="pt-PT" sz="1400" b="1" dirty="0" smtClean="0">
                <a:latin typeface="Consolas" pitchFamily="49" charset="0"/>
                <a:cs typeface="Consolas" pitchFamily="49" charset="0"/>
              </a:rPr>
              <a:t>Fim</a:t>
            </a:r>
            <a:r>
              <a:rPr lang="pt-PT" sz="1400" b="1" dirty="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81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eliminar elemento fim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>
          <a:xfrm>
            <a:off x="304800" y="1196752"/>
            <a:ext cx="8686800" cy="4824537"/>
          </a:xfrm>
          <a:ln>
            <a:solidFill>
              <a:schemeClr val="accent6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EliminaFim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inicio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(endereço))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  <a:p>
            <a:pPr marL="361950" indent="0">
              <a:buNone/>
            </a:pPr>
            <a:r>
              <a:rPr lang="pt-PT" sz="1400" b="1" dirty="0" smtClean="0">
                <a:latin typeface="Consolas" pitchFamily="49" charset="0"/>
                <a:cs typeface="Consolas" pitchFamily="49" charset="0"/>
              </a:rPr>
              <a:t>Início</a:t>
            </a:r>
            <a:r>
              <a:rPr lang="pt-PT" sz="14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361950" indent="0">
              <a:buNone/>
              <a:tabLst>
                <a:tab pos="714375" algn="l"/>
              </a:tabLst>
            </a:pPr>
            <a:r>
              <a:rPr lang="pt-PT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Se (inicio) Então</a:t>
            </a:r>
          </a:p>
          <a:p>
            <a:pPr marL="361950" indent="0">
              <a:buNone/>
              <a:tabLst>
                <a:tab pos="714375" algn="l"/>
                <a:tab pos="1257300" algn="l"/>
              </a:tabLst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Se (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inicio.proximo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61950" indent="0">
              <a:buNone/>
              <a:tabLst>
                <a:tab pos="714375" algn="l"/>
                <a:tab pos="1257300" algn="l"/>
              </a:tabLst>
            </a:pP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ap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inicio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  <a:tabLst>
                <a:tab pos="1257300" algn="l"/>
              </a:tabLst>
            </a:pP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aux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inicio.proximo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  <a:tabLst>
                <a:tab pos="1257300" algn="l"/>
              </a:tabLst>
            </a:pP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	Enquanto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aux.proximo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200" dirty="0">
                <a:latin typeface="Consolas" pitchFamily="49" charset="0"/>
                <a:cs typeface="Consolas" pitchFamily="49" charset="0"/>
              </a:rPr>
              <a:t>/* </a:t>
            </a:r>
            <a:r>
              <a:rPr lang="pt-PT" sz="1200" dirty="0" err="1">
                <a:latin typeface="Consolas" pitchFamily="49" charset="0"/>
                <a:cs typeface="Consolas" pitchFamily="49" charset="0"/>
              </a:rPr>
              <a:t>ap</a:t>
            </a:r>
            <a:r>
              <a:rPr lang="pt-PT" sz="1200" dirty="0">
                <a:latin typeface="Consolas" pitchFamily="49" charset="0"/>
                <a:cs typeface="Consolas" pitchFamily="49" charset="0"/>
              </a:rPr>
              <a:t> referencia o penúltimo */</a:t>
            </a:r>
          </a:p>
          <a:p>
            <a:pPr marL="0" indent="0">
              <a:buNone/>
              <a:tabLst>
                <a:tab pos="1619250" algn="l"/>
                <a:tab pos="2238375" algn="l"/>
              </a:tabLst>
            </a:pP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     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ant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aux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619250" algn="l"/>
              </a:tabLst>
            </a:pP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     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aux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aux.proximo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257300" algn="l"/>
              </a:tabLst>
            </a:pP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FimEnquanto</a:t>
            </a:r>
            <a:endParaRPr lang="pt-PT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257300" algn="l"/>
              </a:tabLst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aux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ant</a:t>
            </a:r>
            <a:endParaRPr lang="pt-PT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714375" algn="l"/>
                <a:tab pos="1257300" algn="l"/>
              </a:tabLst>
            </a:pP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Senão				</a:t>
            </a:r>
            <a:r>
              <a:rPr lang="pt-PT" sz="1200" dirty="0" smtClean="0">
                <a:latin typeface="Consolas" pitchFamily="49" charset="0"/>
                <a:cs typeface="Consolas" pitchFamily="49" charset="0"/>
              </a:rPr>
              <a:t>/* só tem um */</a:t>
            </a:r>
          </a:p>
          <a:p>
            <a:pPr marL="0" indent="0"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aux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= inicio</a:t>
            </a:r>
          </a:p>
          <a:p>
            <a:pPr marL="0" indent="0">
              <a:buNone/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	 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    inicio = 0			</a:t>
            </a:r>
          </a:p>
          <a:p>
            <a:pPr marL="0" indent="0">
              <a:buNone/>
              <a:tabLst>
                <a:tab pos="714375" algn="l"/>
              </a:tabLst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	   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FimSe</a:t>
            </a:r>
            <a:endParaRPr lang="pt-PT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      	   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EliminaElemento</a:t>
            </a:r>
            <a:r>
              <a:rPr lang="pt-PT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aux</a:t>
            </a:r>
            <a:endParaRPr lang="pt-PT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714375" algn="l"/>
              </a:tabLst>
            </a:pPr>
            <a:r>
              <a:rPr lang="pt-PT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dirty="0" err="1" smtClean="0">
                <a:latin typeface="Consolas" pitchFamily="49" charset="0"/>
                <a:cs typeface="Consolas" pitchFamily="49" charset="0"/>
              </a:rPr>
              <a:t>FimSe</a:t>
            </a:r>
            <a:endParaRPr lang="pt-PT" sz="1600" dirty="0" smtClean="0">
              <a:latin typeface="Consolas" pitchFamily="49" charset="0"/>
              <a:cs typeface="Consolas" pitchFamily="49" charset="0"/>
            </a:endParaRPr>
          </a:p>
          <a:p>
            <a:pPr marL="361950" indent="0">
              <a:buNone/>
            </a:pPr>
            <a:r>
              <a:rPr lang="pt-PT" sz="1400" b="1" dirty="0" smtClean="0">
                <a:latin typeface="Consolas" pitchFamily="49" charset="0"/>
                <a:cs typeface="Consolas" pitchFamily="49" charset="0"/>
              </a:rPr>
              <a:t>Fim</a:t>
            </a:r>
            <a:r>
              <a:rPr lang="pt-PT" sz="1400" b="1" dirty="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7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Lista: inicio, fim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Para facilitar as operações de inserção no fim da lista recorre-se a outra referência especial </a:t>
            </a:r>
            <a:r>
              <a:rPr lang="pt-PT" dirty="0"/>
              <a:t>denominada de </a:t>
            </a:r>
            <a:r>
              <a:rPr lang="pt-PT" b="1" i="1" dirty="0" smtClean="0">
                <a:solidFill>
                  <a:schemeClr val="accent6">
                    <a:lumMod val="75000"/>
                  </a:schemeClr>
                </a:solidFill>
              </a:rPr>
              <a:t>fim</a:t>
            </a:r>
            <a:endParaRPr lang="pt-PT" b="1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pt-PT" dirty="0"/>
              <a:t> que contém uma referência para o </a:t>
            </a:r>
            <a:r>
              <a:rPr lang="pt-PT" dirty="0" smtClean="0"/>
              <a:t>último </a:t>
            </a:r>
            <a:r>
              <a:rPr lang="pt-PT" dirty="0"/>
              <a:t>elemento da lista.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80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Inserir elemento inicio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>
          <a:ln>
            <a:solidFill>
              <a:schemeClr val="accent6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InserirInicio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(endereço),</a:t>
            </a:r>
          </a:p>
          <a:p>
            <a:pPr marL="0" indent="0">
              <a:buNone/>
            </a:pPr>
            <a:r>
              <a:rPr lang="pt-PT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		fim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(endereço),</a:t>
            </a:r>
            <a:endParaRPr lang="pt-PT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PT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numero </a:t>
            </a:r>
            <a:r>
              <a:rPr lang="pt-PT" dirty="0" smtClean="0"/>
              <a:t>(</a:t>
            </a:r>
            <a:r>
              <a:rPr lang="pt-PT" b="1" dirty="0" smtClean="0"/>
              <a:t>Inteiro</a:t>
            </a:r>
            <a:r>
              <a:rPr lang="pt-PT" dirty="0" smtClean="0"/>
              <a:t>)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)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361950" indent="0">
              <a:buNone/>
            </a:pPr>
            <a:r>
              <a:rPr lang="pt-PT" b="1" dirty="0" smtClean="0">
                <a:latin typeface="Consolas" pitchFamily="49" charset="0"/>
                <a:cs typeface="Consolas" pitchFamily="49" charset="0"/>
              </a:rPr>
              <a:t>Início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: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809625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novo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NovoElemento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809625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novo.numero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= numero</a:t>
            </a:r>
          </a:p>
          <a:p>
            <a:pPr marL="809625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novo.proximo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= inicio </a:t>
            </a:r>
          </a:p>
          <a:p>
            <a:pPr marL="809625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inicio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novo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809625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Se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(fim 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= 0) Então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1257300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fim = 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inicio</a:t>
            </a:r>
          </a:p>
          <a:p>
            <a:pPr marL="809625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FimSe</a:t>
            </a:r>
            <a:endParaRPr lang="pt-PT" dirty="0" smtClean="0">
              <a:latin typeface="Consolas" pitchFamily="49" charset="0"/>
              <a:cs typeface="Consolas" pitchFamily="49" charset="0"/>
            </a:endParaRPr>
          </a:p>
          <a:p>
            <a:pPr marL="447675" indent="-447675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PT" b="1" dirty="0" smtClean="0">
                <a:latin typeface="Consolas" pitchFamily="49" charset="0"/>
                <a:cs typeface="Consolas" pitchFamily="49" charset="0"/>
              </a:rPr>
              <a:t>Fim.</a:t>
            </a:r>
            <a:endParaRPr lang="pt-PT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6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inserir elemento fim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>
          <a:ln>
            <a:solidFill>
              <a:schemeClr val="accent6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sz="4400" dirty="0" err="1" smtClean="0">
                <a:latin typeface="Consolas" pitchFamily="49" charset="0"/>
                <a:cs typeface="Consolas" pitchFamily="49" charset="0"/>
              </a:rPr>
              <a:t>InserirFim</a:t>
            </a:r>
            <a:r>
              <a:rPr lang="pt-PT" sz="4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4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inicio</a:t>
            </a:r>
            <a:r>
              <a:rPr lang="pt-PT" sz="4400" dirty="0" smtClean="0">
                <a:latin typeface="Consolas" pitchFamily="49" charset="0"/>
                <a:cs typeface="Consolas" pitchFamily="49" charset="0"/>
              </a:rPr>
              <a:t> (endereço),</a:t>
            </a:r>
          </a:p>
          <a:p>
            <a:pPr marL="0" indent="0">
              <a:buNone/>
            </a:pPr>
            <a:r>
              <a:rPr lang="pt-PT" sz="4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		fim</a:t>
            </a:r>
            <a:r>
              <a:rPr lang="pt-PT" sz="4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4400" dirty="0">
                <a:latin typeface="Consolas" pitchFamily="49" charset="0"/>
                <a:cs typeface="Consolas" pitchFamily="49" charset="0"/>
              </a:rPr>
              <a:t>(endereço),</a:t>
            </a:r>
            <a:endParaRPr lang="pt-PT" sz="4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44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PT" sz="4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numero </a:t>
            </a:r>
            <a:r>
              <a:rPr lang="pt-PT" sz="4400" dirty="0" smtClean="0"/>
              <a:t>(</a:t>
            </a:r>
            <a:r>
              <a:rPr lang="pt-PT" sz="4400" b="1" dirty="0" smtClean="0"/>
              <a:t>Inteiro</a:t>
            </a:r>
            <a:r>
              <a:rPr lang="pt-PT" sz="4400" dirty="0" smtClean="0"/>
              <a:t>)</a:t>
            </a:r>
            <a:r>
              <a:rPr lang="pt-PT" sz="4400" dirty="0" smtClean="0">
                <a:latin typeface="Consolas" pitchFamily="49" charset="0"/>
                <a:cs typeface="Consolas" pitchFamily="49" charset="0"/>
              </a:rPr>
              <a:t>)</a:t>
            </a:r>
            <a:endParaRPr lang="pt-PT" sz="4400" dirty="0">
              <a:latin typeface="Consolas" pitchFamily="49" charset="0"/>
              <a:cs typeface="Consolas" pitchFamily="49" charset="0"/>
            </a:endParaRPr>
          </a:p>
          <a:p>
            <a:pPr marL="361950" indent="0">
              <a:buNone/>
            </a:pPr>
            <a:r>
              <a:rPr lang="pt-PT" b="1" dirty="0" smtClean="0">
                <a:latin typeface="Consolas" pitchFamily="49" charset="0"/>
                <a:cs typeface="Consolas" pitchFamily="49" charset="0"/>
              </a:rPr>
              <a:t>Início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: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809625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novo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NovoElemento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809625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novo.numero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numero</a:t>
            </a:r>
          </a:p>
          <a:p>
            <a:pPr marL="809625" indent="0">
              <a:buNone/>
            </a:pPr>
            <a:r>
              <a:rPr lang="pt-PT" dirty="0" err="1">
                <a:latin typeface="Consolas" pitchFamily="49" charset="0"/>
                <a:cs typeface="Consolas" pitchFamily="49" charset="0"/>
              </a:rPr>
              <a:t>novo.proximo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0 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809625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Se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(fim) Então</a:t>
            </a:r>
          </a:p>
          <a:p>
            <a:pPr marL="1257300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fim.proximo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= 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novo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1257300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fim = 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novo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809625" indent="0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Senão</a:t>
            </a:r>
          </a:p>
          <a:p>
            <a:pPr marL="1257300" indent="0">
              <a:buNone/>
            </a:pPr>
            <a:r>
              <a:rPr lang="pt-PT" sz="3300" dirty="0">
                <a:latin typeface="Consolas" pitchFamily="49" charset="0"/>
                <a:cs typeface="Consolas" pitchFamily="49" charset="0"/>
              </a:rPr>
              <a:t>inicio = novo</a:t>
            </a:r>
          </a:p>
          <a:p>
            <a:pPr marL="1257300" indent="0">
              <a:buNone/>
            </a:pPr>
            <a:r>
              <a:rPr lang="pt-PT" sz="3300" dirty="0">
                <a:latin typeface="Consolas" pitchFamily="49" charset="0"/>
                <a:cs typeface="Consolas" pitchFamily="49" charset="0"/>
              </a:rPr>
              <a:t>fim = novo</a:t>
            </a:r>
          </a:p>
          <a:p>
            <a:pPr marL="809625" indent="0">
              <a:buNone/>
            </a:pPr>
            <a:r>
              <a:rPr lang="pt-PT" dirty="0" err="1">
                <a:latin typeface="Consolas" pitchFamily="49" charset="0"/>
                <a:cs typeface="Consolas" pitchFamily="49" charset="0"/>
              </a:rPr>
              <a:t>fimSe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447675" indent="-447675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PT" b="1" dirty="0" smtClean="0">
                <a:latin typeface="Consolas" pitchFamily="49" charset="0"/>
                <a:cs typeface="Consolas" pitchFamily="49" charset="0"/>
              </a:rPr>
              <a:t>Fim.</a:t>
            </a:r>
            <a:endParaRPr lang="pt-PT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88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Pesquisa elemento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>
          <a:ln>
            <a:solidFill>
              <a:schemeClr val="accent6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sz="3600" dirty="0" err="1" smtClean="0">
                <a:latin typeface="Consolas" pitchFamily="49" charset="0"/>
                <a:cs typeface="Consolas" pitchFamily="49" charset="0"/>
              </a:rPr>
              <a:t>ExisteElemento</a:t>
            </a:r>
            <a:r>
              <a:rPr lang="pt-PT" sz="3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3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inicio</a:t>
            </a:r>
            <a:r>
              <a:rPr lang="pt-PT" sz="3600" dirty="0" smtClean="0">
                <a:latin typeface="Consolas" pitchFamily="49" charset="0"/>
                <a:cs typeface="Consolas" pitchFamily="49" charset="0"/>
              </a:rPr>
              <a:t> (endereço),</a:t>
            </a:r>
          </a:p>
          <a:p>
            <a:pPr marL="0" indent="0">
              <a:buNone/>
            </a:pPr>
            <a:r>
              <a:rPr lang="pt-PT" sz="3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		fim</a:t>
            </a:r>
            <a:r>
              <a:rPr lang="pt-PT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3600" dirty="0">
                <a:latin typeface="Consolas" pitchFamily="49" charset="0"/>
                <a:cs typeface="Consolas" pitchFamily="49" charset="0"/>
              </a:rPr>
              <a:t>(endereço),</a:t>
            </a:r>
            <a:endParaRPr lang="pt-PT" sz="3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sz="3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PT" sz="3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pt-PT" sz="3600" dirty="0" smtClean="0"/>
              <a:t>(</a:t>
            </a:r>
            <a:r>
              <a:rPr lang="pt-PT" sz="3600" b="1" dirty="0" smtClean="0"/>
              <a:t>Inteiro</a:t>
            </a:r>
            <a:r>
              <a:rPr lang="pt-PT" sz="3600" dirty="0" smtClean="0"/>
              <a:t>)</a:t>
            </a:r>
            <a:r>
              <a:rPr lang="pt-PT" sz="3600" dirty="0" smtClean="0">
                <a:latin typeface="Consolas" pitchFamily="49" charset="0"/>
                <a:cs typeface="Consolas" pitchFamily="49" charset="0"/>
              </a:rPr>
              <a:t>)</a:t>
            </a:r>
            <a:endParaRPr lang="pt-PT" sz="3600" dirty="0">
              <a:latin typeface="Consolas" pitchFamily="49" charset="0"/>
              <a:cs typeface="Consolas" pitchFamily="49" charset="0"/>
            </a:endParaRPr>
          </a:p>
          <a:p>
            <a:pPr marL="361950" indent="0">
              <a:buNone/>
            </a:pPr>
            <a:r>
              <a:rPr lang="pt-PT" b="1" dirty="0" smtClean="0">
                <a:latin typeface="Consolas" pitchFamily="49" charset="0"/>
                <a:cs typeface="Consolas" pitchFamily="49" charset="0"/>
              </a:rPr>
              <a:t>Início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: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895350" indent="-447675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aux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= inicio</a:t>
            </a:r>
          </a:p>
          <a:p>
            <a:pPr marL="895350" indent="-447675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enc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= 0  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895350" indent="-447675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Enquanto (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aux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) 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895350" indent="-447675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		  Se (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aux.numero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= numero) Então</a:t>
            </a:r>
          </a:p>
          <a:p>
            <a:pPr marL="895350" indent="-447675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enc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= 1</a:t>
            </a:r>
          </a:p>
          <a:p>
            <a:pPr marL="895350" indent="-447675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aux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= 0</a:t>
            </a:r>
          </a:p>
          <a:p>
            <a:pPr marL="895350" indent="-447675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FimSe</a:t>
            </a:r>
            <a:endParaRPr lang="pt-PT" dirty="0" smtClean="0">
              <a:latin typeface="Consolas" pitchFamily="49" charset="0"/>
              <a:cs typeface="Consolas" pitchFamily="49" charset="0"/>
            </a:endParaRPr>
          </a:p>
          <a:p>
            <a:pPr marL="895350" indent="-447675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aux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aux.proximo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895350" indent="-447675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 	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FimEnquanto</a:t>
            </a:r>
            <a:endParaRPr lang="pt-PT" dirty="0" smtClean="0">
              <a:latin typeface="Consolas" pitchFamily="49" charset="0"/>
              <a:cs typeface="Consolas" pitchFamily="49" charset="0"/>
            </a:endParaRPr>
          </a:p>
          <a:p>
            <a:pPr marL="895350" indent="-447675"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RETORNA 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enc</a:t>
            </a:r>
            <a:endParaRPr lang="pt-PT" dirty="0" smtClean="0">
              <a:latin typeface="Consolas" pitchFamily="49" charset="0"/>
              <a:cs typeface="Consolas" pitchFamily="49" charset="0"/>
            </a:endParaRPr>
          </a:p>
          <a:p>
            <a:pPr marL="447675" indent="-447675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PT" b="1" dirty="0" smtClean="0">
                <a:latin typeface="Consolas" pitchFamily="49" charset="0"/>
                <a:cs typeface="Consolas" pitchFamily="49" charset="0"/>
              </a:rPr>
              <a:t>Fim.</a:t>
            </a:r>
            <a:endParaRPr lang="pt-PT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52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Vetores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Vantagens</a:t>
            </a:r>
          </a:p>
          <a:p>
            <a:pPr lvl="1"/>
            <a:r>
              <a:rPr lang="pt-PT" dirty="0" smtClean="0"/>
              <a:t>Permite a manipulação como um todo:</a:t>
            </a:r>
          </a:p>
          <a:p>
            <a:pPr lvl="2"/>
            <a:r>
              <a:rPr lang="pt-PT" dirty="0" smtClean="0"/>
              <a:t>Gravar, recuperar, copiar.</a:t>
            </a:r>
          </a:p>
          <a:p>
            <a:r>
              <a:rPr lang="pt-PT" dirty="0" smtClean="0"/>
              <a:t>Desvantagens</a:t>
            </a:r>
            <a:endParaRPr lang="pt-PT" dirty="0"/>
          </a:p>
          <a:p>
            <a:pPr lvl="1"/>
            <a:r>
              <a:rPr lang="pt-PT" dirty="0"/>
              <a:t>O tamanho tem de ser </a:t>
            </a:r>
            <a:r>
              <a:rPr lang="pt-PT" dirty="0" smtClean="0"/>
              <a:t>conhecido.</a:t>
            </a:r>
            <a:endParaRPr lang="pt-PT" dirty="0"/>
          </a:p>
          <a:p>
            <a:pPr lvl="1"/>
            <a:r>
              <a:rPr lang="pt-PT" dirty="0"/>
              <a:t>Inserir de um novo elemento no </a:t>
            </a:r>
            <a:r>
              <a:rPr lang="pt-PT" dirty="0" smtClean="0"/>
              <a:t>vetor </a:t>
            </a:r>
            <a:r>
              <a:rPr lang="pt-PT" dirty="0"/>
              <a:t>obriga a movimentar todos os restantes para a direita de uma </a:t>
            </a:r>
            <a:r>
              <a:rPr lang="pt-PT" dirty="0" smtClean="0"/>
              <a:t>posição.</a:t>
            </a:r>
            <a:endParaRPr lang="pt-PT" dirty="0"/>
          </a:p>
          <a:p>
            <a:pPr lvl="1"/>
            <a:r>
              <a:rPr lang="pt-PT" dirty="0"/>
              <a:t>A eliminação de um elemento no </a:t>
            </a:r>
            <a:r>
              <a:rPr lang="pt-PT" dirty="0" smtClean="0"/>
              <a:t>vetor </a:t>
            </a:r>
            <a:r>
              <a:rPr lang="pt-PT" dirty="0"/>
              <a:t>obriga a movimentar todos os restantes para a esquerda de uma </a:t>
            </a:r>
            <a:r>
              <a:rPr lang="pt-PT" dirty="0" smtClean="0"/>
              <a:t>posição.</a:t>
            </a:r>
            <a:endParaRPr lang="pt-PT" dirty="0"/>
          </a:p>
          <a:p>
            <a:endParaRPr lang="pt-PT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16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Uma </a:t>
            </a:r>
            <a:r>
              <a:rPr lang="pt-PT" dirty="0" smtClean="0"/>
              <a:t>fila é </a:t>
            </a:r>
            <a:r>
              <a:rPr lang="pt-PT" dirty="0"/>
              <a:t>uma lista ligada na qual a </a:t>
            </a:r>
            <a:r>
              <a:rPr lang="pt-PT" dirty="0" smtClean="0"/>
              <a:t>colocação </a:t>
            </a:r>
            <a:r>
              <a:rPr lang="pt-PT" dirty="0"/>
              <a:t>e retirada de elementos </a:t>
            </a:r>
            <a:r>
              <a:rPr lang="pt-PT" dirty="0" smtClean="0"/>
              <a:t>têm </a:t>
            </a:r>
            <a:r>
              <a:rPr lang="pt-PT" dirty="0"/>
              <a:t>lugar em opostos (</a:t>
            </a:r>
            <a:r>
              <a:rPr lang="pt-PT" dirty="0" smtClean="0"/>
              <a:t>início </a:t>
            </a:r>
            <a:r>
              <a:rPr lang="pt-PT" dirty="0"/>
              <a:t>e </a:t>
            </a:r>
            <a:r>
              <a:rPr lang="pt-PT" dirty="0" smtClean="0"/>
              <a:t>fim</a:t>
            </a:r>
            <a:r>
              <a:rPr lang="pt-PT" dirty="0"/>
              <a:t>). </a:t>
            </a:r>
            <a:endParaRPr lang="pt-PT" dirty="0" smtClean="0"/>
          </a:p>
          <a:p>
            <a:r>
              <a:rPr lang="pt-PT" dirty="0" smtClean="0"/>
              <a:t>Nas filas </a:t>
            </a:r>
            <a:r>
              <a:rPr lang="pt-PT" dirty="0"/>
              <a:t>temos duas </a:t>
            </a:r>
            <a:r>
              <a:rPr lang="pt-PT" dirty="0" smtClean="0"/>
              <a:t>operações básicas</a:t>
            </a:r>
            <a:r>
              <a:rPr lang="pt-PT" dirty="0"/>
              <a:t>, colocar e retirar elementos. </a:t>
            </a:r>
            <a:endParaRPr lang="pt-PT" dirty="0" smtClean="0"/>
          </a:p>
          <a:p>
            <a:r>
              <a:rPr lang="pt-PT" dirty="0" smtClean="0"/>
              <a:t>As filas </a:t>
            </a:r>
            <a:r>
              <a:rPr lang="pt-PT" dirty="0"/>
              <a:t>seguem o </a:t>
            </a:r>
            <a:r>
              <a:rPr lang="pt-PT" dirty="0" smtClean="0"/>
              <a:t>método </a:t>
            </a:r>
            <a:r>
              <a:rPr lang="pt-PT" dirty="0"/>
              <a:t>de </a:t>
            </a:r>
            <a:r>
              <a:rPr lang="pt-PT" dirty="0" err="1"/>
              <a:t>FIFO</a:t>
            </a:r>
            <a:r>
              <a:rPr lang="pt-PT" dirty="0"/>
              <a:t>, que </a:t>
            </a:r>
            <a:r>
              <a:rPr lang="pt-PT" dirty="0" smtClean="0"/>
              <a:t>significa "</a:t>
            </a:r>
            <a:r>
              <a:rPr lang="pt-PT" dirty="0" err="1" smtClean="0"/>
              <a:t>first</a:t>
            </a:r>
            <a:r>
              <a:rPr lang="pt-PT" dirty="0" smtClean="0"/>
              <a:t>-in-</a:t>
            </a:r>
            <a:r>
              <a:rPr lang="pt-PT" dirty="0" err="1" smtClean="0"/>
              <a:t>first</a:t>
            </a:r>
            <a:r>
              <a:rPr lang="pt-PT" dirty="0" smtClean="0"/>
              <a:t>-out</a:t>
            </a:r>
            <a:r>
              <a:rPr lang="pt-PT" dirty="0"/>
              <a:t>", ou seja o primeiro elemento a ser colocado na </a:t>
            </a:r>
            <a:r>
              <a:rPr lang="pt-PT" dirty="0" smtClean="0"/>
              <a:t>fila é </a:t>
            </a:r>
            <a:r>
              <a:rPr lang="pt-PT" dirty="0"/>
              <a:t>o primeiro elemento a ser retirado.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17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Fila: Operações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Colocar elemento na fila</a:t>
            </a:r>
          </a:p>
          <a:p>
            <a:pPr lvl="1"/>
            <a:r>
              <a:rPr lang="pt-PT" dirty="0" err="1" smtClean="0"/>
              <a:t>InserirFim</a:t>
            </a:r>
            <a:r>
              <a:rPr lang="pt-PT" dirty="0" smtClean="0"/>
              <a:t>()</a:t>
            </a:r>
          </a:p>
          <a:p>
            <a:pPr lvl="2"/>
            <a:r>
              <a:rPr lang="pt-PT" dirty="0" err="1" smtClean="0"/>
              <a:t>ColocaElemento</a:t>
            </a:r>
            <a:endParaRPr lang="pt-PT" dirty="0" smtClean="0"/>
          </a:p>
          <a:p>
            <a:r>
              <a:rPr lang="pt-PT" dirty="0" smtClean="0"/>
              <a:t>Retirar elemento da fila</a:t>
            </a:r>
          </a:p>
          <a:p>
            <a:pPr lvl="1"/>
            <a:r>
              <a:rPr lang="pt-PT" dirty="0" err="1" smtClean="0"/>
              <a:t>RetiraInicio</a:t>
            </a:r>
            <a:r>
              <a:rPr lang="pt-PT" dirty="0" smtClean="0"/>
              <a:t>()</a:t>
            </a:r>
          </a:p>
          <a:p>
            <a:pPr lvl="2"/>
            <a:r>
              <a:rPr lang="pt-PT" dirty="0" err="1" smtClean="0"/>
              <a:t>RetiraElemento</a:t>
            </a: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54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Coloca elemento fila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800" dirty="0" err="1" smtClean="0">
                <a:latin typeface="Consolas" pitchFamily="49" charset="0"/>
                <a:cs typeface="Consolas" pitchFamily="49" charset="0"/>
              </a:rPr>
              <a:t>ColocaElemento</a:t>
            </a:r>
            <a:r>
              <a:rPr lang="pt-PT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2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inicio</a:t>
            </a:r>
            <a:r>
              <a:rPr lang="pt-PT" sz="2800" dirty="0" smtClean="0">
                <a:latin typeface="Consolas" pitchFamily="49" charset="0"/>
                <a:cs typeface="Consolas" pitchFamily="49" charset="0"/>
              </a:rPr>
              <a:t> (endereço),</a:t>
            </a:r>
          </a:p>
          <a:p>
            <a:pPr marL="0" indent="0">
              <a:buNone/>
            </a:pPr>
            <a:r>
              <a:rPr lang="pt-PT" sz="2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		fim</a:t>
            </a:r>
            <a:r>
              <a:rPr lang="pt-PT" sz="2800" dirty="0" smtClean="0">
                <a:latin typeface="Consolas" pitchFamily="49" charset="0"/>
                <a:cs typeface="Consolas" pitchFamily="49" charset="0"/>
              </a:rPr>
              <a:t> (endereço),</a:t>
            </a:r>
          </a:p>
          <a:p>
            <a:pPr marL="0" indent="0">
              <a:buNone/>
            </a:pPr>
            <a:r>
              <a:rPr lang="pt-PT" sz="28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PT" sz="2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numero </a:t>
            </a:r>
            <a:r>
              <a:rPr lang="pt-PT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2800" b="1" dirty="0" smtClean="0">
                <a:latin typeface="Consolas" pitchFamily="49" charset="0"/>
                <a:cs typeface="Consolas" pitchFamily="49" charset="0"/>
              </a:rPr>
              <a:t>Inteiro</a:t>
            </a:r>
            <a:r>
              <a:rPr lang="pt-PT" sz="28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lvl="0" indent="0">
              <a:buClr>
                <a:srgbClr val="F0A22E"/>
              </a:buClr>
              <a:buNone/>
            </a:pPr>
            <a:endParaRPr lang="pt-PT" sz="2800" dirty="0" smtClean="0">
              <a:solidFill>
                <a:srgbClr val="4E3B3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Clr>
                <a:srgbClr val="F0A22E"/>
              </a:buClr>
              <a:buNone/>
            </a:pPr>
            <a:r>
              <a:rPr lang="pt-PT" sz="2800" b="1" dirty="0" smtClean="0">
                <a:latin typeface="Consolas" pitchFamily="49" charset="0"/>
                <a:cs typeface="Consolas" pitchFamily="49" charset="0"/>
              </a:rPr>
              <a:t>Início</a:t>
            </a:r>
            <a:r>
              <a:rPr lang="pt-PT" sz="28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pt-PT" sz="2800" dirty="0" smtClean="0">
                <a:solidFill>
                  <a:srgbClr val="4E3B3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PT" sz="2800" dirty="0" err="1" smtClean="0">
                <a:solidFill>
                  <a:srgbClr val="4E3B30"/>
                </a:solidFill>
                <a:latin typeface="Consolas" pitchFamily="49" charset="0"/>
                <a:cs typeface="Consolas" pitchFamily="49" charset="0"/>
              </a:rPr>
              <a:t>InserirFim</a:t>
            </a:r>
            <a:r>
              <a:rPr lang="pt-PT" sz="2800" dirty="0" smtClean="0">
                <a:solidFill>
                  <a:srgbClr val="4E3B3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PT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inicio</a:t>
            </a:r>
            <a:r>
              <a:rPr lang="pt-PT" sz="2800" dirty="0" err="1" smtClean="0">
                <a:solidFill>
                  <a:srgbClr val="4E3B3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PT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fim,numero</a:t>
            </a:r>
            <a:r>
              <a:rPr lang="pt-PT" sz="2800" dirty="0" smtClean="0">
                <a:solidFill>
                  <a:srgbClr val="4E3B3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pt-PT" sz="2800" b="1" dirty="0" smtClean="0">
                <a:solidFill>
                  <a:srgbClr val="4E3B30"/>
                </a:solidFill>
                <a:latin typeface="Consolas" pitchFamily="49" charset="0"/>
                <a:cs typeface="Consolas" pitchFamily="49" charset="0"/>
              </a:rPr>
              <a:t>Fim</a:t>
            </a:r>
            <a:r>
              <a:rPr lang="pt-PT" sz="2800" dirty="0" smtClean="0">
                <a:solidFill>
                  <a:srgbClr val="4E3B3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6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Retira elemento início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>
          <a:ln>
            <a:solidFill>
              <a:schemeClr val="accent6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RetiraElemento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(endereço),</a:t>
            </a:r>
          </a:p>
          <a:p>
            <a:pPr marL="0" indent="0">
              <a:buNone/>
            </a:pPr>
            <a:r>
              <a:rPr lang="pt-PT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		fim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(endereço),</a:t>
            </a:r>
            <a:endParaRPr lang="pt-PT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PT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numero </a:t>
            </a:r>
            <a:r>
              <a:rPr lang="pt-PT" dirty="0" smtClean="0"/>
              <a:t>(</a:t>
            </a:r>
            <a:r>
              <a:rPr lang="pt-PT" b="1" dirty="0" smtClean="0"/>
              <a:t>Inteiro</a:t>
            </a:r>
            <a:r>
              <a:rPr lang="pt-PT" dirty="0" smtClean="0"/>
              <a:t>)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)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361950" indent="0">
              <a:buNone/>
            </a:pPr>
            <a:r>
              <a:rPr lang="pt-PT" b="1" dirty="0" smtClean="0">
                <a:latin typeface="Consolas" pitchFamily="49" charset="0"/>
                <a:cs typeface="Consolas" pitchFamily="49" charset="0"/>
              </a:rPr>
              <a:t>Início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: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809625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Se (inicio) Então</a:t>
            </a:r>
          </a:p>
          <a:p>
            <a:pPr marL="1162050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aux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= inicio</a:t>
            </a:r>
          </a:p>
          <a:p>
            <a:pPr marL="1162050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inicio = 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inicio.proximo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1162050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Se (inicio = 0)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Então</a:t>
            </a:r>
          </a:p>
          <a:p>
            <a:pPr marL="1524000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fim =0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1162050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FimSe</a:t>
            </a:r>
            <a:endParaRPr lang="pt-PT" dirty="0" smtClean="0">
              <a:latin typeface="Consolas" pitchFamily="49" charset="0"/>
              <a:cs typeface="Consolas" pitchFamily="49" charset="0"/>
            </a:endParaRPr>
          </a:p>
          <a:p>
            <a:pPr marL="1162050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RETORNA 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aux</a:t>
            </a:r>
            <a:endParaRPr lang="pt-PT" dirty="0" smtClean="0">
              <a:latin typeface="Consolas" pitchFamily="49" charset="0"/>
              <a:cs typeface="Consolas" pitchFamily="49" charset="0"/>
            </a:endParaRPr>
          </a:p>
          <a:p>
            <a:pPr marL="809625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FimSe</a:t>
            </a:r>
            <a:endParaRPr lang="pt-PT" dirty="0" smtClean="0">
              <a:latin typeface="Consolas" pitchFamily="49" charset="0"/>
              <a:cs typeface="Consolas" pitchFamily="49" charset="0"/>
            </a:endParaRPr>
          </a:p>
          <a:p>
            <a:pPr marL="809625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RETORNA 0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447675" indent="-447675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PT" b="1" dirty="0" smtClean="0">
                <a:latin typeface="Consolas" pitchFamily="49" charset="0"/>
                <a:cs typeface="Consolas" pitchFamily="49" charset="0"/>
              </a:rPr>
              <a:t>Fim.</a:t>
            </a:r>
            <a:endParaRPr lang="pt-PT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3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pilha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Uma </a:t>
            </a:r>
            <a:r>
              <a:rPr lang="pt-PT" dirty="0" smtClean="0"/>
              <a:t>pilha é </a:t>
            </a:r>
            <a:r>
              <a:rPr lang="pt-PT" dirty="0"/>
              <a:t>uma lista ligada na qual a colocação e retirada de elementos têm lugar </a:t>
            </a:r>
            <a:r>
              <a:rPr lang="pt-PT" dirty="0" smtClean="0"/>
              <a:t>na mesmo posição (início).</a:t>
            </a:r>
            <a:endParaRPr lang="pt-PT" dirty="0"/>
          </a:p>
          <a:p>
            <a:r>
              <a:rPr lang="pt-PT"/>
              <a:t>Nas </a:t>
            </a:r>
            <a:r>
              <a:rPr lang="pt-PT" smtClean="0"/>
              <a:t>pilhas </a:t>
            </a:r>
            <a:r>
              <a:rPr lang="pt-PT" dirty="0"/>
              <a:t>temos duas operações básicas, colocar e retirar elementos. </a:t>
            </a:r>
          </a:p>
          <a:p>
            <a:r>
              <a:rPr lang="pt-PT" dirty="0"/>
              <a:t>As </a:t>
            </a:r>
            <a:r>
              <a:rPr lang="pt-PT" dirty="0" smtClean="0"/>
              <a:t>pilhas </a:t>
            </a:r>
            <a:r>
              <a:rPr lang="pt-PT" dirty="0"/>
              <a:t>seguem o método de </a:t>
            </a:r>
            <a:r>
              <a:rPr lang="pt-PT" dirty="0" err="1" smtClean="0"/>
              <a:t>LIFO</a:t>
            </a:r>
            <a:r>
              <a:rPr lang="pt-PT" dirty="0" smtClean="0"/>
              <a:t>, </a:t>
            </a:r>
            <a:r>
              <a:rPr lang="pt-PT" dirty="0"/>
              <a:t>que significa </a:t>
            </a:r>
            <a:r>
              <a:rPr lang="pt-PT" dirty="0" smtClean="0"/>
              <a:t>"</a:t>
            </a:r>
            <a:r>
              <a:rPr lang="pt-PT" dirty="0" err="1" smtClean="0"/>
              <a:t>last</a:t>
            </a:r>
            <a:r>
              <a:rPr lang="pt-PT" dirty="0" smtClean="0"/>
              <a:t>-in-</a:t>
            </a:r>
            <a:r>
              <a:rPr lang="pt-PT" dirty="0" err="1" smtClean="0"/>
              <a:t>first</a:t>
            </a:r>
            <a:r>
              <a:rPr lang="pt-PT" dirty="0" smtClean="0"/>
              <a:t>-out</a:t>
            </a:r>
            <a:r>
              <a:rPr lang="pt-PT" dirty="0"/>
              <a:t>", ou seja o </a:t>
            </a:r>
            <a:r>
              <a:rPr lang="pt-PT" dirty="0" smtClean="0"/>
              <a:t>último </a:t>
            </a:r>
            <a:r>
              <a:rPr lang="pt-PT" dirty="0"/>
              <a:t>elemento a ser colocado na </a:t>
            </a:r>
            <a:r>
              <a:rPr lang="pt-PT" dirty="0" smtClean="0"/>
              <a:t>pilha é </a:t>
            </a:r>
            <a:r>
              <a:rPr lang="pt-PT" dirty="0"/>
              <a:t>o primeiro elemento a ser retirado.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55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pilha: Operações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Colocar elemento na pilha</a:t>
            </a:r>
          </a:p>
          <a:p>
            <a:pPr lvl="1"/>
            <a:r>
              <a:rPr lang="pt-PT" dirty="0" err="1"/>
              <a:t>InserirInicio</a:t>
            </a:r>
            <a:r>
              <a:rPr lang="pt-PT" dirty="0" smtClean="0"/>
              <a:t> ()</a:t>
            </a:r>
          </a:p>
          <a:p>
            <a:pPr lvl="2"/>
            <a:r>
              <a:rPr lang="pt-PT" dirty="0" err="1" smtClean="0"/>
              <a:t>ColocaElemento</a:t>
            </a:r>
            <a:endParaRPr lang="pt-PT" dirty="0" smtClean="0"/>
          </a:p>
          <a:p>
            <a:r>
              <a:rPr lang="pt-PT" dirty="0" smtClean="0"/>
              <a:t>Retirar elemento da pilha</a:t>
            </a:r>
          </a:p>
          <a:p>
            <a:pPr lvl="1"/>
            <a:r>
              <a:rPr lang="pt-PT" dirty="0" err="1" smtClean="0"/>
              <a:t>RetiraInicio</a:t>
            </a:r>
            <a:r>
              <a:rPr lang="pt-PT" dirty="0" smtClean="0"/>
              <a:t>()</a:t>
            </a:r>
          </a:p>
          <a:p>
            <a:pPr lvl="2"/>
            <a:r>
              <a:rPr lang="pt-PT" dirty="0" err="1" smtClean="0"/>
              <a:t>RetiraElemento</a:t>
            </a:r>
            <a:endParaRPr lang="pt-PT" dirty="0" smtClean="0"/>
          </a:p>
          <a:p>
            <a:pPr lvl="1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1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Coloca elemento pilha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800" dirty="0" err="1" smtClean="0">
                <a:latin typeface="Consolas" pitchFamily="49" charset="0"/>
                <a:cs typeface="Consolas" pitchFamily="49" charset="0"/>
              </a:rPr>
              <a:t>ColocaElemento</a:t>
            </a:r>
            <a:r>
              <a:rPr lang="pt-PT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2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inicio</a:t>
            </a:r>
            <a:r>
              <a:rPr lang="pt-PT" sz="2800" dirty="0" smtClean="0">
                <a:latin typeface="Consolas" pitchFamily="49" charset="0"/>
                <a:cs typeface="Consolas" pitchFamily="49" charset="0"/>
              </a:rPr>
              <a:t> (endereço),</a:t>
            </a:r>
          </a:p>
          <a:p>
            <a:pPr marL="0" indent="0">
              <a:buNone/>
            </a:pPr>
            <a:r>
              <a:rPr lang="pt-PT" sz="2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		fim</a:t>
            </a:r>
            <a:r>
              <a:rPr lang="pt-PT" sz="2800" dirty="0" smtClean="0">
                <a:latin typeface="Consolas" pitchFamily="49" charset="0"/>
                <a:cs typeface="Consolas" pitchFamily="49" charset="0"/>
              </a:rPr>
              <a:t> (endereço),</a:t>
            </a:r>
          </a:p>
          <a:p>
            <a:pPr marL="0" indent="0">
              <a:buNone/>
            </a:pPr>
            <a:r>
              <a:rPr lang="pt-PT" sz="28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PT" sz="2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numero </a:t>
            </a:r>
            <a:r>
              <a:rPr lang="pt-PT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2800" b="1" dirty="0" smtClean="0">
                <a:latin typeface="Consolas" pitchFamily="49" charset="0"/>
                <a:cs typeface="Consolas" pitchFamily="49" charset="0"/>
              </a:rPr>
              <a:t>Inteiro</a:t>
            </a:r>
            <a:r>
              <a:rPr lang="pt-PT" sz="28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lvl="0" indent="0">
              <a:buClr>
                <a:srgbClr val="F0A22E"/>
              </a:buClr>
              <a:buNone/>
            </a:pPr>
            <a:endParaRPr lang="pt-PT" sz="2800" dirty="0" smtClean="0">
              <a:solidFill>
                <a:srgbClr val="4E3B3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Clr>
                <a:srgbClr val="F0A22E"/>
              </a:buClr>
              <a:buNone/>
            </a:pPr>
            <a:r>
              <a:rPr lang="pt-PT" sz="2800" b="1" dirty="0" smtClean="0">
                <a:latin typeface="Consolas" pitchFamily="49" charset="0"/>
                <a:cs typeface="Consolas" pitchFamily="49" charset="0"/>
              </a:rPr>
              <a:t>Início</a:t>
            </a:r>
            <a:r>
              <a:rPr lang="pt-PT" sz="28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pt-PT" sz="2800" dirty="0" smtClean="0">
                <a:solidFill>
                  <a:srgbClr val="4E3B3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PT" sz="2800" dirty="0" err="1" smtClean="0">
                <a:solidFill>
                  <a:srgbClr val="4E3B30"/>
                </a:solidFill>
                <a:latin typeface="Consolas" pitchFamily="49" charset="0"/>
                <a:cs typeface="Consolas" pitchFamily="49" charset="0"/>
              </a:rPr>
              <a:t>InserirInicio</a:t>
            </a:r>
            <a:r>
              <a:rPr lang="pt-PT" sz="2800" dirty="0" smtClean="0">
                <a:solidFill>
                  <a:srgbClr val="4E3B3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PT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inicio</a:t>
            </a:r>
            <a:r>
              <a:rPr lang="pt-PT" sz="2800" dirty="0" err="1" smtClean="0">
                <a:solidFill>
                  <a:srgbClr val="4E3B3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PT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fim,numero</a:t>
            </a:r>
            <a:r>
              <a:rPr lang="pt-PT" sz="2800" dirty="0" smtClean="0">
                <a:solidFill>
                  <a:srgbClr val="4E3B3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pt-PT" sz="2800" b="1" dirty="0" smtClean="0">
                <a:solidFill>
                  <a:srgbClr val="4E3B30"/>
                </a:solidFill>
                <a:latin typeface="Consolas" pitchFamily="49" charset="0"/>
                <a:cs typeface="Consolas" pitchFamily="49" charset="0"/>
              </a:rPr>
              <a:t>Fim</a:t>
            </a:r>
            <a:r>
              <a:rPr lang="pt-PT" sz="2800" dirty="0" smtClean="0">
                <a:solidFill>
                  <a:srgbClr val="4E3B3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41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Retira elemento início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>
          <a:ln>
            <a:solidFill>
              <a:schemeClr val="accent6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RetiraElemento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PT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(endereço),</a:t>
            </a:r>
          </a:p>
          <a:p>
            <a:pPr marL="0" indent="0">
              <a:buNone/>
            </a:pPr>
            <a:r>
              <a:rPr lang="pt-PT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		fim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(endereço),</a:t>
            </a:r>
            <a:endParaRPr lang="pt-PT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pt-PT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numero </a:t>
            </a:r>
            <a:r>
              <a:rPr lang="pt-PT" dirty="0" smtClean="0"/>
              <a:t>(</a:t>
            </a:r>
            <a:r>
              <a:rPr lang="pt-PT" b="1" dirty="0" smtClean="0"/>
              <a:t>Inteiro</a:t>
            </a:r>
            <a:r>
              <a:rPr lang="pt-PT" dirty="0" smtClean="0"/>
              <a:t>)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)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361950" indent="0">
              <a:buNone/>
            </a:pPr>
            <a:r>
              <a:rPr lang="pt-PT" b="1" dirty="0" smtClean="0">
                <a:latin typeface="Consolas" pitchFamily="49" charset="0"/>
                <a:cs typeface="Consolas" pitchFamily="49" charset="0"/>
              </a:rPr>
              <a:t>Início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: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809625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Se (inicio) Então</a:t>
            </a:r>
          </a:p>
          <a:p>
            <a:pPr marL="1162050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aux</a:t>
            </a:r>
            <a:r>
              <a:rPr lang="pt-PT" dirty="0" smtClean="0">
                <a:latin typeface="Consolas" pitchFamily="49" charset="0"/>
                <a:cs typeface="Consolas" pitchFamily="49" charset="0"/>
              </a:rPr>
              <a:t> = inicio</a:t>
            </a:r>
          </a:p>
          <a:p>
            <a:pPr marL="1162050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inicio = 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inicio.proximo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1162050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Se (inicio = 0)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Então</a:t>
            </a:r>
          </a:p>
          <a:p>
            <a:pPr marL="1524000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fim =0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1162050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FimSe</a:t>
            </a:r>
            <a:endParaRPr lang="pt-PT" dirty="0" smtClean="0">
              <a:latin typeface="Consolas" pitchFamily="49" charset="0"/>
              <a:cs typeface="Consolas" pitchFamily="49" charset="0"/>
            </a:endParaRPr>
          </a:p>
          <a:p>
            <a:pPr marL="1162050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RETORNA </a:t>
            </a:r>
            <a:r>
              <a:rPr lang="pt-PT" dirty="0" err="1" smtClean="0">
                <a:latin typeface="Consolas" pitchFamily="49" charset="0"/>
                <a:cs typeface="Consolas" pitchFamily="49" charset="0"/>
              </a:rPr>
              <a:t>aux</a:t>
            </a:r>
            <a:endParaRPr lang="pt-PT" dirty="0" smtClean="0">
              <a:latin typeface="Consolas" pitchFamily="49" charset="0"/>
              <a:cs typeface="Consolas" pitchFamily="49" charset="0"/>
            </a:endParaRPr>
          </a:p>
          <a:p>
            <a:pPr marL="809625" indent="0">
              <a:buNone/>
            </a:pPr>
            <a:r>
              <a:rPr lang="pt-PT" dirty="0" err="1" smtClean="0">
                <a:latin typeface="Consolas" pitchFamily="49" charset="0"/>
                <a:cs typeface="Consolas" pitchFamily="49" charset="0"/>
              </a:rPr>
              <a:t>FimSe</a:t>
            </a:r>
            <a:endParaRPr lang="pt-PT" dirty="0" smtClean="0">
              <a:latin typeface="Consolas" pitchFamily="49" charset="0"/>
              <a:cs typeface="Consolas" pitchFamily="49" charset="0"/>
            </a:endParaRPr>
          </a:p>
          <a:p>
            <a:pPr marL="809625" indent="0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RETORNA 0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marL="447675" indent="-447675">
              <a:buNone/>
            </a:pPr>
            <a:r>
              <a:rPr lang="pt-PT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PT" b="1" dirty="0" smtClean="0">
                <a:latin typeface="Consolas" pitchFamily="49" charset="0"/>
                <a:cs typeface="Consolas" pitchFamily="49" charset="0"/>
              </a:rPr>
              <a:t>Fim.</a:t>
            </a:r>
            <a:endParaRPr lang="pt-PT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97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Bibliografia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Knuth, Donald E. (1993). The Art of Computer Programming – VOLUME 3 -Sorting and Searching. Third Edition, Prentice Hall.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48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46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vector</a:t>
            </a:r>
            <a:r>
              <a:rPr lang="pt-PT" dirty="0" smtClean="0"/>
              <a:t> – nível físico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226765"/>
          </a:xfrm>
        </p:spPr>
        <p:txBody>
          <a:bodyPr/>
          <a:lstStyle/>
          <a:p>
            <a:r>
              <a:rPr lang="pt-PT" dirty="0"/>
              <a:t>Os dados de um </a:t>
            </a:r>
            <a:r>
              <a:rPr lang="pt-PT" dirty="0" smtClean="0"/>
              <a:t>vetor </a:t>
            </a:r>
            <a:r>
              <a:rPr lang="pt-PT" dirty="0"/>
              <a:t>estão todos seguidos e a uma distância </a:t>
            </a:r>
            <a:r>
              <a:rPr lang="pt-PT" dirty="0" smtClean="0"/>
              <a:t>igual.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DD40-70B4-488F-BC12-BC9114577641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758919" y="2976969"/>
            <a:ext cx="225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chemeClr val="tx2"/>
                </a:solidFill>
                <a:latin typeface="+mn-lt"/>
              </a:rPr>
              <a:t>Memória Lógica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64904"/>
            <a:ext cx="3109282" cy="33843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9" y="3706230"/>
            <a:ext cx="4324920" cy="16805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7483186" y="3536953"/>
            <a:ext cx="1626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 smtClean="0">
                <a:solidFill>
                  <a:schemeClr val="tx2"/>
                </a:solidFill>
                <a:latin typeface="+mn-lt"/>
              </a:rPr>
              <a:t>4 bytes por item.</a:t>
            </a:r>
            <a:endParaRPr lang="pt-PT" sz="16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08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Vector:Inserir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611188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</a:t>
            </a:r>
          </a:p>
        </p:txBody>
      </p:sp>
      <p:sp>
        <p:nvSpPr>
          <p:cNvPr id="36870" name="Rectangle 13"/>
          <p:cNvSpPr>
            <a:spLocks noChangeArrowheads="1"/>
          </p:cNvSpPr>
          <p:nvPr/>
        </p:nvSpPr>
        <p:spPr bwMode="auto">
          <a:xfrm>
            <a:off x="1403350" y="2636838"/>
            <a:ext cx="792163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23</a:t>
            </a:r>
          </a:p>
        </p:txBody>
      </p:sp>
      <p:sp>
        <p:nvSpPr>
          <p:cNvPr id="36871" name="Rectangle 14"/>
          <p:cNvSpPr>
            <a:spLocks noChangeArrowheads="1"/>
          </p:cNvSpPr>
          <p:nvPr/>
        </p:nvSpPr>
        <p:spPr bwMode="auto">
          <a:xfrm>
            <a:off x="2195513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34</a:t>
            </a:r>
          </a:p>
        </p:txBody>
      </p:sp>
      <p:sp>
        <p:nvSpPr>
          <p:cNvPr id="36872" name="Rectangle 15"/>
          <p:cNvSpPr>
            <a:spLocks noChangeArrowheads="1"/>
          </p:cNvSpPr>
          <p:nvPr/>
        </p:nvSpPr>
        <p:spPr bwMode="auto">
          <a:xfrm>
            <a:off x="2987675" y="2636838"/>
            <a:ext cx="792163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55</a:t>
            </a:r>
          </a:p>
        </p:txBody>
      </p:sp>
      <p:sp>
        <p:nvSpPr>
          <p:cNvPr id="36873" name="Rectangle 16"/>
          <p:cNvSpPr>
            <a:spLocks noChangeArrowheads="1"/>
          </p:cNvSpPr>
          <p:nvPr/>
        </p:nvSpPr>
        <p:spPr bwMode="auto">
          <a:xfrm>
            <a:off x="3779838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78</a:t>
            </a:r>
          </a:p>
        </p:txBody>
      </p:sp>
      <p:sp>
        <p:nvSpPr>
          <p:cNvPr id="36874" name="Rectangle 17"/>
          <p:cNvSpPr>
            <a:spLocks noChangeArrowheads="1"/>
          </p:cNvSpPr>
          <p:nvPr/>
        </p:nvSpPr>
        <p:spPr bwMode="auto">
          <a:xfrm>
            <a:off x="4572000" y="2636838"/>
            <a:ext cx="792163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87</a:t>
            </a:r>
          </a:p>
        </p:txBody>
      </p:sp>
      <p:sp>
        <p:nvSpPr>
          <p:cNvPr id="36875" name="Rectangle 18"/>
          <p:cNvSpPr>
            <a:spLocks noChangeArrowheads="1"/>
          </p:cNvSpPr>
          <p:nvPr/>
        </p:nvSpPr>
        <p:spPr bwMode="auto">
          <a:xfrm>
            <a:off x="5364163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97</a:t>
            </a:r>
          </a:p>
        </p:txBody>
      </p:sp>
      <p:sp>
        <p:nvSpPr>
          <p:cNvPr id="36876" name="Rectangle 19"/>
          <p:cNvSpPr>
            <a:spLocks noChangeArrowheads="1"/>
          </p:cNvSpPr>
          <p:nvPr/>
        </p:nvSpPr>
        <p:spPr bwMode="auto">
          <a:xfrm>
            <a:off x="6156325" y="2636838"/>
            <a:ext cx="792163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102</a:t>
            </a:r>
          </a:p>
        </p:txBody>
      </p:sp>
      <p:sp>
        <p:nvSpPr>
          <p:cNvPr id="36877" name="Rectangle 20"/>
          <p:cNvSpPr>
            <a:spLocks noChangeArrowheads="1"/>
          </p:cNvSpPr>
          <p:nvPr/>
        </p:nvSpPr>
        <p:spPr bwMode="auto">
          <a:xfrm>
            <a:off x="2771775" y="4581525"/>
            <a:ext cx="792163" cy="792163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40</a:t>
            </a:r>
          </a:p>
        </p:txBody>
      </p:sp>
      <p:cxnSp>
        <p:nvCxnSpPr>
          <p:cNvPr id="36878" name="AutoShape 21"/>
          <p:cNvCxnSpPr>
            <a:cxnSpLocks noChangeShapeType="1"/>
            <a:stCxn id="36877" idx="0"/>
            <a:endCxn id="36872" idx="1"/>
          </p:cNvCxnSpPr>
          <p:nvPr/>
        </p:nvCxnSpPr>
        <p:spPr bwMode="auto">
          <a:xfrm flipH="1" flipV="1">
            <a:off x="2968625" y="3033713"/>
            <a:ext cx="200025" cy="152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651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CFB5A28-4C81-4326-9483-2D6E27485127}" type="slidenum">
              <a:rPr lang="pt-PT" sz="1200" smtClean="0"/>
              <a:pPr eaLnBrk="1" hangingPunct="1"/>
              <a:t>7</a:t>
            </a:fld>
            <a:endParaRPr lang="pt-PT" sz="12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Vector:Inserir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611188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403350" y="2636838"/>
            <a:ext cx="792163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23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2195513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34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2987675" y="2636838"/>
            <a:ext cx="792163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55</a:t>
            </a: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3779838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78</a:t>
            </a: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4572000" y="2636838"/>
            <a:ext cx="792163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87</a:t>
            </a: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5364163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97</a:t>
            </a: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6948488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102</a:t>
            </a:r>
          </a:p>
        </p:txBody>
      </p:sp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2771775" y="4581525"/>
            <a:ext cx="792163" cy="792163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40</a:t>
            </a:r>
          </a:p>
        </p:txBody>
      </p:sp>
      <p:cxnSp>
        <p:nvCxnSpPr>
          <p:cNvPr id="37901" name="AutoShape 12"/>
          <p:cNvCxnSpPr>
            <a:cxnSpLocks noChangeShapeType="1"/>
            <a:stCxn id="37900" idx="0"/>
            <a:endCxn id="37895" idx="1"/>
          </p:cNvCxnSpPr>
          <p:nvPr/>
        </p:nvCxnSpPr>
        <p:spPr bwMode="auto">
          <a:xfrm flipH="1" flipV="1">
            <a:off x="2968625" y="3033713"/>
            <a:ext cx="200025" cy="152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2858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8B82BD-BDFE-4F01-8CEB-390E6B162D73}" type="slidenum">
              <a:rPr lang="pt-PT" sz="1200" smtClean="0"/>
              <a:pPr eaLnBrk="1" hangingPunct="1"/>
              <a:t>8</a:t>
            </a:fld>
            <a:endParaRPr lang="pt-PT" sz="12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Vector:Inserir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611188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403350" y="2636838"/>
            <a:ext cx="792163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23</a:t>
            </a: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2195513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34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2987675" y="2636838"/>
            <a:ext cx="792163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55</a:t>
            </a: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3779838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78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4572000" y="2636838"/>
            <a:ext cx="792163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87</a:t>
            </a: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6156325" y="2636838"/>
            <a:ext cx="792163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97</a:t>
            </a: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6948488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102</a:t>
            </a:r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2771775" y="4581525"/>
            <a:ext cx="792163" cy="792163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40</a:t>
            </a:r>
          </a:p>
        </p:txBody>
      </p:sp>
      <p:cxnSp>
        <p:nvCxnSpPr>
          <p:cNvPr id="38925" name="AutoShape 12"/>
          <p:cNvCxnSpPr>
            <a:cxnSpLocks noChangeShapeType="1"/>
            <a:stCxn id="38924" idx="0"/>
            <a:endCxn id="38919" idx="1"/>
          </p:cNvCxnSpPr>
          <p:nvPr/>
        </p:nvCxnSpPr>
        <p:spPr bwMode="auto">
          <a:xfrm flipH="1" flipV="1">
            <a:off x="2968625" y="3033713"/>
            <a:ext cx="200025" cy="152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165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58678DB-C931-4ADB-A5D3-FFF5B912FE35}" type="slidenum">
              <a:rPr lang="pt-PT" sz="1200" smtClean="0"/>
              <a:pPr eaLnBrk="1" hangingPunct="1"/>
              <a:t>9</a:t>
            </a:fld>
            <a:endParaRPr lang="pt-PT" sz="12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Vector:Inserir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611188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403350" y="2636838"/>
            <a:ext cx="792163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23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2195513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34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2987675" y="2636838"/>
            <a:ext cx="792163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55</a:t>
            </a: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3779838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78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5364163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87</a:t>
            </a: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6156325" y="2636838"/>
            <a:ext cx="792163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97</a:t>
            </a:r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6948488" y="2636838"/>
            <a:ext cx="792162" cy="7921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102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2771775" y="4581525"/>
            <a:ext cx="792163" cy="792163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40</a:t>
            </a:r>
          </a:p>
        </p:txBody>
      </p:sp>
      <p:cxnSp>
        <p:nvCxnSpPr>
          <p:cNvPr id="39949" name="AutoShape 12"/>
          <p:cNvCxnSpPr>
            <a:cxnSpLocks noChangeShapeType="1"/>
            <a:stCxn id="39948" idx="0"/>
            <a:endCxn id="39943" idx="1"/>
          </p:cNvCxnSpPr>
          <p:nvPr/>
        </p:nvCxnSpPr>
        <p:spPr bwMode="auto">
          <a:xfrm flipH="1" flipV="1">
            <a:off x="2968625" y="3033713"/>
            <a:ext cx="200025" cy="152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31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oDiapositivos2007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_Ficheiros_Reservado_RH_template_apresentacao_ubi</Template>
  <TotalTime>13636</TotalTime>
  <Words>973</Words>
  <Application>Microsoft Office PowerPoint</Application>
  <PresentationFormat>Apresentação no Ecrã (4:3)</PresentationFormat>
  <Paragraphs>450</Paragraphs>
  <Slides>48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48</vt:i4>
      </vt:variant>
    </vt:vector>
  </HeadingPairs>
  <TitlesOfParts>
    <vt:vector size="49" baseType="lpstr">
      <vt:lpstr>ModeloDiapositivos2007</vt:lpstr>
      <vt:lpstr>Listas, pilhas  e filas </vt:lpstr>
      <vt:lpstr>Sumário</vt:lpstr>
      <vt:lpstr>Estruturas de dados</vt:lpstr>
      <vt:lpstr>Vetores</vt:lpstr>
      <vt:lpstr>vector – nível físico</vt:lpstr>
      <vt:lpstr>Vector:Inserir</vt:lpstr>
      <vt:lpstr>Vector:Inserir</vt:lpstr>
      <vt:lpstr>Vector:Inserir</vt:lpstr>
      <vt:lpstr>Vector:Inserir</vt:lpstr>
      <vt:lpstr>Vector:Inserir</vt:lpstr>
      <vt:lpstr>Vector:Inserir</vt:lpstr>
      <vt:lpstr>Vector:Inserir</vt:lpstr>
      <vt:lpstr>Vector:Eliminar</vt:lpstr>
      <vt:lpstr>Vector:Eliminar</vt:lpstr>
      <vt:lpstr>Vector:Eliminar</vt:lpstr>
      <vt:lpstr>Vector:Eliminar</vt:lpstr>
      <vt:lpstr>Vector:Eliminar</vt:lpstr>
      <vt:lpstr>Vector:Eliminar</vt:lpstr>
      <vt:lpstr>Lista</vt:lpstr>
      <vt:lpstr>Listas: aplicação</vt:lpstr>
      <vt:lpstr>Operações básicas</vt:lpstr>
      <vt:lpstr>Exemplo: inserção e eliminação</vt:lpstr>
      <vt:lpstr>inserção</vt:lpstr>
      <vt:lpstr>eliminação</vt:lpstr>
      <vt:lpstr>Complexidade das operações</vt:lpstr>
      <vt:lpstr>Estrutura física</vt:lpstr>
      <vt:lpstr>Lista de inteiros</vt:lpstr>
      <vt:lpstr>Espaço físico</vt:lpstr>
      <vt:lpstr>Espaço físico</vt:lpstr>
      <vt:lpstr>Inserir elemento</vt:lpstr>
      <vt:lpstr>Lista vazia: e10</vt:lpstr>
      <vt:lpstr>Lista: e8</vt:lpstr>
      <vt:lpstr>Eliminar elemento</vt:lpstr>
      <vt:lpstr>inserir elemento fim</vt:lpstr>
      <vt:lpstr>eliminar elemento fim</vt:lpstr>
      <vt:lpstr>Lista: inicio, fim</vt:lpstr>
      <vt:lpstr>Inserir elemento inicio</vt:lpstr>
      <vt:lpstr>inserir elemento fim</vt:lpstr>
      <vt:lpstr>Pesquisa elemento</vt:lpstr>
      <vt:lpstr>Fila</vt:lpstr>
      <vt:lpstr>Fila: Operações</vt:lpstr>
      <vt:lpstr>Coloca elemento fila</vt:lpstr>
      <vt:lpstr>Retira elemento início</vt:lpstr>
      <vt:lpstr>pilha</vt:lpstr>
      <vt:lpstr>pilha: Operações</vt:lpstr>
      <vt:lpstr>Coloca elemento pilha</vt:lpstr>
      <vt:lpstr>Retira elemento início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pnunes</dc:creator>
  <cp:lastModifiedBy>pnunes</cp:lastModifiedBy>
  <cp:revision>1470</cp:revision>
  <cp:lastPrinted>2011-11-06T21:48:47Z</cp:lastPrinted>
  <dcterms:created xsi:type="dcterms:W3CDTF">2009-02-04T15:37:43Z</dcterms:created>
  <dcterms:modified xsi:type="dcterms:W3CDTF">2015-11-04T16:39:58Z</dcterms:modified>
</cp:coreProperties>
</file>