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2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B6F6C-8C8A-4056-8F55-61BE81E4F0D5}" type="datetimeFigureOut">
              <a:rPr lang="pt-PT" smtClean="0"/>
              <a:pPr/>
              <a:t>18-10-2010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F8E9-1A92-493B-9324-0CA3532ACED0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pg.pt/user/~pnunes/" TargetMode="External"/><Relationship Id="rId4" Type="http://schemas.openxmlformats.org/officeDocument/2006/relationships/hyperlink" Target="mailto:pnunes@ipg.pt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500439"/>
            <a:ext cx="8458200" cy="64294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81480"/>
            <a:ext cx="8458200" cy="500067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r"/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329-08AD-4D89-BEBB-CD26926B36D4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upo 12"/>
          <p:cNvGrpSpPr/>
          <p:nvPr userDrawn="1"/>
        </p:nvGrpSpPr>
        <p:grpSpPr>
          <a:xfrm>
            <a:off x="112317" y="571481"/>
            <a:ext cx="4487895" cy="2789471"/>
            <a:chOff x="2328053" y="571480"/>
            <a:chExt cx="4487895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328053" y="2714620"/>
              <a:ext cx="4487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  <p:sp>
        <p:nvSpPr>
          <p:cNvPr id="20" name="Title 1"/>
          <p:cNvSpPr txBox="1">
            <a:spLocks/>
          </p:cNvSpPr>
          <p:nvPr userDrawn="1"/>
        </p:nvSpPr>
        <p:spPr>
          <a:xfrm>
            <a:off x="857226" y="4938353"/>
            <a:ext cx="4786313" cy="15001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Paulo Nunes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Av. Dr. Francisco Sá Carneiro, 50 - 6301-559 Guarda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Telf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271220161, </a:t>
            </a: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161, Gab:20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GPS: </a:t>
            </a: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Latitude: 40.5416236730513,  Longitude: -7.28243350982666</a:t>
            </a:r>
            <a: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VoIP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Msn: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Skype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pnunes.ipg.pt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m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ailto:pnunes@ipg.pt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Web: 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http://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www.ipg.pt/user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/~pnunes/</a:t>
            </a:r>
            <a:endParaRPr kumimoji="0" lang="pt-PT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 userDrawn="1"/>
        </p:nvSpPr>
        <p:spPr bwMode="auto">
          <a:xfrm>
            <a:off x="209550" y="416243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68D3-C67B-4F18-A3AD-D28275967845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noProof="0" smtClean="0"/>
              <a:t>Clique para editar o estilo</a:t>
            </a:r>
            <a:endParaRPr kumimoji="0" lang="pt-PT" noProof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noProof="0" smtClean="0"/>
              <a:t>Clique para editar os estilos</a:t>
            </a:r>
          </a:p>
          <a:p>
            <a:pPr lvl="1" eaLnBrk="1" latinLnBrk="0" hangingPunct="1"/>
            <a:r>
              <a:rPr lang="pt-PT" noProof="0" smtClean="0"/>
              <a:t>Segundo nível</a:t>
            </a:r>
          </a:p>
          <a:p>
            <a:pPr lvl="2" eaLnBrk="1" latinLnBrk="0" hangingPunct="1"/>
            <a:r>
              <a:rPr lang="pt-PT" noProof="0" smtClean="0"/>
              <a:t>Terceiro nível</a:t>
            </a:r>
          </a:p>
          <a:p>
            <a:pPr lvl="3" eaLnBrk="1" latinLnBrk="0" hangingPunct="1"/>
            <a:r>
              <a:rPr lang="pt-PT" noProof="0" smtClean="0"/>
              <a:t>Quarto nível</a:t>
            </a:r>
          </a:p>
          <a:p>
            <a:pPr lvl="4" eaLnBrk="1" latinLnBrk="0" hangingPunct="1"/>
            <a:r>
              <a:rPr lang="pt-PT" noProof="0" smtClean="0"/>
              <a:t>Quinto nível</a:t>
            </a:r>
            <a:endParaRPr kumimoji="0" lang="pt-PT" noProof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DB51-F985-48D1-8D94-B66F226870AF}" type="datetime1">
              <a:rPr lang="pt-PT" noProof="0" smtClean="0"/>
              <a:pPr/>
              <a:t>18-10-2010</a:t>
            </a:fld>
            <a:endParaRPr lang="pt-PT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B58D-6A6B-416B-ADB5-C08B7B9BA7C4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7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D70E-1565-4F6C-90CF-584471ADC3EE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9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-32" y="6477001"/>
            <a:ext cx="762000" cy="244475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202-F79D-4844-9A43-79AE821D5954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147-AA04-4E40-B6BB-DBB29D90FBAA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ABF8-7C9C-45B5-9FC1-A77DF881B351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upo 9"/>
          <p:cNvGrpSpPr/>
          <p:nvPr userDrawn="1"/>
        </p:nvGrpSpPr>
        <p:grpSpPr>
          <a:xfrm>
            <a:off x="6805223" y="142853"/>
            <a:ext cx="2343910" cy="1053283"/>
            <a:chOff x="6924324" y="45696"/>
            <a:chExt cx="2343911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6924324" y="729646"/>
              <a:ext cx="234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595-DFE8-4678-BBB0-2D789A079F21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C98055-D991-44B0-9E30-DAF9C640992F}" type="datetime1">
              <a:rPr lang="pt-PT" smtClean="0"/>
              <a:pPr/>
              <a:t>18-10-2010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96159" y="71414"/>
            <a:ext cx="2047875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Programação – </a:t>
            </a:r>
            <a:r>
              <a:rPr lang="pt-PT" sz="2000" dirty="0" smtClean="0"/>
              <a:t>PL:2010-10-18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dirty="0" smtClean="0"/>
              <a:t>Engenharia Topográfica, 2010/2011, A1,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Conversões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Elabore um algoritmo que permita converter entre diversas unidade de medidas de ângulos.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Definição do 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Elabore um algoritmo que permita converter </a:t>
            </a:r>
            <a:r>
              <a:rPr lang="pt-PT" dirty="0" smtClean="0"/>
              <a:t>amplitudes de </a:t>
            </a:r>
            <a:r>
              <a:rPr lang="pt-PT" dirty="0" smtClean="0"/>
              <a:t>ângulos </a:t>
            </a:r>
            <a:r>
              <a:rPr lang="pt-PT" dirty="0" smtClean="0"/>
              <a:t>numa dada unidade para as outras duas possíveis.</a:t>
            </a:r>
            <a:endParaRPr lang="pt-PT" dirty="0" smtClean="0"/>
          </a:p>
          <a:p>
            <a:pPr lvl="1"/>
            <a:r>
              <a:rPr lang="pt-PT" dirty="0" smtClean="0"/>
              <a:t>Unidades </a:t>
            </a:r>
            <a:r>
              <a:rPr lang="pt-PT" dirty="0" smtClean="0"/>
              <a:t>para medir a amplitude dos ângulos:</a:t>
            </a:r>
          </a:p>
          <a:p>
            <a:pPr lvl="2"/>
            <a:r>
              <a:rPr lang="pt-PT" dirty="0" smtClean="0"/>
              <a:t>Sistema </a:t>
            </a:r>
            <a:r>
              <a:rPr lang="pt-PT" dirty="0" err="1" smtClean="0"/>
              <a:t>sexagesimal</a:t>
            </a:r>
            <a:r>
              <a:rPr lang="pt-PT" dirty="0" smtClean="0"/>
              <a:t>: grau (</a:t>
            </a:r>
            <a:r>
              <a:rPr lang="pt-PT" dirty="0" err="1" smtClean="0"/>
              <a:t>DEG</a:t>
            </a:r>
            <a:r>
              <a:rPr lang="pt-PT" dirty="0" smtClean="0"/>
              <a:t>). [-360, +360]</a:t>
            </a:r>
            <a:endParaRPr lang="pt-PT" dirty="0" smtClean="0"/>
          </a:p>
          <a:p>
            <a:pPr lvl="2"/>
            <a:r>
              <a:rPr lang="pt-PT" dirty="0" smtClean="0"/>
              <a:t>Sistema </a:t>
            </a:r>
            <a:r>
              <a:rPr lang="pt-PT" dirty="0" smtClean="0"/>
              <a:t>centesimal: grado (</a:t>
            </a:r>
            <a:r>
              <a:rPr lang="pt-PT" dirty="0" err="1" smtClean="0"/>
              <a:t>GRA</a:t>
            </a:r>
            <a:r>
              <a:rPr lang="pt-PT" dirty="0" smtClean="0"/>
              <a:t>). [-400, +400]</a:t>
            </a:r>
            <a:endParaRPr lang="pt-PT" dirty="0" smtClean="0"/>
          </a:p>
          <a:p>
            <a:pPr lvl="2"/>
            <a:r>
              <a:rPr lang="pt-PT" dirty="0" smtClean="0"/>
              <a:t>Sistema </a:t>
            </a:r>
            <a:r>
              <a:rPr lang="pt-PT" dirty="0" smtClean="0"/>
              <a:t>circular: radiano (</a:t>
            </a:r>
            <a:r>
              <a:rPr lang="pt-PT" dirty="0" err="1" smtClean="0"/>
              <a:t>RAD</a:t>
            </a:r>
            <a:r>
              <a:rPr lang="pt-PT" dirty="0" smtClean="0"/>
              <a:t>)</a:t>
            </a:r>
            <a:r>
              <a:rPr lang="pt-PT" dirty="0" smtClean="0"/>
              <a:t> ). </a:t>
            </a:r>
            <a:r>
              <a:rPr lang="pt-PT" dirty="0" smtClean="0"/>
              <a:t>[-2</a:t>
            </a:r>
            <a:r>
              <a:rPr lang="el-GR" dirty="0" smtClean="0">
                <a:latin typeface="Cambria Math"/>
                <a:ea typeface="Cambria Math"/>
              </a:rPr>
              <a:t>π</a:t>
            </a:r>
            <a:r>
              <a:rPr lang="pt-PT" dirty="0" smtClean="0"/>
              <a:t>, +2</a:t>
            </a:r>
            <a:r>
              <a:rPr lang="el-GR" dirty="0" smtClean="0">
                <a:latin typeface="Cambria Math"/>
                <a:ea typeface="Cambria Math"/>
              </a:rPr>
              <a:t>π</a:t>
            </a:r>
            <a:r>
              <a:rPr lang="pt-PT" dirty="0" smtClean="0"/>
              <a:t>]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Obtenção de um modelo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371600"/>
            <a:ext cx="2514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C000"/>
            </a:solidFill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98090" y="3581400"/>
          <a:ext cx="1968910" cy="685800"/>
        </p:xfrm>
        <a:graphic>
          <a:graphicData uri="http://schemas.openxmlformats.org/presentationml/2006/ole">
            <p:oleObj spid="_x0000_s2051" name="Equation" r:id="rId4" imgW="1130040" imgH="393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19800" y="4495800"/>
          <a:ext cx="1703439" cy="685800"/>
        </p:xfrm>
        <a:graphic>
          <a:graphicData uri="http://schemas.openxmlformats.org/presentationml/2006/ole">
            <p:oleObj spid="_x0000_s2052" name="Equation" r:id="rId5" imgW="97776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00400" y="3581400"/>
          <a:ext cx="1968910" cy="685800"/>
        </p:xfrm>
        <a:graphic>
          <a:graphicData uri="http://schemas.openxmlformats.org/presentationml/2006/ole">
            <p:oleObj spid="_x0000_s2053" name="Equation" r:id="rId6" imgW="1130040" imgH="393480" progId="Equation.3">
              <p:embed/>
            </p:oleObj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2362200"/>
            <a:ext cx="6400800" cy="6762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200400" y="4495800"/>
          <a:ext cx="1703439" cy="685800"/>
        </p:xfrm>
        <a:graphic>
          <a:graphicData uri="http://schemas.openxmlformats.org/presentationml/2006/ole">
            <p:oleObj spid="_x0000_s2056" name="Equation" r:id="rId8" imgW="977760" imgH="3934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019800" y="3581400"/>
          <a:ext cx="1747684" cy="685800"/>
        </p:xfrm>
        <a:graphic>
          <a:graphicData uri="http://schemas.openxmlformats.org/presentationml/2006/ole">
            <p:oleObj spid="_x0000_s2057" name="Equation" r:id="rId9" imgW="1002960" imgH="3934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56303" y="4419600"/>
          <a:ext cx="1858297" cy="685800"/>
        </p:xfrm>
        <a:graphic>
          <a:graphicData uri="http://schemas.openxmlformats.org/presentationml/2006/ole">
            <p:oleObj spid="_x0000_s2058" name="Equation" r:id="rId10" imgW="1066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radianos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</a:t>
            </a:fld>
            <a:endParaRPr lang="pt-P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00200"/>
            <a:ext cx="4191000" cy="4602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Desenho ou esboço do algoritmo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Ler unidade</a:t>
            </a: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Ler valor</a:t>
            </a: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Se unidade = 1 Então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u1 = "unidade 2"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</a:t>
            </a:r>
            <a:r>
              <a:rPr lang="pt-PT" sz="1800" dirty="0" smtClean="0">
                <a:latin typeface="Consolas" pitchFamily="49" charset="0"/>
              </a:rPr>
              <a:t>2 = "unidade 3"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vu1 </a:t>
            </a:r>
            <a:r>
              <a:rPr lang="pt-PT" sz="1800" dirty="0" smtClean="0">
                <a:latin typeface="Consolas" pitchFamily="49" charset="0"/>
              </a:rPr>
              <a:t>= </a:t>
            </a:r>
            <a:r>
              <a:rPr lang="pt-PT" sz="1800" dirty="0" smtClean="0">
                <a:latin typeface="Consolas" pitchFamily="49" charset="0"/>
              </a:rPr>
              <a:t>f12(unidade)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vu2 </a:t>
            </a:r>
            <a:r>
              <a:rPr lang="pt-PT" sz="1800" dirty="0" smtClean="0">
                <a:latin typeface="Consolas" pitchFamily="49" charset="0"/>
              </a:rPr>
              <a:t>= </a:t>
            </a:r>
            <a:r>
              <a:rPr lang="pt-PT" sz="1800" dirty="0" smtClean="0">
                <a:latin typeface="Consolas" pitchFamily="49" charset="0"/>
              </a:rPr>
              <a:t>f13(unidade)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000" dirty="0" err="1" smtClean="0">
                <a:latin typeface="Consolas" pitchFamily="49" charset="0"/>
              </a:rPr>
              <a:t>FimSe</a:t>
            </a:r>
            <a:endParaRPr lang="pt-PT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Se unidade = </a:t>
            </a:r>
            <a:r>
              <a:rPr lang="pt-PT" sz="2000" dirty="0" smtClean="0">
                <a:latin typeface="Consolas" pitchFamily="49" charset="0"/>
              </a:rPr>
              <a:t>2 Então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u1 </a:t>
            </a:r>
            <a:r>
              <a:rPr lang="pt-PT" sz="1800" dirty="0" smtClean="0">
                <a:latin typeface="Consolas" pitchFamily="49" charset="0"/>
              </a:rPr>
              <a:t>= "unidade </a:t>
            </a:r>
            <a:r>
              <a:rPr lang="pt-PT" sz="1800" dirty="0" smtClean="0">
                <a:latin typeface="Consolas" pitchFamily="49" charset="0"/>
              </a:rPr>
              <a:t>1"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u2 = "unidade 3"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vu1 = </a:t>
            </a:r>
            <a:r>
              <a:rPr lang="pt-PT" sz="1800" dirty="0" smtClean="0">
                <a:latin typeface="Consolas" pitchFamily="49" charset="0"/>
              </a:rPr>
              <a:t>f21(unidade</a:t>
            </a:r>
            <a:r>
              <a:rPr lang="pt-PT" sz="18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vu2 = </a:t>
            </a:r>
            <a:r>
              <a:rPr lang="pt-PT" sz="1800" dirty="0" smtClean="0">
                <a:latin typeface="Consolas" pitchFamily="49" charset="0"/>
              </a:rPr>
              <a:t>f23(unidade</a:t>
            </a:r>
            <a:r>
              <a:rPr lang="pt-PT" sz="18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pt-PT" sz="2000" dirty="0" err="1" smtClean="0">
                <a:latin typeface="Consolas" pitchFamily="49" charset="0"/>
              </a:rPr>
              <a:t>FimSe</a:t>
            </a:r>
            <a:endParaRPr lang="pt-PT" sz="2000" dirty="0" smtClean="0">
              <a:latin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Se unidade = 3 Então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u1 = "unidade 1"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u2 = "unidade 2"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vu1 = f31(unidade)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vu2 = f32(unidade)</a:t>
            </a:r>
          </a:p>
          <a:p>
            <a:pPr>
              <a:buNone/>
            </a:pPr>
            <a:r>
              <a:rPr lang="pt-PT" sz="2000" dirty="0" err="1" smtClean="0">
                <a:latin typeface="Consolas" pitchFamily="49" charset="0"/>
              </a:rPr>
              <a:t>FimSe</a:t>
            </a:r>
            <a:endParaRPr lang="pt-PT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Escrever vu1, " ", u1</a:t>
            </a: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Escrever </a:t>
            </a:r>
            <a:r>
              <a:rPr lang="pt-PT" sz="2000" dirty="0" smtClean="0">
                <a:latin typeface="Consolas" pitchFamily="49" charset="0"/>
              </a:rPr>
              <a:t>vu2, </a:t>
            </a:r>
            <a:r>
              <a:rPr lang="pt-PT" sz="2000" dirty="0" smtClean="0">
                <a:latin typeface="Consolas" pitchFamily="49" charset="0"/>
              </a:rPr>
              <a:t>" ", </a:t>
            </a:r>
            <a:r>
              <a:rPr lang="pt-PT" sz="2000" dirty="0" smtClean="0">
                <a:latin typeface="Consolas" pitchFamily="49" charset="0"/>
              </a:rPr>
              <a:t>u2</a:t>
            </a:r>
            <a:endParaRPr lang="pt-PT" sz="2000" dirty="0" smtClean="0">
              <a:latin typeface="Consolas" pitchFamily="49" charset="0"/>
            </a:endParaRPr>
          </a:p>
          <a:p>
            <a:pPr>
              <a:buNone/>
            </a:pPr>
            <a:endParaRPr lang="pt-PT" sz="2000" dirty="0" smtClean="0"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Algoritmo-documentação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ln>
            <a:solidFill>
              <a:srgbClr val="FFC000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PT" sz="2800" b="1" dirty="0" smtClean="0">
                <a:latin typeface="Consolas" pitchFamily="49" charset="0"/>
              </a:rPr>
              <a:t>Algoritmo</a:t>
            </a:r>
            <a:r>
              <a:rPr lang="pt-PT" sz="2800" dirty="0" smtClean="0">
                <a:latin typeface="Consolas" pitchFamily="49" charset="0"/>
              </a:rPr>
              <a:t>: </a:t>
            </a:r>
            <a:r>
              <a:rPr lang="pt-PT" sz="2800" dirty="0" err="1" smtClean="0">
                <a:latin typeface="Consolas" pitchFamily="49" charset="0"/>
              </a:rPr>
              <a:t>conversor_graus</a:t>
            </a:r>
            <a:endParaRPr lang="pt-PT" sz="2800" dirty="0" smtClean="0">
              <a:latin typeface="Consolas" pitchFamily="49" charset="0"/>
            </a:endParaRPr>
          </a:p>
          <a:p>
            <a:pPr marL="1162050" indent="-1162050">
              <a:buNone/>
            </a:pPr>
            <a:r>
              <a:rPr lang="pt-PT" sz="2800" dirty="0" smtClean="0">
                <a:latin typeface="Consolas" pitchFamily="49" charset="0"/>
              </a:rPr>
              <a:t>Objectivo: Permite </a:t>
            </a:r>
            <a:r>
              <a:rPr lang="pt-PT" sz="2800" dirty="0" smtClean="0">
                <a:latin typeface="Consolas" pitchFamily="49" charset="0"/>
              </a:rPr>
              <a:t>converter </a:t>
            </a:r>
            <a:r>
              <a:rPr lang="pt-PT" sz="2800" dirty="0" smtClean="0">
                <a:latin typeface="Consolas" pitchFamily="49" charset="0"/>
              </a:rPr>
              <a:t>amplitudes de </a:t>
            </a:r>
            <a:r>
              <a:rPr lang="pt-PT" sz="2800" dirty="0" smtClean="0">
                <a:latin typeface="Consolas" pitchFamily="49" charset="0"/>
              </a:rPr>
              <a:t>ângulos </a:t>
            </a:r>
            <a:r>
              <a:rPr lang="pt-PT" sz="2800" dirty="0" smtClean="0">
                <a:latin typeface="Consolas" pitchFamily="49" charset="0"/>
              </a:rPr>
              <a:t>numa dada unidade para as </a:t>
            </a:r>
            <a:r>
              <a:rPr lang="pt-PT" sz="2800" dirty="0" smtClean="0">
                <a:latin typeface="Consolas" pitchFamily="49" charset="0"/>
              </a:rPr>
              <a:t>outras </a:t>
            </a:r>
            <a:r>
              <a:rPr lang="pt-PT" sz="2800" dirty="0" smtClean="0">
                <a:latin typeface="Consolas" pitchFamily="49" charset="0"/>
              </a:rPr>
              <a:t>duas </a:t>
            </a:r>
            <a:r>
              <a:rPr lang="pt-PT" sz="2800" dirty="0" smtClean="0">
                <a:latin typeface="Consolas" pitchFamily="49" charset="0"/>
              </a:rPr>
              <a:t>possíveis. Unidades </a:t>
            </a:r>
            <a:r>
              <a:rPr lang="pt-PT" sz="2800" dirty="0" smtClean="0">
                <a:latin typeface="Consolas" pitchFamily="49" charset="0"/>
              </a:rPr>
              <a:t>para medir a amplitude dos ângulos:</a:t>
            </a:r>
          </a:p>
          <a:p>
            <a:pPr>
              <a:buNone/>
              <a:tabLst>
                <a:tab pos="1162050" algn="l"/>
              </a:tabLst>
            </a:pPr>
            <a:r>
              <a:rPr lang="pt-PT" sz="2800" dirty="0" smtClean="0">
                <a:latin typeface="Consolas" pitchFamily="49" charset="0"/>
              </a:rPr>
              <a:t>		Sistema </a:t>
            </a:r>
            <a:r>
              <a:rPr lang="pt-PT" sz="2800" dirty="0" err="1" smtClean="0">
                <a:latin typeface="Consolas" pitchFamily="49" charset="0"/>
              </a:rPr>
              <a:t>sexagesimal</a:t>
            </a:r>
            <a:r>
              <a:rPr lang="pt-PT" sz="2800" dirty="0" smtClean="0">
                <a:latin typeface="Consolas" pitchFamily="49" charset="0"/>
              </a:rPr>
              <a:t>: grau (</a:t>
            </a:r>
            <a:r>
              <a:rPr lang="pt-PT" sz="2800" dirty="0" err="1" smtClean="0">
                <a:latin typeface="Consolas" pitchFamily="49" charset="0"/>
              </a:rPr>
              <a:t>DEG</a:t>
            </a:r>
            <a:r>
              <a:rPr lang="pt-PT" sz="2800" dirty="0" smtClean="0">
                <a:latin typeface="Consolas" pitchFamily="49" charset="0"/>
              </a:rPr>
              <a:t>). [-360, +360]</a:t>
            </a:r>
          </a:p>
          <a:p>
            <a:pPr>
              <a:buNone/>
              <a:tabLst>
                <a:tab pos="1162050" algn="l"/>
              </a:tabLst>
            </a:pPr>
            <a:r>
              <a:rPr lang="pt-PT" sz="2800" dirty="0" smtClean="0">
                <a:latin typeface="Consolas" pitchFamily="49" charset="0"/>
              </a:rPr>
              <a:t>		Sistema </a:t>
            </a:r>
            <a:r>
              <a:rPr lang="pt-PT" sz="2800" dirty="0" smtClean="0">
                <a:latin typeface="Consolas" pitchFamily="49" charset="0"/>
              </a:rPr>
              <a:t>centesimal: grado (</a:t>
            </a:r>
            <a:r>
              <a:rPr lang="pt-PT" sz="2800" dirty="0" err="1" smtClean="0">
                <a:latin typeface="Consolas" pitchFamily="49" charset="0"/>
              </a:rPr>
              <a:t>GRA</a:t>
            </a:r>
            <a:r>
              <a:rPr lang="pt-PT" sz="2800" dirty="0" smtClean="0">
                <a:latin typeface="Consolas" pitchFamily="49" charset="0"/>
              </a:rPr>
              <a:t>). [-400, +400]</a:t>
            </a:r>
          </a:p>
          <a:p>
            <a:pPr>
              <a:buNone/>
              <a:tabLst>
                <a:tab pos="1162050" algn="l"/>
              </a:tabLst>
            </a:pPr>
            <a:r>
              <a:rPr lang="pt-PT" sz="2800" dirty="0" smtClean="0">
                <a:latin typeface="Consolas" pitchFamily="49" charset="0"/>
              </a:rPr>
              <a:t>		Sistema </a:t>
            </a:r>
            <a:r>
              <a:rPr lang="pt-PT" sz="2800" dirty="0" smtClean="0">
                <a:latin typeface="Consolas" pitchFamily="49" charset="0"/>
              </a:rPr>
              <a:t>circular: radiano (</a:t>
            </a:r>
            <a:r>
              <a:rPr lang="pt-PT" sz="2800" dirty="0" err="1" smtClean="0">
                <a:latin typeface="Consolas" pitchFamily="49" charset="0"/>
              </a:rPr>
              <a:t>RAD</a:t>
            </a:r>
            <a:r>
              <a:rPr lang="pt-PT" sz="2800" dirty="0" smtClean="0">
                <a:latin typeface="Consolas" pitchFamily="49" charset="0"/>
              </a:rPr>
              <a:t>) ). [-2π, +2π]</a:t>
            </a:r>
          </a:p>
          <a:p>
            <a:pPr>
              <a:buNone/>
            </a:pPr>
            <a:r>
              <a:rPr lang="pt-PT" sz="2800" dirty="0" smtClean="0">
                <a:latin typeface="Consolas" pitchFamily="49" charset="0"/>
              </a:rPr>
              <a:t>Variáveis</a:t>
            </a:r>
            <a:r>
              <a:rPr lang="pt-PT" sz="28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pt-PT" sz="2800" dirty="0" smtClean="0">
                <a:latin typeface="Consolas" pitchFamily="49" charset="0"/>
              </a:rPr>
              <a:t>	Entrada:</a:t>
            </a:r>
          </a:p>
          <a:p>
            <a:pPr>
              <a:buNone/>
              <a:tabLst>
                <a:tab pos="630238" algn="l"/>
              </a:tabLst>
            </a:pPr>
            <a:r>
              <a:rPr lang="pt-PT" sz="2800" dirty="0" smtClean="0">
                <a:latin typeface="Consolas" pitchFamily="49" charset="0"/>
              </a:rPr>
              <a:t>	</a:t>
            </a:r>
            <a:r>
              <a:rPr lang="pt-PT" sz="2800" dirty="0" smtClean="0">
                <a:latin typeface="Consolas" pitchFamily="49" charset="0"/>
              </a:rPr>
              <a:t>	unidade (inteiro)	– </a:t>
            </a:r>
            <a:r>
              <a:rPr lang="pt-PT" sz="2800" dirty="0" smtClean="0">
                <a:latin typeface="Consolas" pitchFamily="49" charset="0"/>
              </a:rPr>
              <a:t>Comprimento (m).</a:t>
            </a:r>
          </a:p>
          <a:p>
            <a:pPr>
              <a:buNone/>
              <a:tabLst>
                <a:tab pos="630238" algn="l"/>
              </a:tabLst>
            </a:pPr>
            <a:r>
              <a:rPr lang="pt-PT" sz="2800" dirty="0" smtClean="0">
                <a:latin typeface="Consolas" pitchFamily="49" charset="0"/>
              </a:rPr>
              <a:t>		</a:t>
            </a:r>
            <a:r>
              <a:rPr lang="pt-PT" sz="2800" dirty="0" smtClean="0">
                <a:latin typeface="Consolas" pitchFamily="49" charset="0"/>
              </a:rPr>
              <a:t>valor  </a:t>
            </a:r>
            <a:r>
              <a:rPr lang="pt-PT" sz="2800" dirty="0" smtClean="0">
                <a:latin typeface="Consolas" pitchFamily="49" charset="0"/>
              </a:rPr>
              <a:t>(real) 	</a:t>
            </a:r>
            <a:r>
              <a:rPr lang="pt-PT" sz="2800" dirty="0" smtClean="0">
                <a:latin typeface="Consolas" pitchFamily="49" charset="0"/>
              </a:rPr>
              <a:t>– Valor da amplitude do ângulo (m</a:t>
            </a:r>
            <a:r>
              <a:rPr lang="pt-PT" sz="2800" dirty="0" smtClean="0">
                <a:latin typeface="Consolas" pitchFamily="49" charset="0"/>
              </a:rPr>
              <a:t>).</a:t>
            </a:r>
          </a:p>
          <a:p>
            <a:pPr>
              <a:buNone/>
            </a:pPr>
            <a:r>
              <a:rPr lang="pt-PT" sz="2800" dirty="0" smtClean="0">
                <a:latin typeface="Consolas" pitchFamily="49" charset="0"/>
              </a:rPr>
              <a:t>	</a:t>
            </a:r>
            <a:r>
              <a:rPr lang="pt-PT" sz="2800" dirty="0" smtClean="0">
                <a:latin typeface="Consolas" pitchFamily="49" charset="0"/>
              </a:rPr>
              <a:t>Constantes:</a:t>
            </a:r>
            <a:endParaRPr lang="pt-PT" sz="2800" dirty="0" smtClean="0">
              <a:latin typeface="Consolas" pitchFamily="49" charset="0"/>
            </a:endParaRPr>
          </a:p>
          <a:p>
            <a:pPr>
              <a:buNone/>
              <a:tabLst>
                <a:tab pos="630238" algn="l"/>
              </a:tabLst>
            </a:pPr>
            <a:r>
              <a:rPr lang="pt-PT" sz="2800" dirty="0" smtClean="0">
                <a:latin typeface="Consolas" pitchFamily="49" charset="0"/>
              </a:rPr>
              <a:t>		</a:t>
            </a:r>
            <a:r>
              <a:rPr lang="pt-PT" sz="2800" dirty="0" err="1" smtClean="0">
                <a:latin typeface="Consolas" pitchFamily="49" charset="0"/>
              </a:rPr>
              <a:t>PI</a:t>
            </a:r>
            <a:r>
              <a:rPr lang="pt-PT" sz="2800" dirty="0" smtClean="0">
                <a:latin typeface="Consolas" pitchFamily="49" charset="0"/>
              </a:rPr>
              <a:t>  </a:t>
            </a:r>
            <a:r>
              <a:rPr lang="pt-PT" sz="2800" dirty="0" smtClean="0">
                <a:latin typeface="Consolas" pitchFamily="49" charset="0"/>
              </a:rPr>
              <a:t>(real) 	– </a:t>
            </a:r>
            <a:r>
              <a:rPr lang="pt-PT" sz="2800" dirty="0" smtClean="0">
                <a:latin typeface="Consolas" pitchFamily="49" charset="0"/>
              </a:rPr>
              <a:t>Valor de </a:t>
            </a:r>
            <a:r>
              <a:rPr lang="pt-PT" sz="2800" dirty="0" err="1" smtClean="0">
                <a:latin typeface="Consolas" pitchFamily="49" charset="0"/>
              </a:rPr>
              <a:t>PI</a:t>
            </a:r>
            <a:r>
              <a:rPr lang="pt-PT" sz="2800" dirty="0" smtClean="0">
                <a:latin typeface="Consolas" pitchFamily="49" charset="0"/>
              </a:rPr>
              <a:t>.  </a:t>
            </a:r>
            <a:endParaRPr lang="pt-PT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800" dirty="0" smtClean="0">
                <a:latin typeface="Consolas" pitchFamily="49" charset="0"/>
              </a:rPr>
              <a:t>	Saída:</a:t>
            </a:r>
          </a:p>
          <a:p>
            <a:pPr>
              <a:buNone/>
              <a:tabLst>
                <a:tab pos="630238" algn="l"/>
              </a:tabLst>
            </a:pPr>
            <a:r>
              <a:rPr lang="pt-PT" sz="2800" dirty="0" smtClean="0">
                <a:latin typeface="Consolas" pitchFamily="49" charset="0"/>
              </a:rPr>
              <a:t>		</a:t>
            </a:r>
            <a:r>
              <a:rPr lang="pt-PT" sz="2800" dirty="0" smtClean="0">
                <a:latin typeface="Consolas" pitchFamily="49" charset="0"/>
              </a:rPr>
              <a:t>u1  (Texto) </a:t>
            </a:r>
            <a:r>
              <a:rPr lang="pt-PT" sz="2800" dirty="0" smtClean="0">
                <a:latin typeface="Consolas" pitchFamily="49" charset="0"/>
              </a:rPr>
              <a:t>	– </a:t>
            </a:r>
            <a:r>
              <a:rPr lang="pt-PT" sz="2800" dirty="0" smtClean="0">
                <a:latin typeface="Consolas" pitchFamily="49" charset="0"/>
              </a:rPr>
              <a:t>Símbolo da unidade de saída 1.  </a:t>
            </a:r>
          </a:p>
          <a:p>
            <a:pPr>
              <a:buNone/>
              <a:tabLst>
                <a:tab pos="630238" algn="l"/>
              </a:tabLst>
            </a:pPr>
            <a:r>
              <a:rPr lang="pt-PT" sz="2800" dirty="0" smtClean="0">
                <a:latin typeface="Consolas" pitchFamily="49" charset="0"/>
              </a:rPr>
              <a:t>		u1  (Texto) 	– Símbolo da unidade de saída </a:t>
            </a:r>
            <a:r>
              <a:rPr lang="pt-PT" sz="2800" dirty="0" smtClean="0">
                <a:latin typeface="Consolas" pitchFamily="49" charset="0"/>
              </a:rPr>
              <a:t>2.  </a:t>
            </a:r>
            <a:endParaRPr lang="pt-PT" sz="2800" dirty="0" smtClean="0">
              <a:latin typeface="Consolas" pitchFamily="49" charset="0"/>
            </a:endParaRPr>
          </a:p>
          <a:p>
            <a:pPr>
              <a:buNone/>
              <a:tabLst>
                <a:tab pos="630238" algn="l"/>
              </a:tabLst>
            </a:pPr>
            <a:r>
              <a:rPr lang="pt-PT" sz="2800" dirty="0" smtClean="0">
                <a:latin typeface="Consolas" pitchFamily="49" charset="0"/>
              </a:rPr>
              <a:t>		vu1  (Real) </a:t>
            </a:r>
            <a:r>
              <a:rPr lang="pt-PT" sz="2800" dirty="0" smtClean="0">
                <a:latin typeface="Consolas" pitchFamily="49" charset="0"/>
              </a:rPr>
              <a:t>	– Valor da amplitude do ângulo </a:t>
            </a:r>
            <a:r>
              <a:rPr lang="pt-PT" sz="2800" dirty="0" smtClean="0">
                <a:latin typeface="Consolas" pitchFamily="49" charset="0"/>
              </a:rPr>
              <a:t>na unidade </a:t>
            </a:r>
            <a:r>
              <a:rPr lang="pt-PT" sz="2800" dirty="0" smtClean="0">
                <a:latin typeface="Consolas" pitchFamily="49" charset="0"/>
              </a:rPr>
              <a:t>de saída </a:t>
            </a:r>
            <a:r>
              <a:rPr lang="pt-PT" sz="2800" dirty="0" smtClean="0">
                <a:latin typeface="Consolas" pitchFamily="49" charset="0"/>
              </a:rPr>
              <a:t>1.</a:t>
            </a:r>
          </a:p>
          <a:p>
            <a:pPr>
              <a:buNone/>
              <a:tabLst>
                <a:tab pos="630238" algn="l"/>
              </a:tabLst>
            </a:pPr>
            <a:r>
              <a:rPr lang="pt-PT" sz="2800" dirty="0" smtClean="0">
                <a:latin typeface="Consolas" pitchFamily="49" charset="0"/>
              </a:rPr>
              <a:t>		vu2  </a:t>
            </a:r>
            <a:r>
              <a:rPr lang="pt-PT" sz="2800" dirty="0" smtClean="0">
                <a:latin typeface="Consolas" pitchFamily="49" charset="0"/>
              </a:rPr>
              <a:t>(Real) 	– Valor da amplitude do ângulo na unidade de saída </a:t>
            </a:r>
            <a:r>
              <a:rPr lang="pt-PT" sz="2800" dirty="0" smtClean="0">
                <a:latin typeface="Consolas" pitchFamily="49" charset="0"/>
              </a:rPr>
              <a:t>2.</a:t>
            </a:r>
            <a:endParaRPr lang="pt-PT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800" dirty="0" smtClean="0">
                <a:latin typeface="Consolas" pitchFamily="49" charset="0"/>
              </a:rPr>
              <a:t>Data: </a:t>
            </a:r>
            <a:r>
              <a:rPr lang="pt-PT" sz="2800" dirty="0" smtClean="0">
                <a:latin typeface="Consolas" pitchFamily="49" charset="0"/>
              </a:rPr>
              <a:t>19-10-2010</a:t>
            </a:r>
            <a:endParaRPr lang="pt-PT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800" dirty="0" smtClean="0">
                <a:latin typeface="Consolas" pitchFamily="49" charset="0"/>
              </a:rPr>
              <a:t>Versão: </a:t>
            </a:r>
            <a:r>
              <a:rPr lang="pt-PT" sz="2800" dirty="0" smtClean="0">
                <a:latin typeface="Consolas" pitchFamily="49" charset="0"/>
              </a:rPr>
              <a:t>2.1</a:t>
            </a:r>
            <a:endParaRPr lang="pt-PT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800" dirty="0" smtClean="0">
                <a:latin typeface="Consolas" pitchFamily="49" charset="0"/>
              </a:rPr>
              <a:t>Autor: Paulo Nunes.</a:t>
            </a:r>
            <a:endParaRPr lang="pt-PT" sz="2800" dirty="0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7391400" cy="4770437"/>
          </a:xfrm>
          <a:ln>
            <a:solidFill>
              <a:srgbClr val="FFC000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Início: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smtClean="0">
                <a:latin typeface="Consolas" pitchFamily="49" charset="0"/>
              </a:rPr>
              <a:t>Escrever "Unidade 1-Graus(</a:t>
            </a:r>
            <a:r>
              <a:rPr lang="pt-PT" sz="1800" baseline="30000" dirty="0" smtClean="0">
                <a:latin typeface="Consolas" pitchFamily="49" charset="0"/>
              </a:rPr>
              <a:t>o</a:t>
            </a:r>
            <a:r>
              <a:rPr lang="pt-PT" sz="1800" dirty="0" smtClean="0">
                <a:latin typeface="Consolas" pitchFamily="49" charset="0"/>
              </a:rPr>
              <a:t>), 2-Grados(g), 3-Radianos (</a:t>
            </a:r>
            <a:r>
              <a:rPr lang="pt-PT" sz="1800" dirty="0" err="1" smtClean="0">
                <a:latin typeface="Consolas" pitchFamily="49" charset="0"/>
              </a:rPr>
              <a:t>rad</a:t>
            </a:r>
            <a:r>
              <a:rPr lang="pt-PT" sz="1800" dirty="0" smtClean="0">
                <a:latin typeface="Consolas" pitchFamily="49" charset="0"/>
              </a:rPr>
              <a:t>) ?"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Fazer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smtClean="0">
                <a:latin typeface="Consolas" pitchFamily="49" charset="0"/>
              </a:rPr>
              <a:t>Ler unidade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smtClean="0">
                <a:latin typeface="Consolas" pitchFamily="49" charset="0"/>
              </a:rPr>
              <a:t>Enquanto (unidade &lt; 1) ou (unidade &gt;3)</a:t>
            </a:r>
            <a:r>
              <a:rPr lang="pt-PT" sz="1800" dirty="0" smtClean="0">
                <a:latin typeface="Consolas" pitchFamily="49" charset="0"/>
              </a:rPr>
              <a:t> 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smtClean="0">
                <a:latin typeface="Consolas" pitchFamily="49" charset="0"/>
              </a:rPr>
              <a:t>Se </a:t>
            </a:r>
            <a:r>
              <a:rPr lang="pt-PT" sz="1800" dirty="0" smtClean="0">
                <a:solidFill>
                  <a:srgbClr val="C00000"/>
                </a:solidFill>
                <a:latin typeface="Consolas" pitchFamily="49" charset="0"/>
              </a:rPr>
              <a:t>unidade = 1 </a:t>
            </a:r>
            <a:r>
              <a:rPr lang="pt-PT" sz="1800" dirty="0" smtClean="0">
                <a:latin typeface="Consolas" pitchFamily="49" charset="0"/>
              </a:rPr>
              <a:t>Então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	li = -360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	</a:t>
            </a:r>
            <a:r>
              <a:rPr lang="pt-PT" sz="1800" dirty="0" err="1" smtClean="0">
                <a:latin typeface="Consolas" pitchFamily="49" charset="0"/>
              </a:rPr>
              <a:t>ls</a:t>
            </a:r>
            <a:r>
              <a:rPr lang="pt-PT" sz="1800" dirty="0" smtClean="0">
                <a:latin typeface="Consolas" pitchFamily="49" charset="0"/>
              </a:rPr>
              <a:t> = 360 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err="1" smtClean="0">
                <a:latin typeface="Consolas" pitchFamily="49" charset="0"/>
              </a:rPr>
              <a:t>FimSe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Se </a:t>
            </a:r>
            <a:r>
              <a:rPr lang="pt-PT" sz="1800" dirty="0" smtClean="0">
                <a:solidFill>
                  <a:srgbClr val="C00000"/>
                </a:solidFill>
                <a:latin typeface="Consolas" pitchFamily="49" charset="0"/>
              </a:rPr>
              <a:t>unidade = </a:t>
            </a:r>
            <a:r>
              <a:rPr lang="pt-PT" sz="1800" dirty="0" smtClean="0">
                <a:solidFill>
                  <a:srgbClr val="C00000"/>
                </a:solidFill>
                <a:latin typeface="Consolas" pitchFamily="49" charset="0"/>
              </a:rPr>
              <a:t>2 </a:t>
            </a:r>
            <a:r>
              <a:rPr lang="pt-PT" sz="1800" dirty="0" smtClean="0">
                <a:latin typeface="Consolas" pitchFamily="49" charset="0"/>
              </a:rPr>
              <a:t>Então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	li = </a:t>
            </a:r>
            <a:r>
              <a:rPr lang="pt-PT" sz="1800" dirty="0" smtClean="0">
                <a:latin typeface="Consolas" pitchFamily="49" charset="0"/>
              </a:rPr>
              <a:t>-400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	</a:t>
            </a:r>
            <a:r>
              <a:rPr lang="pt-PT" sz="1800" dirty="0" err="1" smtClean="0">
                <a:latin typeface="Consolas" pitchFamily="49" charset="0"/>
              </a:rPr>
              <a:t>ls</a:t>
            </a:r>
            <a:r>
              <a:rPr lang="pt-PT" sz="1800" dirty="0" smtClean="0">
                <a:latin typeface="Consolas" pitchFamily="49" charset="0"/>
              </a:rPr>
              <a:t> = </a:t>
            </a:r>
            <a:r>
              <a:rPr lang="pt-PT" sz="1800" dirty="0" smtClean="0">
                <a:latin typeface="Consolas" pitchFamily="49" charset="0"/>
              </a:rPr>
              <a:t>400 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err="1" smtClean="0">
                <a:latin typeface="Consolas" pitchFamily="49" charset="0"/>
              </a:rPr>
              <a:t>FimSe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Se </a:t>
            </a:r>
            <a:r>
              <a:rPr lang="pt-PT" sz="1800" dirty="0" smtClean="0">
                <a:solidFill>
                  <a:srgbClr val="C00000"/>
                </a:solidFill>
                <a:latin typeface="Consolas" pitchFamily="49" charset="0"/>
              </a:rPr>
              <a:t>unidade = </a:t>
            </a:r>
            <a:r>
              <a:rPr lang="pt-PT" sz="1800" dirty="0" smtClean="0">
                <a:solidFill>
                  <a:srgbClr val="C00000"/>
                </a:solidFill>
                <a:latin typeface="Consolas" pitchFamily="49" charset="0"/>
              </a:rPr>
              <a:t>3 </a:t>
            </a:r>
            <a:r>
              <a:rPr lang="pt-PT" sz="1800" dirty="0" smtClean="0">
                <a:latin typeface="Consolas" pitchFamily="49" charset="0"/>
              </a:rPr>
              <a:t>Então</a:t>
            </a: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	li = </a:t>
            </a:r>
            <a:r>
              <a:rPr lang="pt-PT" sz="1800" dirty="0" smtClean="0">
                <a:latin typeface="Consolas" pitchFamily="49" charset="0"/>
              </a:rPr>
              <a:t>-2</a:t>
            </a:r>
            <a:r>
              <a:rPr lang="el-GR" sz="1800" dirty="0" smtClean="0">
                <a:latin typeface="Consolas" pitchFamily="49" charset="0"/>
              </a:rPr>
              <a:t>π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	</a:t>
            </a:r>
            <a:r>
              <a:rPr lang="pt-PT" sz="1800" dirty="0" err="1" smtClean="0">
                <a:latin typeface="Consolas" pitchFamily="49" charset="0"/>
              </a:rPr>
              <a:t>ls</a:t>
            </a:r>
            <a:r>
              <a:rPr lang="pt-PT" sz="1800" dirty="0" smtClean="0">
                <a:latin typeface="Consolas" pitchFamily="49" charset="0"/>
              </a:rPr>
              <a:t> = </a:t>
            </a:r>
            <a:r>
              <a:rPr lang="pt-PT" sz="1800" dirty="0" smtClean="0">
                <a:latin typeface="Consolas" pitchFamily="49" charset="0"/>
              </a:rPr>
              <a:t>2</a:t>
            </a:r>
            <a:r>
              <a:rPr lang="el-GR" sz="1800" dirty="0" smtClean="0">
                <a:latin typeface="Consolas" pitchFamily="49" charset="0"/>
              </a:rPr>
              <a:t>π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</a:t>
            </a:r>
            <a:r>
              <a:rPr lang="pt-PT" sz="1800" dirty="0" err="1" smtClean="0">
                <a:latin typeface="Consolas" pitchFamily="49" charset="0"/>
              </a:rPr>
              <a:t>FimSe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Fazer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	Ler </a:t>
            </a:r>
            <a:r>
              <a:rPr lang="pt-PT" sz="1800" dirty="0" smtClean="0">
                <a:latin typeface="Consolas" pitchFamily="49" charset="0"/>
              </a:rPr>
              <a:t>valor</a:t>
            </a:r>
            <a:endParaRPr lang="pt-PT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1800" dirty="0" smtClean="0">
                <a:latin typeface="Consolas" pitchFamily="49" charset="0"/>
              </a:rPr>
              <a:t>	Enquanto </a:t>
            </a:r>
            <a:r>
              <a:rPr lang="pt-PT" sz="1800" dirty="0" smtClean="0">
                <a:latin typeface="Consolas" pitchFamily="49" charset="0"/>
              </a:rPr>
              <a:t>(valor &lt; li) </a:t>
            </a:r>
            <a:r>
              <a:rPr lang="pt-PT" sz="1800" dirty="0" smtClean="0">
                <a:latin typeface="Consolas" pitchFamily="49" charset="0"/>
              </a:rPr>
              <a:t>ou </a:t>
            </a:r>
            <a:r>
              <a:rPr lang="pt-PT" sz="1800" dirty="0" smtClean="0">
                <a:latin typeface="Consolas" pitchFamily="49" charset="0"/>
              </a:rPr>
              <a:t>(valor &gt; </a:t>
            </a:r>
            <a:r>
              <a:rPr lang="pt-PT" sz="1800" dirty="0" err="1" smtClean="0">
                <a:latin typeface="Consolas" pitchFamily="49" charset="0"/>
              </a:rPr>
              <a:t>ls</a:t>
            </a:r>
            <a:r>
              <a:rPr lang="pt-PT" sz="18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pt-PT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Se unidade = 1 Então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u1 = </a:t>
            </a:r>
            <a:r>
              <a:rPr lang="pt-PT" sz="1800" dirty="0" smtClean="0">
                <a:latin typeface="Consolas" pitchFamily="49" charset="0"/>
              </a:rPr>
              <a:t>"g"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u2 = </a:t>
            </a:r>
            <a:r>
              <a:rPr lang="pt-PT" sz="1800" dirty="0" smtClean="0">
                <a:latin typeface="Consolas" pitchFamily="49" charset="0"/>
              </a:rPr>
              <a:t>"</a:t>
            </a:r>
            <a:r>
              <a:rPr lang="pt-PT" sz="1800" dirty="0" err="1" smtClean="0">
                <a:latin typeface="Consolas" pitchFamily="49" charset="0"/>
              </a:rPr>
              <a:t>rad</a:t>
            </a:r>
            <a:r>
              <a:rPr lang="pt-PT" sz="1800" dirty="0" smtClean="0">
                <a:latin typeface="Consolas" pitchFamily="49" charset="0"/>
              </a:rPr>
              <a:t>"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vu1 = </a:t>
            </a:r>
            <a:r>
              <a:rPr lang="pt-PT" sz="1800" dirty="0" smtClean="0">
                <a:latin typeface="Consolas" pitchFamily="49" charset="0"/>
              </a:rPr>
              <a:t>90 / 100 × valor 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vu2 = </a:t>
            </a:r>
            <a:r>
              <a:rPr lang="pt-PT" sz="1800" dirty="0" smtClean="0">
                <a:latin typeface="Consolas" pitchFamily="49" charset="0"/>
              </a:rPr>
              <a:t>180 / </a:t>
            </a:r>
            <a:r>
              <a:rPr lang="el-GR" sz="1800" dirty="0" smtClean="0">
                <a:latin typeface="Cambria Math"/>
                <a:ea typeface="Cambria Math"/>
              </a:rPr>
              <a:t>π</a:t>
            </a:r>
            <a:r>
              <a:rPr lang="pt-PT" sz="1800" dirty="0" smtClean="0">
                <a:latin typeface="Consolas" pitchFamily="49" charset="0"/>
              </a:rPr>
              <a:t> </a:t>
            </a:r>
            <a:r>
              <a:rPr lang="pt-PT" sz="1800" dirty="0" smtClean="0">
                <a:latin typeface="Consolas" pitchFamily="49" charset="0"/>
              </a:rPr>
              <a:t>× valor </a:t>
            </a:r>
          </a:p>
          <a:p>
            <a:pPr>
              <a:buNone/>
            </a:pPr>
            <a:r>
              <a:rPr lang="pt-PT" sz="2000" dirty="0" err="1" smtClean="0">
                <a:latin typeface="Consolas" pitchFamily="49" charset="0"/>
              </a:rPr>
              <a:t>FimSe</a:t>
            </a:r>
            <a:endParaRPr lang="pt-PT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Se unidade = 2 Então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u1 = </a:t>
            </a:r>
            <a:r>
              <a:rPr lang="pt-PT" sz="1800" dirty="0" smtClean="0">
                <a:latin typeface="Consolas" pitchFamily="49" charset="0"/>
              </a:rPr>
              <a:t>"</a:t>
            </a:r>
            <a:r>
              <a:rPr lang="pt-PT" sz="1800" baseline="30000" dirty="0" smtClean="0">
                <a:latin typeface="Consolas" pitchFamily="49" charset="0"/>
              </a:rPr>
              <a:t>o</a:t>
            </a:r>
            <a:r>
              <a:rPr lang="pt-PT" sz="1800" dirty="0" smtClean="0">
                <a:latin typeface="Consolas" pitchFamily="49" charset="0"/>
              </a:rPr>
              <a:t>"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u2 = </a:t>
            </a:r>
            <a:r>
              <a:rPr lang="pt-PT" sz="1800" dirty="0" smtClean="0">
                <a:latin typeface="Consolas" pitchFamily="49" charset="0"/>
              </a:rPr>
              <a:t>"</a:t>
            </a:r>
            <a:r>
              <a:rPr lang="pt-PT" sz="1800" dirty="0" err="1" smtClean="0">
                <a:latin typeface="Consolas" pitchFamily="49" charset="0"/>
              </a:rPr>
              <a:t>rad</a:t>
            </a:r>
            <a:r>
              <a:rPr lang="pt-PT" sz="1800" dirty="0" smtClean="0">
                <a:latin typeface="Consolas" pitchFamily="49" charset="0"/>
              </a:rPr>
              <a:t>"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vu1 = </a:t>
            </a:r>
            <a:r>
              <a:rPr lang="pt-PT" sz="1800" dirty="0" smtClean="0">
                <a:latin typeface="Consolas" pitchFamily="49" charset="0"/>
              </a:rPr>
              <a:t>100 </a:t>
            </a:r>
            <a:r>
              <a:rPr lang="pt-PT" sz="1800" dirty="0" smtClean="0">
                <a:latin typeface="Consolas" pitchFamily="49" charset="0"/>
              </a:rPr>
              <a:t>/ </a:t>
            </a:r>
            <a:r>
              <a:rPr lang="pt-PT" sz="1800" dirty="0" smtClean="0">
                <a:latin typeface="Consolas" pitchFamily="49" charset="0"/>
              </a:rPr>
              <a:t>90 </a:t>
            </a:r>
            <a:r>
              <a:rPr lang="pt-PT" sz="1800" dirty="0" smtClean="0">
                <a:latin typeface="Consolas" pitchFamily="49" charset="0"/>
              </a:rPr>
              <a:t>× valor 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vu2 = </a:t>
            </a:r>
            <a:r>
              <a:rPr lang="pt-PT" sz="1800" dirty="0" smtClean="0">
                <a:latin typeface="Consolas" pitchFamily="49" charset="0"/>
              </a:rPr>
              <a:t>200 / </a:t>
            </a:r>
            <a:r>
              <a:rPr lang="el-GR" sz="1800" dirty="0" smtClean="0">
                <a:latin typeface="Cambria Math"/>
                <a:ea typeface="Cambria Math"/>
              </a:rPr>
              <a:t>π</a:t>
            </a:r>
            <a:r>
              <a:rPr lang="pt-PT" sz="1800" dirty="0" smtClean="0">
                <a:latin typeface="Consolas" pitchFamily="49" charset="0"/>
              </a:rPr>
              <a:t> × </a:t>
            </a:r>
            <a:r>
              <a:rPr lang="pt-PT" sz="1800" dirty="0" smtClean="0">
                <a:latin typeface="Consolas" pitchFamily="49" charset="0"/>
              </a:rPr>
              <a:t>valor </a:t>
            </a:r>
          </a:p>
          <a:p>
            <a:pPr>
              <a:buNone/>
            </a:pPr>
            <a:r>
              <a:rPr lang="pt-PT" sz="2000" dirty="0" err="1" smtClean="0">
                <a:latin typeface="Consolas" pitchFamily="49" charset="0"/>
              </a:rPr>
              <a:t>FimSe</a:t>
            </a:r>
            <a:endParaRPr lang="pt-PT" sz="2000" dirty="0" smtClean="0">
              <a:latin typeface="Consolas" pitchFamily="49" charset="0"/>
            </a:endParaRPr>
          </a:p>
          <a:p>
            <a:pPr>
              <a:buNone/>
            </a:pPr>
            <a:endParaRPr lang="pt-PT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	Se </a:t>
            </a:r>
            <a:r>
              <a:rPr lang="pt-PT" sz="2000" dirty="0" smtClean="0">
                <a:latin typeface="Consolas" pitchFamily="49" charset="0"/>
              </a:rPr>
              <a:t>unidade = </a:t>
            </a:r>
            <a:r>
              <a:rPr lang="pt-PT" sz="2000" dirty="0" smtClean="0">
                <a:latin typeface="Consolas" pitchFamily="49" charset="0"/>
              </a:rPr>
              <a:t>3 </a:t>
            </a:r>
            <a:r>
              <a:rPr lang="pt-PT" sz="2000" dirty="0" smtClean="0">
                <a:latin typeface="Consolas" pitchFamily="49" charset="0"/>
              </a:rPr>
              <a:t>Então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	u1 </a:t>
            </a:r>
            <a:r>
              <a:rPr lang="pt-PT" sz="1800" dirty="0" smtClean="0">
                <a:latin typeface="Consolas" pitchFamily="49" charset="0"/>
              </a:rPr>
              <a:t>= "</a:t>
            </a:r>
            <a:r>
              <a:rPr lang="pt-PT" sz="1800" baseline="30000" dirty="0" smtClean="0">
                <a:latin typeface="Consolas" pitchFamily="49" charset="0"/>
              </a:rPr>
              <a:t>o</a:t>
            </a:r>
            <a:r>
              <a:rPr lang="pt-PT" sz="1800" dirty="0" smtClean="0">
                <a:latin typeface="Consolas" pitchFamily="49" charset="0"/>
              </a:rPr>
              <a:t>"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	u2 </a:t>
            </a:r>
            <a:r>
              <a:rPr lang="pt-PT" sz="1800" dirty="0" smtClean="0">
                <a:latin typeface="Consolas" pitchFamily="49" charset="0"/>
              </a:rPr>
              <a:t>= </a:t>
            </a:r>
            <a:r>
              <a:rPr lang="pt-PT" sz="1800" dirty="0" smtClean="0">
                <a:latin typeface="Consolas" pitchFamily="49" charset="0"/>
              </a:rPr>
              <a:t>"g"</a:t>
            </a:r>
            <a:endParaRPr lang="pt-PT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	vu1 </a:t>
            </a:r>
            <a:r>
              <a:rPr lang="pt-PT" sz="1800" dirty="0" smtClean="0">
                <a:latin typeface="Consolas" pitchFamily="49" charset="0"/>
              </a:rPr>
              <a:t>= </a:t>
            </a:r>
            <a:r>
              <a:rPr lang="el-GR" sz="1800" dirty="0" smtClean="0">
                <a:latin typeface="Cambria Math"/>
                <a:ea typeface="Cambria Math"/>
              </a:rPr>
              <a:t>π</a:t>
            </a:r>
            <a:r>
              <a:rPr lang="pt-PT" sz="1800" dirty="0" smtClean="0">
                <a:latin typeface="Consolas" pitchFamily="49" charset="0"/>
              </a:rPr>
              <a:t> </a:t>
            </a:r>
            <a:r>
              <a:rPr lang="pt-PT" sz="1800" dirty="0" smtClean="0">
                <a:latin typeface="Consolas" pitchFamily="49" charset="0"/>
              </a:rPr>
              <a:t>/ </a:t>
            </a:r>
            <a:r>
              <a:rPr lang="pt-PT" sz="1800" dirty="0" smtClean="0">
                <a:latin typeface="Consolas" pitchFamily="49" charset="0"/>
              </a:rPr>
              <a:t>180 </a:t>
            </a:r>
            <a:r>
              <a:rPr lang="pt-PT" sz="1800" dirty="0" smtClean="0">
                <a:latin typeface="Consolas" pitchFamily="49" charset="0"/>
              </a:rPr>
              <a:t>× valor </a:t>
            </a:r>
          </a:p>
          <a:p>
            <a:pPr lvl="1">
              <a:buNone/>
            </a:pPr>
            <a:r>
              <a:rPr lang="pt-PT" sz="1800" dirty="0" smtClean="0">
                <a:latin typeface="Consolas" pitchFamily="49" charset="0"/>
              </a:rPr>
              <a:t>	vu2 </a:t>
            </a:r>
            <a:r>
              <a:rPr lang="pt-PT" sz="1800" dirty="0" smtClean="0">
                <a:latin typeface="Consolas" pitchFamily="49" charset="0"/>
              </a:rPr>
              <a:t>= </a:t>
            </a:r>
            <a:r>
              <a:rPr lang="el-GR" sz="1800" dirty="0" smtClean="0">
                <a:latin typeface="Cambria Math"/>
                <a:ea typeface="Cambria Math"/>
              </a:rPr>
              <a:t>π</a:t>
            </a:r>
            <a:r>
              <a:rPr lang="pt-PT" sz="1800" dirty="0" smtClean="0">
                <a:latin typeface="Consolas" pitchFamily="49" charset="0"/>
              </a:rPr>
              <a:t> / 200 × valor </a:t>
            </a: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	</a:t>
            </a:r>
            <a:r>
              <a:rPr lang="pt-PT" sz="2000" dirty="0" err="1" smtClean="0">
                <a:latin typeface="Consolas" pitchFamily="49" charset="0"/>
              </a:rPr>
              <a:t>FimSe</a:t>
            </a:r>
            <a:endParaRPr lang="pt-PT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	Escrever </a:t>
            </a:r>
            <a:r>
              <a:rPr lang="pt-PT" sz="2000" dirty="0" smtClean="0">
                <a:latin typeface="Consolas" pitchFamily="49" charset="0"/>
              </a:rPr>
              <a:t>vu1, " ", u1</a:t>
            </a: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	Escrever </a:t>
            </a:r>
            <a:r>
              <a:rPr lang="pt-PT" sz="2000" dirty="0" smtClean="0">
                <a:latin typeface="Consolas" pitchFamily="49" charset="0"/>
              </a:rPr>
              <a:t>vu2, " ", </a:t>
            </a:r>
            <a:r>
              <a:rPr lang="pt-PT" sz="2000" dirty="0" smtClean="0">
                <a:latin typeface="Consolas" pitchFamily="49" charset="0"/>
              </a:rPr>
              <a:t>u2</a:t>
            </a:r>
          </a:p>
          <a:p>
            <a:pPr>
              <a:buNone/>
            </a:pPr>
            <a:r>
              <a:rPr lang="pt-PT" sz="2000" dirty="0" smtClean="0">
                <a:latin typeface="Consolas" pitchFamily="49" charset="0"/>
              </a:rPr>
              <a:t>Fim.</a:t>
            </a:r>
            <a:endParaRPr lang="pt-P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302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ModeloDiapositivos2007</vt:lpstr>
      <vt:lpstr>Microsoft Equation 3.0</vt:lpstr>
      <vt:lpstr>Programação – PL:2010-10-18 </vt:lpstr>
      <vt:lpstr>Conversões</vt:lpstr>
      <vt:lpstr>Definição do problema</vt:lpstr>
      <vt:lpstr>Obtenção de um modelo</vt:lpstr>
      <vt:lpstr>radianos</vt:lpstr>
      <vt:lpstr>Desenho ou esboço do algoritmo</vt:lpstr>
      <vt:lpstr>Algoritmo-documentação</vt:lpstr>
      <vt:lpstr>algoritmo</vt:lpstr>
      <vt:lpstr>algoritmo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</dc:title>
  <dc:creator>pnunes</dc:creator>
  <cp:lastModifiedBy>pnunes</cp:lastModifiedBy>
  <cp:revision>54</cp:revision>
  <dcterms:created xsi:type="dcterms:W3CDTF">2006-08-16T00:00:00Z</dcterms:created>
  <dcterms:modified xsi:type="dcterms:W3CDTF">2010-10-19T12:10:56Z</dcterms:modified>
</cp:coreProperties>
</file>