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6" r:id="rId3"/>
    <p:sldId id="277" r:id="rId4"/>
    <p:sldId id="278" r:id="rId5"/>
    <p:sldId id="280" r:id="rId6"/>
    <p:sldId id="257" r:id="rId7"/>
    <p:sldId id="258" r:id="rId8"/>
    <p:sldId id="272" r:id="rId9"/>
    <p:sldId id="273" r:id="rId10"/>
    <p:sldId id="261" r:id="rId11"/>
    <p:sldId id="262" r:id="rId12"/>
    <p:sldId id="263" r:id="rId13"/>
    <p:sldId id="275" r:id="rId14"/>
    <p:sldId id="279" r:id="rId15"/>
    <p:sldId id="264" r:id="rId16"/>
    <p:sldId id="265" r:id="rId17"/>
    <p:sldId id="283" r:id="rId18"/>
    <p:sldId id="284" r:id="rId19"/>
    <p:sldId id="282" r:id="rId20"/>
    <p:sldId id="281" r:id="rId21"/>
    <p:sldId id="266" r:id="rId22"/>
    <p:sldId id="267" r:id="rId23"/>
    <p:sldId id="268" r:id="rId24"/>
    <p:sldId id="285" r:id="rId25"/>
    <p:sldId id="286" r:id="rId26"/>
    <p:sldId id="269" r:id="rId27"/>
    <p:sldId id="270" r:id="rId28"/>
    <p:sldId id="27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0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B6F6C-8C8A-4056-8F55-61BE81E4F0D5}" type="datetimeFigureOut">
              <a:rPr lang="pt-PT" smtClean="0"/>
              <a:pPr/>
              <a:t>30-09-2010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1F8E9-1A92-493B-9324-0CA3532ACED0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ipg.pt/user/~pnunes/" TargetMode="External"/><Relationship Id="rId4" Type="http://schemas.openxmlformats.org/officeDocument/2006/relationships/hyperlink" Target="mailto:pnunes@ipg.pt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3500439"/>
            <a:ext cx="8458200" cy="642943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4181480"/>
            <a:ext cx="8458200" cy="500067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algn="r"/>
            <a:endParaRPr kumimoji="0"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2329-08AD-4D89-BEBB-CD26926B36D4}" type="datetime1">
              <a:rPr lang="pt-PT" smtClean="0"/>
              <a:pPr/>
              <a:t>30-09-2010</a:t>
            </a:fld>
            <a:endParaRPr lang="pt-P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10" name="Picture 9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8" y="5786455"/>
            <a:ext cx="973331" cy="947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" name="Grupo 12"/>
          <p:cNvGrpSpPr/>
          <p:nvPr userDrawn="1"/>
        </p:nvGrpSpPr>
        <p:grpSpPr>
          <a:xfrm>
            <a:off x="112317" y="571481"/>
            <a:ext cx="4487895" cy="2789471"/>
            <a:chOff x="2328053" y="571480"/>
            <a:chExt cx="4487895" cy="2789471"/>
          </a:xfrm>
        </p:grpSpPr>
        <p:sp>
          <p:nvSpPr>
            <p:cNvPr id="12" name="CaixaDeTexto 11"/>
            <p:cNvSpPr txBox="1"/>
            <p:nvPr userDrawn="1"/>
          </p:nvSpPr>
          <p:spPr>
            <a:xfrm>
              <a:off x="2328053" y="2714620"/>
              <a:ext cx="4487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1800" b="1" baseline="0" dirty="0" smtClean="0">
                  <a:latin typeface="Eurostile" pitchFamily="2" charset="0"/>
                </a:rPr>
                <a:t>Escola Superior de Tecnologia e Gestão</a:t>
              </a:r>
              <a:endParaRPr lang="pt-PT" sz="1800" b="1" dirty="0" smtClean="0">
                <a:latin typeface="Eurostile" pitchFamily="2" charset="0"/>
              </a:endParaRPr>
            </a:p>
            <a:p>
              <a:pPr algn="ctr"/>
              <a:r>
                <a:rPr lang="pt-PT" sz="1800" dirty="0" smtClean="0">
                  <a:latin typeface="Eurostile" pitchFamily="2" charset="0"/>
                </a:rPr>
                <a:t>Instituto Politécnico</a:t>
              </a:r>
              <a:r>
                <a:rPr lang="pt-PT" sz="1800" baseline="0" dirty="0" smtClean="0">
                  <a:latin typeface="Eurostile" pitchFamily="2" charset="0"/>
                </a:rPr>
                <a:t> da Guarda</a:t>
              </a:r>
            </a:p>
          </p:txBody>
        </p:sp>
        <p:pic>
          <p:nvPicPr>
            <p:cNvPr id="3074" name="Picture 2" descr="C:\Documents and Settings\pcardao\Ambiente de trabalho\Simb.tif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0430" y="571480"/>
              <a:ext cx="2143140" cy="2189155"/>
            </a:xfrm>
            <a:prstGeom prst="rect">
              <a:avLst/>
            </a:prstGeom>
            <a:noFill/>
          </p:spPr>
        </p:pic>
      </p:grpSp>
      <p:sp>
        <p:nvSpPr>
          <p:cNvPr id="20" name="Title 1"/>
          <p:cNvSpPr txBox="1">
            <a:spLocks/>
          </p:cNvSpPr>
          <p:nvPr userDrawn="1"/>
        </p:nvSpPr>
        <p:spPr>
          <a:xfrm>
            <a:off x="857226" y="4938353"/>
            <a:ext cx="4786313" cy="150018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Paulo Nunes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Av. Dr. Francisco Sá Carneiro, 50 - 6301-559 Guarda</a:t>
            </a:r>
            <a:b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10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Telf</a:t>
            </a:r>
            <a: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271220161, </a:t>
            </a:r>
            <a:r>
              <a:rPr kumimoji="0" lang="pt-PT" sz="10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Ext</a:t>
            </a:r>
            <a: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161, Gab:20</a:t>
            </a:r>
            <a:b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7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GPS: </a:t>
            </a:r>
            <a:r>
              <a:rPr kumimoji="0" lang="en-US" sz="7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Latitude: 40.5416236730513,  Longitude: -7.28243350982666</a:t>
            </a:r>
            <a:r>
              <a:rPr kumimoji="0" lang="en-US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9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VoIP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pt-PT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pnunes@ipg.pt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Msn: </a:t>
            </a:r>
            <a:r>
              <a:rPr kumimoji="0" lang="pt-PT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pnunes@ipg.pt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pt-PT" sz="9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Skype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pt-PT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pnunes.ipg.pt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Email: 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m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ailto:pnunes@ipg.pt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Web: 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 tooltip="http://www.ipg.pt/user/~pnunes/"/>
              </a:rPr>
              <a:t>http://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 tooltip="http://www.ipg.pt/user/~pnunes/"/>
              </a:rPr>
              <a:t>www.ipg.pt/user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 tooltip="http://www.ipg.pt/user/~pnunes/"/>
              </a:rPr>
              <a:t>/~pnunes/</a:t>
            </a:r>
            <a:endParaRPr kumimoji="0" lang="pt-PT" sz="2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 userDrawn="1"/>
        </p:nvSpPr>
        <p:spPr bwMode="auto">
          <a:xfrm>
            <a:off x="209550" y="416243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68D3-C67B-4F18-A3AD-D28275967845}" type="datetime1">
              <a:rPr lang="pt-PT" smtClean="0"/>
              <a:pPr/>
              <a:t>30-09-2010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noProof="0" smtClean="0"/>
              <a:t>Clique para editar o estilo</a:t>
            </a:r>
            <a:endParaRPr kumimoji="0" lang="pt-PT" noProof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noProof="0" smtClean="0"/>
              <a:t>Clique para editar os estilos</a:t>
            </a:r>
          </a:p>
          <a:p>
            <a:pPr lvl="1" eaLnBrk="1" latinLnBrk="0" hangingPunct="1"/>
            <a:r>
              <a:rPr lang="pt-PT" noProof="0" smtClean="0"/>
              <a:t>Segundo nível</a:t>
            </a:r>
          </a:p>
          <a:p>
            <a:pPr lvl="2" eaLnBrk="1" latinLnBrk="0" hangingPunct="1"/>
            <a:r>
              <a:rPr lang="pt-PT" noProof="0" smtClean="0"/>
              <a:t>Terceiro nível</a:t>
            </a:r>
          </a:p>
          <a:p>
            <a:pPr lvl="3" eaLnBrk="1" latinLnBrk="0" hangingPunct="1"/>
            <a:r>
              <a:rPr lang="pt-PT" noProof="0" smtClean="0"/>
              <a:t>Quarto nível</a:t>
            </a:r>
          </a:p>
          <a:p>
            <a:pPr lvl="4" eaLnBrk="1" latinLnBrk="0" hangingPunct="1"/>
            <a:r>
              <a:rPr lang="pt-PT" noProof="0" smtClean="0"/>
              <a:t>Quinto nível</a:t>
            </a:r>
            <a:endParaRPr kumimoji="0" lang="pt-PT" noProof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DB51-F985-48D1-8D94-B66F226870AF}" type="datetime1">
              <a:rPr lang="pt-PT" noProof="0" smtClean="0"/>
              <a:pPr/>
              <a:t>30-09-2010</a:t>
            </a:fld>
            <a:endParaRPr lang="pt-PT" noProof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285852" y="6429396"/>
            <a:ext cx="2895600" cy="288925"/>
          </a:xfrm>
        </p:spPr>
        <p:txBody>
          <a:bodyPr/>
          <a:lstStyle/>
          <a:p>
            <a:endParaRPr lang="pt-PT" noProof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-32" y="6473952"/>
            <a:ext cx="758952" cy="246888"/>
          </a:xfrm>
        </p:spPr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3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B58D-6A6B-416B-ADB5-C08B7B9BA7C4}" type="datetime1">
              <a:rPr lang="pt-PT" smtClean="0"/>
              <a:pPr/>
              <a:t>30-09-2010</a:t>
            </a:fld>
            <a:endParaRPr lang="pt-P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6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pic>
        <p:nvPicPr>
          <p:cNvPr id="10" name="Picture 9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8" y="5786455"/>
            <a:ext cx="973331" cy="947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357167"/>
            <a:ext cx="3714776" cy="190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7127768" cy="841248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D70E-1565-4F6C-90CF-584471ADC3EE}" type="datetime1">
              <a:rPr lang="pt-PT" smtClean="0"/>
              <a:pPr/>
              <a:t>30-09-2010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/>
          <a:lstStyle>
            <a:lvl1pPr algn="l">
              <a:defRPr sz="4400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9" name="Slide Number Placeholder 30"/>
          <p:cNvSpPr>
            <a:spLocks noGrp="1"/>
          </p:cNvSpPr>
          <p:nvPr>
            <p:ph type="sldNum" sz="quarter" idx="12"/>
          </p:nvPr>
        </p:nvSpPr>
        <p:spPr>
          <a:xfrm>
            <a:off x="-32" y="6477001"/>
            <a:ext cx="762000" cy="244475"/>
          </a:xfrm>
        </p:spPr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4202-F79D-4844-9A43-79AE821D5954}" type="datetime1">
              <a:rPr lang="pt-PT" smtClean="0"/>
              <a:pPr/>
              <a:t>30-09-2010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F147-AA04-4E40-B6BB-DBB29D90FBAA}" type="datetime1">
              <a:rPr lang="pt-PT" smtClean="0"/>
              <a:pPr/>
              <a:t>30-09-2010</a:t>
            </a:fld>
            <a:endParaRPr lang="pt-P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ABF8-7C9C-45B5-9FC1-A77DF881B351}" type="datetime1">
              <a:rPr lang="pt-PT" smtClean="0"/>
              <a:pPr/>
              <a:t>30-09-2010</a:t>
            </a:fld>
            <a:endParaRPr lang="pt-PT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9" name="Picture 8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54" y="6143646"/>
            <a:ext cx="616141" cy="5999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" name="Grupo 9"/>
          <p:cNvGrpSpPr/>
          <p:nvPr userDrawn="1"/>
        </p:nvGrpSpPr>
        <p:grpSpPr>
          <a:xfrm>
            <a:off x="6805223" y="142853"/>
            <a:ext cx="2343910" cy="1053283"/>
            <a:chOff x="6924324" y="45696"/>
            <a:chExt cx="2343911" cy="1053282"/>
          </a:xfrm>
        </p:grpSpPr>
        <p:pic>
          <p:nvPicPr>
            <p:cNvPr id="11" name="Imagem 1" descr="simbolo%20ipg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15277" y="45696"/>
              <a:ext cx="762000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CaixaDeTexto 11"/>
            <p:cNvSpPr txBox="1"/>
            <p:nvPr userDrawn="1"/>
          </p:nvSpPr>
          <p:spPr>
            <a:xfrm>
              <a:off x="6924324" y="729646"/>
              <a:ext cx="2343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900" b="1" baseline="0" dirty="0" smtClean="0">
                  <a:latin typeface="Eurostile" pitchFamily="2" charset="0"/>
                </a:rPr>
                <a:t>Escola Superior de Tecnologia e Gestão</a:t>
              </a:r>
              <a:endParaRPr lang="pt-PT" sz="900" b="1" dirty="0" smtClean="0">
                <a:latin typeface="Eurostile" pitchFamily="2" charset="0"/>
              </a:endParaRPr>
            </a:p>
            <a:p>
              <a:pPr algn="ctr"/>
              <a:r>
                <a:rPr lang="pt-PT" sz="900" dirty="0" smtClean="0">
                  <a:latin typeface="Eurostile" pitchFamily="2" charset="0"/>
                </a:rPr>
                <a:t>Instituto Politécnico</a:t>
              </a:r>
              <a:r>
                <a:rPr lang="pt-PT" sz="900" baseline="0" dirty="0" smtClean="0">
                  <a:latin typeface="Eurostile" pitchFamily="2" charset="0"/>
                </a:rPr>
                <a:t> da Guarda</a:t>
              </a: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757642" y="616635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E595-DFE8-4678-BBB0-2D789A079F21}" type="datetime1">
              <a:rPr lang="pt-PT" smtClean="0"/>
              <a:pPr/>
              <a:t>30-09-2010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1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pic>
        <p:nvPicPr>
          <p:cNvPr id="9" name="Picture 8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8" y="5786455"/>
            <a:ext cx="973331" cy="947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4" y="785794"/>
            <a:ext cx="3500430" cy="179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9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3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dirty="0" smtClean="0"/>
              <a:t>Clique para editar os estilos</a:t>
            </a:r>
          </a:p>
          <a:p>
            <a:pPr lvl="1" eaLnBrk="1" latinLnBrk="0" hangingPunct="1"/>
            <a:r>
              <a:rPr kumimoji="0" lang="pt-PT" dirty="0" smtClean="0"/>
              <a:t>Segundo nível</a:t>
            </a:r>
          </a:p>
          <a:p>
            <a:pPr lvl="2" eaLnBrk="1" latinLnBrk="0" hangingPunct="1"/>
            <a:r>
              <a:rPr kumimoji="0" lang="pt-PT" dirty="0" smtClean="0"/>
              <a:t>Terceiro nível</a:t>
            </a:r>
          </a:p>
          <a:p>
            <a:pPr lvl="3" eaLnBrk="1" latinLnBrk="0" hangingPunct="1"/>
            <a:r>
              <a:rPr kumimoji="0" lang="pt-PT" dirty="0" smtClean="0"/>
              <a:t>Quarto nível</a:t>
            </a:r>
          </a:p>
          <a:p>
            <a:pPr lvl="4" eaLnBrk="1" latinLnBrk="0" hangingPunct="1"/>
            <a:r>
              <a:rPr kumimoji="0" lang="pt-PT" dirty="0" smtClean="0"/>
              <a:t>Quinto nível</a:t>
            </a:r>
            <a:endParaRPr kumimoji="0"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4210024" y="643854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FC98055-D991-44B0-9E30-DAF9C640992F}" type="datetime1">
              <a:rPr lang="pt-PT" smtClean="0"/>
              <a:pPr/>
              <a:t>30-09-2010</a:t>
            </a:fld>
            <a:endParaRPr lang="pt-PT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857224" y="643854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-32" y="6477001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6767530" cy="838200"/>
          </a:xfrm>
          <a:prstGeom prst="rect">
            <a:avLst/>
          </a:prstGeom>
          <a:effectLst/>
        </p:spPr>
        <p:txBody>
          <a:bodyPr vert="horz" anchor="ctr">
            <a:normAutofit/>
          </a:bodyPr>
          <a:lstStyle/>
          <a:p>
            <a:r>
              <a:rPr kumimoji="0" lang="pt-PT" dirty="0" smtClean="0"/>
              <a:t>Clique para editar o estilo</a:t>
            </a:r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9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4" name="Picture 13" descr="C:\Users\Noel\Desktop\9001_2000_tif.tif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429654" y="6143646"/>
            <a:ext cx="616141" cy="5999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96159" y="71414"/>
            <a:ext cx="2047875" cy="104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" pitchFamily="2" charset="2"/>
        <a:buChar char="q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pt.wikipedia.org/wiki/Tri&#226;ngul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Programação – </a:t>
            </a:r>
            <a:r>
              <a:rPr lang="pt-PT" sz="2000" dirty="0" smtClean="0"/>
              <a:t>PL:2010-09-30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PT" dirty="0" smtClean="0"/>
              <a:t>Engenharia Topográfica, 2010/2011, A1,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execução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10</a:t>
            </a:fld>
            <a:endParaRPr lang="pt-PT" dirty="0"/>
          </a:p>
        </p:txBody>
      </p:sp>
      <p:pic>
        <p:nvPicPr>
          <p:cNvPr id="14339" name="Imagem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3514165" cy="1524000"/>
          </a:xfrm>
          <a:prstGeom prst="rect">
            <a:avLst/>
          </a:prstGeom>
          <a:noFill/>
        </p:spPr>
      </p:pic>
      <p:pic>
        <p:nvPicPr>
          <p:cNvPr id="14338" name="Imagem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133600"/>
            <a:ext cx="3514165" cy="1524000"/>
          </a:xfrm>
          <a:prstGeom prst="rect">
            <a:avLst/>
          </a:prstGeom>
          <a:noFill/>
        </p:spPr>
      </p:pic>
      <p:pic>
        <p:nvPicPr>
          <p:cNvPr id="14337" name="Imagem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4656276"/>
            <a:ext cx="3738282" cy="2067253"/>
          </a:xfrm>
          <a:prstGeom prst="rect">
            <a:avLst/>
          </a:prstGeom>
          <a:noFill/>
        </p:spPr>
      </p:pic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0" y="448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40" name="Imagem 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2819400"/>
            <a:ext cx="3514165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Graus Célsius (</a:t>
            </a:r>
            <a:r>
              <a:rPr lang="pt-PT" dirty="0" err="1" smtClean="0"/>
              <a:t>°C</a:t>
            </a:r>
            <a:r>
              <a:rPr lang="pt-PT" dirty="0" smtClean="0"/>
              <a:t>) para graus </a:t>
            </a:r>
            <a:r>
              <a:rPr lang="pt-PT" dirty="0" err="1" smtClean="0"/>
              <a:t>°F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Elabore um algoritmo e respectivo programa que permita converter um valor de temperatura em graus Célsius (</a:t>
            </a:r>
            <a:r>
              <a:rPr lang="pt-PT" dirty="0" err="1" smtClean="0"/>
              <a:t>°C</a:t>
            </a:r>
            <a:r>
              <a:rPr lang="pt-PT" dirty="0" smtClean="0"/>
              <a:t>) para graus Fahrenheit (</a:t>
            </a:r>
            <a:r>
              <a:rPr lang="pt-PT" dirty="0" err="1" smtClean="0"/>
              <a:t>ºF</a:t>
            </a:r>
            <a:r>
              <a:rPr lang="pt-PT" dirty="0" smtClean="0"/>
              <a:t>).</a:t>
            </a:r>
          </a:p>
          <a:p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algoritmo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12</a:t>
            </a:fld>
            <a:endParaRPr lang="pt-PT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79248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programa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13</a:t>
            </a:fld>
            <a:endParaRPr lang="pt-PT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58401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execução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14</a:t>
            </a:fld>
            <a:endParaRPr lang="pt-PT"/>
          </a:p>
        </p:txBody>
      </p:sp>
      <p:pic>
        <p:nvPicPr>
          <p:cNvPr id="4" name="Imagem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598"/>
            <a:ext cx="40005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886200"/>
            <a:ext cx="3640455" cy="1906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Graus Célsius (</a:t>
            </a:r>
            <a:r>
              <a:rPr lang="pt-PT" dirty="0" err="1" smtClean="0"/>
              <a:t>°C</a:t>
            </a:r>
            <a:r>
              <a:rPr lang="pt-PT" dirty="0" smtClean="0"/>
              <a:t>) para: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15</a:t>
            </a:fld>
            <a:endParaRPr lang="pt-PT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775893" cy="4038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algoritmo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16</a:t>
            </a:fld>
            <a:endParaRPr lang="pt-PT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6324601" cy="458368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Peso ideal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Tendo como dados de entrada a altura e o género de uma pessoa, elabore o algoritmo e programa que calcule o seu peso ideal, utilizando as seguintes fórmulas:</a:t>
            </a:r>
          </a:p>
          <a:p>
            <a:pPr lvl="1"/>
            <a:r>
              <a:rPr lang="pt-PT" dirty="0" smtClean="0"/>
              <a:t>Para homens: (72.7 × altura) - 58</a:t>
            </a:r>
          </a:p>
          <a:p>
            <a:pPr lvl="1"/>
            <a:r>
              <a:rPr lang="pt-PT" dirty="0" smtClean="0"/>
              <a:t>Para mulheres: (62.1 × altura) - 44.7 </a:t>
            </a:r>
          </a:p>
          <a:p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algoritmo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18</a:t>
            </a:fld>
            <a:endParaRPr lang="pt-PT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68389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programa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19</a:t>
            </a:fld>
            <a:endParaRPr lang="pt-PT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074144" cy="484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Excel - programação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pt-PT" dirty="0" smtClean="0"/>
              <a:t>Para programar é necessário activar o </a:t>
            </a:r>
          </a:p>
          <a:p>
            <a:pPr marL="742950" lvl="2" indent="-342900"/>
            <a:r>
              <a:rPr lang="pt-PT" dirty="0" smtClean="0"/>
              <a:t>Separador Programador (</a:t>
            </a:r>
            <a:r>
              <a:rPr lang="pt-PT" dirty="0" err="1" smtClean="0"/>
              <a:t>Developer</a:t>
            </a:r>
            <a:r>
              <a:rPr lang="pt-PT" dirty="0" smtClean="0"/>
              <a:t>)</a:t>
            </a:r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</a:t>
            </a:fld>
            <a:endParaRPr lang="pt-PT"/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636912"/>
            <a:ext cx="6363469" cy="373335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5220072" y="2852936"/>
            <a:ext cx="3096344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6228184" y="2852936"/>
            <a:ext cx="20882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execução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20</a:t>
            </a:fld>
            <a:endParaRPr lang="pt-PT"/>
          </a:p>
        </p:txBody>
      </p:sp>
      <p:pic>
        <p:nvPicPr>
          <p:cNvPr id="30722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3857625" cy="1571625"/>
          </a:xfrm>
          <a:prstGeom prst="rect">
            <a:avLst/>
          </a:prstGeom>
          <a:noFill/>
        </p:spPr>
      </p:pic>
      <p:pic>
        <p:nvPicPr>
          <p:cNvPr id="3072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343400"/>
            <a:ext cx="2057400" cy="2028825"/>
          </a:xfrm>
          <a:prstGeom prst="rect">
            <a:avLst/>
          </a:prstGeom>
          <a:noFill/>
        </p:spPr>
      </p:pic>
      <p:pic>
        <p:nvPicPr>
          <p:cNvPr id="307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362200"/>
            <a:ext cx="3857625" cy="1571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cap="small" dirty="0" smtClean="0"/>
              <a:t>Áreas e volumes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341437"/>
          </a:xfrm>
        </p:spPr>
        <p:txBody>
          <a:bodyPr/>
          <a:lstStyle/>
          <a:p>
            <a:pPr lvl="0"/>
            <a:r>
              <a:rPr lang="pt-PT" dirty="0" smtClean="0"/>
              <a:t>Elabore um programa para calcular a área de um triângulo.</a:t>
            </a:r>
          </a:p>
          <a:p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21</a:t>
            </a:fld>
            <a:endParaRPr lang="pt-PT" dirty="0"/>
          </a:p>
        </p:txBody>
      </p:sp>
      <p:sp>
        <p:nvSpPr>
          <p:cNvPr id="7" name="Isosceles Triangle 6"/>
          <p:cNvSpPr/>
          <p:nvPr/>
        </p:nvSpPr>
        <p:spPr>
          <a:xfrm>
            <a:off x="3581400" y="3048000"/>
            <a:ext cx="1066800" cy="1066800"/>
          </a:xfrm>
          <a:prstGeom prst="triangle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ight Triangle 8"/>
          <p:cNvSpPr/>
          <p:nvPr/>
        </p:nvSpPr>
        <p:spPr>
          <a:xfrm>
            <a:off x="990600" y="2971800"/>
            <a:ext cx="1447800" cy="1143000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Freeform 15"/>
          <p:cNvSpPr/>
          <p:nvPr/>
        </p:nvSpPr>
        <p:spPr>
          <a:xfrm>
            <a:off x="5486400" y="2971800"/>
            <a:ext cx="2487168" cy="1133856"/>
          </a:xfrm>
          <a:custGeom>
            <a:avLst/>
            <a:gdLst>
              <a:gd name="connsiteX0" fmla="*/ 566928 w 2487168"/>
              <a:gd name="connsiteY0" fmla="*/ 905256 h 905256"/>
              <a:gd name="connsiteX1" fmla="*/ 2487168 w 2487168"/>
              <a:gd name="connsiteY1" fmla="*/ 905256 h 905256"/>
              <a:gd name="connsiteX2" fmla="*/ 0 w 2487168"/>
              <a:gd name="connsiteY2" fmla="*/ 0 h 905256"/>
              <a:gd name="connsiteX3" fmla="*/ 566928 w 2487168"/>
              <a:gd name="connsiteY3" fmla="*/ 905256 h 90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7168" h="905256">
                <a:moveTo>
                  <a:pt x="566928" y="905256"/>
                </a:moveTo>
                <a:lnTo>
                  <a:pt x="2487168" y="905256"/>
                </a:lnTo>
                <a:lnTo>
                  <a:pt x="0" y="0"/>
                </a:lnTo>
                <a:lnTo>
                  <a:pt x="566928" y="905256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ctangle 18"/>
          <p:cNvSpPr/>
          <p:nvPr/>
        </p:nvSpPr>
        <p:spPr>
          <a:xfrm>
            <a:off x="685800" y="4648200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 smtClean="0"/>
              <a:t>A área de um triângulo é a metade do produto da medida da sua altura pela medida da sua base. 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5334000"/>
            <a:ext cx="177209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>
            <a:stCxn id="16" idx="0"/>
          </p:cNvCxnSpPr>
          <p:nvPr/>
        </p:nvCxnSpPr>
        <p:spPr>
          <a:xfrm flipH="1" flipV="1">
            <a:off x="6019800" y="3200400"/>
            <a:ext cx="33528" cy="9052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3"/>
          </p:cNvCxnSpPr>
          <p:nvPr/>
        </p:nvCxnSpPr>
        <p:spPr>
          <a:xfrm rot="5400000" flipH="1">
            <a:off x="3619500" y="3619500"/>
            <a:ext cx="990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864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</a:t>
            </a:r>
            <a:endParaRPr lang="pt-PT" dirty="0"/>
          </a:p>
        </p:txBody>
      </p:sp>
      <p:sp>
        <p:nvSpPr>
          <p:cNvPr id="26" name="TextBox 25"/>
          <p:cNvSpPr txBox="1"/>
          <p:nvPr/>
        </p:nvSpPr>
        <p:spPr>
          <a:xfrm>
            <a:off x="6858000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27" name="TextBox 26"/>
          <p:cNvSpPr txBox="1"/>
          <p:nvPr/>
        </p:nvSpPr>
        <p:spPr>
          <a:xfrm>
            <a:off x="7086600" y="33528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</a:t>
            </a:r>
            <a:endParaRPr lang="pt-PT" dirty="0"/>
          </a:p>
        </p:txBody>
      </p:sp>
      <p:sp>
        <p:nvSpPr>
          <p:cNvPr id="28" name="TextBox 27"/>
          <p:cNvSpPr txBox="1"/>
          <p:nvPr/>
        </p:nvSpPr>
        <p:spPr>
          <a:xfrm>
            <a:off x="6019800" y="3505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h</a:t>
            </a:r>
            <a:endParaRPr lang="pt-PT" dirty="0"/>
          </a:p>
        </p:txBody>
      </p:sp>
      <p:sp>
        <p:nvSpPr>
          <p:cNvPr id="29" name="TextBox 28"/>
          <p:cNvSpPr txBox="1"/>
          <p:nvPr/>
        </p:nvSpPr>
        <p:spPr>
          <a:xfrm>
            <a:off x="4114800" y="35814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h</a:t>
            </a:r>
            <a:endParaRPr lang="pt-PT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cap="small" dirty="0" smtClean="0"/>
              <a:t>Programa I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Algoritmo – mais geral 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417637"/>
          </a:xfrm>
        </p:spPr>
        <p:txBody>
          <a:bodyPr/>
          <a:lstStyle/>
          <a:p>
            <a:r>
              <a:rPr lang="pt-PT" dirty="0" smtClean="0"/>
              <a:t>Teorema de </a:t>
            </a:r>
            <a:r>
              <a:rPr lang="pt-PT" dirty="0" err="1" smtClean="0"/>
              <a:t>Herão</a:t>
            </a:r>
            <a:r>
              <a:rPr lang="pt-PT" dirty="0" smtClean="0"/>
              <a:t> (ou </a:t>
            </a:r>
            <a:r>
              <a:rPr lang="pt-PT" dirty="0" err="1" smtClean="0"/>
              <a:t>Heron</a:t>
            </a:r>
            <a:r>
              <a:rPr lang="pt-PT" dirty="0" smtClean="0"/>
              <a:t>), também conhecido como fórmula do semi-perímetro: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23</a:t>
            </a:fld>
            <a:endParaRPr lang="pt-PT" dirty="0"/>
          </a:p>
        </p:txBody>
      </p:sp>
      <p:sp>
        <p:nvSpPr>
          <p:cNvPr id="4" name="Rectangle 3"/>
          <p:cNvSpPr/>
          <p:nvPr/>
        </p:nvSpPr>
        <p:spPr>
          <a:xfrm>
            <a:off x="1371600" y="6324600"/>
            <a:ext cx="3902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>
                <a:hlinkClick r:id="rId2"/>
              </a:rPr>
              <a:t>http://pt.wikipedia.org/wiki/Triângulo</a:t>
            </a:r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1" y="4495800"/>
            <a:ext cx="4800600" cy="52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971800"/>
            <a:ext cx="2819400" cy="91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pitágoras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24</a:t>
            </a:fld>
            <a:endParaRPr lang="pt-PT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371600"/>
            <a:ext cx="2553838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6"/>
          <p:cNvGrpSpPr>
            <a:grpSpLocks/>
          </p:cNvGrpSpPr>
          <p:nvPr/>
        </p:nvGrpSpPr>
        <p:grpSpPr>
          <a:xfrm>
            <a:off x="614590" y="1447800"/>
            <a:ext cx="3957410" cy="3602172"/>
            <a:chOff x="1643901" y="3962400"/>
            <a:chExt cx="1978705" cy="1801086"/>
          </a:xfrm>
        </p:grpSpPr>
        <p:sp>
          <p:nvSpPr>
            <p:cNvPr id="9" name="Right Triangle 8"/>
            <p:cNvSpPr/>
            <p:nvPr/>
          </p:nvSpPr>
          <p:spPr>
            <a:xfrm>
              <a:off x="2363901" y="4503486"/>
              <a:ext cx="540000" cy="720000"/>
            </a:xfrm>
            <a:prstGeom prst="rt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9380000">
              <a:off x="2542403" y="4142603"/>
              <a:ext cx="900000" cy="90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</a:rPr>
                <a:t>c</a:t>
              </a:r>
              <a:r>
                <a:rPr lang="pt-PT" baseline="30000" dirty="0" smtClean="0">
                  <a:solidFill>
                    <a:schemeClr val="tx1"/>
                  </a:solidFill>
                </a:rPr>
                <a:t>2</a:t>
              </a:r>
              <a:endParaRPr lang="pt-PT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43901" y="4503486"/>
              <a:ext cx="720000" cy="72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</a:rPr>
                <a:t>a</a:t>
              </a:r>
              <a:r>
                <a:rPr lang="pt-PT" baseline="30000" dirty="0" smtClean="0">
                  <a:solidFill>
                    <a:schemeClr val="tx1"/>
                  </a:solidFill>
                </a:rPr>
                <a:t>2</a:t>
              </a:r>
              <a:endParaRPr lang="pt-PT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63901" y="5223486"/>
              <a:ext cx="540000" cy="54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</a:rPr>
                <a:t>b</a:t>
              </a:r>
              <a:r>
                <a:rPr lang="pt-PT" baseline="30000" dirty="0" smtClean="0">
                  <a:solidFill>
                    <a:schemeClr val="tx1"/>
                  </a:solidFill>
                </a:rPr>
                <a:t>2</a:t>
              </a:r>
              <a:endParaRPr lang="pt-PT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3902" y="3962400"/>
              <a:ext cx="1978704" cy="18010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28489" y="4788968"/>
              <a:ext cx="1460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c</a:t>
              </a:r>
              <a:endParaRPr lang="pt-PT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20557" y="4818888"/>
              <a:ext cx="15324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a</a:t>
              </a:r>
              <a:endParaRPr lang="pt-PT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23583" y="5079874"/>
              <a:ext cx="15404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b</a:t>
              </a:r>
              <a:endParaRPr lang="pt-PT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19200" y="5334000"/>
            <a:ext cx="2686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/>
              <a:t>c</a:t>
            </a:r>
            <a:r>
              <a:rPr lang="pt-PT" sz="4000" baseline="30000" dirty="0" smtClean="0"/>
              <a:t>2</a:t>
            </a:r>
            <a:r>
              <a:rPr lang="pt-PT" sz="4000" dirty="0" smtClean="0"/>
              <a:t> = a</a:t>
            </a:r>
            <a:r>
              <a:rPr lang="pt-PT" sz="4000" baseline="30000" dirty="0" smtClean="0"/>
              <a:t>2</a:t>
            </a:r>
            <a:r>
              <a:rPr lang="pt-PT" sz="4000" dirty="0" smtClean="0"/>
              <a:t> + b</a:t>
            </a:r>
            <a:r>
              <a:rPr lang="pt-PT" sz="4000" baseline="30000" dirty="0" smtClean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Pitágoras</a:t>
            </a:r>
            <a:endParaRPr lang="pt-PT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Elabore um algoritmo que permita calcular a área da figura que envolve os três quadrados do slide anterior.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Média de três valores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Elabore um algoritmo para calcular o valor médio de três valores.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Média programa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Elabore um programa para calcular o valor médio de três valores.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27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Média ponderada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Escreva um programa para calcular a nota final da disciplina de Programação.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28</a:t>
            </a:fld>
            <a:endParaRPr lang="pt-P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Programas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938733"/>
          </a:xfrm>
        </p:spPr>
        <p:txBody>
          <a:bodyPr>
            <a:normAutofit/>
          </a:bodyPr>
          <a:lstStyle/>
          <a:p>
            <a:r>
              <a:rPr lang="pt-PT" dirty="0" smtClean="0"/>
              <a:t>Colocar um botão (</a:t>
            </a:r>
            <a:r>
              <a:rPr lang="pt-PT" dirty="0" err="1" smtClean="0"/>
              <a:t>Command</a:t>
            </a:r>
            <a:r>
              <a:rPr lang="pt-PT" dirty="0" smtClean="0"/>
              <a:t> </a:t>
            </a:r>
            <a:r>
              <a:rPr lang="pt-PT" dirty="0" err="1" smtClean="0"/>
              <a:t>Button</a:t>
            </a:r>
            <a:r>
              <a:rPr lang="pt-PT" dirty="0" smtClean="0"/>
              <a:t>) na folha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</a:t>
            </a:fld>
            <a:endParaRPr lang="pt-PT"/>
          </a:p>
        </p:txBody>
      </p:sp>
      <p:pic>
        <p:nvPicPr>
          <p:cNvPr id="2396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780928"/>
            <a:ext cx="5829300" cy="3181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5400000">
            <a:off x="3131840" y="3140968"/>
            <a:ext cx="25922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3059832" y="4725144"/>
            <a:ext cx="93610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Programas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938733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Duplo clique sobre o botão inserido para abrir o editor de texto.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4</a:t>
            </a:fld>
            <a:endParaRPr lang="pt-PT"/>
          </a:p>
        </p:txBody>
      </p:sp>
      <p:pic>
        <p:nvPicPr>
          <p:cNvPr id="2396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7692405" cy="36666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>
            <a:off x="1475656" y="4653136"/>
            <a:ext cx="10081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Programas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658813"/>
          </a:xfrm>
        </p:spPr>
        <p:txBody>
          <a:bodyPr>
            <a:normAutofit fontScale="70000" lnSpcReduction="20000"/>
          </a:bodyPr>
          <a:lstStyle/>
          <a:p>
            <a:r>
              <a:rPr lang="pt-PT" dirty="0" smtClean="0"/>
              <a:t>Duplo clique sobre o botão inserido para abrir o editor de texto. </a:t>
            </a:r>
          </a:p>
          <a:p>
            <a:r>
              <a:rPr lang="pt-PT" dirty="0" smtClean="0"/>
              <a:t>Escrever o programa. </a:t>
            </a:r>
          </a:p>
          <a:p>
            <a:r>
              <a:rPr lang="pt-PT" dirty="0" smtClean="0"/>
              <a:t>Mudar para modo de execução</a:t>
            </a:r>
          </a:p>
          <a:p>
            <a:r>
              <a:rPr lang="pt-PT" dirty="0" smtClean="0"/>
              <a:t>Clicar no botão para executar o programa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5</a:t>
            </a:fld>
            <a:endParaRPr lang="pt-PT"/>
          </a:p>
        </p:txBody>
      </p:sp>
      <p:pic>
        <p:nvPicPr>
          <p:cNvPr id="2396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212976"/>
            <a:ext cx="6647044" cy="31683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rot="16200000" flipH="1">
            <a:off x="431540" y="2600908"/>
            <a:ext cx="309634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575556" y="3320988"/>
            <a:ext cx="208823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67744" y="2420888"/>
            <a:ext cx="1296144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3095836" y="2456892"/>
            <a:ext cx="3456384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PT" dirty="0" smtClean="0"/>
              <a:t>Volume paralelepípedo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874837"/>
          </a:xfrm>
        </p:spPr>
        <p:txBody>
          <a:bodyPr/>
          <a:lstStyle/>
          <a:p>
            <a:pPr lvl="0"/>
            <a:r>
              <a:rPr lang="pt-PT" dirty="0" smtClean="0">
                <a:solidFill>
                  <a:schemeClr val="tx1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Elabore um programa que permita calcular o volume de um paralelepípedo, de acordo com a figura seguinte.</a:t>
            </a:r>
            <a:endParaRPr lang="pt-PT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pt-PT" dirty="0"/>
          </a:p>
        </p:txBody>
      </p:sp>
      <p:grpSp>
        <p:nvGrpSpPr>
          <p:cNvPr id="3" name="Group 3"/>
          <p:cNvGrpSpPr/>
          <p:nvPr/>
        </p:nvGrpSpPr>
        <p:grpSpPr>
          <a:xfrm>
            <a:off x="3429000" y="3429000"/>
            <a:ext cx="2514600" cy="1905000"/>
            <a:chOff x="2514600" y="4267200"/>
            <a:chExt cx="1423846" cy="947410"/>
          </a:xfrm>
        </p:grpSpPr>
        <p:sp>
          <p:nvSpPr>
            <p:cNvPr id="5" name="TextBox 1"/>
            <p:cNvSpPr txBox="1"/>
            <p:nvPr/>
          </p:nvSpPr>
          <p:spPr>
            <a:xfrm>
              <a:off x="2819400" y="4953000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100" dirty="0" smtClean="0">
                  <a:latin typeface="Cambria" pitchFamily="18" charset="0"/>
                </a:rPr>
                <a:t>C</a:t>
              </a:r>
              <a:endParaRPr lang="pt-PT" sz="1100" dirty="0">
                <a:latin typeface="Cambria" pitchFamily="18" charset="0"/>
              </a:endParaRPr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3581400" y="4800600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100" dirty="0" smtClean="0">
                  <a:latin typeface="Cambria" pitchFamily="18" charset="0"/>
                </a:rPr>
                <a:t>L</a:t>
              </a:r>
              <a:endParaRPr lang="pt-PT" sz="1100" dirty="0">
                <a:latin typeface="Cambria" pitchFamily="18" charset="0"/>
              </a:endParaRPr>
            </a:p>
          </p:txBody>
        </p:sp>
        <p:sp>
          <p:nvSpPr>
            <p:cNvPr id="7" name="TextBox 3"/>
            <p:cNvSpPr txBox="1"/>
            <p:nvPr/>
          </p:nvSpPr>
          <p:spPr>
            <a:xfrm>
              <a:off x="3657600" y="4419600"/>
              <a:ext cx="2808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100" dirty="0" smtClean="0">
                  <a:latin typeface="Cambria" pitchFamily="18" charset="0"/>
                </a:rPr>
                <a:t>H</a:t>
              </a:r>
              <a:endParaRPr lang="pt-PT" sz="1100" dirty="0">
                <a:latin typeface="Cambria" pitchFamily="18" charset="0"/>
              </a:endParaRPr>
            </a:p>
          </p:txBody>
        </p:sp>
        <p:sp>
          <p:nvSpPr>
            <p:cNvPr id="8" name="Cube 7"/>
            <p:cNvSpPr/>
            <p:nvPr/>
          </p:nvSpPr>
          <p:spPr>
            <a:xfrm>
              <a:off x="2514600" y="4267200"/>
              <a:ext cx="1143000" cy="685800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124200" y="5334000"/>
            <a:ext cx="2703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latin typeface="Cambria" pitchFamily="18" charset="0"/>
                <a:ea typeface="Times New Roman" pitchFamily="18" charset="0"/>
                <a:cs typeface="Times New Roman" pitchFamily="18" charset="0"/>
              </a:rPr>
              <a:t>Figura 1 - paralelepípedo.</a:t>
            </a:r>
            <a:endParaRPr lang="pt-PT" sz="4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algoritmo</a:t>
            </a:r>
            <a:endParaRPr lang="pt-PT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61150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7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programa</a:t>
            </a:r>
            <a:endParaRPr lang="pt-P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6781800" cy="507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programa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9</a:t>
            </a:fld>
            <a:endParaRPr lang="pt-P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342489" cy="3657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loDiapositivos2007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381</Words>
  <Application>Microsoft Office PowerPoint</Application>
  <PresentationFormat>On-screen Show (4:3)</PresentationFormat>
  <Paragraphs>94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ModeloDiapositivos2007</vt:lpstr>
      <vt:lpstr>Programação – PL:2010-09-30 </vt:lpstr>
      <vt:lpstr>Excel - programação</vt:lpstr>
      <vt:lpstr>Programas</vt:lpstr>
      <vt:lpstr>Programas</vt:lpstr>
      <vt:lpstr>Programas</vt:lpstr>
      <vt:lpstr>Volume paralelepípedo </vt:lpstr>
      <vt:lpstr>algoritmo</vt:lpstr>
      <vt:lpstr>programa</vt:lpstr>
      <vt:lpstr>programa</vt:lpstr>
      <vt:lpstr>execução</vt:lpstr>
      <vt:lpstr>Graus Célsius (°C) para graus °F</vt:lpstr>
      <vt:lpstr>algoritmo</vt:lpstr>
      <vt:lpstr>programa</vt:lpstr>
      <vt:lpstr>execução</vt:lpstr>
      <vt:lpstr>Graus Célsius (°C) para:</vt:lpstr>
      <vt:lpstr>algoritmo</vt:lpstr>
      <vt:lpstr>Peso ideal</vt:lpstr>
      <vt:lpstr>algoritmo</vt:lpstr>
      <vt:lpstr>programa</vt:lpstr>
      <vt:lpstr>execução</vt:lpstr>
      <vt:lpstr>Áreas e volumes</vt:lpstr>
      <vt:lpstr>Programa I</vt:lpstr>
      <vt:lpstr>Algoritmo – mais geral </vt:lpstr>
      <vt:lpstr>pitágoras</vt:lpstr>
      <vt:lpstr>Pitágoras</vt:lpstr>
      <vt:lpstr>Média de três valores</vt:lpstr>
      <vt:lpstr>Média programa</vt:lpstr>
      <vt:lpstr>Média ponderada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</dc:title>
  <dc:creator>pnunes</dc:creator>
  <cp:lastModifiedBy>pnunes</cp:lastModifiedBy>
  <cp:revision>22</cp:revision>
  <dcterms:created xsi:type="dcterms:W3CDTF">2006-08-16T00:00:00Z</dcterms:created>
  <dcterms:modified xsi:type="dcterms:W3CDTF">2010-09-30T17:10:29Z</dcterms:modified>
</cp:coreProperties>
</file>