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456" r:id="rId2"/>
    <p:sldId id="457" r:id="rId3"/>
    <p:sldId id="458" r:id="rId4"/>
    <p:sldId id="459" r:id="rId5"/>
    <p:sldId id="464" r:id="rId6"/>
    <p:sldId id="465" r:id="rId7"/>
    <p:sldId id="463" r:id="rId8"/>
    <p:sldId id="466" r:id="rId9"/>
    <p:sldId id="467" r:id="rId10"/>
    <p:sldId id="461" r:id="rId11"/>
    <p:sldId id="468" r:id="rId12"/>
    <p:sldId id="472" r:id="rId13"/>
    <p:sldId id="475" r:id="rId14"/>
    <p:sldId id="470" r:id="rId15"/>
    <p:sldId id="469" r:id="rId16"/>
    <p:sldId id="462" r:id="rId17"/>
    <p:sldId id="471" r:id="rId18"/>
    <p:sldId id="480" r:id="rId19"/>
    <p:sldId id="482" r:id="rId20"/>
    <p:sldId id="483" r:id="rId21"/>
    <p:sldId id="484" r:id="rId22"/>
    <p:sldId id="485" r:id="rId23"/>
    <p:sldId id="487" r:id="rId24"/>
    <p:sldId id="481" r:id="rId25"/>
    <p:sldId id="489" r:id="rId26"/>
    <p:sldId id="491" r:id="rId27"/>
    <p:sldId id="494" r:id="rId28"/>
    <p:sldId id="495" r:id="rId29"/>
    <p:sldId id="497" r:id="rId30"/>
    <p:sldId id="498" r:id="rId31"/>
    <p:sldId id="492" r:id="rId32"/>
    <p:sldId id="493" r:id="rId33"/>
    <p:sldId id="486" r:id="rId34"/>
    <p:sldId id="477" r:id="rId35"/>
    <p:sldId id="478" r:id="rId36"/>
    <p:sldId id="499" r:id="rId37"/>
    <p:sldId id="500" r:id="rId38"/>
    <p:sldId id="501" r:id="rId39"/>
    <p:sldId id="502" r:id="rId40"/>
    <p:sldId id="503" r:id="rId41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99FFCC"/>
    <a:srgbClr val="66CCFF"/>
    <a:srgbClr val="FFFF66"/>
    <a:srgbClr val="00CC00"/>
    <a:srgbClr val="3399FF"/>
    <a:srgbClr val="99FF99"/>
    <a:srgbClr val="FFFFCC"/>
    <a:srgbClr val="33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8655" autoAdjust="0"/>
  </p:normalViewPr>
  <p:slideViewPr>
    <p:cSldViewPr snapToObjects="1">
      <p:cViewPr>
        <p:scale>
          <a:sx n="75" d="100"/>
          <a:sy n="75" d="100"/>
        </p:scale>
        <p:origin x="-2112" y="-828"/>
      </p:cViewPr>
      <p:guideLst>
        <p:guide orient="horz" pos="2160"/>
        <p:guide pos="16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-197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357563" y="32385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49275" y="845978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357563" y="845978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itchFamily="34" charset="0"/>
              </a:defRPr>
            </a:lvl1pPr>
          </a:lstStyle>
          <a:p>
            <a:fld id="{33512BAA-8EAD-4C5D-9B5A-571C82659D9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46" name="Picture 6" descr="Ubi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79388"/>
            <a:ext cx="1511300" cy="661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2934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746C5E29-0ED9-44F7-897D-1C27145F8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13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ipg.pt/user/~pnunes/" TargetMode="External"/><Relationship Id="rId4" Type="http://schemas.openxmlformats.org/officeDocument/2006/relationships/hyperlink" Target="mailto:pnunes@ipg.pt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3500439"/>
            <a:ext cx="8458200" cy="642943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pt-PT" dirty="0" smtClean="0"/>
              <a:t>Clique para editar o estilo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4181480"/>
            <a:ext cx="8458200" cy="500067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dirty="0" smtClean="0"/>
              <a:t>Faça clique para editar o estilo</a:t>
            </a:r>
            <a:endParaRPr kumimoji="0"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17-10-2011</a:t>
            </a:fld>
            <a:endParaRPr lang="pt-P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" name="Grupo 12"/>
          <p:cNvGrpSpPr/>
          <p:nvPr userDrawn="1"/>
        </p:nvGrpSpPr>
        <p:grpSpPr>
          <a:xfrm>
            <a:off x="112317" y="571481"/>
            <a:ext cx="4487895" cy="2789471"/>
            <a:chOff x="2328053" y="571480"/>
            <a:chExt cx="4487895" cy="2789471"/>
          </a:xfrm>
        </p:grpSpPr>
        <p:sp>
          <p:nvSpPr>
            <p:cNvPr id="12" name="CaixaDeTexto 11"/>
            <p:cNvSpPr txBox="1"/>
            <p:nvPr userDrawn="1"/>
          </p:nvSpPr>
          <p:spPr>
            <a:xfrm>
              <a:off x="2328053" y="2714620"/>
              <a:ext cx="4487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18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1800" b="1" dirty="0" smtClean="0">
                <a:latin typeface="Eurostile" pitchFamily="2" charset="0"/>
              </a:endParaRPr>
            </a:p>
            <a:p>
              <a:pPr algn="ctr"/>
              <a:r>
                <a:rPr lang="pt-PT" sz="1800" dirty="0" smtClean="0">
                  <a:latin typeface="Eurostile" pitchFamily="2" charset="0"/>
                </a:rPr>
                <a:t>Instituto Politécnico</a:t>
              </a:r>
              <a:r>
                <a:rPr lang="pt-PT" sz="1800" baseline="0" dirty="0" smtClean="0">
                  <a:latin typeface="Eurostile" pitchFamily="2" charset="0"/>
                </a:rPr>
                <a:t> da Guarda</a:t>
              </a:r>
            </a:p>
          </p:txBody>
        </p:sp>
        <p:pic>
          <p:nvPicPr>
            <p:cNvPr id="3074" name="Picture 2" descr="C:\Documents and Settings\pcardao\Ambiente de trabalho\Simb.tif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0430" y="571480"/>
              <a:ext cx="2143140" cy="2189155"/>
            </a:xfrm>
            <a:prstGeom prst="rect">
              <a:avLst/>
            </a:prstGeom>
            <a:noFill/>
          </p:spPr>
        </p:pic>
      </p:grpSp>
      <p:sp>
        <p:nvSpPr>
          <p:cNvPr id="20" name="Title 1"/>
          <p:cNvSpPr txBox="1">
            <a:spLocks/>
          </p:cNvSpPr>
          <p:nvPr userDrawn="1"/>
        </p:nvSpPr>
        <p:spPr>
          <a:xfrm>
            <a:off x="857226" y="4938353"/>
            <a:ext cx="4786313" cy="150018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Paulo Nunes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Av. Dr. Francisco Sá Carneiro, 50 - 6301-559 Guarda</a:t>
            </a:r>
            <a:b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10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Telf</a:t>
            </a: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271220161, </a:t>
            </a:r>
            <a:r>
              <a:rPr kumimoji="0" lang="pt-PT" sz="10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</a:t>
            </a: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161, Gab:20</a:t>
            </a:r>
            <a:b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GPS: </a:t>
            </a: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Latitude: 40.5416236730513,  Longitude: -7.28243350982666</a:t>
            </a:r>
            <a:r>
              <a:rPr kumimoji="0" lang="en-US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9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VoIP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pnunes@ipg.pt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Msn: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pnunes@ipg.pt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pt-PT" sz="9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Skype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pnunes.ipg.pt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Email: 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m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ailto:pnunes@ipg.pt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Web: 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http://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www.ipg.pt/user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/~pnunes/</a:t>
            </a:r>
            <a:endParaRPr kumimoji="0" lang="pt-PT" sz="2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 userDrawn="1"/>
        </p:nvSpPr>
        <p:spPr bwMode="auto">
          <a:xfrm>
            <a:off x="209550" y="416243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noProof="0" smtClean="0"/>
              <a:t>Clique para editar o estilo</a:t>
            </a:r>
            <a:endParaRPr kumimoji="0" lang="pt-PT" noProof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noProof="0" smtClean="0"/>
              <a:t>Clique para editar os estilos</a:t>
            </a:r>
          </a:p>
          <a:p>
            <a:pPr lvl="1" eaLnBrk="1" latinLnBrk="0" hangingPunct="1"/>
            <a:r>
              <a:rPr lang="pt-PT" noProof="0" smtClean="0"/>
              <a:t>Segundo nível</a:t>
            </a:r>
          </a:p>
          <a:p>
            <a:pPr lvl="2" eaLnBrk="1" latinLnBrk="0" hangingPunct="1"/>
            <a:r>
              <a:rPr lang="pt-PT" noProof="0" smtClean="0"/>
              <a:t>Terceiro nível</a:t>
            </a:r>
          </a:p>
          <a:p>
            <a:pPr lvl="3" eaLnBrk="1" latinLnBrk="0" hangingPunct="1"/>
            <a:r>
              <a:rPr lang="pt-PT" noProof="0" smtClean="0"/>
              <a:t>Quarto nível</a:t>
            </a:r>
          </a:p>
          <a:p>
            <a:pPr lvl="4" eaLnBrk="1" latinLnBrk="0" hangingPunct="1"/>
            <a:r>
              <a:rPr lang="pt-PT" noProof="0" smtClean="0"/>
              <a:t>Quinto nível</a:t>
            </a:r>
            <a:endParaRPr kumimoji="0" lang="pt-PT" noProof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noProof="0" smtClean="0"/>
              <a:pPr/>
              <a:t>17-10-2011</a:t>
            </a:fld>
            <a:endParaRPr lang="pt-PT" noProof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285852" y="6429396"/>
            <a:ext cx="2895600" cy="288925"/>
          </a:xfrm>
        </p:spPr>
        <p:txBody>
          <a:bodyPr/>
          <a:lstStyle/>
          <a:p>
            <a:endParaRPr lang="pt-PT" noProof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-32" y="6473952"/>
            <a:ext cx="758952" cy="246888"/>
          </a:xfrm>
        </p:spPr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3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17-10-2011</a:t>
            </a:fld>
            <a:endParaRPr lang="pt-P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6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57167"/>
            <a:ext cx="3714776" cy="190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7127768" cy="841248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17-10-2011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17-10-2011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17-10-2011</a:t>
            </a:fld>
            <a:endParaRPr lang="pt-PT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54" y="6143646"/>
            <a:ext cx="616141" cy="599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Grupo 9"/>
          <p:cNvGrpSpPr/>
          <p:nvPr userDrawn="1"/>
        </p:nvGrpSpPr>
        <p:grpSpPr>
          <a:xfrm>
            <a:off x="6805223" y="142853"/>
            <a:ext cx="2343910" cy="1053283"/>
            <a:chOff x="6924324" y="45696"/>
            <a:chExt cx="2343911" cy="1053282"/>
          </a:xfrm>
        </p:grpSpPr>
        <p:pic>
          <p:nvPicPr>
            <p:cNvPr id="11" name="Imagem 1" descr="simbolo%20ipg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15277" y="45696"/>
              <a:ext cx="762000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CaixaDeTexto 11"/>
            <p:cNvSpPr txBox="1"/>
            <p:nvPr userDrawn="1"/>
          </p:nvSpPr>
          <p:spPr>
            <a:xfrm>
              <a:off x="6924324" y="729646"/>
              <a:ext cx="2343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9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900" b="1" dirty="0" smtClean="0">
                <a:latin typeface="Eurostile" pitchFamily="2" charset="0"/>
              </a:endParaRPr>
            </a:p>
            <a:p>
              <a:pPr algn="ctr"/>
              <a:r>
                <a:rPr lang="pt-PT" sz="900" dirty="0" smtClean="0">
                  <a:latin typeface="Eurostile" pitchFamily="2" charset="0"/>
                </a:rPr>
                <a:t>Instituto Politécnico</a:t>
              </a:r>
              <a:r>
                <a:rPr lang="pt-PT" sz="900" baseline="0" dirty="0" smtClean="0">
                  <a:latin typeface="Eurostile" pitchFamily="2" charset="0"/>
                </a:rPr>
                <a:t> da Guarda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757642" y="616635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17-10-2011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1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4" y="785794"/>
            <a:ext cx="3500430" cy="179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EB48-FEB6-4E4E-A39F-EE750F32096A}" type="datetimeFigureOut">
              <a:rPr lang="pt-PT" smtClean="0"/>
              <a:pPr/>
              <a:t>17-10-2011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tif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3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dirty="0" smtClean="0"/>
              <a:t>Clique para editar os estilos</a:t>
            </a:r>
          </a:p>
          <a:p>
            <a:pPr lvl="1" eaLnBrk="1" latinLnBrk="0" hangingPunct="1"/>
            <a:r>
              <a:rPr kumimoji="0" lang="pt-PT" dirty="0" smtClean="0"/>
              <a:t>Segundo nível</a:t>
            </a:r>
          </a:p>
          <a:p>
            <a:pPr lvl="2" eaLnBrk="1" latinLnBrk="0" hangingPunct="1"/>
            <a:r>
              <a:rPr kumimoji="0" lang="pt-PT" dirty="0" smtClean="0"/>
              <a:t>Terceiro nível</a:t>
            </a:r>
          </a:p>
          <a:p>
            <a:pPr lvl="3" eaLnBrk="1" latinLnBrk="0" hangingPunct="1"/>
            <a:r>
              <a:rPr kumimoji="0" lang="pt-PT" dirty="0" smtClean="0"/>
              <a:t>Quarto nível</a:t>
            </a:r>
          </a:p>
          <a:p>
            <a:pPr lvl="4" eaLnBrk="1" latinLnBrk="0" hangingPunct="1"/>
            <a:r>
              <a:rPr kumimoji="0" lang="pt-PT" dirty="0" smtClean="0"/>
              <a:t>Quinto nível</a:t>
            </a:r>
            <a:endParaRPr kumimoji="0"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4210024" y="643854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82AEB48-FEB6-4E4E-A39F-EE750F32096A}" type="datetimeFigureOut">
              <a:rPr lang="pt-PT" smtClean="0"/>
              <a:pPr/>
              <a:t>17-10-2011</a:t>
            </a:fld>
            <a:endParaRPr lang="pt-PT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857224" y="643854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-32" y="6477001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E6EDD40-70B4-488F-BC12-BC9114577641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6767530" cy="838200"/>
          </a:xfrm>
          <a:prstGeom prst="rect">
            <a:avLst/>
          </a:prstGeom>
          <a:effectLst/>
        </p:spPr>
        <p:txBody>
          <a:bodyPr vert="horz" anchor="ctr">
            <a:normAutofit/>
          </a:bodyPr>
          <a:lstStyle/>
          <a:p>
            <a:r>
              <a:rPr kumimoji="0" lang="pt-PT" dirty="0" smtClean="0"/>
              <a:t>Clique para editar o estilo</a:t>
            </a:r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4" name="Picture 13" descr="C:\Users\Noel\Desktop\9001_2000_tif.t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29654" y="6143646"/>
            <a:ext cx="616141" cy="599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1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96159" y="71414"/>
            <a:ext cx="2047875" cy="104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" pitchFamily="2" charset="2"/>
        <a:buChar char="q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www.alea.pt/html/nocoes/html/cap5_5_1.htm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a.pt/html/nocoes/html/cap5_2_1.html" TargetMode="Externa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hyperlink" Target="http://www.alea.pt/html/nocoes/html/cap5_2_1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 vetores - estatística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pt-PT" dirty="0" smtClean="0"/>
              <a:t>2011/2012</a:t>
            </a:r>
            <a:r>
              <a:rPr lang="pt-PT" dirty="0"/>
              <a:t>, A1, </a:t>
            </a:r>
            <a:r>
              <a:rPr lang="pt-PT" dirty="0" smtClean="0"/>
              <a:t>S1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7483335" y="3774050"/>
            <a:ext cx="134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2011-10-16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62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de entrada (1)</a:t>
            </a:r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4770500" cy="470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4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2681207" cy="404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56" y="1844823"/>
            <a:ext cx="2109386" cy="399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46" y="4052437"/>
            <a:ext cx="2528722" cy="6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46" y="1844824"/>
            <a:ext cx="1674750" cy="129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56" y="6093295"/>
            <a:ext cx="1700125" cy="635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46" y="4984427"/>
            <a:ext cx="2042688" cy="12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de entrada </a:t>
            </a:r>
            <a:r>
              <a:rPr lang="pt-BR" dirty="0" smtClean="0"/>
              <a:t>(2)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92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2808279" cy="4021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73965"/>
            <a:ext cx="2842000" cy="395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de entrada </a:t>
            </a:r>
            <a:r>
              <a:rPr lang="pt-PT" dirty="0" smtClean="0"/>
              <a:t>(3)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579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31" y="1655277"/>
            <a:ext cx="2884522" cy="404674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48" y="1750419"/>
            <a:ext cx="2897229" cy="385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de entrada </a:t>
            </a:r>
            <a:r>
              <a:rPr lang="pt-PT" dirty="0" smtClean="0"/>
              <a:t>(4)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40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1412776"/>
            <a:ext cx="6971165" cy="4752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2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0" y="620688"/>
            <a:ext cx="7393552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88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539"/>
            <a:ext cx="6854825" cy="6337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9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ângulo 2"/>
          <p:cNvSpPr/>
          <p:nvPr/>
        </p:nvSpPr>
        <p:spPr>
          <a:xfrm>
            <a:off x="467544" y="1484784"/>
            <a:ext cx="8064896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pt-PT" b="1" dirty="0">
                <a:latin typeface="Consolas"/>
                <a:ea typeface="Times New Roman"/>
              </a:rPr>
              <a:t>Início:</a:t>
            </a:r>
            <a:r>
              <a:rPr lang="pt-PT" dirty="0">
                <a:latin typeface="Consolas"/>
                <a:ea typeface="Times New Roman"/>
              </a:rPr>
              <a:t> 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 smtClean="0">
                <a:latin typeface="Consolas"/>
                <a:ea typeface="Times New Roman"/>
              </a:rPr>
              <a:t>FAZER</a:t>
            </a:r>
            <a:endParaRPr lang="pt-PT" dirty="0">
              <a:latin typeface="Times New Roman"/>
              <a:ea typeface="Times New Roman"/>
            </a:endParaRPr>
          </a:p>
          <a:p>
            <a:pPr marL="3048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"Número de alunos?"</a:t>
            </a:r>
            <a:endParaRPr lang="pt-PT" dirty="0">
              <a:latin typeface="Times New Roman"/>
              <a:ea typeface="Times New Roman"/>
            </a:endParaRPr>
          </a:p>
          <a:p>
            <a:pPr marL="3048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LER </a:t>
            </a:r>
            <a:r>
              <a:rPr lang="pt-PT" dirty="0" err="1">
                <a:latin typeface="Consolas"/>
                <a:ea typeface="Times New Roman"/>
              </a:rPr>
              <a:t>NAlunos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ATÉ ( (</a:t>
            </a:r>
            <a:r>
              <a:rPr lang="pt-PT" dirty="0" err="1">
                <a:latin typeface="Consolas"/>
                <a:ea typeface="Times New Roman"/>
              </a:rPr>
              <a:t>NAlunos</a:t>
            </a:r>
            <a:r>
              <a:rPr lang="pt-PT" dirty="0">
                <a:latin typeface="Consolas"/>
                <a:ea typeface="Times New Roman"/>
              </a:rPr>
              <a:t> &gt; 0) E (</a:t>
            </a:r>
            <a:r>
              <a:rPr lang="pt-PT" dirty="0" err="1">
                <a:latin typeface="Consolas"/>
                <a:ea typeface="Times New Roman"/>
              </a:rPr>
              <a:t>NAlunos</a:t>
            </a:r>
            <a:r>
              <a:rPr lang="pt-PT" dirty="0">
                <a:latin typeface="Consolas"/>
                <a:ea typeface="Times New Roman"/>
              </a:rPr>
              <a:t> &lt;= 99) )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PARA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=1 ATÉ </a:t>
            </a:r>
            <a:r>
              <a:rPr lang="pt-PT" dirty="0" err="1">
                <a:solidFill>
                  <a:srgbClr val="FF0000"/>
                </a:solidFill>
                <a:latin typeface="Consolas"/>
                <a:ea typeface="Times New Roman"/>
              </a:rPr>
              <a:t>NAlunos</a:t>
            </a:r>
            <a:r>
              <a:rPr lang="pt-PT" dirty="0">
                <a:latin typeface="Consolas"/>
                <a:ea typeface="Times New Roman"/>
              </a:rPr>
              <a:t> FAZER</a:t>
            </a:r>
            <a:endParaRPr lang="pt-PT" dirty="0">
              <a:latin typeface="Times New Roman"/>
              <a:ea typeface="Times New Roman"/>
            </a:endParaRPr>
          </a:p>
          <a:p>
            <a:pPr marL="3048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FAZER</a:t>
            </a:r>
            <a:endParaRPr lang="pt-PT" dirty="0">
              <a:latin typeface="Times New Roman"/>
              <a:ea typeface="Times New Roman"/>
            </a:endParaRPr>
          </a:p>
          <a:p>
            <a:pPr marL="4572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"Nome do aluno ", "[",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, "]", " ?"</a:t>
            </a:r>
            <a:endParaRPr lang="pt-PT" dirty="0">
              <a:latin typeface="Times New Roman"/>
              <a:ea typeface="Times New Roman"/>
            </a:endParaRPr>
          </a:p>
          <a:p>
            <a:pPr marL="4572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LER Alunos[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]</a:t>
            </a:r>
            <a:endParaRPr lang="pt-PT" dirty="0">
              <a:latin typeface="Times New Roman"/>
              <a:ea typeface="Times New Roman"/>
            </a:endParaRPr>
          </a:p>
          <a:p>
            <a:pPr marL="3048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ATÉ (Alunos[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] &lt;&gt; "")</a:t>
            </a:r>
            <a:endParaRPr lang="pt-PT" dirty="0">
              <a:latin typeface="Times New Roman"/>
              <a:ea typeface="Times New Roman"/>
            </a:endParaRPr>
          </a:p>
          <a:p>
            <a:pPr marL="3048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FAZER</a:t>
            </a:r>
            <a:endParaRPr lang="pt-PT" dirty="0">
              <a:latin typeface="Times New Roman"/>
              <a:ea typeface="Times New Roman"/>
            </a:endParaRPr>
          </a:p>
          <a:p>
            <a:pPr marL="4572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"Nota do aluno ", "[",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, "]", " ?"</a:t>
            </a:r>
            <a:endParaRPr lang="pt-PT" dirty="0">
              <a:latin typeface="Times New Roman"/>
              <a:ea typeface="Times New Roman"/>
            </a:endParaRPr>
          </a:p>
          <a:p>
            <a:pPr marL="4572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LER Notas[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]</a:t>
            </a:r>
            <a:endParaRPr lang="pt-PT" dirty="0">
              <a:latin typeface="Times New Roman"/>
              <a:ea typeface="Times New Roman"/>
            </a:endParaRPr>
          </a:p>
          <a:p>
            <a:pPr marL="3048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ATÉ ( (Notas[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] &gt;= 0) E (Notas[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] &lt;= 20) )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 err="1">
                <a:latin typeface="Consolas"/>
                <a:ea typeface="Times New Roman"/>
              </a:rPr>
              <a:t>FIMPARA</a:t>
            </a:r>
            <a:r>
              <a:rPr lang="pt-PT" dirty="0">
                <a:latin typeface="Consolas"/>
                <a:ea typeface="Times New Roman"/>
              </a:rPr>
              <a:t> /*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 */</a:t>
            </a:r>
            <a:endParaRPr lang="pt-PT" dirty="0">
              <a:effectLst/>
              <a:latin typeface="Times New Roman"/>
              <a:ea typeface="Times New Roman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onsolas"/>
                <a:ea typeface="Times New Roman"/>
              </a:rPr>
              <a:t>Entrada de dados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0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ângulo 2"/>
              <p:cNvSpPr/>
              <p:nvPr/>
            </p:nvSpPr>
            <p:spPr>
              <a:xfrm>
                <a:off x="467544" y="1484784"/>
                <a:ext cx="8064896" cy="303179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152400" lvl="0" algn="l">
                  <a:spcAft>
                    <a:spcPts val="0"/>
                  </a:spcAft>
                </a:pPr>
                <a:r>
                  <a:rPr lang="pt-PT" dirty="0" err="1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TotalAprovados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 = 0</a:t>
                </a:r>
              </a:p>
              <a:p>
                <a:pPr marL="152400" algn="l">
                  <a:spcAft>
                    <a:spcPts val="0"/>
                  </a:spcAft>
                </a:pPr>
                <a:r>
                  <a:rPr lang="pt-PT" dirty="0">
                    <a:latin typeface="Consolas"/>
                    <a:ea typeface="Times New Roman"/>
                  </a:rPr>
                  <a:t>PARA </a:t>
                </a:r>
                <a:r>
                  <a:rPr lang="pt-PT" dirty="0" err="1">
                    <a:latin typeface="Consolas"/>
                    <a:ea typeface="Times New Roman"/>
                  </a:rPr>
                  <a:t>iL</a:t>
                </a:r>
                <a:r>
                  <a:rPr lang="pt-PT" dirty="0">
                    <a:latin typeface="Consolas"/>
                    <a:ea typeface="Times New Roman"/>
                  </a:rPr>
                  <a:t>=1 ATÉ </a:t>
                </a:r>
                <a:r>
                  <a:rPr lang="pt-PT" dirty="0" err="1">
                    <a:solidFill>
                      <a:srgbClr val="FF0000"/>
                    </a:solidFill>
                    <a:latin typeface="Consolas"/>
                    <a:ea typeface="Times New Roman"/>
                  </a:rPr>
                  <a:t>NAlunos</a:t>
                </a:r>
                <a:r>
                  <a:rPr lang="pt-PT" dirty="0">
                    <a:latin typeface="Consolas"/>
                    <a:ea typeface="Times New Roman"/>
                  </a:rPr>
                  <a:t> </a:t>
                </a:r>
                <a:r>
                  <a:rPr lang="pt-PT" dirty="0" smtClean="0">
                    <a:latin typeface="Consolas"/>
                    <a:ea typeface="Times New Roman"/>
                  </a:rPr>
                  <a:t>FAZER</a:t>
                </a:r>
              </a:p>
              <a:p>
                <a:pPr marL="457200" algn="l">
                  <a:spcAft>
                    <a:spcPts val="0"/>
                  </a:spcAft>
                </a:pPr>
                <a:r>
                  <a:rPr lang="pt-PT" dirty="0" smtClean="0">
                    <a:latin typeface="Consolas"/>
                    <a:ea typeface="Times New Roman"/>
                  </a:rPr>
                  <a:t>SE </a:t>
                </a:r>
                <a:r>
                  <a:rPr lang="pt-PT" dirty="0">
                    <a:latin typeface="Consolas"/>
                    <a:ea typeface="Times New Roman"/>
                  </a:rPr>
                  <a:t>	Notas[</a:t>
                </a:r>
                <a:r>
                  <a:rPr lang="pt-PT" dirty="0" err="1">
                    <a:latin typeface="Consolas"/>
                    <a:ea typeface="Times New Roman"/>
                  </a:rPr>
                  <a:t>iL</a:t>
                </a:r>
                <a:r>
                  <a:rPr lang="pt-PT" dirty="0" smtClean="0">
                    <a:latin typeface="Consolas"/>
                    <a:ea typeface="Times New Roman"/>
                  </a:rPr>
                  <a:t>] &gt;= 10 ENTÃO</a:t>
                </a:r>
              </a:p>
              <a:p>
                <a:pPr marL="714375" algn="l">
                  <a:spcAft>
                    <a:spcPts val="0"/>
                  </a:spcAft>
                </a:pPr>
                <a:r>
                  <a:rPr lang="pt-PT" dirty="0" err="1">
                    <a:solidFill>
                      <a:prstClr val="black"/>
                    </a:solidFill>
                    <a:latin typeface="Consolas"/>
                    <a:ea typeface="Times New Roman"/>
                  </a:rPr>
                  <a:t>TotalAprovados</a:t>
                </a:r>
                <a:r>
                  <a:rPr lang="pt-PT" dirty="0">
                    <a:solidFill>
                      <a:prstClr val="black"/>
                    </a:solidFill>
                    <a:latin typeface="Consolas"/>
                    <a:ea typeface="Times New Roman"/>
                  </a:rPr>
                  <a:t> </a:t>
                </a:r>
                <a:r>
                  <a:rPr lang="pt-PT" dirty="0"/>
                  <a:t>←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 </a:t>
                </a:r>
                <a:r>
                  <a:rPr lang="pt-PT" dirty="0" err="1">
                    <a:solidFill>
                      <a:prstClr val="black"/>
                    </a:solidFill>
                    <a:latin typeface="Consolas"/>
                    <a:ea typeface="Times New Roman"/>
                  </a:rPr>
                  <a:t>TotalAprovados</a:t>
                </a:r>
                <a:r>
                  <a:rPr lang="pt-PT" dirty="0">
                    <a:solidFill>
                      <a:prstClr val="black"/>
                    </a:solidFill>
                    <a:latin typeface="Consolas"/>
                    <a:ea typeface="Times New Roman"/>
                  </a:rPr>
                  <a:t> 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+ 1 </a:t>
                </a:r>
              </a:p>
              <a:p>
                <a:pPr marL="457200" algn="l">
                  <a:spcAft>
                    <a:spcPts val="0"/>
                  </a:spcAft>
                </a:pPr>
                <a:r>
                  <a:rPr lang="pt-PT" dirty="0" err="1">
                    <a:latin typeface="Consolas"/>
                    <a:ea typeface="Times New Roman"/>
                  </a:rPr>
                  <a:t>FIMSE</a:t>
                </a:r>
                <a:endParaRPr lang="pt-PT" dirty="0">
                  <a:latin typeface="Consolas"/>
                  <a:ea typeface="Times New Roman"/>
                </a:endParaRPr>
              </a:p>
              <a:p>
                <a:pPr marL="152400" algn="l">
                  <a:spcAft>
                    <a:spcPts val="0"/>
                  </a:spcAft>
                </a:pPr>
                <a:r>
                  <a:rPr lang="pt-PT" dirty="0" err="1" smtClean="0">
                    <a:latin typeface="Consolas"/>
                    <a:ea typeface="Times New Roman"/>
                  </a:rPr>
                  <a:t>FIMPARA</a:t>
                </a:r>
                <a:r>
                  <a:rPr lang="pt-PT" dirty="0" smtClean="0">
                    <a:latin typeface="Consolas"/>
                    <a:ea typeface="Times New Roman"/>
                  </a:rPr>
                  <a:t> </a:t>
                </a:r>
                <a:r>
                  <a:rPr lang="pt-PT" dirty="0">
                    <a:latin typeface="Consolas"/>
                    <a:ea typeface="Times New Roman"/>
                  </a:rPr>
                  <a:t>/* </a:t>
                </a:r>
                <a:r>
                  <a:rPr lang="pt-PT" dirty="0" err="1">
                    <a:latin typeface="Consolas"/>
                    <a:ea typeface="Times New Roman"/>
                  </a:rPr>
                  <a:t>iL</a:t>
                </a:r>
                <a:r>
                  <a:rPr lang="pt-PT" dirty="0">
                    <a:latin typeface="Consolas"/>
                    <a:ea typeface="Times New Roman"/>
                  </a:rPr>
                  <a:t> </a:t>
                </a:r>
                <a:r>
                  <a:rPr lang="pt-PT" dirty="0" smtClean="0">
                    <a:latin typeface="Consolas"/>
                    <a:ea typeface="Times New Roman"/>
                  </a:rPr>
                  <a:t>*/</a:t>
                </a:r>
              </a:p>
              <a:p>
                <a:pPr marL="152400" algn="l">
                  <a:spcAft>
                    <a:spcPts val="0"/>
                  </a:spcAft>
                </a:pPr>
                <a:endParaRPr lang="pt-PT" dirty="0" smtClean="0">
                  <a:latin typeface="Consolas"/>
                  <a:ea typeface="Times New Roman"/>
                </a:endParaRPr>
              </a:p>
              <a:p>
                <a:pPr marL="152400" algn="l">
                  <a:spcAft>
                    <a:spcPts val="0"/>
                  </a:spcAft>
                </a:pPr>
                <a:r>
                  <a:rPr lang="pt-PT" dirty="0" err="1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TotalReprovados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 </a:t>
                </a:r>
                <a:r>
                  <a:rPr lang="pt-PT" dirty="0"/>
                  <a:t>←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 </a:t>
                </a:r>
                <a:r>
                  <a:rPr lang="pt-PT" dirty="0" err="1">
                    <a:solidFill>
                      <a:srgbClr val="FF0000"/>
                    </a:solidFill>
                    <a:latin typeface="Consolas"/>
                    <a:ea typeface="Times New Roman"/>
                  </a:rPr>
                  <a:t>NAlunos</a:t>
                </a:r>
                <a:r>
                  <a:rPr lang="pt-PT" dirty="0">
                    <a:solidFill>
                      <a:srgbClr val="FF0000"/>
                    </a:solidFill>
                    <a:latin typeface="Consolas"/>
                    <a:ea typeface="Times New Roman"/>
                  </a:rPr>
                  <a:t> </a:t>
                </a:r>
                <a:r>
                  <a:rPr lang="pt-PT" dirty="0" smtClean="0">
                    <a:latin typeface="Consolas"/>
                    <a:ea typeface="Times New Roman"/>
                  </a:rPr>
                  <a:t>- </a:t>
                </a:r>
                <a:r>
                  <a:rPr lang="pt-PT" dirty="0" err="1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TotalAprovados</a:t>
                </a:r>
                <a:endParaRPr lang="pt-PT" dirty="0">
                  <a:latin typeface="Times New Roman"/>
                  <a:ea typeface="Times New Roman"/>
                </a:endParaRPr>
              </a:p>
              <a:p>
                <a:pPr marL="152400" lvl="0" algn="l">
                  <a:spcAft>
                    <a:spcPts val="0"/>
                  </a:spcAft>
                </a:pPr>
                <a:endParaRPr lang="pt-PT" dirty="0" smtClean="0">
                  <a:solidFill>
                    <a:prstClr val="black"/>
                  </a:solidFill>
                  <a:latin typeface="Consolas"/>
                  <a:ea typeface="Times New Roman"/>
                </a:endParaRPr>
              </a:p>
              <a:p>
                <a:pPr marL="152400" lvl="0" algn="l">
                  <a:spcAft>
                    <a:spcPts val="0"/>
                  </a:spcAft>
                </a:pPr>
                <a:r>
                  <a:rPr lang="pt-PT" dirty="0" err="1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PercentagemAprovados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 </a:t>
                </a:r>
                <a:r>
                  <a:rPr lang="pt-PT" dirty="0"/>
                  <a:t>←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PT" dirty="0">
                            <a:solidFill>
                              <a:prstClr val="black"/>
                            </a:solidFill>
                            <a:latin typeface="Consolas"/>
                            <a:ea typeface="Times New Roman"/>
                          </a:rPr>
                          <m:t>TotalAprovados</m:t>
                        </m:r>
                      </m:num>
                      <m:den>
                        <m:r>
                          <m:rPr>
                            <m:nor/>
                          </m:rPr>
                          <a:rPr lang="pt-PT" dirty="0">
                            <a:solidFill>
                              <a:srgbClr val="FF0000"/>
                            </a:solidFill>
                            <a:latin typeface="Consolas"/>
                            <a:ea typeface="Times New Roman"/>
                          </a:rPr>
                          <m:t>NAlunos</m:t>
                        </m:r>
                      </m:den>
                    </m:f>
                  </m:oMath>
                </a14:m>
                <a:endParaRPr lang="pt-PT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3" name="Rec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8064896" cy="3031792"/>
              </a:xfrm>
              <a:prstGeom prst="rect">
                <a:avLst/>
              </a:prstGeom>
              <a:blipFill rotWithShape="1">
                <a:blip r:embed="rId2"/>
                <a:stretch>
                  <a:fillRect t="-802" b="-2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Proc</a:t>
            </a:r>
            <a:r>
              <a:rPr lang="pt-PT" dirty="0" smtClean="0"/>
              <a:t>(1): 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Aprovados/</a:t>
            </a:r>
            <a:r>
              <a:rPr lang="pt-PT" dirty="0" err="1" smtClean="0">
                <a:solidFill>
                  <a:prstClr val="black"/>
                </a:solidFill>
                <a:latin typeface="Consolas"/>
                <a:ea typeface="Times New Roman"/>
              </a:rPr>
              <a:t>REP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/</a:t>
            </a:r>
            <a:r>
              <a:rPr lang="pt-PT" dirty="0" err="1" smtClean="0">
                <a:solidFill>
                  <a:prstClr val="black"/>
                </a:solidFill>
                <a:latin typeface="Consolas"/>
                <a:ea typeface="Times New Roman"/>
              </a:rPr>
              <a:t>pERC</a:t>
            </a:r>
            <a:endParaRPr lang="pt-PT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340" y="4653136"/>
            <a:ext cx="3414624" cy="18540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5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ângulo 2"/>
              <p:cNvSpPr/>
              <p:nvPr/>
            </p:nvSpPr>
            <p:spPr>
              <a:xfrm>
                <a:off x="467544" y="1484784"/>
                <a:ext cx="8064896" cy="220214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152400" lvl="0" algn="l">
                  <a:spcAft>
                    <a:spcPts val="0"/>
                  </a:spcAft>
                </a:pP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Media = 0</a:t>
                </a:r>
              </a:p>
              <a:p>
                <a:pPr marL="152400" lvl="0" algn="l">
                  <a:spcAft>
                    <a:spcPts val="0"/>
                  </a:spcAft>
                </a:pPr>
                <a:r>
                  <a:rPr lang="pt-PT" dirty="0" err="1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TotalAprovados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 = 0</a:t>
                </a:r>
              </a:p>
              <a:p>
                <a:pPr marL="152400" algn="l">
                  <a:spcAft>
                    <a:spcPts val="0"/>
                  </a:spcAft>
                </a:pPr>
                <a:r>
                  <a:rPr lang="pt-PT" dirty="0">
                    <a:latin typeface="Consolas"/>
                    <a:ea typeface="Times New Roman"/>
                  </a:rPr>
                  <a:t>PARA </a:t>
                </a:r>
                <a:r>
                  <a:rPr lang="pt-PT" dirty="0" err="1">
                    <a:latin typeface="Consolas"/>
                    <a:ea typeface="Times New Roman"/>
                  </a:rPr>
                  <a:t>iL</a:t>
                </a:r>
                <a:r>
                  <a:rPr lang="pt-PT" dirty="0">
                    <a:latin typeface="Consolas"/>
                    <a:ea typeface="Times New Roman"/>
                  </a:rPr>
                  <a:t>=1 ATÉ </a:t>
                </a:r>
                <a:r>
                  <a:rPr lang="pt-PT" dirty="0" err="1">
                    <a:solidFill>
                      <a:srgbClr val="FF0000"/>
                    </a:solidFill>
                    <a:latin typeface="Consolas"/>
                    <a:ea typeface="Times New Roman"/>
                  </a:rPr>
                  <a:t>NAlunos</a:t>
                </a:r>
                <a:r>
                  <a:rPr lang="pt-PT" dirty="0">
                    <a:latin typeface="Consolas"/>
                    <a:ea typeface="Times New Roman"/>
                  </a:rPr>
                  <a:t> </a:t>
                </a:r>
                <a:r>
                  <a:rPr lang="pt-PT" dirty="0" smtClean="0">
                    <a:latin typeface="Consolas"/>
                    <a:ea typeface="Times New Roman"/>
                  </a:rPr>
                  <a:t>FAZER</a:t>
                </a:r>
              </a:p>
              <a:p>
                <a:pPr marL="363538" algn="l">
                  <a:spcAft>
                    <a:spcPts val="0"/>
                  </a:spcAft>
                </a:pPr>
                <a:r>
                  <a:rPr lang="pt-PT" dirty="0" smtClean="0">
                    <a:latin typeface="Consolas"/>
                    <a:ea typeface="Times New Roman"/>
                  </a:rPr>
                  <a:t>Media </a:t>
                </a:r>
                <a:r>
                  <a:rPr lang="pt-PT" dirty="0"/>
                  <a:t>←</a:t>
                </a:r>
                <a:r>
                  <a:rPr lang="pt-PT" dirty="0" smtClean="0">
                    <a:latin typeface="Consolas"/>
                    <a:ea typeface="Times New Roman"/>
                  </a:rPr>
                  <a:t> Media + Notas[</a:t>
                </a:r>
                <a:r>
                  <a:rPr lang="pt-PT" dirty="0" err="1" smtClean="0">
                    <a:latin typeface="Consolas"/>
                    <a:ea typeface="Times New Roman"/>
                  </a:rPr>
                  <a:t>iL</a:t>
                </a:r>
                <a:r>
                  <a:rPr lang="pt-PT" dirty="0" smtClean="0">
                    <a:latin typeface="Consolas"/>
                    <a:ea typeface="Times New Roman"/>
                  </a:rPr>
                  <a:t>]</a:t>
                </a:r>
              </a:p>
              <a:p>
                <a:pPr marL="152400" algn="l">
                  <a:spcAft>
                    <a:spcPts val="0"/>
                  </a:spcAft>
                </a:pPr>
                <a:r>
                  <a:rPr lang="pt-PT" dirty="0" err="1" smtClean="0">
                    <a:latin typeface="Consolas"/>
                    <a:ea typeface="Times New Roman"/>
                  </a:rPr>
                  <a:t>FIMPARA</a:t>
                </a:r>
                <a:r>
                  <a:rPr lang="pt-PT" dirty="0" smtClean="0">
                    <a:latin typeface="Consolas"/>
                    <a:ea typeface="Times New Roman"/>
                  </a:rPr>
                  <a:t> </a:t>
                </a:r>
                <a:r>
                  <a:rPr lang="pt-PT" dirty="0">
                    <a:latin typeface="Consolas"/>
                    <a:ea typeface="Times New Roman"/>
                  </a:rPr>
                  <a:t>/* </a:t>
                </a:r>
                <a:r>
                  <a:rPr lang="pt-PT" dirty="0" err="1">
                    <a:latin typeface="Consolas"/>
                    <a:ea typeface="Times New Roman"/>
                  </a:rPr>
                  <a:t>iL</a:t>
                </a:r>
                <a:r>
                  <a:rPr lang="pt-PT" dirty="0">
                    <a:latin typeface="Consolas"/>
                    <a:ea typeface="Times New Roman"/>
                  </a:rPr>
                  <a:t> </a:t>
                </a:r>
                <a:r>
                  <a:rPr lang="pt-PT" dirty="0" smtClean="0">
                    <a:latin typeface="Consolas"/>
                    <a:ea typeface="Times New Roman"/>
                  </a:rPr>
                  <a:t>*/</a:t>
                </a:r>
              </a:p>
              <a:p>
                <a:pPr marL="152400" algn="l">
                  <a:spcAft>
                    <a:spcPts val="0"/>
                  </a:spcAft>
                </a:pPr>
                <a:endParaRPr lang="pt-PT" dirty="0" smtClean="0">
                  <a:latin typeface="Consolas"/>
                  <a:ea typeface="Times New Roman"/>
                </a:endParaRPr>
              </a:p>
              <a:p>
                <a:pPr marL="152400" lvl="0" algn="l">
                  <a:spcAft>
                    <a:spcPts val="0"/>
                  </a:spcAft>
                </a:pP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Media </a:t>
                </a:r>
                <a:r>
                  <a:rPr lang="pt-PT" dirty="0"/>
                  <a:t>←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PT" b="0" i="0" dirty="0" smtClean="0">
                            <a:solidFill>
                              <a:prstClr val="black"/>
                            </a:solidFill>
                            <a:latin typeface="Consolas"/>
                            <a:ea typeface="Times New Roman"/>
                          </a:rPr>
                          <m:t>Media</m:t>
                        </m:r>
                      </m:num>
                      <m:den>
                        <m:r>
                          <m:rPr>
                            <m:nor/>
                          </m:rPr>
                          <a:rPr lang="pt-PT" dirty="0">
                            <a:solidFill>
                              <a:srgbClr val="FF0000"/>
                            </a:solidFill>
                            <a:latin typeface="Consolas"/>
                            <a:ea typeface="Times New Roman"/>
                          </a:rPr>
                          <m:t>NAlunos</m:t>
                        </m:r>
                      </m:den>
                    </m:f>
                  </m:oMath>
                </a14:m>
                <a:endParaRPr lang="pt-PT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3" name="Rec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8064896" cy="2202141"/>
              </a:xfrm>
              <a:prstGeom prst="rect">
                <a:avLst/>
              </a:prstGeom>
              <a:blipFill rotWithShape="1">
                <a:blip r:embed="rId2"/>
                <a:stretch>
                  <a:fillRect t="-1102" b="-82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Proc</a:t>
            </a:r>
            <a:r>
              <a:rPr lang="pt-PT" dirty="0" smtClean="0"/>
              <a:t>(1): </a:t>
            </a:r>
            <a:r>
              <a:rPr lang="pt-PT" dirty="0" err="1" smtClean="0">
                <a:solidFill>
                  <a:prstClr val="black"/>
                </a:solidFill>
                <a:latin typeface="Consolas"/>
                <a:ea typeface="Times New Roman"/>
              </a:rPr>
              <a:t>mÉDIA</a:t>
            </a:r>
            <a:endParaRPr lang="pt-PT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565972"/>
            <a:ext cx="3312368" cy="6409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7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Exercício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Algoritmo para determinar estatísticas sobre as notas de AED de EI:</a:t>
            </a:r>
          </a:p>
          <a:p>
            <a:pPr lvl="1"/>
            <a:r>
              <a:rPr lang="pt-PT" dirty="0" smtClean="0"/>
              <a:t>Total de alunos, aprovados e reprovados. </a:t>
            </a:r>
          </a:p>
          <a:p>
            <a:pPr lvl="1"/>
            <a:r>
              <a:rPr lang="pt-PT" dirty="0" smtClean="0"/>
              <a:t>Porcentagem de alunos aprovados.</a:t>
            </a:r>
          </a:p>
          <a:p>
            <a:pPr lvl="1"/>
            <a:r>
              <a:rPr lang="pt-PT" dirty="0" smtClean="0"/>
              <a:t>Maior e menor nota.</a:t>
            </a:r>
          </a:p>
          <a:p>
            <a:pPr lvl="1"/>
            <a:r>
              <a:rPr lang="pt-PT" dirty="0" smtClean="0"/>
              <a:t>Média, moda, mediana e variância das notas.</a:t>
            </a:r>
          </a:p>
          <a:p>
            <a:pPr lvl="1"/>
            <a:r>
              <a:rPr lang="pt-PT" dirty="0" smtClean="0"/>
              <a:t>Melhor aluno</a:t>
            </a:r>
          </a:p>
          <a:p>
            <a:pPr lvl="1"/>
            <a:r>
              <a:rPr lang="pt-PT" dirty="0" smtClean="0"/>
              <a:t>Listas </a:t>
            </a:r>
            <a:r>
              <a:rPr lang="pt-PT" dirty="0"/>
              <a:t>de alunos</a:t>
            </a:r>
          </a:p>
          <a:p>
            <a:pPr lvl="2"/>
            <a:r>
              <a:rPr lang="pt-PT" dirty="0"/>
              <a:t>Todos com a nota</a:t>
            </a:r>
          </a:p>
          <a:p>
            <a:pPr lvl="2"/>
            <a:r>
              <a:rPr lang="pt-PT" dirty="0" smtClean="0"/>
              <a:t>Aprovados</a:t>
            </a:r>
          </a:p>
          <a:p>
            <a:pPr lvl="2"/>
            <a:r>
              <a:rPr lang="pt-PT" dirty="0" smtClean="0"/>
              <a:t>Reprovados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21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01" y="1298448"/>
            <a:ext cx="399097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Proc</a:t>
            </a:r>
            <a:r>
              <a:rPr lang="pt-PT" dirty="0" smtClean="0"/>
              <a:t>(1): 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MODA(s)-1</a:t>
            </a:r>
            <a:endParaRPr lang="pt-PT" dirty="0"/>
          </a:p>
        </p:txBody>
      </p:sp>
      <p:sp>
        <p:nvSpPr>
          <p:cNvPr id="3" name="Rectângulo 2"/>
          <p:cNvSpPr/>
          <p:nvPr/>
        </p:nvSpPr>
        <p:spPr>
          <a:xfrm>
            <a:off x="1393200" y="2560836"/>
            <a:ext cx="7643296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52400" algn="l">
              <a:spcAft>
                <a:spcPts val="0"/>
              </a:spcAft>
            </a:pPr>
            <a:r>
              <a:rPr lang="pt-PT" dirty="0" smtClean="0">
                <a:latin typeface="Consolas"/>
                <a:ea typeface="Times New Roman"/>
              </a:rPr>
              <a:t>PARA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=1 ATÉ </a:t>
            </a:r>
            <a:r>
              <a:rPr lang="pt-PT" dirty="0" err="1">
                <a:solidFill>
                  <a:srgbClr val="FF0000"/>
                </a:solidFill>
                <a:latin typeface="Consolas"/>
                <a:ea typeface="Times New Roman"/>
              </a:rPr>
              <a:t>NAlunos</a:t>
            </a:r>
            <a:r>
              <a:rPr lang="pt-PT" dirty="0">
                <a:latin typeface="Consolas"/>
                <a:ea typeface="Times New Roman"/>
              </a:rPr>
              <a:t> </a:t>
            </a:r>
            <a:r>
              <a:rPr lang="pt-PT" dirty="0" smtClean="0">
                <a:latin typeface="Consolas"/>
                <a:ea typeface="Times New Roman"/>
              </a:rPr>
              <a:t>FAZER</a:t>
            </a:r>
          </a:p>
          <a:p>
            <a:pPr marL="363538" algn="l">
              <a:spcAft>
                <a:spcPts val="0"/>
              </a:spcAft>
            </a:pPr>
            <a:r>
              <a:rPr lang="pt-PT" dirty="0" err="1" smtClean="0"/>
              <a:t>FrequenciaNotas</a:t>
            </a:r>
            <a:r>
              <a:rPr lang="pt-PT" dirty="0" smtClean="0"/>
              <a:t>[</a:t>
            </a:r>
            <a:r>
              <a:rPr lang="pt-PT" dirty="0" err="1" smtClean="0"/>
              <a:t>iL</a:t>
            </a:r>
            <a:r>
              <a:rPr lang="pt-PT" dirty="0" smtClean="0"/>
              <a:t>] ←</a:t>
            </a:r>
            <a:r>
              <a:rPr lang="pt-PT" dirty="0" smtClean="0">
                <a:latin typeface="Consolas"/>
                <a:ea typeface="Times New Roman"/>
              </a:rPr>
              <a:t> 0</a:t>
            </a:r>
          </a:p>
          <a:p>
            <a:pPr marL="152400" algn="l">
              <a:spcAft>
                <a:spcPts val="0"/>
              </a:spcAft>
            </a:pPr>
            <a:r>
              <a:rPr lang="pt-PT" dirty="0" err="1" smtClean="0">
                <a:latin typeface="Consolas"/>
                <a:ea typeface="Times New Roman"/>
              </a:rPr>
              <a:t>FIMPARA</a:t>
            </a:r>
            <a:r>
              <a:rPr lang="pt-PT" dirty="0" smtClean="0">
                <a:latin typeface="Consolas"/>
                <a:ea typeface="Times New Roman"/>
              </a:rPr>
              <a:t> </a:t>
            </a:r>
            <a:r>
              <a:rPr lang="pt-PT" dirty="0">
                <a:latin typeface="Consolas"/>
                <a:ea typeface="Times New Roman"/>
              </a:rPr>
              <a:t>/*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 </a:t>
            </a:r>
            <a:r>
              <a:rPr lang="pt-PT" dirty="0" smtClean="0">
                <a:latin typeface="Consolas"/>
                <a:ea typeface="Times New Roman"/>
              </a:rPr>
              <a:t>*/</a:t>
            </a:r>
          </a:p>
          <a:p>
            <a:pPr marL="152400" algn="l">
              <a:spcAft>
                <a:spcPts val="0"/>
              </a:spcAft>
            </a:pPr>
            <a:endParaRPr lang="pt-PT" dirty="0" smtClean="0">
              <a:latin typeface="Consolas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PARA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=1 ATÉ </a:t>
            </a:r>
            <a:r>
              <a:rPr lang="pt-PT" dirty="0" err="1">
                <a:solidFill>
                  <a:srgbClr val="FF0000"/>
                </a:solidFill>
                <a:latin typeface="Consolas"/>
                <a:ea typeface="Times New Roman"/>
              </a:rPr>
              <a:t>NAlunos</a:t>
            </a:r>
            <a:r>
              <a:rPr lang="pt-PT" dirty="0">
                <a:latin typeface="Consolas"/>
                <a:ea typeface="Times New Roman"/>
              </a:rPr>
              <a:t> FAZER</a:t>
            </a:r>
          </a:p>
          <a:p>
            <a:pPr marL="363538" algn="l">
              <a:spcAft>
                <a:spcPts val="0"/>
              </a:spcAft>
            </a:pPr>
            <a:r>
              <a:rPr lang="pt-PT" sz="1600" dirty="0" err="1" smtClean="0"/>
              <a:t>FrequenciaNotas</a:t>
            </a:r>
            <a:r>
              <a:rPr lang="pt-PT" dirty="0" smtClean="0"/>
              <a:t>[ </a:t>
            </a:r>
            <a:r>
              <a:rPr lang="pt-PT" dirty="0" smtClean="0">
                <a:solidFill>
                  <a:srgbClr val="3366FF"/>
                </a:solidFill>
              </a:rPr>
              <a:t>Notas[</a:t>
            </a:r>
            <a:r>
              <a:rPr lang="pt-PT" dirty="0" err="1" smtClean="0">
                <a:solidFill>
                  <a:srgbClr val="3366FF"/>
                </a:solidFill>
              </a:rPr>
              <a:t>iL</a:t>
            </a:r>
            <a:r>
              <a:rPr lang="pt-PT" dirty="0" smtClean="0">
                <a:solidFill>
                  <a:srgbClr val="3366FF"/>
                </a:solidFill>
              </a:rPr>
              <a:t>] + 1 </a:t>
            </a:r>
            <a:r>
              <a:rPr lang="pt-PT" dirty="0" smtClean="0"/>
              <a:t>] </a:t>
            </a:r>
            <a:r>
              <a:rPr lang="pt-PT" dirty="0"/>
              <a:t>←</a:t>
            </a:r>
            <a:r>
              <a:rPr lang="pt-PT" dirty="0">
                <a:latin typeface="Consolas"/>
                <a:ea typeface="Times New Roman"/>
              </a:rPr>
              <a:t> </a:t>
            </a:r>
            <a:r>
              <a:rPr lang="pt-PT" sz="1600" dirty="0" err="1"/>
              <a:t>FrequenciaNotas</a:t>
            </a:r>
            <a:r>
              <a:rPr lang="pt-PT" dirty="0"/>
              <a:t>[ </a:t>
            </a:r>
            <a:r>
              <a:rPr lang="pt-PT" dirty="0">
                <a:solidFill>
                  <a:srgbClr val="3366FF"/>
                </a:solidFill>
              </a:rPr>
              <a:t>Notas[</a:t>
            </a:r>
            <a:r>
              <a:rPr lang="pt-PT" dirty="0" err="1">
                <a:solidFill>
                  <a:srgbClr val="3366FF"/>
                </a:solidFill>
              </a:rPr>
              <a:t>iL</a:t>
            </a:r>
            <a:r>
              <a:rPr lang="pt-PT" dirty="0">
                <a:solidFill>
                  <a:srgbClr val="3366FF"/>
                </a:solidFill>
              </a:rPr>
              <a:t>] + 1 </a:t>
            </a:r>
            <a:r>
              <a:rPr lang="pt-PT" dirty="0"/>
              <a:t>] </a:t>
            </a:r>
            <a:r>
              <a:rPr lang="pt-PT" dirty="0" smtClean="0"/>
              <a:t> + 1</a:t>
            </a:r>
            <a:endParaRPr lang="pt-PT" dirty="0">
              <a:latin typeface="Consolas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 err="1">
                <a:latin typeface="Consolas"/>
                <a:ea typeface="Times New Roman"/>
              </a:rPr>
              <a:t>FIMPARA</a:t>
            </a:r>
            <a:r>
              <a:rPr lang="pt-PT" dirty="0">
                <a:latin typeface="Consolas"/>
                <a:ea typeface="Times New Roman"/>
              </a:rPr>
              <a:t> /*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 */</a:t>
            </a:r>
          </a:p>
          <a:p>
            <a:pPr marL="152400" algn="l">
              <a:spcAft>
                <a:spcPts val="0"/>
              </a:spcAft>
            </a:pPr>
            <a:endParaRPr lang="pt-PT" dirty="0" smtClean="0">
              <a:latin typeface="Consolas"/>
              <a:ea typeface="Times New Roman"/>
            </a:endParaRPr>
          </a:p>
        </p:txBody>
      </p:sp>
      <p:cxnSp>
        <p:nvCxnSpPr>
          <p:cNvPr id="5" name="Conexão recta unidireccional 4"/>
          <p:cNvCxnSpPr>
            <a:stCxn id="9" idx="1"/>
          </p:cNvCxnSpPr>
          <p:nvPr/>
        </p:nvCxnSpPr>
        <p:spPr>
          <a:xfrm flipH="1">
            <a:off x="1027552" y="5732386"/>
            <a:ext cx="880152" cy="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cta unidireccional 7"/>
          <p:cNvCxnSpPr>
            <a:stCxn id="9" idx="1"/>
          </p:cNvCxnSpPr>
          <p:nvPr/>
        </p:nvCxnSpPr>
        <p:spPr>
          <a:xfrm flipH="1" flipV="1">
            <a:off x="1027552" y="4581128"/>
            <a:ext cx="880152" cy="1151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907704" y="5409220"/>
            <a:ext cx="699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PT" dirty="0" smtClean="0"/>
              <a:t>Maior ocorrência 2.  Para a nota 12 e para a nota 17. Empate entre as notas 12 e 17, por isso tem duas modas, o 12 e o 17.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851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Proc</a:t>
            </a:r>
            <a:r>
              <a:rPr lang="pt-PT" dirty="0" smtClean="0"/>
              <a:t>(1): 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MODA(s)-2</a:t>
            </a:r>
            <a:endParaRPr lang="pt-PT" dirty="0"/>
          </a:p>
        </p:txBody>
      </p:sp>
      <p:sp>
        <p:nvSpPr>
          <p:cNvPr id="10" name="Rectângulo 9"/>
          <p:cNvSpPr/>
          <p:nvPr/>
        </p:nvSpPr>
        <p:spPr>
          <a:xfrm>
            <a:off x="467544" y="1484784"/>
            <a:ext cx="8064896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52400" algn="l">
              <a:spcAft>
                <a:spcPts val="0"/>
              </a:spcAft>
            </a:pPr>
            <a:r>
              <a:rPr lang="pt-PT" dirty="0" smtClean="0">
                <a:latin typeface="Consolas"/>
                <a:ea typeface="Times New Roman"/>
              </a:rPr>
              <a:t>/* Contar quantas notas 0, */</a:t>
            </a: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/* Contar quantas notas </a:t>
            </a:r>
            <a:r>
              <a:rPr lang="pt-PT" dirty="0" smtClean="0">
                <a:latin typeface="Consolas"/>
                <a:ea typeface="Times New Roman"/>
              </a:rPr>
              <a:t>1, */</a:t>
            </a: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/* </a:t>
            </a:r>
            <a:r>
              <a:rPr lang="pt-PT" dirty="0" smtClean="0">
                <a:latin typeface="Consolas"/>
                <a:ea typeface="Times New Roman"/>
              </a:rPr>
              <a:t>… */</a:t>
            </a:r>
            <a:endParaRPr lang="pt-PT" dirty="0">
              <a:latin typeface="Consolas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 smtClean="0">
                <a:latin typeface="Consolas"/>
                <a:ea typeface="Times New Roman"/>
              </a:rPr>
              <a:t>/* </a:t>
            </a:r>
            <a:r>
              <a:rPr lang="pt-PT" dirty="0">
                <a:latin typeface="Consolas"/>
                <a:ea typeface="Times New Roman"/>
              </a:rPr>
              <a:t>Contar quantas notas </a:t>
            </a:r>
            <a:r>
              <a:rPr lang="pt-PT" dirty="0" smtClean="0">
                <a:latin typeface="Consolas"/>
                <a:ea typeface="Times New Roman"/>
              </a:rPr>
              <a:t>20. </a:t>
            </a:r>
            <a:r>
              <a:rPr lang="pt-PT" dirty="0">
                <a:latin typeface="Consolas"/>
                <a:ea typeface="Times New Roman"/>
              </a:rPr>
              <a:t>*/</a:t>
            </a:r>
          </a:p>
          <a:p>
            <a:pPr marL="152400" algn="l">
              <a:spcAft>
                <a:spcPts val="0"/>
              </a:spcAft>
            </a:pPr>
            <a:endParaRPr lang="pt-PT" dirty="0" smtClean="0">
              <a:latin typeface="Consolas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 smtClean="0">
                <a:latin typeface="Consolas"/>
                <a:ea typeface="Times New Roman"/>
              </a:rPr>
              <a:t>Maior </a:t>
            </a:r>
            <a:r>
              <a:rPr lang="pt-PT" dirty="0"/>
              <a:t>←</a:t>
            </a:r>
            <a:r>
              <a:rPr lang="pt-PT" dirty="0">
                <a:latin typeface="Consolas"/>
                <a:ea typeface="Times New Roman"/>
              </a:rPr>
              <a:t> </a:t>
            </a:r>
            <a:r>
              <a:rPr lang="pt-PT" dirty="0" err="1" smtClean="0"/>
              <a:t>FrequenciaNotas</a:t>
            </a:r>
            <a:r>
              <a:rPr lang="pt-PT" dirty="0" smtClean="0">
                <a:latin typeface="Consolas"/>
                <a:ea typeface="Times New Roman"/>
              </a:rPr>
              <a:t>[1]</a:t>
            </a:r>
            <a:endParaRPr lang="pt-PT" dirty="0">
              <a:latin typeface="Consolas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 smtClean="0">
                <a:latin typeface="Consolas"/>
                <a:ea typeface="Times New Roman"/>
              </a:rPr>
              <a:t>PARA </a:t>
            </a:r>
            <a:r>
              <a:rPr lang="pt-PT" dirty="0" err="1" smtClean="0">
                <a:latin typeface="Consolas"/>
                <a:ea typeface="Times New Roman"/>
              </a:rPr>
              <a:t>iL</a:t>
            </a:r>
            <a:r>
              <a:rPr lang="pt-PT" dirty="0" smtClean="0">
                <a:latin typeface="Consolas"/>
                <a:ea typeface="Times New Roman"/>
              </a:rPr>
              <a:t>=</a:t>
            </a:r>
            <a:r>
              <a:rPr lang="pt-PT" dirty="0" smtClean="0">
                <a:solidFill>
                  <a:srgbClr val="FF0000"/>
                </a:solidFill>
                <a:latin typeface="Consolas"/>
                <a:ea typeface="Times New Roman"/>
              </a:rPr>
              <a:t>2</a:t>
            </a:r>
            <a:r>
              <a:rPr lang="pt-PT" dirty="0" smtClean="0">
                <a:latin typeface="Consolas"/>
                <a:ea typeface="Times New Roman"/>
              </a:rPr>
              <a:t> </a:t>
            </a:r>
            <a:r>
              <a:rPr lang="pt-PT" dirty="0">
                <a:latin typeface="Consolas"/>
                <a:ea typeface="Times New Roman"/>
              </a:rPr>
              <a:t>ATÉ </a:t>
            </a:r>
            <a:r>
              <a:rPr lang="pt-PT" dirty="0" smtClean="0">
                <a:solidFill>
                  <a:srgbClr val="FF0000"/>
                </a:solidFill>
                <a:latin typeface="Consolas"/>
                <a:ea typeface="Times New Roman"/>
              </a:rPr>
              <a:t>21</a:t>
            </a:r>
            <a:r>
              <a:rPr lang="pt-PT" dirty="0" smtClean="0">
                <a:latin typeface="Consolas"/>
                <a:ea typeface="Times New Roman"/>
              </a:rPr>
              <a:t> </a:t>
            </a:r>
            <a:r>
              <a:rPr lang="pt-PT" dirty="0">
                <a:latin typeface="Consolas"/>
                <a:ea typeface="Times New Roman"/>
              </a:rPr>
              <a:t>FAZER</a:t>
            </a:r>
          </a:p>
          <a:p>
            <a:pPr marL="4572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SE </a:t>
            </a:r>
            <a:r>
              <a:rPr lang="pt-PT" dirty="0" smtClean="0">
                <a:latin typeface="Consolas"/>
                <a:ea typeface="Times New Roman"/>
              </a:rPr>
              <a:t>(</a:t>
            </a:r>
            <a:r>
              <a:rPr lang="pt-PT" dirty="0" err="1" smtClean="0"/>
              <a:t>FrequenciaNotas</a:t>
            </a:r>
            <a:r>
              <a:rPr lang="pt-PT" dirty="0" smtClean="0">
                <a:latin typeface="Consolas"/>
                <a:ea typeface="Times New Roman"/>
              </a:rPr>
              <a:t>[</a:t>
            </a:r>
            <a:r>
              <a:rPr lang="pt-PT" dirty="0" err="1" smtClean="0">
                <a:latin typeface="Consolas"/>
                <a:ea typeface="Times New Roman"/>
              </a:rPr>
              <a:t>iL</a:t>
            </a:r>
            <a:r>
              <a:rPr lang="pt-PT" dirty="0" smtClean="0">
                <a:latin typeface="Consolas"/>
                <a:ea typeface="Times New Roman"/>
              </a:rPr>
              <a:t>] &gt; Maior) </a:t>
            </a:r>
            <a:r>
              <a:rPr lang="pt-PT" dirty="0">
                <a:latin typeface="Consolas"/>
                <a:ea typeface="Times New Roman"/>
              </a:rPr>
              <a:t>ENTÃO</a:t>
            </a:r>
          </a:p>
          <a:p>
            <a:pPr marL="714375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Maior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 </a:t>
            </a:r>
            <a:r>
              <a:rPr lang="pt-PT" dirty="0" smtClean="0"/>
              <a:t>← </a:t>
            </a:r>
            <a:r>
              <a:rPr lang="pt-PT" dirty="0" err="1"/>
              <a:t>FrequenciaNotas</a:t>
            </a:r>
            <a:r>
              <a:rPr lang="pt-PT" dirty="0">
                <a:latin typeface="Consolas"/>
                <a:ea typeface="Times New Roman"/>
              </a:rPr>
              <a:t>[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]</a:t>
            </a:r>
            <a:endParaRPr lang="pt-PT" dirty="0">
              <a:solidFill>
                <a:prstClr val="black"/>
              </a:solidFill>
              <a:latin typeface="Consolas"/>
              <a:ea typeface="Times New Roman"/>
            </a:endParaRPr>
          </a:p>
          <a:p>
            <a:pPr marL="457200" algn="l">
              <a:spcAft>
                <a:spcPts val="0"/>
              </a:spcAft>
            </a:pPr>
            <a:r>
              <a:rPr lang="pt-PT" dirty="0" err="1">
                <a:latin typeface="Consolas"/>
                <a:ea typeface="Times New Roman"/>
              </a:rPr>
              <a:t>FIMSE</a:t>
            </a:r>
            <a:endParaRPr lang="pt-PT" dirty="0">
              <a:latin typeface="Consolas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 err="1" smtClean="0">
                <a:latin typeface="Consolas"/>
                <a:ea typeface="Times New Roman"/>
              </a:rPr>
              <a:t>FIMPARA</a:t>
            </a:r>
            <a:r>
              <a:rPr lang="pt-PT" dirty="0" smtClean="0">
                <a:latin typeface="Consolas"/>
                <a:ea typeface="Times New Roman"/>
              </a:rPr>
              <a:t> </a:t>
            </a:r>
            <a:r>
              <a:rPr lang="pt-PT" dirty="0">
                <a:latin typeface="Consolas"/>
                <a:ea typeface="Times New Roman"/>
              </a:rPr>
              <a:t>/*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 </a:t>
            </a:r>
            <a:r>
              <a:rPr lang="pt-PT" dirty="0" smtClean="0">
                <a:latin typeface="Consolas"/>
                <a:ea typeface="Times New Roman"/>
              </a:rPr>
              <a:t>*/</a:t>
            </a:r>
            <a:endParaRPr lang="pt-PT" dirty="0">
              <a:latin typeface="Consolas"/>
              <a:ea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28" y="1988840"/>
            <a:ext cx="3084924" cy="40649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exão recta unidireccional 5"/>
          <p:cNvCxnSpPr>
            <a:stCxn id="13" idx="3"/>
          </p:cNvCxnSpPr>
          <p:nvPr/>
        </p:nvCxnSpPr>
        <p:spPr>
          <a:xfrm flipV="1">
            <a:off x="4210445" y="4437112"/>
            <a:ext cx="1801715" cy="1264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ângulo 12"/>
          <p:cNvSpPr/>
          <p:nvPr/>
        </p:nvSpPr>
        <p:spPr>
          <a:xfrm>
            <a:off x="1619672" y="5517232"/>
            <a:ext cx="2590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Maior na posição 13</a:t>
            </a:r>
            <a:endParaRPr lang="pt-PT" dirty="0"/>
          </a:p>
        </p:txBody>
      </p:sp>
      <p:cxnSp>
        <p:nvCxnSpPr>
          <p:cNvPr id="22" name="Conexão recta unidireccional 21"/>
          <p:cNvCxnSpPr/>
          <p:nvPr/>
        </p:nvCxnSpPr>
        <p:spPr>
          <a:xfrm flipH="1">
            <a:off x="3995936" y="2276872"/>
            <a:ext cx="2016224" cy="777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Proc</a:t>
            </a:r>
            <a:r>
              <a:rPr lang="pt-PT" dirty="0" smtClean="0"/>
              <a:t>(1): 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MODA(s)-2</a:t>
            </a:r>
            <a:endParaRPr lang="pt-PT" dirty="0"/>
          </a:p>
        </p:txBody>
      </p:sp>
      <p:sp>
        <p:nvSpPr>
          <p:cNvPr id="10" name="Rectângulo 9"/>
          <p:cNvSpPr/>
          <p:nvPr/>
        </p:nvSpPr>
        <p:spPr>
          <a:xfrm>
            <a:off x="467544" y="1484784"/>
            <a:ext cx="8064896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52400" algn="l">
              <a:spcAft>
                <a:spcPts val="0"/>
              </a:spcAft>
            </a:pP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/* regista as modas */</a:t>
            </a:r>
          </a:p>
          <a:p>
            <a:pPr marL="152400" algn="l">
              <a:spcAft>
                <a:spcPts val="0"/>
              </a:spcAft>
            </a:pP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/* todas as frequências de ocorrência = Maior, são modas */  </a:t>
            </a:r>
          </a:p>
          <a:p>
            <a:pPr marL="152400" algn="l">
              <a:spcAft>
                <a:spcPts val="0"/>
              </a:spcAft>
            </a:pPr>
            <a:r>
              <a:rPr lang="pt-PT" dirty="0" err="1" smtClean="0">
                <a:solidFill>
                  <a:srgbClr val="3366FF"/>
                </a:solidFill>
                <a:latin typeface="Consolas"/>
                <a:ea typeface="Times New Roman"/>
              </a:rPr>
              <a:t>NModas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 </a:t>
            </a:r>
            <a:r>
              <a:rPr lang="pt-PT" dirty="0">
                <a:solidFill>
                  <a:prstClr val="black"/>
                </a:solidFill>
                <a:latin typeface="Consolas"/>
                <a:ea typeface="Times New Roman"/>
              </a:rPr>
              <a:t>← 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0</a:t>
            </a:r>
            <a:endParaRPr lang="pt-PT" dirty="0">
              <a:solidFill>
                <a:prstClr val="black"/>
              </a:solidFill>
              <a:latin typeface="Consolas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 smtClean="0">
                <a:latin typeface="Consolas"/>
                <a:ea typeface="Times New Roman"/>
              </a:rPr>
              <a:t>PARA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=1 ATÉ </a:t>
            </a:r>
            <a:r>
              <a:rPr lang="pt-PT" dirty="0" err="1">
                <a:solidFill>
                  <a:srgbClr val="FF0000"/>
                </a:solidFill>
                <a:latin typeface="Consolas"/>
                <a:ea typeface="Times New Roman"/>
              </a:rPr>
              <a:t>NAlunos</a:t>
            </a:r>
            <a:r>
              <a:rPr lang="pt-PT" dirty="0">
                <a:latin typeface="Consolas"/>
                <a:ea typeface="Times New Roman"/>
              </a:rPr>
              <a:t> </a:t>
            </a:r>
            <a:r>
              <a:rPr lang="pt-PT" dirty="0" smtClean="0">
                <a:latin typeface="Consolas"/>
                <a:ea typeface="Times New Roman"/>
              </a:rPr>
              <a:t>FAZER</a:t>
            </a:r>
          </a:p>
          <a:p>
            <a:pPr marL="4572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SE (</a:t>
            </a:r>
            <a:r>
              <a:rPr lang="pt-PT" dirty="0" err="1"/>
              <a:t>FrequenciaNotas</a:t>
            </a:r>
            <a:r>
              <a:rPr lang="pt-PT" dirty="0">
                <a:latin typeface="Consolas"/>
                <a:ea typeface="Times New Roman"/>
              </a:rPr>
              <a:t>[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] </a:t>
            </a:r>
            <a:r>
              <a:rPr lang="pt-PT" dirty="0" smtClean="0">
                <a:latin typeface="Consolas"/>
                <a:ea typeface="Times New Roman"/>
              </a:rPr>
              <a:t>= </a:t>
            </a:r>
            <a:r>
              <a:rPr lang="pt-PT" dirty="0">
                <a:latin typeface="Consolas"/>
                <a:ea typeface="Times New Roman"/>
              </a:rPr>
              <a:t>Maior) ENTÃO</a:t>
            </a:r>
          </a:p>
          <a:p>
            <a:pPr marL="714375" algn="l">
              <a:spcAft>
                <a:spcPts val="0"/>
              </a:spcAft>
            </a:pPr>
            <a:r>
              <a:rPr lang="pt-PT" dirty="0" err="1">
                <a:solidFill>
                  <a:prstClr val="black"/>
                </a:solidFill>
                <a:latin typeface="Consolas"/>
                <a:ea typeface="Times New Roman"/>
              </a:rPr>
              <a:t>NModas</a:t>
            </a:r>
            <a:r>
              <a:rPr lang="pt-PT" dirty="0">
                <a:solidFill>
                  <a:prstClr val="black"/>
                </a:solidFill>
                <a:latin typeface="Consolas"/>
                <a:ea typeface="Times New Roman"/>
              </a:rPr>
              <a:t> ← </a:t>
            </a:r>
            <a:r>
              <a:rPr lang="pt-PT" dirty="0" err="1" smtClean="0">
                <a:solidFill>
                  <a:prstClr val="black"/>
                </a:solidFill>
                <a:latin typeface="Consolas"/>
                <a:ea typeface="Times New Roman"/>
              </a:rPr>
              <a:t>NModas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 + 1</a:t>
            </a:r>
            <a:endParaRPr lang="pt-PT" dirty="0">
              <a:solidFill>
                <a:prstClr val="black"/>
              </a:solidFill>
              <a:latin typeface="Consolas"/>
              <a:ea typeface="Times New Roman"/>
            </a:endParaRPr>
          </a:p>
          <a:p>
            <a:pPr marL="714375" algn="l">
              <a:spcAft>
                <a:spcPts val="0"/>
              </a:spcAft>
            </a:pPr>
            <a:r>
              <a:rPr lang="pt-PT" dirty="0" smtClean="0"/>
              <a:t>Modas</a:t>
            </a:r>
            <a:r>
              <a:rPr lang="pt-PT" dirty="0" smtClean="0">
                <a:latin typeface="Consolas"/>
                <a:ea typeface="Times New Roman"/>
              </a:rPr>
              <a:t>[</a:t>
            </a:r>
            <a:r>
              <a:rPr lang="pt-PT" dirty="0" err="1" smtClean="0">
                <a:solidFill>
                  <a:srgbClr val="3366FF"/>
                </a:solidFill>
                <a:latin typeface="Consolas"/>
                <a:ea typeface="Times New Roman"/>
              </a:rPr>
              <a:t>NModas</a:t>
            </a:r>
            <a:r>
              <a:rPr lang="pt-PT" dirty="0" smtClean="0">
                <a:latin typeface="Consolas"/>
                <a:ea typeface="Times New Roman"/>
              </a:rPr>
              <a:t>] </a:t>
            </a:r>
            <a:r>
              <a:rPr lang="pt-PT" dirty="0"/>
              <a:t>← </a:t>
            </a:r>
            <a:r>
              <a:rPr lang="pt-PT" dirty="0" err="1" smtClean="0"/>
              <a:t>iL</a:t>
            </a:r>
            <a:r>
              <a:rPr lang="pt-PT" dirty="0" smtClean="0"/>
              <a:t> + 1</a:t>
            </a:r>
            <a:endParaRPr lang="pt-PT" dirty="0">
              <a:latin typeface="Consolas"/>
              <a:ea typeface="Times New Roman"/>
            </a:endParaRPr>
          </a:p>
          <a:p>
            <a:pPr marL="457200" algn="l">
              <a:spcAft>
                <a:spcPts val="0"/>
              </a:spcAft>
            </a:pPr>
            <a:r>
              <a:rPr lang="pt-PT" dirty="0" err="1">
                <a:latin typeface="Consolas"/>
                <a:ea typeface="Times New Roman"/>
              </a:rPr>
              <a:t>FIMSE</a:t>
            </a:r>
            <a:endParaRPr lang="pt-PT" dirty="0">
              <a:latin typeface="Consolas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 err="1" smtClean="0">
                <a:latin typeface="Consolas"/>
                <a:ea typeface="Times New Roman"/>
              </a:rPr>
              <a:t>FIMPARA</a:t>
            </a:r>
            <a:r>
              <a:rPr lang="pt-PT" dirty="0" smtClean="0">
                <a:latin typeface="Consolas"/>
                <a:ea typeface="Times New Roman"/>
              </a:rPr>
              <a:t> </a:t>
            </a:r>
            <a:r>
              <a:rPr lang="pt-PT" dirty="0">
                <a:latin typeface="Consolas"/>
                <a:ea typeface="Times New Roman"/>
              </a:rPr>
              <a:t>/*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 </a:t>
            </a:r>
            <a:r>
              <a:rPr lang="pt-PT" dirty="0" smtClean="0">
                <a:latin typeface="Consolas"/>
                <a:ea typeface="Times New Roman"/>
              </a:rPr>
              <a:t>*/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84984"/>
            <a:ext cx="2520280" cy="332095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ângulo 1"/>
          <p:cNvSpPr/>
          <p:nvPr/>
        </p:nvSpPr>
        <p:spPr>
          <a:xfrm>
            <a:off x="3651900" y="5343004"/>
            <a:ext cx="1152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 smtClean="0">
                <a:solidFill>
                  <a:prstClr val="black"/>
                </a:solidFill>
                <a:latin typeface="Consolas"/>
                <a:ea typeface="Times New Roman"/>
              </a:rPr>
              <a:t>Iguais a Maior: 2</a:t>
            </a:r>
            <a:endParaRPr lang="pt-PT" sz="1600" dirty="0"/>
          </a:p>
        </p:txBody>
      </p:sp>
      <p:cxnSp>
        <p:nvCxnSpPr>
          <p:cNvPr id="5" name="Conexão recta unidireccional 4"/>
          <p:cNvCxnSpPr>
            <a:stCxn id="2" idx="3"/>
          </p:cNvCxnSpPr>
          <p:nvPr/>
        </p:nvCxnSpPr>
        <p:spPr>
          <a:xfrm flipV="1">
            <a:off x="4804028" y="5343004"/>
            <a:ext cx="576064" cy="292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unidireccional 8"/>
          <p:cNvCxnSpPr>
            <a:stCxn id="2" idx="3"/>
          </p:cNvCxnSpPr>
          <p:nvPr/>
        </p:nvCxnSpPr>
        <p:spPr>
          <a:xfrm>
            <a:off x="4804028" y="5635392"/>
            <a:ext cx="576064" cy="410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10052"/>
            <a:ext cx="2977976" cy="20777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1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Proc</a:t>
            </a:r>
            <a:r>
              <a:rPr lang="pt-PT" dirty="0" smtClean="0"/>
              <a:t>: </a:t>
            </a:r>
            <a:r>
              <a:rPr lang="pt-PT" dirty="0"/>
              <a:t>Variância (&gt;= 0</a:t>
            </a:r>
            <a:r>
              <a:rPr lang="pt-PT" dirty="0" smtClean="0"/>
              <a:t>)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ângulo 3"/>
              <p:cNvSpPr/>
              <p:nvPr/>
            </p:nvSpPr>
            <p:spPr>
              <a:xfrm>
                <a:off x="467544" y="1484784"/>
                <a:ext cx="8064896" cy="344280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152400" algn="l">
                  <a:spcAft>
                    <a:spcPts val="0"/>
                  </a:spcAft>
                </a:pPr>
                <a:r>
                  <a:rPr lang="pt-PT" dirty="0" err="1" smtClean="0">
                    <a:solidFill>
                      <a:srgbClr val="3366FF"/>
                    </a:solidFill>
                    <a:latin typeface="Consolas"/>
                    <a:ea typeface="Times New Roman"/>
                  </a:rPr>
                  <a:t>s2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 </a:t>
                </a:r>
                <a:r>
                  <a:rPr lang="pt-PT" dirty="0">
                    <a:solidFill>
                      <a:prstClr val="black"/>
                    </a:solidFill>
                    <a:latin typeface="Consolas"/>
                    <a:ea typeface="Times New Roman"/>
                  </a:rPr>
                  <a:t>← 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0</a:t>
                </a:r>
                <a:endParaRPr lang="pt-PT" dirty="0">
                  <a:solidFill>
                    <a:prstClr val="black"/>
                  </a:solidFill>
                  <a:latin typeface="Consolas"/>
                  <a:ea typeface="Times New Roman"/>
                </a:endParaRPr>
              </a:p>
              <a:p>
                <a:pPr marL="152400" algn="l">
                  <a:spcAft>
                    <a:spcPts val="0"/>
                  </a:spcAft>
                </a:pPr>
                <a:r>
                  <a:rPr lang="pt-PT" dirty="0" smtClean="0">
                    <a:latin typeface="Consolas"/>
                    <a:ea typeface="Times New Roman"/>
                  </a:rPr>
                  <a:t>PARA </a:t>
                </a:r>
                <a:r>
                  <a:rPr lang="pt-PT" dirty="0" err="1">
                    <a:latin typeface="Consolas"/>
                    <a:ea typeface="Times New Roman"/>
                  </a:rPr>
                  <a:t>iL</a:t>
                </a:r>
                <a:r>
                  <a:rPr lang="pt-PT" dirty="0">
                    <a:latin typeface="Consolas"/>
                    <a:ea typeface="Times New Roman"/>
                  </a:rPr>
                  <a:t>=1 ATÉ </a:t>
                </a:r>
                <a:r>
                  <a:rPr lang="pt-PT" dirty="0" err="1">
                    <a:solidFill>
                      <a:srgbClr val="FF0000"/>
                    </a:solidFill>
                    <a:latin typeface="Consolas"/>
                    <a:ea typeface="Times New Roman"/>
                  </a:rPr>
                  <a:t>NAlunos</a:t>
                </a:r>
                <a:r>
                  <a:rPr lang="pt-PT" dirty="0">
                    <a:latin typeface="Consolas"/>
                    <a:ea typeface="Times New Roman"/>
                  </a:rPr>
                  <a:t> </a:t>
                </a:r>
                <a:r>
                  <a:rPr lang="pt-PT" dirty="0" smtClean="0">
                    <a:latin typeface="Consolas"/>
                    <a:ea typeface="Times New Roman"/>
                  </a:rPr>
                  <a:t>FAZER</a:t>
                </a:r>
              </a:p>
              <a:p>
                <a:pPr marL="449263" algn="l">
                  <a:spcAft>
                    <a:spcPts val="0"/>
                  </a:spcAft>
                </a:pPr>
                <a:r>
                  <a:rPr lang="pt-PT" dirty="0" err="1">
                    <a:latin typeface="Consolas"/>
                    <a:ea typeface="Times New Roman"/>
                  </a:rPr>
                  <a:t>s2</a:t>
                </a:r>
                <a:r>
                  <a:rPr lang="pt-PT" dirty="0">
                    <a:solidFill>
                      <a:prstClr val="black"/>
                    </a:solidFill>
                    <a:latin typeface="Consolas"/>
                    <a:ea typeface="Times New Roman"/>
                  </a:rPr>
                  <a:t> ← </a:t>
                </a:r>
                <a:r>
                  <a:rPr lang="pt-PT" dirty="0" err="1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s2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PT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pt-PT" dirty="0">
                                <a:solidFill>
                                  <a:prstClr val="black"/>
                                </a:solidFill>
                                <a:latin typeface="Consolas"/>
                                <a:ea typeface="Times New Roman"/>
                              </a:rPr>
                              <m:t>Notas</m:t>
                            </m:r>
                            <m:r>
                              <m:rPr>
                                <m:nor/>
                              </m:rPr>
                              <a:rPr lang="pt-PT" dirty="0">
                                <a:solidFill>
                                  <a:prstClr val="black"/>
                                </a:solidFill>
                                <a:latin typeface="Consolas"/>
                                <a:ea typeface="Times New Roman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pt-PT" dirty="0">
                                <a:solidFill>
                                  <a:prstClr val="black"/>
                                </a:solidFill>
                                <a:latin typeface="Consolas"/>
                                <a:ea typeface="Times New Roman"/>
                              </a:rPr>
                              <m:t>iL</m:t>
                            </m:r>
                            <m:r>
                              <m:rPr>
                                <m:nor/>
                              </m:rPr>
                              <a:rPr lang="pt-PT" dirty="0">
                                <a:solidFill>
                                  <a:prstClr val="black"/>
                                </a:solidFill>
                                <a:latin typeface="Consolas"/>
                                <a:ea typeface="Times New Roman"/>
                              </a:rPr>
                              <m:t>] − </m:t>
                            </m:r>
                            <m:r>
                              <m:rPr>
                                <m:nor/>
                              </m:rPr>
                              <a:rPr lang="pt-PT" b="0" i="0" dirty="0" smtClean="0">
                                <a:solidFill>
                                  <a:prstClr val="black"/>
                                </a:solidFill>
                                <a:latin typeface="Consolas"/>
                                <a:ea typeface="Times New Roman"/>
                              </a:rPr>
                              <m:t>Media</m:t>
                            </m:r>
                          </m:e>
                        </m:d>
                      </m:e>
                      <m:sup>
                        <m:r>
                          <a:rPr lang="pt-PT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PT" dirty="0">
                  <a:solidFill>
                    <a:prstClr val="black"/>
                  </a:solidFill>
                  <a:latin typeface="Consolas"/>
                  <a:ea typeface="Times New Roman"/>
                </a:endParaRPr>
              </a:p>
              <a:p>
                <a:pPr marL="152400" algn="l">
                  <a:spcAft>
                    <a:spcPts val="0"/>
                  </a:spcAft>
                </a:pPr>
                <a:endParaRPr lang="pt-PT" dirty="0" smtClean="0">
                  <a:latin typeface="Consolas"/>
                  <a:ea typeface="Times New Roman"/>
                </a:endParaRPr>
              </a:p>
              <a:p>
                <a:pPr marL="152400" algn="l">
                  <a:spcAft>
                    <a:spcPts val="0"/>
                  </a:spcAft>
                </a:pPr>
                <a:r>
                  <a:rPr lang="pt-PT" dirty="0" err="1" smtClean="0">
                    <a:latin typeface="Consolas"/>
                    <a:ea typeface="Times New Roman"/>
                  </a:rPr>
                  <a:t>FIMPARA</a:t>
                </a:r>
                <a:r>
                  <a:rPr lang="pt-PT" dirty="0" smtClean="0">
                    <a:latin typeface="Consolas"/>
                    <a:ea typeface="Times New Roman"/>
                  </a:rPr>
                  <a:t> </a:t>
                </a:r>
                <a:r>
                  <a:rPr lang="pt-PT" dirty="0">
                    <a:latin typeface="Consolas"/>
                    <a:ea typeface="Times New Roman"/>
                  </a:rPr>
                  <a:t>/* </a:t>
                </a:r>
                <a:r>
                  <a:rPr lang="pt-PT" dirty="0" err="1">
                    <a:latin typeface="Consolas"/>
                    <a:ea typeface="Times New Roman"/>
                  </a:rPr>
                  <a:t>iL</a:t>
                </a:r>
                <a:r>
                  <a:rPr lang="pt-PT" dirty="0">
                    <a:latin typeface="Consolas"/>
                    <a:ea typeface="Times New Roman"/>
                  </a:rPr>
                  <a:t> </a:t>
                </a:r>
                <a:r>
                  <a:rPr lang="pt-PT" dirty="0" smtClean="0">
                    <a:latin typeface="Consolas"/>
                    <a:ea typeface="Times New Roman"/>
                  </a:rPr>
                  <a:t>*/</a:t>
                </a:r>
              </a:p>
              <a:p>
                <a:pPr marL="152400" algn="l">
                  <a:spcAft>
                    <a:spcPts val="0"/>
                  </a:spcAft>
                </a:pPr>
                <a:endParaRPr lang="pt-PT" dirty="0" smtClean="0">
                  <a:latin typeface="Consolas"/>
                </a:endParaRPr>
              </a:p>
              <a:p>
                <a:pPr marL="152400" algn="l">
                  <a:spcAft>
                    <a:spcPts val="0"/>
                  </a:spcAft>
                </a:pPr>
                <a:r>
                  <a:rPr lang="pt-PT" dirty="0" smtClean="0">
                    <a:latin typeface="Consolas"/>
                    <a:ea typeface="Times New Roman"/>
                  </a:rPr>
                  <a:t>SE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PT" dirty="0">
                        <a:solidFill>
                          <a:srgbClr val="FF0000"/>
                        </a:solidFill>
                        <a:latin typeface="Consolas"/>
                        <a:ea typeface="Times New Roman"/>
                      </a:rPr>
                      <m:t>NAlunos</m:t>
                    </m:r>
                  </m:oMath>
                </a14:m>
                <a:r>
                  <a:rPr lang="pt-PT" dirty="0" smtClean="0">
                    <a:latin typeface="Consolas"/>
                    <a:ea typeface="Times New Roman"/>
                  </a:rPr>
                  <a:t> &gt; 2 ENTÃO</a:t>
                </a:r>
              </a:p>
              <a:p>
                <a:pPr marL="446088" algn="l">
                  <a:spcAft>
                    <a:spcPts val="0"/>
                  </a:spcAft>
                </a:pPr>
                <a:r>
                  <a:rPr lang="pt-PT" dirty="0" err="1" smtClean="0">
                    <a:latin typeface="Consolas"/>
                    <a:ea typeface="Times New Roman"/>
                  </a:rPr>
                  <a:t>s2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 </a:t>
                </a:r>
                <a:r>
                  <a:rPr lang="pt-PT" dirty="0"/>
                  <a:t>←</a:t>
                </a:r>
                <a:r>
                  <a:rPr lang="pt-PT" dirty="0">
                    <a:solidFill>
                      <a:prstClr val="black"/>
                    </a:solidFill>
                    <a:latin typeface="Consolas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PT" b="0" i="0" dirty="0" smtClean="0">
                            <a:solidFill>
                              <a:prstClr val="black"/>
                            </a:solidFill>
                            <a:latin typeface="Consolas"/>
                            <a:ea typeface="Times New Roman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pt-PT" b="0" i="0" dirty="0" smtClean="0">
                            <a:solidFill>
                              <a:prstClr val="black"/>
                            </a:solidFill>
                            <a:latin typeface="Consolas"/>
                            <a:ea typeface="Times New Roman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PT" dirty="0">
                            <a:solidFill>
                              <a:srgbClr val="FF0000"/>
                            </a:solidFill>
                            <a:latin typeface="Consolas"/>
                            <a:ea typeface="Times New Roman"/>
                          </a:rPr>
                          <m:t>NAlunos</m:t>
                        </m:r>
                        <m:r>
                          <m:rPr>
                            <m:nor/>
                          </m:rPr>
                          <a:rPr lang="pt-PT" b="0" i="0" dirty="0" smtClean="0">
                            <a:solidFill>
                              <a:schemeClr val="tx1"/>
                            </a:solidFill>
                            <a:latin typeface="Consolas"/>
                            <a:ea typeface="Times New Roman"/>
                          </a:rPr>
                          <m:t>−1</m:t>
                        </m:r>
                      </m:den>
                    </m:f>
                  </m:oMath>
                </a14:m>
                <a:endParaRPr lang="pt-PT" dirty="0" smtClean="0">
                  <a:latin typeface="Consolas"/>
                </a:endParaRPr>
              </a:p>
              <a:p>
                <a:pPr marL="152400" algn="l">
                  <a:spcAft>
                    <a:spcPts val="0"/>
                  </a:spcAft>
                </a:pPr>
                <a:r>
                  <a:rPr lang="pt-PT" dirty="0" smtClean="0">
                    <a:latin typeface="Consolas"/>
                    <a:ea typeface="Times New Roman"/>
                  </a:rPr>
                  <a:t>SENÃO</a:t>
                </a:r>
              </a:p>
              <a:p>
                <a:pPr marL="449263" algn="l">
                  <a:spcAft>
                    <a:spcPts val="0"/>
                  </a:spcAft>
                </a:pPr>
                <a:r>
                  <a:rPr lang="pt-PT" dirty="0">
                    <a:solidFill>
                      <a:prstClr val="black"/>
                    </a:solidFill>
                    <a:latin typeface="Consolas"/>
                    <a:ea typeface="Times New Roman"/>
                  </a:rPr>
                  <a:t>s2 ← 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0</a:t>
                </a:r>
                <a:endParaRPr lang="pt-PT" dirty="0">
                  <a:solidFill>
                    <a:prstClr val="black"/>
                  </a:solidFill>
                  <a:latin typeface="Consolas"/>
                  <a:ea typeface="Times New Roman"/>
                </a:endParaRPr>
              </a:p>
              <a:p>
                <a:pPr marL="152400" algn="l">
                  <a:spcAft>
                    <a:spcPts val="0"/>
                  </a:spcAft>
                </a:pPr>
                <a:r>
                  <a:rPr lang="pt-PT" dirty="0" err="1" smtClean="0">
                    <a:latin typeface="Consolas"/>
                    <a:ea typeface="Times New Roman"/>
                  </a:rPr>
                  <a:t>FIMSE</a:t>
                </a:r>
                <a:endParaRPr lang="pt-PT" dirty="0" smtClean="0">
                  <a:latin typeface="Consolas"/>
                  <a:ea typeface="Times New Roman"/>
                </a:endParaRPr>
              </a:p>
            </p:txBody>
          </p:sp>
        </mc:Choice>
        <mc:Fallback xmlns="">
          <p:sp>
            <p:nvSpPr>
              <p:cNvPr id="4" name="Rec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8064896" cy="3442802"/>
              </a:xfrm>
              <a:prstGeom prst="rect">
                <a:avLst/>
              </a:prstGeom>
              <a:blipFill rotWithShape="1">
                <a:blip r:embed="rId2"/>
                <a:stretch>
                  <a:fillRect t="-707" b="-194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5301208"/>
            <a:ext cx="3960440" cy="74368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2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Proc</a:t>
            </a:r>
            <a:r>
              <a:rPr lang="pt-PT" dirty="0" smtClean="0"/>
              <a:t>: Desvio </a:t>
            </a:r>
            <a:r>
              <a:rPr lang="pt-PT" dirty="0"/>
              <a:t>padrão </a:t>
            </a:r>
            <a:r>
              <a:rPr lang="pt-PT" sz="1800" dirty="0"/>
              <a:t>(&gt;= 0.0, &lt;= 20.0)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ângulo 3"/>
              <p:cNvSpPr/>
              <p:nvPr/>
            </p:nvSpPr>
            <p:spPr>
              <a:xfrm>
                <a:off x="467544" y="1484784"/>
                <a:ext cx="8064896" cy="3921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152400" algn="l">
                  <a:spcAft>
                    <a:spcPts val="0"/>
                  </a:spcAft>
                </a:pPr>
                <a:r>
                  <a:rPr lang="pt-PT" dirty="0" smtClean="0">
                    <a:solidFill>
                      <a:srgbClr val="3366FF"/>
                    </a:solidFill>
                    <a:latin typeface="Consolas"/>
                    <a:ea typeface="Times New Roman"/>
                  </a:rPr>
                  <a:t>s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 ←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PT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pt-PT" dirty="0" smtClean="0">
                            <a:solidFill>
                              <a:schemeClr val="tx1"/>
                            </a:solidFill>
                            <a:latin typeface="Consolas"/>
                            <a:ea typeface="Times New Roman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pt-PT" dirty="0" smtClean="0">
                            <a:solidFill>
                              <a:schemeClr val="tx1"/>
                            </a:solidFill>
                            <a:latin typeface="Consolas"/>
                            <a:ea typeface="Times New Roman"/>
                          </a:rPr>
                          <m:t>2</m:t>
                        </m:r>
                      </m:e>
                    </m:rad>
                  </m:oMath>
                </a14:m>
                <a:endParaRPr lang="pt-PT" dirty="0">
                  <a:solidFill>
                    <a:prstClr val="black"/>
                  </a:solidFill>
                  <a:latin typeface="Consolas"/>
                  <a:ea typeface="Times New Roman"/>
                </a:endParaRPr>
              </a:p>
            </p:txBody>
          </p:sp>
        </mc:Choice>
        <mc:Fallback xmlns="">
          <p:sp>
            <p:nvSpPr>
              <p:cNvPr id="4" name="Rec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8064896" cy="392159"/>
              </a:xfrm>
              <a:prstGeom prst="rect">
                <a:avLst/>
              </a:prstGeom>
              <a:blipFill rotWithShape="1">
                <a:blip r:embed="rId2"/>
                <a:stretch>
                  <a:fillRect b="-2272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49116"/>
            <a:ext cx="3834308" cy="8220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7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PROC</a:t>
            </a:r>
            <a:r>
              <a:rPr lang="pt-PT" dirty="0" smtClean="0"/>
              <a:t>: Lista Aprovados/</a:t>
            </a:r>
            <a:r>
              <a:rPr lang="pt-PT" dirty="0" err="1" smtClean="0"/>
              <a:t>Rep</a:t>
            </a:r>
            <a:endParaRPr lang="pt-PT" dirty="0"/>
          </a:p>
        </p:txBody>
      </p:sp>
      <p:sp>
        <p:nvSpPr>
          <p:cNvPr id="3" name="Rectângulo 2"/>
          <p:cNvSpPr/>
          <p:nvPr/>
        </p:nvSpPr>
        <p:spPr>
          <a:xfrm>
            <a:off x="467544" y="1484784"/>
            <a:ext cx="8064896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52400" lvl="0" algn="l">
              <a:spcAft>
                <a:spcPts val="0"/>
              </a:spcAft>
            </a:pP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/* Copia o nome do aluno para a lista de aprovados */ </a:t>
            </a:r>
          </a:p>
          <a:p>
            <a:pPr marL="152400" lvl="0" algn="l">
              <a:spcAft>
                <a:spcPts val="0"/>
              </a:spcAft>
            </a:pPr>
            <a:r>
              <a:rPr lang="pt-PT" dirty="0" err="1" smtClean="0">
                <a:solidFill>
                  <a:prstClr val="black"/>
                </a:solidFill>
                <a:latin typeface="Consolas"/>
                <a:ea typeface="Times New Roman"/>
              </a:rPr>
              <a:t>TotalAprovados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 </a:t>
            </a:r>
            <a:r>
              <a:rPr lang="pt-PT" dirty="0">
                <a:solidFill>
                  <a:prstClr val="black"/>
                </a:solidFill>
                <a:latin typeface="Consolas"/>
                <a:ea typeface="Times New Roman"/>
              </a:rPr>
              <a:t>= 0</a:t>
            </a: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PARA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=1 ATÉ </a:t>
            </a:r>
            <a:r>
              <a:rPr lang="pt-PT" dirty="0" err="1">
                <a:solidFill>
                  <a:srgbClr val="FF0000"/>
                </a:solidFill>
                <a:latin typeface="Consolas"/>
                <a:ea typeface="Times New Roman"/>
              </a:rPr>
              <a:t>NAlunos</a:t>
            </a:r>
            <a:r>
              <a:rPr lang="pt-PT" dirty="0">
                <a:latin typeface="Consolas"/>
                <a:ea typeface="Times New Roman"/>
              </a:rPr>
              <a:t> FAZER</a:t>
            </a:r>
          </a:p>
          <a:p>
            <a:pPr marL="4572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SE 	Notas[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] &gt;= 10 ENTÃO</a:t>
            </a:r>
          </a:p>
          <a:p>
            <a:pPr marL="714375" algn="l">
              <a:spcAft>
                <a:spcPts val="0"/>
              </a:spcAft>
            </a:pPr>
            <a:r>
              <a:rPr lang="pt-PT" dirty="0" err="1">
                <a:solidFill>
                  <a:prstClr val="black"/>
                </a:solidFill>
                <a:latin typeface="Consolas"/>
                <a:ea typeface="Times New Roman"/>
              </a:rPr>
              <a:t>TotalAprovados</a:t>
            </a:r>
            <a:r>
              <a:rPr lang="pt-PT" dirty="0">
                <a:solidFill>
                  <a:prstClr val="black"/>
                </a:solidFill>
                <a:latin typeface="Consolas"/>
                <a:ea typeface="Times New Roman"/>
              </a:rPr>
              <a:t> </a:t>
            </a:r>
            <a:r>
              <a:rPr lang="pt-PT" dirty="0"/>
              <a:t>←</a:t>
            </a:r>
            <a:r>
              <a:rPr lang="pt-PT" dirty="0">
                <a:solidFill>
                  <a:prstClr val="black"/>
                </a:solidFill>
                <a:latin typeface="Consolas"/>
                <a:ea typeface="Times New Roman"/>
              </a:rPr>
              <a:t> </a:t>
            </a:r>
            <a:r>
              <a:rPr lang="pt-PT" dirty="0" err="1">
                <a:solidFill>
                  <a:prstClr val="black"/>
                </a:solidFill>
                <a:latin typeface="Consolas"/>
                <a:ea typeface="Times New Roman"/>
              </a:rPr>
              <a:t>TotalAprovados</a:t>
            </a:r>
            <a:r>
              <a:rPr lang="pt-PT" dirty="0">
                <a:solidFill>
                  <a:prstClr val="black"/>
                </a:solidFill>
                <a:latin typeface="Consolas"/>
                <a:ea typeface="Times New Roman"/>
              </a:rPr>
              <a:t> + 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1</a:t>
            </a:r>
          </a:p>
          <a:p>
            <a:pPr marL="714375" algn="l">
              <a:spcAft>
                <a:spcPts val="0"/>
              </a:spcAft>
            </a:pPr>
            <a:r>
              <a:rPr lang="pt-PT" dirty="0" err="1" smtClean="0">
                <a:solidFill>
                  <a:srgbClr val="3366FF"/>
                </a:solidFill>
              </a:rPr>
              <a:t>ListaAprovados</a:t>
            </a:r>
            <a:r>
              <a:rPr lang="pt-PT" dirty="0" smtClean="0"/>
              <a:t>[</a:t>
            </a:r>
            <a:r>
              <a:rPr lang="pt-PT" dirty="0" err="1">
                <a:solidFill>
                  <a:prstClr val="black"/>
                </a:solidFill>
                <a:latin typeface="Consolas"/>
                <a:ea typeface="Times New Roman"/>
              </a:rPr>
              <a:t>TotalAprovados</a:t>
            </a:r>
            <a:r>
              <a:rPr lang="pt-PT" dirty="0" smtClean="0"/>
              <a:t>] ← 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Alunos[</a:t>
            </a:r>
            <a:r>
              <a:rPr lang="pt-PT" dirty="0" err="1" smtClean="0">
                <a:solidFill>
                  <a:prstClr val="black"/>
                </a:solidFill>
                <a:latin typeface="Consolas"/>
                <a:ea typeface="Times New Roman"/>
              </a:rPr>
              <a:t>iL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]</a:t>
            </a:r>
            <a:endParaRPr lang="pt-PT" dirty="0">
              <a:solidFill>
                <a:prstClr val="black"/>
              </a:solidFill>
              <a:latin typeface="Consolas"/>
              <a:ea typeface="Times New Roman"/>
            </a:endParaRPr>
          </a:p>
          <a:p>
            <a:pPr marL="457200" algn="l">
              <a:spcAft>
                <a:spcPts val="0"/>
              </a:spcAft>
            </a:pPr>
            <a:r>
              <a:rPr lang="pt-PT" dirty="0" err="1" smtClean="0">
                <a:latin typeface="Consolas"/>
                <a:ea typeface="Times New Roman"/>
              </a:rPr>
              <a:t>FIMSE</a:t>
            </a:r>
            <a:endParaRPr lang="pt-PT" dirty="0">
              <a:latin typeface="Consolas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 err="1">
                <a:latin typeface="Consolas"/>
                <a:ea typeface="Times New Roman"/>
              </a:rPr>
              <a:t>FIMPARA</a:t>
            </a:r>
            <a:r>
              <a:rPr lang="pt-PT" dirty="0">
                <a:latin typeface="Consolas"/>
                <a:ea typeface="Times New Roman"/>
              </a:rPr>
              <a:t> /*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 */</a:t>
            </a:r>
          </a:p>
          <a:p>
            <a:pPr marL="152400" algn="l">
              <a:spcAft>
                <a:spcPts val="0"/>
              </a:spcAft>
            </a:pPr>
            <a:endParaRPr lang="pt-PT" dirty="0" smtClean="0">
              <a:solidFill>
                <a:srgbClr val="3366FF"/>
              </a:solidFill>
              <a:latin typeface="Consolas"/>
              <a:ea typeface="Times New Roman"/>
            </a:endParaRPr>
          </a:p>
          <a:p>
            <a:pPr marL="152400" lvl="0" algn="l">
              <a:spcAft>
                <a:spcPts val="0"/>
              </a:spcAft>
            </a:pPr>
            <a:r>
              <a:rPr lang="pt-PT" dirty="0">
                <a:solidFill>
                  <a:prstClr val="black"/>
                </a:solidFill>
                <a:latin typeface="Consolas"/>
                <a:ea typeface="Times New Roman"/>
              </a:rPr>
              <a:t>/* Copia o nome do aluno para a lista de 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reprovados </a:t>
            </a:r>
            <a:r>
              <a:rPr lang="pt-PT" dirty="0">
                <a:solidFill>
                  <a:prstClr val="black"/>
                </a:solidFill>
                <a:latin typeface="Consolas"/>
                <a:ea typeface="Times New Roman"/>
              </a:rPr>
              <a:t>*/ </a:t>
            </a:r>
          </a:p>
          <a:p>
            <a:pPr marL="152400" lvl="0" algn="l">
              <a:spcAft>
                <a:spcPts val="0"/>
              </a:spcAft>
            </a:pPr>
            <a:r>
              <a:rPr lang="pt-PT" dirty="0" err="1">
                <a:latin typeface="Consolas"/>
                <a:ea typeface="Times New Roman"/>
              </a:rPr>
              <a:t>TotalReprovados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 </a:t>
            </a:r>
            <a:r>
              <a:rPr lang="pt-PT" dirty="0">
                <a:solidFill>
                  <a:prstClr val="black"/>
                </a:solidFill>
                <a:latin typeface="Consolas"/>
                <a:ea typeface="Times New Roman"/>
              </a:rPr>
              <a:t>= 0</a:t>
            </a: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PARA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=1 ATÉ </a:t>
            </a:r>
            <a:r>
              <a:rPr lang="pt-PT" dirty="0" err="1">
                <a:solidFill>
                  <a:srgbClr val="FF0000"/>
                </a:solidFill>
                <a:latin typeface="Consolas"/>
                <a:ea typeface="Times New Roman"/>
              </a:rPr>
              <a:t>NAlunos</a:t>
            </a:r>
            <a:r>
              <a:rPr lang="pt-PT" dirty="0">
                <a:latin typeface="Consolas"/>
                <a:ea typeface="Times New Roman"/>
              </a:rPr>
              <a:t> FAZER</a:t>
            </a:r>
          </a:p>
          <a:p>
            <a:pPr marL="4572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SE 	Notas[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] </a:t>
            </a:r>
            <a:r>
              <a:rPr lang="pt-PT" dirty="0" smtClean="0">
                <a:latin typeface="Consolas"/>
                <a:ea typeface="Times New Roman"/>
              </a:rPr>
              <a:t>&lt; </a:t>
            </a:r>
            <a:r>
              <a:rPr lang="pt-PT" dirty="0">
                <a:latin typeface="Consolas"/>
                <a:ea typeface="Times New Roman"/>
              </a:rPr>
              <a:t>10 ENTÃO</a:t>
            </a:r>
          </a:p>
          <a:p>
            <a:pPr marL="714375" algn="l">
              <a:spcAft>
                <a:spcPts val="0"/>
              </a:spcAft>
            </a:pPr>
            <a:r>
              <a:rPr lang="pt-PT" dirty="0" err="1">
                <a:latin typeface="Consolas"/>
                <a:ea typeface="Times New Roman"/>
              </a:rPr>
              <a:t>TotalReprovados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 </a:t>
            </a:r>
            <a:r>
              <a:rPr lang="pt-PT" dirty="0"/>
              <a:t>←</a:t>
            </a:r>
            <a:r>
              <a:rPr lang="pt-PT" dirty="0">
                <a:solidFill>
                  <a:prstClr val="black"/>
                </a:solidFill>
                <a:latin typeface="Consolas"/>
                <a:ea typeface="Times New Roman"/>
              </a:rPr>
              <a:t> </a:t>
            </a:r>
            <a:r>
              <a:rPr lang="pt-PT" dirty="0" err="1">
                <a:latin typeface="Consolas"/>
                <a:ea typeface="Times New Roman"/>
              </a:rPr>
              <a:t>TotalReprovados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 </a:t>
            </a:r>
            <a:r>
              <a:rPr lang="pt-PT" dirty="0">
                <a:solidFill>
                  <a:prstClr val="black"/>
                </a:solidFill>
                <a:latin typeface="Consolas"/>
                <a:ea typeface="Times New Roman"/>
              </a:rPr>
              <a:t>+ 1</a:t>
            </a:r>
          </a:p>
          <a:p>
            <a:pPr marL="714375" algn="l">
              <a:spcAft>
                <a:spcPts val="0"/>
              </a:spcAft>
            </a:pPr>
            <a:r>
              <a:rPr lang="pt-PT" u="sng" dirty="0" err="1" smtClean="0">
                <a:solidFill>
                  <a:srgbClr val="3366FF"/>
                </a:solidFill>
              </a:rPr>
              <a:t>ListaReprovados</a:t>
            </a:r>
            <a:r>
              <a:rPr lang="pt-PT" u="sng" dirty="0" smtClean="0"/>
              <a:t>[</a:t>
            </a:r>
            <a:r>
              <a:rPr lang="pt-PT" dirty="0" err="1">
                <a:latin typeface="Consolas"/>
                <a:ea typeface="Times New Roman"/>
              </a:rPr>
              <a:t>TotalReprovados</a:t>
            </a:r>
            <a:r>
              <a:rPr lang="pt-PT" dirty="0" smtClean="0"/>
              <a:t>] </a:t>
            </a:r>
            <a:r>
              <a:rPr lang="pt-PT" dirty="0"/>
              <a:t>← </a:t>
            </a:r>
            <a:r>
              <a:rPr lang="pt-PT" dirty="0">
                <a:solidFill>
                  <a:prstClr val="black"/>
                </a:solidFill>
                <a:latin typeface="Consolas"/>
                <a:ea typeface="Times New Roman"/>
              </a:rPr>
              <a:t>Alunos[</a:t>
            </a:r>
            <a:r>
              <a:rPr lang="pt-PT" dirty="0" err="1">
                <a:solidFill>
                  <a:prstClr val="black"/>
                </a:solidFill>
                <a:latin typeface="Consolas"/>
                <a:ea typeface="Times New Roman"/>
              </a:rPr>
              <a:t>iL</a:t>
            </a:r>
            <a:r>
              <a:rPr lang="pt-PT" dirty="0">
                <a:solidFill>
                  <a:prstClr val="black"/>
                </a:solidFill>
                <a:latin typeface="Consolas"/>
                <a:ea typeface="Times New Roman"/>
              </a:rPr>
              <a:t>]</a:t>
            </a:r>
          </a:p>
          <a:p>
            <a:pPr marL="457200" algn="l">
              <a:spcAft>
                <a:spcPts val="0"/>
              </a:spcAft>
            </a:pPr>
            <a:r>
              <a:rPr lang="pt-PT" dirty="0" err="1">
                <a:latin typeface="Consolas"/>
                <a:ea typeface="Times New Roman"/>
              </a:rPr>
              <a:t>FIMSE</a:t>
            </a:r>
            <a:endParaRPr lang="pt-PT" dirty="0">
              <a:latin typeface="Consolas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 err="1">
                <a:latin typeface="Consolas"/>
                <a:ea typeface="Times New Roman"/>
              </a:rPr>
              <a:t>FIMPARA</a:t>
            </a:r>
            <a:r>
              <a:rPr lang="pt-PT" dirty="0">
                <a:latin typeface="Consolas"/>
                <a:ea typeface="Times New Roman"/>
              </a:rPr>
              <a:t> /*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950027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PROC</a:t>
            </a:r>
            <a:r>
              <a:rPr lang="pt-PT" dirty="0" smtClean="0"/>
              <a:t>: Mediana</a:t>
            </a:r>
            <a:endParaRPr lang="pt-PT" dirty="0"/>
          </a:p>
        </p:txBody>
      </p:sp>
      <p:sp>
        <p:nvSpPr>
          <p:cNvPr id="3" name="Rectângulo 2"/>
          <p:cNvSpPr/>
          <p:nvPr/>
        </p:nvSpPr>
        <p:spPr>
          <a:xfrm>
            <a:off x="467544" y="1484784"/>
            <a:ext cx="806489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52400" lvl="0" algn="l">
              <a:spcAft>
                <a:spcPts val="0"/>
              </a:spcAft>
            </a:pP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/* Faz cópia da Notas </a:t>
            </a:r>
            <a:r>
              <a:rPr lang="pt-PT" dirty="0" err="1" smtClean="0">
                <a:solidFill>
                  <a:prstClr val="black"/>
                </a:solidFill>
                <a:latin typeface="Consolas"/>
                <a:ea typeface="Times New Roman"/>
              </a:rPr>
              <a:t>CopiaNotas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 */ </a:t>
            </a:r>
          </a:p>
          <a:p>
            <a:pPr marL="152400" algn="l">
              <a:spcAft>
                <a:spcPts val="0"/>
              </a:spcAft>
            </a:pPr>
            <a:r>
              <a:rPr lang="pt-PT" dirty="0" smtClean="0">
                <a:latin typeface="Consolas"/>
                <a:ea typeface="Times New Roman"/>
              </a:rPr>
              <a:t>PARA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=1 ATÉ </a:t>
            </a:r>
            <a:r>
              <a:rPr lang="pt-PT" dirty="0" err="1">
                <a:solidFill>
                  <a:srgbClr val="FF0000"/>
                </a:solidFill>
                <a:latin typeface="Consolas"/>
                <a:ea typeface="Times New Roman"/>
              </a:rPr>
              <a:t>NAlunos</a:t>
            </a:r>
            <a:r>
              <a:rPr lang="pt-PT" dirty="0">
                <a:latin typeface="Consolas"/>
                <a:ea typeface="Times New Roman"/>
              </a:rPr>
              <a:t> FAZER</a:t>
            </a:r>
          </a:p>
          <a:p>
            <a:pPr marL="714375" algn="l">
              <a:spcAft>
                <a:spcPts val="0"/>
              </a:spcAft>
            </a:pPr>
            <a:r>
              <a:rPr lang="pt-PT" dirty="0" err="1" smtClean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CopiaNotas</a:t>
            </a:r>
            <a:r>
              <a:rPr lang="pt-PT" dirty="0" smtClean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iL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] ← Notas</a:t>
            </a:r>
            <a:r>
              <a:rPr lang="pt-PT" dirty="0" smtClean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[</a:t>
            </a:r>
            <a:r>
              <a:rPr lang="pt-PT" dirty="0" err="1" smtClean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iL</a:t>
            </a:r>
            <a:r>
              <a:rPr lang="pt-PT" dirty="0" smtClean="0">
                <a:solidFill>
                  <a:prstClr val="black"/>
                </a:solidFill>
                <a:latin typeface="Consolas" pitchFamily="49" charset="0"/>
                <a:ea typeface="Times New Roman"/>
                <a:cs typeface="Consolas" pitchFamily="49" charset="0"/>
              </a:rPr>
              <a:t>]</a:t>
            </a:r>
          </a:p>
          <a:p>
            <a:pPr marL="152400" algn="l">
              <a:spcAft>
                <a:spcPts val="0"/>
              </a:spcAft>
            </a:pPr>
            <a:r>
              <a:rPr lang="pt-PT" dirty="0" err="1" smtClean="0">
                <a:latin typeface="Consolas"/>
                <a:ea typeface="Times New Roman"/>
              </a:rPr>
              <a:t>FIMPARA</a:t>
            </a:r>
            <a:r>
              <a:rPr lang="pt-PT" dirty="0" smtClean="0">
                <a:latin typeface="Consolas"/>
                <a:ea typeface="Times New Roman"/>
              </a:rPr>
              <a:t> /* </a:t>
            </a:r>
            <a:r>
              <a:rPr lang="pt-PT" dirty="0" err="1" smtClean="0">
                <a:latin typeface="Consolas"/>
                <a:ea typeface="Times New Roman"/>
              </a:rPr>
              <a:t>iL</a:t>
            </a:r>
            <a:r>
              <a:rPr lang="pt-PT" dirty="0" smtClean="0">
                <a:latin typeface="Consolas"/>
                <a:ea typeface="Times New Roman"/>
              </a:rPr>
              <a:t> */</a:t>
            </a:r>
          </a:p>
        </p:txBody>
      </p:sp>
      <p:sp>
        <p:nvSpPr>
          <p:cNvPr id="4" name="Rectângulo 3"/>
          <p:cNvSpPr/>
          <p:nvPr/>
        </p:nvSpPr>
        <p:spPr>
          <a:xfrm>
            <a:off x="6652622" y="706299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 6,8,12,12,14,14,17,19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16" y="705894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12,14,12,17,6,19,17,8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7544" y="854156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12,14,12,17,6,19,17,8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502" y="753345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6,14,12,17,12,19,17,8</a:t>
            </a:r>
            <a:endParaRPr lang="pt-PT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68960"/>
            <a:ext cx="3691709" cy="2966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5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PROC</a:t>
            </a:r>
            <a:r>
              <a:rPr lang="pt-PT" dirty="0" smtClean="0"/>
              <a:t>: Mediana: </a:t>
            </a:r>
            <a:r>
              <a:rPr lang="pt-PT" dirty="0"/>
              <a:t>ordenar</a:t>
            </a:r>
          </a:p>
        </p:txBody>
      </p:sp>
      <p:sp>
        <p:nvSpPr>
          <p:cNvPr id="3" name="Rectângulo 2"/>
          <p:cNvSpPr/>
          <p:nvPr/>
        </p:nvSpPr>
        <p:spPr>
          <a:xfrm>
            <a:off x="467544" y="1484784"/>
            <a:ext cx="8064896" cy="13542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52400" lvl="0" algn="l">
              <a:spcAft>
                <a:spcPts val="0"/>
              </a:spcAft>
            </a:pP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/* Ordena a </a:t>
            </a:r>
            <a:r>
              <a:rPr lang="pt-PT" dirty="0" err="1" smtClean="0">
                <a:solidFill>
                  <a:prstClr val="black"/>
                </a:solidFill>
                <a:latin typeface="Consolas"/>
                <a:ea typeface="Times New Roman"/>
              </a:rPr>
              <a:t>CopiaNotas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: </a:t>
            </a:r>
            <a:r>
              <a:rPr lang="pt-PT" dirty="0" err="1" smtClean="0">
                <a:solidFill>
                  <a:prstClr val="black"/>
                </a:solidFill>
                <a:latin typeface="Consolas"/>
                <a:ea typeface="Times New Roman"/>
              </a:rPr>
              <a:t>Bubble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 </a:t>
            </a:r>
            <a:r>
              <a:rPr lang="pt-PT" dirty="0" err="1" smtClean="0">
                <a:solidFill>
                  <a:prstClr val="black"/>
                </a:solidFill>
                <a:latin typeface="Consolas"/>
                <a:ea typeface="Times New Roman"/>
              </a:rPr>
              <a:t>Sort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 */</a:t>
            </a:r>
          </a:p>
          <a:p>
            <a:pPr marL="152400" algn="l">
              <a:spcAft>
                <a:spcPts val="0"/>
              </a:spcAft>
            </a:pPr>
            <a:r>
              <a:rPr lang="pt-PT" sz="1600" dirty="0">
                <a:solidFill>
                  <a:prstClr val="black"/>
                </a:solidFill>
                <a:latin typeface="Consolas"/>
                <a:ea typeface="Times New Roman"/>
              </a:rPr>
              <a:t>Um dos mais simples. Algoritmo:</a:t>
            </a:r>
          </a:p>
          <a:p>
            <a:pPr marL="152400" algn="l">
              <a:spcAft>
                <a:spcPts val="0"/>
              </a:spcAft>
            </a:pPr>
            <a:r>
              <a:rPr lang="pt-PT" sz="1600" dirty="0">
                <a:solidFill>
                  <a:prstClr val="black"/>
                </a:solidFill>
                <a:latin typeface="Consolas"/>
                <a:ea typeface="Times New Roman"/>
              </a:rPr>
              <a:t>– procurar menor elemento e trocar com o elemento na </a:t>
            </a:r>
            <a:r>
              <a:rPr lang="pt-PT" sz="1600" dirty="0" smtClean="0">
                <a:solidFill>
                  <a:prstClr val="black"/>
                </a:solidFill>
                <a:latin typeface="Consolas"/>
                <a:ea typeface="Times New Roman"/>
              </a:rPr>
              <a:t>1º </a:t>
            </a:r>
            <a:r>
              <a:rPr lang="pt-PT" sz="1600" dirty="0">
                <a:solidFill>
                  <a:prstClr val="black"/>
                </a:solidFill>
                <a:latin typeface="Consolas"/>
                <a:ea typeface="Times New Roman"/>
              </a:rPr>
              <a:t>posição</a:t>
            </a:r>
          </a:p>
          <a:p>
            <a:pPr marL="152400" algn="l">
              <a:spcAft>
                <a:spcPts val="0"/>
              </a:spcAft>
            </a:pPr>
            <a:r>
              <a:rPr lang="pt-PT" sz="1600" dirty="0">
                <a:solidFill>
                  <a:prstClr val="black"/>
                </a:solidFill>
                <a:latin typeface="Consolas"/>
                <a:ea typeface="Times New Roman"/>
              </a:rPr>
              <a:t>– procurar </a:t>
            </a:r>
            <a:r>
              <a:rPr lang="pt-PT" sz="1600" dirty="0" smtClean="0">
                <a:solidFill>
                  <a:prstClr val="black"/>
                </a:solidFill>
                <a:latin typeface="Consolas"/>
                <a:ea typeface="Times New Roman"/>
              </a:rPr>
              <a:t>2ª </a:t>
            </a:r>
            <a:r>
              <a:rPr lang="pt-PT" sz="1600" dirty="0">
                <a:solidFill>
                  <a:prstClr val="black"/>
                </a:solidFill>
                <a:latin typeface="Consolas"/>
                <a:ea typeface="Times New Roman"/>
              </a:rPr>
              <a:t>menor elemento e trocar com o elemento na </a:t>
            </a:r>
            <a:r>
              <a:rPr lang="pt-PT" sz="1600" dirty="0" smtClean="0">
                <a:solidFill>
                  <a:prstClr val="black"/>
                </a:solidFill>
                <a:latin typeface="Consolas"/>
                <a:ea typeface="Times New Roman"/>
              </a:rPr>
              <a:t>2ª </a:t>
            </a:r>
            <a:r>
              <a:rPr lang="pt-PT" sz="1600" dirty="0">
                <a:solidFill>
                  <a:prstClr val="black"/>
                </a:solidFill>
                <a:latin typeface="Consolas"/>
                <a:ea typeface="Times New Roman"/>
              </a:rPr>
              <a:t>posição</a:t>
            </a:r>
          </a:p>
          <a:p>
            <a:pPr marL="152400" algn="l">
              <a:spcAft>
                <a:spcPts val="0"/>
              </a:spcAft>
            </a:pPr>
            <a:r>
              <a:rPr lang="pt-PT" sz="1600" dirty="0">
                <a:solidFill>
                  <a:prstClr val="black"/>
                </a:solidFill>
                <a:latin typeface="Consolas"/>
                <a:ea typeface="Times New Roman"/>
              </a:rPr>
              <a:t>– proceder assim até ordenação estar </a:t>
            </a:r>
            <a:r>
              <a:rPr lang="pt-PT" sz="1600" dirty="0" smtClean="0">
                <a:solidFill>
                  <a:prstClr val="black"/>
                </a:solidFill>
                <a:latin typeface="Consolas"/>
                <a:ea typeface="Times New Roman"/>
              </a:rPr>
              <a:t>completa</a:t>
            </a:r>
            <a:endParaRPr lang="pt-PT" sz="1600" dirty="0">
              <a:solidFill>
                <a:prstClr val="black"/>
              </a:solidFill>
              <a:latin typeface="Consolas"/>
              <a:ea typeface="Times New Roman"/>
            </a:endParaRPr>
          </a:p>
        </p:txBody>
      </p:sp>
      <p:sp>
        <p:nvSpPr>
          <p:cNvPr id="4" name="Rectângulo 3"/>
          <p:cNvSpPr/>
          <p:nvPr/>
        </p:nvSpPr>
        <p:spPr>
          <a:xfrm>
            <a:off x="6652622" y="706299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 6,8,12,12,14,14,17,19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16" y="705894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12,14,12,17,6,19,17,8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333512" y="1045950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12,14,12,17,6,19,17,8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502" y="753345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6,14,12,17,12,19,17,8</a:t>
            </a:r>
            <a:endParaRPr lang="pt-PT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08" y="3140969"/>
            <a:ext cx="2283750" cy="29991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45295" y="81095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6,8,12,17,12,19,17,14</a:t>
            </a:r>
            <a:endParaRPr lang="pt-PT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49977"/>
            <a:ext cx="3409950" cy="1581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15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PROC</a:t>
            </a:r>
            <a:r>
              <a:rPr lang="pt-PT" dirty="0" smtClean="0"/>
              <a:t>: Mediana: ordenar (</a:t>
            </a:r>
            <a:r>
              <a:rPr lang="pt-PT" cap="none" dirty="0" smtClean="0"/>
              <a:t>i</a:t>
            </a:r>
            <a:r>
              <a:rPr lang="pt-PT" dirty="0" smtClean="0"/>
              <a:t>=2)</a:t>
            </a:r>
            <a:endParaRPr lang="pt-PT" dirty="0"/>
          </a:p>
        </p:txBody>
      </p:sp>
      <p:sp>
        <p:nvSpPr>
          <p:cNvPr id="4" name="Rectângulo 3"/>
          <p:cNvSpPr/>
          <p:nvPr/>
        </p:nvSpPr>
        <p:spPr>
          <a:xfrm>
            <a:off x="6652622" y="706299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 6,8,12,12,14,14,17,19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16" y="705894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12,14,12,17,6,19,17,8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333512" y="1045950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12,14,12,17,6,19,17,8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502" y="753345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6,14,12,17,12,19,17,8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5295" y="81095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6,8,12,17,12,19,17,14</a:t>
            </a:r>
            <a:endParaRPr lang="pt-PT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78361"/>
            <a:ext cx="4250531" cy="19407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30" y="1412776"/>
            <a:ext cx="3368532" cy="46512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9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PROC</a:t>
            </a:r>
            <a:r>
              <a:rPr lang="pt-PT" dirty="0" smtClean="0"/>
              <a:t>: Mediana: ordenar</a:t>
            </a:r>
            <a:endParaRPr lang="pt-PT" dirty="0"/>
          </a:p>
        </p:txBody>
      </p:sp>
      <p:sp>
        <p:nvSpPr>
          <p:cNvPr id="4" name="Rectângulo 3"/>
          <p:cNvSpPr/>
          <p:nvPr/>
        </p:nvSpPr>
        <p:spPr>
          <a:xfrm>
            <a:off x="6652622" y="706299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 6,8,12,12,14,14,17,19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16" y="705894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12,14,12,17,6,19,17,8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333512" y="1045950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12,14,12,17,6,19,17,8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502" y="753345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6,14,12,17,12,19,17,8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5295" y="81095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6,8,12,17,12,19,17,14</a:t>
            </a:r>
            <a:endParaRPr lang="pt-PT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43" y="1988840"/>
            <a:ext cx="8246330" cy="2908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9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Estrutura de dados: vetores</a:t>
            </a:r>
            <a:endParaRPr lang="pt-P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4" y="1398603"/>
            <a:ext cx="4564396" cy="2736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2824444"/>
            <a:ext cx="4668059" cy="312483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4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PROC</a:t>
            </a:r>
            <a:r>
              <a:rPr lang="pt-PT" dirty="0" smtClean="0"/>
              <a:t>: Mediana: ordenar</a:t>
            </a:r>
            <a:endParaRPr lang="pt-PT" dirty="0"/>
          </a:p>
        </p:txBody>
      </p:sp>
      <p:sp>
        <p:nvSpPr>
          <p:cNvPr id="4" name="Rectângulo 3"/>
          <p:cNvSpPr/>
          <p:nvPr/>
        </p:nvSpPr>
        <p:spPr>
          <a:xfrm>
            <a:off x="6652622" y="706299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 6,8,12,12,14,14,17,19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16" y="705894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12,14,12,17,6,19,17,8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333512" y="1045950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12,14,12,17,6,19,17,8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502" y="753345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6,14,12,17,12,19,17,8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5295" y="81095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6,8,12,17,12,19,17,14</a:t>
            </a:r>
            <a:endParaRPr lang="pt-PT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4" y="1988840"/>
            <a:ext cx="8792438" cy="32533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8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PROC</a:t>
            </a:r>
            <a:r>
              <a:rPr lang="pt-PT" dirty="0" smtClean="0"/>
              <a:t>: Mediana: ordenar</a:t>
            </a:r>
            <a:endParaRPr lang="pt-PT" dirty="0"/>
          </a:p>
        </p:txBody>
      </p:sp>
      <p:sp>
        <p:nvSpPr>
          <p:cNvPr id="3" name="Rectângulo 2"/>
          <p:cNvSpPr/>
          <p:nvPr/>
        </p:nvSpPr>
        <p:spPr>
          <a:xfrm>
            <a:off x="467544" y="1484784"/>
            <a:ext cx="8064896" cy="42780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52400" lvl="0" algn="l">
              <a:spcAft>
                <a:spcPts val="0"/>
              </a:spcAft>
            </a:pP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/* Ordena a </a:t>
            </a:r>
            <a:r>
              <a:rPr lang="pt-PT" dirty="0" err="1" smtClean="0">
                <a:solidFill>
                  <a:prstClr val="black"/>
                </a:solidFill>
                <a:latin typeface="Consolas"/>
                <a:ea typeface="Times New Roman"/>
              </a:rPr>
              <a:t>CopiaNotas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: </a:t>
            </a:r>
            <a:r>
              <a:rPr lang="pt-PT" dirty="0" err="1" smtClean="0">
                <a:solidFill>
                  <a:prstClr val="black"/>
                </a:solidFill>
                <a:latin typeface="Consolas"/>
                <a:ea typeface="Times New Roman"/>
              </a:rPr>
              <a:t>Bubble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 </a:t>
            </a:r>
            <a:r>
              <a:rPr lang="pt-PT" dirty="0" err="1" smtClean="0">
                <a:solidFill>
                  <a:prstClr val="black"/>
                </a:solidFill>
                <a:latin typeface="Consolas"/>
                <a:ea typeface="Times New Roman"/>
              </a:rPr>
              <a:t>Sort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 */</a:t>
            </a:r>
          </a:p>
          <a:p>
            <a:pPr marL="152400" algn="l">
              <a:spcAft>
                <a:spcPts val="0"/>
              </a:spcAft>
            </a:pPr>
            <a:r>
              <a:rPr lang="pt-PT" sz="1400" dirty="0">
                <a:solidFill>
                  <a:prstClr val="black"/>
                </a:solidFill>
                <a:latin typeface="Consolas"/>
                <a:ea typeface="Times New Roman"/>
              </a:rPr>
              <a:t>Um dos mais simples. Algoritmo:</a:t>
            </a:r>
          </a:p>
          <a:p>
            <a:pPr marL="152400" algn="l">
              <a:spcAft>
                <a:spcPts val="0"/>
              </a:spcAft>
            </a:pPr>
            <a:r>
              <a:rPr lang="pt-PT" sz="1400" dirty="0">
                <a:solidFill>
                  <a:prstClr val="black"/>
                </a:solidFill>
                <a:latin typeface="Consolas"/>
                <a:ea typeface="Times New Roman"/>
              </a:rPr>
              <a:t>– procurar menor elemento e trocar com o elemento na </a:t>
            </a:r>
            <a:r>
              <a:rPr lang="pt-PT" sz="1400" dirty="0" smtClean="0">
                <a:solidFill>
                  <a:prstClr val="black"/>
                </a:solidFill>
                <a:latin typeface="Consolas"/>
                <a:ea typeface="Times New Roman"/>
              </a:rPr>
              <a:t>1º </a:t>
            </a:r>
            <a:r>
              <a:rPr lang="pt-PT" sz="1400" dirty="0">
                <a:solidFill>
                  <a:prstClr val="black"/>
                </a:solidFill>
                <a:latin typeface="Consolas"/>
                <a:ea typeface="Times New Roman"/>
              </a:rPr>
              <a:t>posição</a:t>
            </a:r>
          </a:p>
          <a:p>
            <a:pPr marL="152400" algn="l">
              <a:spcAft>
                <a:spcPts val="0"/>
              </a:spcAft>
            </a:pPr>
            <a:r>
              <a:rPr lang="pt-PT" sz="1400" dirty="0">
                <a:solidFill>
                  <a:prstClr val="black"/>
                </a:solidFill>
                <a:latin typeface="Consolas"/>
                <a:ea typeface="Times New Roman"/>
              </a:rPr>
              <a:t>– procurar </a:t>
            </a:r>
            <a:r>
              <a:rPr lang="pt-PT" sz="1400" dirty="0" smtClean="0">
                <a:solidFill>
                  <a:prstClr val="black"/>
                </a:solidFill>
                <a:latin typeface="Consolas"/>
                <a:ea typeface="Times New Roman"/>
              </a:rPr>
              <a:t>2ª </a:t>
            </a:r>
            <a:r>
              <a:rPr lang="pt-PT" sz="1400" dirty="0">
                <a:solidFill>
                  <a:prstClr val="black"/>
                </a:solidFill>
                <a:latin typeface="Consolas"/>
                <a:ea typeface="Times New Roman"/>
              </a:rPr>
              <a:t>menor elemento e trocar com o elemento na </a:t>
            </a:r>
            <a:r>
              <a:rPr lang="pt-PT" sz="1400" dirty="0" smtClean="0">
                <a:solidFill>
                  <a:prstClr val="black"/>
                </a:solidFill>
                <a:latin typeface="Consolas"/>
                <a:ea typeface="Times New Roman"/>
              </a:rPr>
              <a:t>2ª </a:t>
            </a:r>
            <a:r>
              <a:rPr lang="pt-PT" sz="1400" dirty="0">
                <a:solidFill>
                  <a:prstClr val="black"/>
                </a:solidFill>
                <a:latin typeface="Consolas"/>
                <a:ea typeface="Times New Roman"/>
              </a:rPr>
              <a:t>posição</a:t>
            </a:r>
          </a:p>
          <a:p>
            <a:pPr marL="152400" algn="l">
              <a:spcAft>
                <a:spcPts val="0"/>
              </a:spcAft>
            </a:pPr>
            <a:r>
              <a:rPr lang="pt-PT" sz="1400" dirty="0">
                <a:solidFill>
                  <a:prstClr val="black"/>
                </a:solidFill>
                <a:latin typeface="Consolas"/>
                <a:ea typeface="Times New Roman"/>
              </a:rPr>
              <a:t>– proceder assim até ordenação estar completa</a:t>
            </a:r>
          </a:p>
          <a:p>
            <a:pPr marL="152400" algn="l">
              <a:spcAft>
                <a:spcPts val="0"/>
              </a:spcAft>
            </a:pPr>
            <a:r>
              <a:rPr lang="pt-PT" dirty="0" smtClean="0">
                <a:latin typeface="Consolas"/>
                <a:ea typeface="Times New Roman"/>
              </a:rPr>
              <a:t>PARA i=1 </a:t>
            </a:r>
            <a:r>
              <a:rPr lang="pt-PT" dirty="0">
                <a:latin typeface="Consolas"/>
                <a:ea typeface="Times New Roman"/>
              </a:rPr>
              <a:t>ATÉ </a:t>
            </a:r>
            <a:r>
              <a:rPr lang="pt-PT" dirty="0" err="1" smtClean="0">
                <a:solidFill>
                  <a:srgbClr val="FF0000"/>
                </a:solidFill>
                <a:latin typeface="Consolas"/>
                <a:ea typeface="Times New Roman"/>
              </a:rPr>
              <a:t>NAlunos</a:t>
            </a:r>
            <a:r>
              <a:rPr lang="pt-PT" dirty="0" smtClean="0">
                <a:latin typeface="Consolas"/>
                <a:ea typeface="Times New Roman"/>
              </a:rPr>
              <a:t> - </a:t>
            </a:r>
            <a:r>
              <a:rPr lang="pt-PT" dirty="0" smtClean="0">
                <a:solidFill>
                  <a:srgbClr val="3366FF"/>
                </a:solidFill>
                <a:latin typeface="Consolas"/>
                <a:ea typeface="Times New Roman"/>
              </a:rPr>
              <a:t>1</a:t>
            </a:r>
            <a:r>
              <a:rPr lang="pt-PT" dirty="0" smtClean="0">
                <a:latin typeface="Consolas"/>
                <a:ea typeface="Times New Roman"/>
              </a:rPr>
              <a:t> FAZER</a:t>
            </a:r>
          </a:p>
          <a:p>
            <a:pPr marL="449263" algn="l">
              <a:spcAft>
                <a:spcPts val="0"/>
              </a:spcAft>
            </a:pPr>
            <a:r>
              <a:rPr lang="pt-PT" dirty="0" err="1" smtClean="0">
                <a:latin typeface="Consolas"/>
                <a:ea typeface="Times New Roman"/>
              </a:rPr>
              <a:t>posicao_menor</a:t>
            </a:r>
            <a:r>
              <a:rPr lang="pt-PT" dirty="0" smtClean="0">
                <a:latin typeface="Consolas"/>
                <a:ea typeface="Times New Roman"/>
              </a:rPr>
              <a:t> = i</a:t>
            </a:r>
          </a:p>
          <a:p>
            <a:pPr marL="449263" algn="l">
              <a:spcAft>
                <a:spcPts val="0"/>
              </a:spcAft>
            </a:pPr>
            <a:r>
              <a:rPr lang="pt-PT" dirty="0" smtClean="0">
                <a:latin typeface="Consolas"/>
                <a:ea typeface="Times New Roman"/>
              </a:rPr>
              <a:t>PARA j= </a:t>
            </a:r>
            <a:r>
              <a:rPr lang="pt-PT" dirty="0" smtClean="0">
                <a:solidFill>
                  <a:srgbClr val="3366FF"/>
                </a:solidFill>
                <a:latin typeface="Consolas"/>
                <a:ea typeface="Times New Roman"/>
              </a:rPr>
              <a:t>i</a:t>
            </a:r>
            <a:r>
              <a:rPr lang="pt-PT" dirty="0" smtClean="0">
                <a:latin typeface="Consolas"/>
                <a:ea typeface="Times New Roman"/>
              </a:rPr>
              <a:t> + 1 </a:t>
            </a:r>
            <a:r>
              <a:rPr lang="pt-PT" dirty="0">
                <a:latin typeface="Consolas"/>
                <a:ea typeface="Times New Roman"/>
              </a:rPr>
              <a:t>ATÉ </a:t>
            </a:r>
            <a:r>
              <a:rPr lang="pt-PT" dirty="0" err="1">
                <a:solidFill>
                  <a:srgbClr val="FF0000"/>
                </a:solidFill>
                <a:latin typeface="Consolas"/>
                <a:ea typeface="Times New Roman"/>
              </a:rPr>
              <a:t>NAlunos</a:t>
            </a:r>
            <a:r>
              <a:rPr lang="pt-PT" dirty="0">
                <a:latin typeface="Consolas"/>
                <a:ea typeface="Times New Roman"/>
              </a:rPr>
              <a:t> FAZER</a:t>
            </a:r>
          </a:p>
          <a:p>
            <a:pPr marL="457200" algn="l">
              <a:spcAft>
                <a:spcPts val="0"/>
              </a:spcAft>
            </a:pPr>
            <a:r>
              <a:rPr lang="pt-PT" dirty="0" smtClean="0">
                <a:latin typeface="Consolas"/>
                <a:ea typeface="Times New Roman"/>
              </a:rPr>
              <a:t>SE </a:t>
            </a:r>
            <a:r>
              <a:rPr lang="pt-PT" dirty="0" err="1" smtClean="0">
                <a:latin typeface="Consolas"/>
                <a:ea typeface="Times New Roman"/>
              </a:rPr>
              <a:t>CopiaNotas</a:t>
            </a:r>
            <a:r>
              <a:rPr lang="pt-PT" dirty="0" smtClean="0">
                <a:latin typeface="Consolas"/>
                <a:ea typeface="Times New Roman"/>
              </a:rPr>
              <a:t>[j] &lt; </a:t>
            </a:r>
            <a:r>
              <a:rPr lang="pt-PT" dirty="0" err="1" smtClean="0">
                <a:latin typeface="Consolas"/>
                <a:ea typeface="Times New Roman"/>
              </a:rPr>
              <a:t>CopiaNotas</a:t>
            </a:r>
            <a:r>
              <a:rPr lang="pt-PT" dirty="0" smtClean="0">
                <a:latin typeface="Consolas"/>
                <a:ea typeface="Times New Roman"/>
              </a:rPr>
              <a:t>[</a:t>
            </a:r>
            <a:r>
              <a:rPr lang="pt-PT" dirty="0" err="1">
                <a:latin typeface="Consolas"/>
                <a:ea typeface="Times New Roman"/>
              </a:rPr>
              <a:t>posicao_menor</a:t>
            </a:r>
            <a:r>
              <a:rPr lang="pt-PT" dirty="0" smtClean="0">
                <a:latin typeface="Consolas"/>
                <a:ea typeface="Times New Roman"/>
              </a:rPr>
              <a:t>] </a:t>
            </a:r>
            <a:r>
              <a:rPr lang="pt-PT" dirty="0">
                <a:latin typeface="Consolas"/>
                <a:ea typeface="Times New Roman"/>
              </a:rPr>
              <a:t>ENTÃO</a:t>
            </a:r>
          </a:p>
          <a:p>
            <a:pPr marL="714375" algn="l">
              <a:spcAft>
                <a:spcPts val="0"/>
              </a:spcAft>
            </a:pPr>
            <a:r>
              <a:rPr lang="pt-PT" dirty="0" err="1">
                <a:latin typeface="Consolas"/>
                <a:ea typeface="Times New Roman"/>
              </a:rPr>
              <a:t>posicao_menor</a:t>
            </a:r>
            <a:r>
              <a:rPr lang="pt-PT" dirty="0" smtClean="0">
                <a:solidFill>
                  <a:prstClr val="black"/>
                </a:solidFill>
                <a:latin typeface="Consolas"/>
                <a:ea typeface="Times New Roman"/>
              </a:rPr>
              <a:t> </a:t>
            </a:r>
            <a:r>
              <a:rPr lang="pt-PT" dirty="0"/>
              <a:t>←</a:t>
            </a:r>
            <a:r>
              <a:rPr lang="pt-PT" dirty="0">
                <a:solidFill>
                  <a:prstClr val="black"/>
                </a:solidFill>
                <a:latin typeface="Consolas"/>
                <a:ea typeface="Times New Roman"/>
              </a:rPr>
              <a:t> </a:t>
            </a:r>
            <a:r>
              <a:rPr lang="pt-PT" dirty="0" smtClean="0">
                <a:latin typeface="Consolas"/>
                <a:ea typeface="Times New Roman"/>
              </a:rPr>
              <a:t>j</a:t>
            </a:r>
            <a:endParaRPr lang="pt-PT" dirty="0">
              <a:solidFill>
                <a:prstClr val="black"/>
              </a:solidFill>
              <a:latin typeface="Consolas"/>
              <a:ea typeface="Times New Roman"/>
            </a:endParaRPr>
          </a:p>
          <a:p>
            <a:pPr marL="457200" algn="l">
              <a:spcAft>
                <a:spcPts val="0"/>
              </a:spcAft>
            </a:pPr>
            <a:r>
              <a:rPr lang="pt-PT" dirty="0" err="1" smtClean="0">
                <a:latin typeface="Consolas"/>
                <a:ea typeface="Times New Roman"/>
              </a:rPr>
              <a:t>FIMSE</a:t>
            </a:r>
            <a:endParaRPr lang="pt-PT" dirty="0" smtClean="0">
              <a:latin typeface="Consolas"/>
              <a:ea typeface="Times New Roman"/>
            </a:endParaRPr>
          </a:p>
          <a:p>
            <a:pPr marL="457200" algn="l">
              <a:spcAft>
                <a:spcPts val="0"/>
              </a:spcAft>
            </a:pPr>
            <a:r>
              <a:rPr lang="pt-PT" dirty="0" err="1">
                <a:latin typeface="Consolas"/>
                <a:ea typeface="Times New Roman"/>
              </a:rPr>
              <a:t>FIMPARA</a:t>
            </a:r>
            <a:r>
              <a:rPr lang="pt-PT" dirty="0">
                <a:latin typeface="Consolas"/>
                <a:ea typeface="Times New Roman"/>
              </a:rPr>
              <a:t> </a:t>
            </a:r>
            <a:r>
              <a:rPr lang="pt-PT" dirty="0" smtClean="0">
                <a:latin typeface="Consolas"/>
                <a:ea typeface="Times New Roman"/>
              </a:rPr>
              <a:t>/* j */</a:t>
            </a:r>
          </a:p>
          <a:p>
            <a:pPr marL="457200" algn="l">
              <a:spcAft>
                <a:spcPts val="0"/>
              </a:spcAft>
            </a:pPr>
            <a:r>
              <a:rPr lang="pt-PT" dirty="0" smtClean="0">
                <a:latin typeface="Consolas"/>
                <a:ea typeface="Times New Roman"/>
              </a:rPr>
              <a:t>auxiliar </a:t>
            </a:r>
            <a:r>
              <a:rPr lang="pt-PT" dirty="0"/>
              <a:t>←</a:t>
            </a:r>
            <a:r>
              <a:rPr lang="pt-PT" dirty="0" smtClean="0">
                <a:latin typeface="Consolas"/>
                <a:ea typeface="Times New Roman"/>
              </a:rPr>
              <a:t> </a:t>
            </a:r>
            <a:r>
              <a:rPr lang="pt-PT" dirty="0" err="1" smtClean="0">
                <a:latin typeface="Consolas"/>
                <a:ea typeface="Times New Roman"/>
              </a:rPr>
              <a:t>CopiaNotas</a:t>
            </a:r>
            <a:r>
              <a:rPr lang="pt-PT" dirty="0" smtClean="0">
                <a:latin typeface="Consolas"/>
                <a:ea typeface="Times New Roman"/>
              </a:rPr>
              <a:t>[i]</a:t>
            </a:r>
          </a:p>
          <a:p>
            <a:pPr marL="457200" algn="l">
              <a:spcAft>
                <a:spcPts val="0"/>
              </a:spcAft>
            </a:pPr>
            <a:r>
              <a:rPr lang="pt-PT" dirty="0" err="1" smtClean="0">
                <a:latin typeface="Consolas"/>
                <a:ea typeface="Times New Roman"/>
              </a:rPr>
              <a:t>CopiaNotas</a:t>
            </a:r>
            <a:r>
              <a:rPr lang="pt-PT" dirty="0" smtClean="0">
                <a:latin typeface="Consolas"/>
                <a:ea typeface="Times New Roman"/>
              </a:rPr>
              <a:t>[i] </a:t>
            </a:r>
            <a:r>
              <a:rPr lang="pt-PT" dirty="0"/>
              <a:t>←</a:t>
            </a:r>
            <a:r>
              <a:rPr lang="pt-PT" dirty="0" smtClean="0">
                <a:latin typeface="Consolas"/>
                <a:ea typeface="Times New Roman"/>
              </a:rPr>
              <a:t> </a:t>
            </a:r>
            <a:r>
              <a:rPr lang="pt-PT" dirty="0" err="1" smtClean="0">
                <a:latin typeface="Consolas"/>
                <a:ea typeface="Times New Roman"/>
              </a:rPr>
              <a:t>CopiaNotas</a:t>
            </a:r>
            <a:r>
              <a:rPr lang="pt-PT" dirty="0" smtClean="0">
                <a:latin typeface="Consolas"/>
                <a:ea typeface="Times New Roman"/>
              </a:rPr>
              <a:t>[</a:t>
            </a:r>
            <a:r>
              <a:rPr lang="pt-PT" dirty="0" err="1">
                <a:latin typeface="Consolas"/>
                <a:ea typeface="Times New Roman"/>
              </a:rPr>
              <a:t>posicao_menor</a:t>
            </a:r>
            <a:r>
              <a:rPr lang="pt-PT" dirty="0" smtClean="0">
                <a:latin typeface="Consolas"/>
                <a:ea typeface="Times New Roman"/>
              </a:rPr>
              <a:t>]</a:t>
            </a:r>
          </a:p>
          <a:p>
            <a:pPr marL="457200" algn="l">
              <a:spcAft>
                <a:spcPts val="0"/>
              </a:spcAft>
            </a:pPr>
            <a:r>
              <a:rPr lang="pt-PT" dirty="0" err="1">
                <a:latin typeface="Consolas"/>
                <a:ea typeface="Times New Roman"/>
              </a:rPr>
              <a:t>CopiaNotas</a:t>
            </a:r>
            <a:r>
              <a:rPr lang="pt-PT" dirty="0">
                <a:latin typeface="Consolas"/>
                <a:ea typeface="Times New Roman"/>
              </a:rPr>
              <a:t>[</a:t>
            </a:r>
            <a:r>
              <a:rPr lang="pt-PT" dirty="0" err="1">
                <a:latin typeface="Consolas"/>
                <a:ea typeface="Times New Roman"/>
              </a:rPr>
              <a:t>posicao_menor</a:t>
            </a:r>
            <a:r>
              <a:rPr lang="pt-PT" dirty="0" smtClean="0">
                <a:latin typeface="Consolas"/>
                <a:ea typeface="Times New Roman"/>
              </a:rPr>
              <a:t>] </a:t>
            </a:r>
            <a:r>
              <a:rPr lang="pt-PT" dirty="0"/>
              <a:t>←</a:t>
            </a:r>
            <a:r>
              <a:rPr lang="pt-PT" dirty="0" smtClean="0">
                <a:latin typeface="Consolas"/>
                <a:ea typeface="Times New Roman"/>
              </a:rPr>
              <a:t> auxiliar</a:t>
            </a:r>
          </a:p>
          <a:p>
            <a:pPr marL="152400" algn="l">
              <a:spcAft>
                <a:spcPts val="0"/>
              </a:spcAft>
            </a:pPr>
            <a:r>
              <a:rPr lang="pt-PT" dirty="0" err="1" smtClean="0">
                <a:latin typeface="Consolas"/>
                <a:ea typeface="Times New Roman"/>
              </a:rPr>
              <a:t>FIMPARA</a:t>
            </a:r>
            <a:r>
              <a:rPr lang="pt-PT" dirty="0" smtClean="0">
                <a:latin typeface="Consolas"/>
                <a:ea typeface="Times New Roman"/>
              </a:rPr>
              <a:t> /* i */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05064"/>
            <a:ext cx="153670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5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PROC</a:t>
            </a:r>
            <a:r>
              <a:rPr lang="pt-PT" dirty="0" smtClean="0"/>
              <a:t>: Mediana: Escolher …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ângulo 2"/>
              <p:cNvSpPr/>
              <p:nvPr/>
            </p:nvSpPr>
            <p:spPr>
              <a:xfrm>
                <a:off x="467544" y="1484784"/>
                <a:ext cx="8064896" cy="320594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152400" algn="l">
                  <a:spcAft>
                    <a:spcPts val="0"/>
                  </a:spcAft>
                </a:pPr>
                <a:r>
                  <a:rPr lang="pt-PT" dirty="0" smtClean="0">
                    <a:latin typeface="Consolas"/>
                    <a:ea typeface="Times New Roman"/>
                  </a:rPr>
                  <a:t>/* se o </a:t>
                </a:r>
                <a:r>
                  <a:rPr lang="pt-PT" dirty="0" err="1" smtClean="0">
                    <a:latin typeface="Consolas"/>
                    <a:ea typeface="Times New Roman"/>
                  </a:rPr>
                  <a:t>NAlunos</a:t>
                </a:r>
                <a:r>
                  <a:rPr lang="pt-PT" dirty="0" smtClean="0">
                    <a:latin typeface="Consolas"/>
                    <a:ea typeface="Times New Roman"/>
                  </a:rPr>
                  <a:t> for ímpar: mediana, central */</a:t>
                </a:r>
              </a:p>
              <a:p>
                <a:pPr marL="152400" algn="l">
                  <a:spcAft>
                    <a:spcPts val="0"/>
                  </a:spcAft>
                </a:pPr>
                <a:r>
                  <a:rPr lang="pt-PT" dirty="0">
                    <a:latin typeface="Consolas"/>
                    <a:ea typeface="Times New Roman"/>
                  </a:rPr>
                  <a:t>/* se o </a:t>
                </a:r>
                <a:r>
                  <a:rPr lang="pt-PT" dirty="0" err="1">
                    <a:latin typeface="Consolas"/>
                    <a:ea typeface="Times New Roman"/>
                  </a:rPr>
                  <a:t>NAlunos</a:t>
                </a:r>
                <a:r>
                  <a:rPr lang="pt-PT" dirty="0">
                    <a:latin typeface="Consolas"/>
                    <a:ea typeface="Times New Roman"/>
                  </a:rPr>
                  <a:t> for </a:t>
                </a:r>
                <a:r>
                  <a:rPr lang="pt-PT" dirty="0" smtClean="0">
                    <a:latin typeface="Consolas"/>
                    <a:ea typeface="Times New Roman"/>
                  </a:rPr>
                  <a:t>par: </a:t>
                </a:r>
                <a:r>
                  <a:rPr lang="pt-PT" dirty="0">
                    <a:latin typeface="Consolas"/>
                    <a:ea typeface="Times New Roman"/>
                  </a:rPr>
                  <a:t>mediana, </a:t>
                </a:r>
                <a:r>
                  <a:rPr lang="pt-PT" dirty="0" smtClean="0">
                    <a:latin typeface="Consolas"/>
                    <a:ea typeface="Times New Roman"/>
                  </a:rPr>
                  <a:t>média dos dois centrais </a:t>
                </a:r>
                <a:r>
                  <a:rPr lang="pt-PT" dirty="0">
                    <a:latin typeface="Consolas"/>
                    <a:ea typeface="Times New Roman"/>
                  </a:rPr>
                  <a:t>*/</a:t>
                </a:r>
              </a:p>
              <a:p>
                <a:pPr marL="152400" algn="l">
                  <a:spcAft>
                    <a:spcPts val="0"/>
                  </a:spcAft>
                </a:pPr>
                <a:endParaRPr lang="pt-PT" dirty="0" smtClean="0">
                  <a:latin typeface="Consolas"/>
                  <a:ea typeface="Times New Roman"/>
                </a:endParaRPr>
              </a:p>
              <a:p>
                <a:pPr marL="152400" algn="l">
                  <a:spcAft>
                    <a:spcPts val="0"/>
                  </a:spcAft>
                </a:pPr>
                <a:r>
                  <a:rPr lang="pt-PT" dirty="0" smtClean="0">
                    <a:latin typeface="Consolas"/>
                    <a:ea typeface="Times New Roman"/>
                  </a:rPr>
                  <a:t>centro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 </a:t>
                </a:r>
                <a:r>
                  <a:rPr lang="pt-PT" dirty="0"/>
                  <a:t>←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PT" dirty="0">
                            <a:solidFill>
                              <a:srgbClr val="FF0000"/>
                            </a:solidFill>
                            <a:latin typeface="Consolas"/>
                            <a:ea typeface="Times New Roman"/>
                          </a:rPr>
                          <m:t>NAlunos</m:t>
                        </m:r>
                      </m:num>
                      <m:den>
                        <m:r>
                          <m:rPr>
                            <m:nor/>
                          </m:rPr>
                          <a:rPr lang="pt-PT" dirty="0">
                            <a:latin typeface="Consolas"/>
                            <a:ea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pt-PT" dirty="0">
                    <a:solidFill>
                      <a:prstClr val="black"/>
                    </a:solidFill>
                    <a:latin typeface="Consolas"/>
                    <a:ea typeface="Times New Roman"/>
                  </a:rPr>
                  <a:t>			/* </a:t>
                </a:r>
                <a:r>
                  <a:rPr lang="pt-PT" dirty="0" err="1">
                    <a:solidFill>
                      <a:prstClr val="black"/>
                    </a:solidFill>
                    <a:latin typeface="Consolas"/>
                    <a:ea typeface="Times New Roman"/>
                  </a:rPr>
                  <a:t>div</a:t>
                </a:r>
                <a:r>
                  <a:rPr lang="pt-PT" dirty="0">
                    <a:solidFill>
                      <a:prstClr val="black"/>
                    </a:solidFill>
                    <a:latin typeface="Consolas"/>
                    <a:ea typeface="Times New Roman"/>
                  </a:rPr>
                  <a:t>. inteira */</a:t>
                </a:r>
              </a:p>
              <a:p>
                <a:pPr marL="152400" algn="l">
                  <a:spcAft>
                    <a:spcPts val="0"/>
                  </a:spcAft>
                </a:pPr>
                <a:r>
                  <a:rPr lang="pt-PT" dirty="0" smtClean="0">
                    <a:latin typeface="Consolas"/>
                    <a:ea typeface="Times New Roman"/>
                  </a:rPr>
                  <a:t>/* par</a:t>
                </a:r>
                <a:r>
                  <a:rPr lang="pt-PT" dirty="0">
                    <a:latin typeface="Consolas"/>
                    <a:ea typeface="Times New Roman"/>
                  </a:rPr>
                  <a:t>?. % resto divisão inteira */</a:t>
                </a:r>
              </a:p>
              <a:p>
                <a:pPr marL="182563" algn="l">
                  <a:spcAft>
                    <a:spcPts val="0"/>
                  </a:spcAft>
                </a:pPr>
                <a:r>
                  <a:rPr lang="pt-PT" dirty="0">
                    <a:latin typeface="Consolas"/>
                    <a:ea typeface="Times New Roman"/>
                  </a:rPr>
                  <a:t>SE </a:t>
                </a:r>
                <a:r>
                  <a:rPr lang="pt-PT" dirty="0" smtClean="0">
                    <a:latin typeface="Consolas"/>
                    <a:ea typeface="Times New Roman"/>
                  </a:rPr>
                  <a:t>((</a:t>
                </a:r>
                <a:r>
                  <a:rPr lang="pt-PT" dirty="0" err="1">
                    <a:latin typeface="Consolas"/>
                    <a:ea typeface="Times New Roman"/>
                  </a:rPr>
                  <a:t>NAlunos</a:t>
                </a:r>
                <a:r>
                  <a:rPr lang="pt-PT" dirty="0">
                    <a:latin typeface="Consolas"/>
                    <a:ea typeface="Times New Roman"/>
                  </a:rPr>
                  <a:t> </a:t>
                </a:r>
                <a:r>
                  <a:rPr lang="pt-PT" dirty="0">
                    <a:solidFill>
                      <a:srgbClr val="3366FF"/>
                    </a:solidFill>
                    <a:latin typeface="Consolas"/>
                    <a:ea typeface="Times New Roman"/>
                  </a:rPr>
                  <a:t>%</a:t>
                </a:r>
                <a:r>
                  <a:rPr lang="pt-PT" dirty="0">
                    <a:latin typeface="Consolas"/>
                    <a:ea typeface="Times New Roman"/>
                  </a:rPr>
                  <a:t> </a:t>
                </a:r>
                <a:r>
                  <a:rPr lang="pt-PT" dirty="0" smtClean="0">
                    <a:latin typeface="Consolas"/>
                    <a:ea typeface="Times New Roman"/>
                  </a:rPr>
                  <a:t>2) = 0) ENTÃO</a:t>
                </a:r>
              </a:p>
              <a:p>
                <a:pPr marL="446088" algn="l">
                  <a:spcAft>
                    <a:spcPts val="0"/>
                  </a:spcAft>
                </a:pP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Mediana </a:t>
                </a:r>
                <a:r>
                  <a:rPr lang="pt-PT" dirty="0"/>
                  <a:t>←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PT" dirty="0"/>
                          <m:t>CopiaNotas</m:t>
                        </m:r>
                        <m:r>
                          <m:rPr>
                            <m:nor/>
                          </m:rPr>
                          <a:rPr lang="pt-PT" dirty="0"/>
                          <m:t>[</m:t>
                        </m:r>
                        <m:r>
                          <m:rPr>
                            <m:nor/>
                          </m:rPr>
                          <a:rPr lang="pt-PT" dirty="0">
                            <a:latin typeface="Consolas"/>
                            <a:ea typeface="Times New Roman"/>
                          </a:rPr>
                          <m:t>centro</m:t>
                        </m:r>
                        <m:r>
                          <m:rPr>
                            <m:nor/>
                          </m:rPr>
                          <a:rPr lang="pt-PT" dirty="0"/>
                          <m:t>] + </m:t>
                        </m:r>
                        <m:r>
                          <m:rPr>
                            <m:nor/>
                          </m:rPr>
                          <a:rPr lang="pt-PT" dirty="0"/>
                          <m:t>CopiaNotas</m:t>
                        </m:r>
                        <m:r>
                          <m:rPr>
                            <m:nor/>
                          </m:rPr>
                          <a:rPr lang="pt-PT" dirty="0"/>
                          <m:t>[</m:t>
                        </m:r>
                        <m:r>
                          <m:rPr>
                            <m:nor/>
                          </m:rPr>
                          <a:rPr lang="pt-PT" dirty="0">
                            <a:latin typeface="Consolas"/>
                            <a:ea typeface="Times New Roman"/>
                          </a:rPr>
                          <m:t>centro</m:t>
                        </m:r>
                        <m:r>
                          <m:rPr>
                            <m:nor/>
                          </m:rPr>
                          <a:rPr lang="pt-PT" dirty="0">
                            <a:latin typeface="Consolas"/>
                            <a:ea typeface="Times New Roman"/>
                          </a:rPr>
                          <m:t> + 1</m:t>
                        </m:r>
                        <m:r>
                          <m:rPr>
                            <m:nor/>
                          </m:rPr>
                          <a:rPr lang="pt-PT" dirty="0"/>
                          <m:t>]</m:t>
                        </m:r>
                        <m:r>
                          <m:rPr>
                            <m:nor/>
                          </m:rPr>
                          <a:rPr lang="pt-PT" dirty="0">
                            <a:solidFill>
                              <a:prstClr val="black"/>
                            </a:solidFill>
                            <a:latin typeface="Consolas"/>
                            <a:ea typeface="Times New Roman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pt-PT" dirty="0">
                            <a:latin typeface="Consolas"/>
                            <a:ea typeface="Times New Roman"/>
                          </a:rPr>
                          <m:t>2</m:t>
                        </m:r>
                      </m:den>
                    </m:f>
                    <m:r>
                      <a:rPr lang="pt-PT" i="1" dirty="0"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endParaRPr lang="pt-PT" dirty="0">
                  <a:latin typeface="Consolas"/>
                  <a:ea typeface="Times New Roman"/>
                </a:endParaRPr>
              </a:p>
              <a:p>
                <a:pPr marL="182563" algn="l">
                  <a:spcAft>
                    <a:spcPts val="0"/>
                  </a:spcAft>
                </a:pPr>
                <a:r>
                  <a:rPr lang="pt-PT" dirty="0" smtClean="0">
                    <a:latin typeface="Consolas"/>
                    <a:ea typeface="Times New Roman"/>
                  </a:rPr>
                  <a:t>SENÃO</a:t>
                </a:r>
              </a:p>
              <a:p>
                <a:pPr marL="446088" algn="l">
                  <a:spcAft>
                    <a:spcPts val="0"/>
                  </a:spcAft>
                </a:pP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Mediana </a:t>
                </a:r>
                <a:r>
                  <a:rPr lang="pt-PT" dirty="0"/>
                  <a:t>← </a:t>
                </a:r>
                <a:r>
                  <a:rPr lang="pt-PT" dirty="0" err="1"/>
                  <a:t>CopiaNotas</a:t>
                </a:r>
                <a:r>
                  <a:rPr lang="pt-PT" dirty="0"/>
                  <a:t>[</a:t>
                </a:r>
                <a:r>
                  <a:rPr lang="pt-PT" dirty="0">
                    <a:latin typeface="Consolas"/>
                    <a:ea typeface="Times New Roman"/>
                  </a:rPr>
                  <a:t>centro</a:t>
                </a:r>
                <a:r>
                  <a:rPr lang="pt-PT" dirty="0"/>
                  <a:t>]</a:t>
                </a:r>
                <a:endParaRPr lang="pt-PT" dirty="0">
                  <a:solidFill>
                    <a:prstClr val="black"/>
                  </a:solidFill>
                  <a:latin typeface="Consolas"/>
                  <a:ea typeface="Times New Roman"/>
                </a:endParaRPr>
              </a:p>
              <a:p>
                <a:pPr marL="182563" algn="l">
                  <a:spcAft>
                    <a:spcPts val="0"/>
                  </a:spcAft>
                </a:pPr>
                <a:r>
                  <a:rPr lang="pt-PT" dirty="0" err="1" smtClean="0">
                    <a:latin typeface="Consolas"/>
                    <a:ea typeface="Times New Roman"/>
                  </a:rPr>
                  <a:t>FIMSE</a:t>
                </a:r>
                <a:endParaRPr lang="pt-PT" dirty="0">
                  <a:latin typeface="Consolas"/>
                  <a:ea typeface="Times New Roman"/>
                </a:endParaRPr>
              </a:p>
            </p:txBody>
          </p:sp>
        </mc:Choice>
        <mc:Fallback xmlns="">
          <p:sp>
            <p:nvSpPr>
              <p:cNvPr id="3" name="Rec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8064896" cy="3205942"/>
              </a:xfrm>
              <a:prstGeom prst="rect">
                <a:avLst/>
              </a:prstGeom>
              <a:blipFill rotWithShape="1">
                <a:blip r:embed="rId2"/>
                <a:stretch>
                  <a:fillRect t="-759" b="-208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14" y="3849931"/>
            <a:ext cx="1620180" cy="275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xão recta unidireccional 4"/>
          <p:cNvCxnSpPr/>
          <p:nvPr/>
        </p:nvCxnSpPr>
        <p:spPr>
          <a:xfrm flipH="1">
            <a:off x="4499992" y="5085334"/>
            <a:ext cx="1944216" cy="3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cta unidireccional 6"/>
          <p:cNvCxnSpPr>
            <a:endCxn id="8195" idx="3"/>
          </p:cNvCxnSpPr>
          <p:nvPr/>
        </p:nvCxnSpPr>
        <p:spPr>
          <a:xfrm flipH="1">
            <a:off x="4499992" y="5229092"/>
            <a:ext cx="1944216" cy="50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21" y="5377889"/>
            <a:ext cx="4055671" cy="7072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9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PROC</a:t>
            </a:r>
            <a:r>
              <a:rPr lang="pt-PT" dirty="0" smtClean="0"/>
              <a:t>: Melhores e pior …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ângulo 5"/>
              <p:cNvSpPr/>
              <p:nvPr/>
            </p:nvSpPr>
            <p:spPr>
              <a:xfrm>
                <a:off x="467544" y="1484784"/>
                <a:ext cx="8064896" cy="424731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152400" algn="l">
                  <a:spcAft>
                    <a:spcPts val="0"/>
                  </a:spcAft>
                </a:pPr>
                <a:r>
                  <a:rPr lang="pt-PT" dirty="0" err="1" smtClean="0">
                    <a:solidFill>
                      <a:srgbClr val="3366FF"/>
                    </a:solidFill>
                    <a:latin typeface="Consolas"/>
                    <a:ea typeface="Times New Roman"/>
                  </a:rPr>
                  <a:t>PiorNota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 ← Notas[1]</a:t>
                </a:r>
                <a:endParaRPr lang="pt-PT" dirty="0">
                  <a:solidFill>
                    <a:prstClr val="black"/>
                  </a:solidFill>
                  <a:latin typeface="Consolas"/>
                  <a:ea typeface="Times New Roman"/>
                </a:endParaRPr>
              </a:p>
              <a:p>
                <a:pPr marL="152400" algn="l">
                  <a:spcAft>
                    <a:spcPts val="0"/>
                  </a:spcAft>
                </a:pPr>
                <a:r>
                  <a:rPr lang="pt-PT" dirty="0" smtClean="0">
                    <a:latin typeface="Consolas"/>
                    <a:ea typeface="Times New Roman"/>
                  </a:rPr>
                  <a:t>PARA </a:t>
                </a:r>
                <a:r>
                  <a:rPr lang="pt-PT" dirty="0" err="1" smtClean="0">
                    <a:latin typeface="Consolas"/>
                    <a:ea typeface="Times New Roman"/>
                  </a:rPr>
                  <a:t>iL</a:t>
                </a:r>
                <a:r>
                  <a:rPr lang="pt-PT" dirty="0" smtClean="0">
                    <a:latin typeface="Consolas"/>
                    <a:ea typeface="Times New Roman"/>
                  </a:rPr>
                  <a:t>=</a:t>
                </a:r>
                <a:r>
                  <a:rPr lang="pt-PT" dirty="0" smtClean="0">
                    <a:solidFill>
                      <a:srgbClr val="FF0000"/>
                    </a:solidFill>
                    <a:latin typeface="Consolas"/>
                    <a:ea typeface="Times New Roman"/>
                  </a:rPr>
                  <a:t>2</a:t>
                </a:r>
                <a:r>
                  <a:rPr lang="pt-PT" dirty="0" smtClean="0">
                    <a:latin typeface="Consolas"/>
                    <a:ea typeface="Times New Roman"/>
                  </a:rPr>
                  <a:t> </a:t>
                </a:r>
                <a:r>
                  <a:rPr lang="pt-PT" dirty="0">
                    <a:latin typeface="Consolas"/>
                    <a:ea typeface="Times New Roman"/>
                  </a:rPr>
                  <a:t>ATÉ </a:t>
                </a:r>
                <a:r>
                  <a:rPr lang="pt-PT" dirty="0" err="1">
                    <a:solidFill>
                      <a:srgbClr val="FF0000"/>
                    </a:solidFill>
                    <a:latin typeface="Consolas"/>
                    <a:ea typeface="Times New Roman"/>
                  </a:rPr>
                  <a:t>NAlunos</a:t>
                </a:r>
                <a:r>
                  <a:rPr lang="pt-PT" dirty="0">
                    <a:latin typeface="Consolas"/>
                    <a:ea typeface="Times New Roman"/>
                  </a:rPr>
                  <a:t> </a:t>
                </a:r>
                <a:r>
                  <a:rPr lang="pt-PT" dirty="0" smtClean="0">
                    <a:latin typeface="Consolas"/>
                    <a:ea typeface="Times New Roman"/>
                  </a:rPr>
                  <a:t>FAZER</a:t>
                </a:r>
              </a:p>
              <a:p>
                <a:pPr marL="449263" algn="l">
                  <a:spcAft>
                    <a:spcPts val="0"/>
                  </a:spcAft>
                </a:pPr>
                <a:r>
                  <a:rPr lang="pt-PT" dirty="0" smtClean="0">
                    <a:latin typeface="Consolas"/>
                    <a:ea typeface="Times New Roman"/>
                  </a:rPr>
                  <a:t>SE Notas[</a:t>
                </a:r>
                <a:r>
                  <a:rPr lang="pt-PT" dirty="0" err="1" smtClean="0">
                    <a:latin typeface="Consolas"/>
                    <a:ea typeface="Times New Roman"/>
                  </a:rPr>
                  <a:t>iL</a:t>
                </a:r>
                <a:r>
                  <a:rPr lang="pt-PT" dirty="0" smtClean="0">
                    <a:latin typeface="Consolas"/>
                    <a:ea typeface="Times New Roman"/>
                  </a:rPr>
                  <a:t>]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PT" b="0" i="0" dirty="0" smtClean="0">
                        <a:solidFill>
                          <a:srgbClr val="3366FF"/>
                        </a:solidFill>
                        <a:latin typeface="Consolas"/>
                        <a:ea typeface="Times New Roman"/>
                      </a:rPr>
                      <m:t>PiorNota</m:t>
                    </m:r>
                  </m:oMath>
                </a14:m>
                <a:r>
                  <a:rPr lang="pt-PT" dirty="0" smtClean="0">
                    <a:latin typeface="Consolas"/>
                    <a:ea typeface="Times New Roman"/>
                  </a:rPr>
                  <a:t> ENTÃO</a:t>
                </a:r>
              </a:p>
              <a:p>
                <a:pPr marL="723900" algn="l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PT" dirty="0">
                        <a:solidFill>
                          <a:srgbClr val="3366FF"/>
                        </a:solidFill>
                        <a:latin typeface="Consolas"/>
                        <a:ea typeface="Times New Roman"/>
                      </a:rPr>
                      <m:t>PiorNota</m:t>
                    </m:r>
                  </m:oMath>
                </a14:m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 </a:t>
                </a:r>
                <a:r>
                  <a:rPr lang="pt-PT" dirty="0">
                    <a:solidFill>
                      <a:prstClr val="black"/>
                    </a:solidFill>
                    <a:latin typeface="Consolas"/>
                    <a:ea typeface="Times New Roman"/>
                  </a:rPr>
                  <a:t>← 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Notas[</a:t>
                </a:r>
                <a:r>
                  <a:rPr lang="pt-PT" dirty="0" err="1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iL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]</a:t>
                </a:r>
                <a:endParaRPr lang="pt-PT" dirty="0">
                  <a:solidFill>
                    <a:prstClr val="black"/>
                  </a:solidFill>
                  <a:latin typeface="Consolas"/>
                  <a:ea typeface="Times New Roman"/>
                </a:endParaRPr>
              </a:p>
              <a:p>
                <a:pPr marL="449263" algn="l">
                  <a:spcAft>
                    <a:spcPts val="0"/>
                  </a:spcAft>
                </a:pPr>
                <a:r>
                  <a:rPr lang="pt-PT" dirty="0" err="1" smtClean="0">
                    <a:latin typeface="Consolas"/>
                    <a:ea typeface="Times New Roman"/>
                  </a:rPr>
                  <a:t>FIMSE</a:t>
                </a:r>
                <a:endParaRPr lang="pt-PT" dirty="0" smtClean="0">
                  <a:latin typeface="Consolas"/>
                  <a:ea typeface="Times New Roman"/>
                </a:endParaRPr>
              </a:p>
              <a:p>
                <a:pPr marL="152400" algn="l">
                  <a:spcAft>
                    <a:spcPts val="0"/>
                  </a:spcAft>
                </a:pPr>
                <a:r>
                  <a:rPr lang="pt-PT" dirty="0" err="1">
                    <a:latin typeface="Consolas"/>
                    <a:ea typeface="Times New Roman"/>
                  </a:rPr>
                  <a:t>FIMPARA</a:t>
                </a:r>
                <a:r>
                  <a:rPr lang="pt-PT" dirty="0">
                    <a:latin typeface="Consolas"/>
                    <a:ea typeface="Times New Roman"/>
                  </a:rPr>
                  <a:t> /* </a:t>
                </a:r>
                <a:r>
                  <a:rPr lang="pt-PT" dirty="0" err="1">
                    <a:latin typeface="Consolas"/>
                    <a:ea typeface="Times New Roman"/>
                  </a:rPr>
                  <a:t>iL</a:t>
                </a:r>
                <a:r>
                  <a:rPr lang="pt-PT" dirty="0">
                    <a:latin typeface="Consolas"/>
                    <a:ea typeface="Times New Roman"/>
                  </a:rPr>
                  <a:t> </a:t>
                </a:r>
                <a:r>
                  <a:rPr lang="pt-PT" dirty="0" smtClean="0">
                    <a:latin typeface="Consolas"/>
                    <a:ea typeface="Times New Roman"/>
                  </a:rPr>
                  <a:t>*/</a:t>
                </a:r>
              </a:p>
              <a:p>
                <a:pPr marL="152400" algn="l">
                  <a:spcAft>
                    <a:spcPts val="0"/>
                  </a:spcAft>
                </a:pPr>
                <a:endParaRPr lang="pt-PT" dirty="0" smtClean="0">
                  <a:solidFill>
                    <a:srgbClr val="3366FF"/>
                  </a:solidFill>
                  <a:latin typeface="Consolas"/>
                  <a:ea typeface="Times New Roman"/>
                </a:endParaRPr>
              </a:p>
              <a:p>
                <a:pPr marL="152400" algn="l">
                  <a:spcAft>
                    <a:spcPts val="0"/>
                  </a:spcAft>
                </a:pPr>
                <a:r>
                  <a:rPr lang="pt-PT" dirty="0" smtClean="0">
                    <a:latin typeface="Consolas"/>
                    <a:ea typeface="Times New Roman"/>
                    <a:cs typeface="Times New Roman"/>
                  </a:rPr>
                  <a:t>/* o melhor alunos é o que tem a melhor nota */</a:t>
                </a:r>
              </a:p>
              <a:p>
                <a:pPr marL="152400" algn="l">
                  <a:spcAft>
                    <a:spcPts val="0"/>
                  </a:spcAft>
                </a:pPr>
                <a:r>
                  <a:rPr lang="pt-PT" dirty="0" err="1" smtClean="0">
                    <a:solidFill>
                      <a:schemeClr val="accent6">
                        <a:lumMod val="75000"/>
                      </a:schemeClr>
                    </a:solidFill>
                    <a:latin typeface="Consolas"/>
                    <a:ea typeface="Times New Roman"/>
                    <a:cs typeface="Times New Roman"/>
                  </a:rPr>
                  <a:t>MelhorNota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 </a:t>
                </a:r>
                <a:r>
                  <a:rPr lang="pt-PT" dirty="0">
                    <a:solidFill>
                      <a:prstClr val="black"/>
                    </a:solidFill>
                    <a:latin typeface="Consolas"/>
                    <a:ea typeface="Times New Roman"/>
                  </a:rPr>
                  <a:t>← Notas[1]</a:t>
                </a:r>
              </a:p>
              <a:p>
                <a:pPr marL="152400" algn="l">
                  <a:spcAft>
                    <a:spcPts val="0"/>
                  </a:spcAft>
                </a:pPr>
                <a:r>
                  <a:rPr lang="pt-PT" dirty="0">
                    <a:latin typeface="Consolas"/>
                    <a:ea typeface="Times New Roman"/>
                  </a:rPr>
                  <a:t>PARA </a:t>
                </a:r>
                <a:r>
                  <a:rPr lang="pt-PT" dirty="0" err="1" smtClean="0">
                    <a:latin typeface="Consolas"/>
                    <a:ea typeface="Times New Roman"/>
                  </a:rPr>
                  <a:t>iL</a:t>
                </a:r>
                <a:r>
                  <a:rPr lang="pt-PT" dirty="0" smtClean="0">
                    <a:latin typeface="Consolas"/>
                    <a:ea typeface="Times New Roman"/>
                  </a:rPr>
                  <a:t>=</a:t>
                </a:r>
                <a:r>
                  <a:rPr lang="pt-PT" dirty="0" smtClean="0">
                    <a:solidFill>
                      <a:srgbClr val="FF0000"/>
                    </a:solidFill>
                    <a:latin typeface="Consolas"/>
                    <a:ea typeface="Times New Roman"/>
                  </a:rPr>
                  <a:t>2</a:t>
                </a:r>
                <a:r>
                  <a:rPr lang="pt-PT" dirty="0" smtClean="0">
                    <a:latin typeface="Consolas"/>
                    <a:ea typeface="Times New Roman"/>
                  </a:rPr>
                  <a:t> </a:t>
                </a:r>
                <a:r>
                  <a:rPr lang="pt-PT" dirty="0">
                    <a:latin typeface="Consolas"/>
                    <a:ea typeface="Times New Roman"/>
                  </a:rPr>
                  <a:t>ATÉ </a:t>
                </a:r>
                <a:r>
                  <a:rPr lang="pt-PT" dirty="0" err="1">
                    <a:solidFill>
                      <a:srgbClr val="FF0000"/>
                    </a:solidFill>
                    <a:latin typeface="Consolas"/>
                    <a:ea typeface="Times New Roman"/>
                  </a:rPr>
                  <a:t>NAlunos</a:t>
                </a:r>
                <a:r>
                  <a:rPr lang="pt-PT" dirty="0">
                    <a:latin typeface="Consolas"/>
                    <a:ea typeface="Times New Roman"/>
                  </a:rPr>
                  <a:t> FAZER</a:t>
                </a:r>
              </a:p>
              <a:p>
                <a:pPr marL="449263" algn="l">
                  <a:spcAft>
                    <a:spcPts val="0"/>
                  </a:spcAft>
                </a:pPr>
                <a:r>
                  <a:rPr lang="pt-PT" dirty="0">
                    <a:latin typeface="Consolas"/>
                    <a:ea typeface="Times New Roman"/>
                  </a:rPr>
                  <a:t>SE Notas[</a:t>
                </a:r>
                <a:r>
                  <a:rPr lang="pt-PT" dirty="0" err="1">
                    <a:latin typeface="Consolas"/>
                    <a:ea typeface="Times New Roman"/>
                  </a:rPr>
                  <a:t>iL</a:t>
                </a:r>
                <a:r>
                  <a:rPr lang="pt-PT" dirty="0">
                    <a:latin typeface="Consolas"/>
                    <a:ea typeface="Times New Roman"/>
                  </a:rPr>
                  <a:t>] </a:t>
                </a:r>
                <a:r>
                  <a:rPr lang="pt-PT" dirty="0" smtClean="0">
                    <a:latin typeface="Consolas"/>
                    <a:ea typeface="Times New Roman"/>
                  </a:rPr>
                  <a:t>&gt; </a:t>
                </a:r>
                <a:r>
                  <a:rPr lang="pt-PT" dirty="0" err="1" smtClean="0">
                    <a:solidFill>
                      <a:schemeClr val="accent6">
                        <a:lumMod val="75000"/>
                      </a:schemeClr>
                    </a:solidFill>
                    <a:latin typeface="Consolas"/>
                    <a:ea typeface="Times New Roman"/>
                    <a:cs typeface="Times New Roman"/>
                  </a:rPr>
                  <a:t>MelhorNota</a:t>
                </a:r>
                <a:r>
                  <a:rPr lang="pt-PT" dirty="0" smtClean="0">
                    <a:solidFill>
                      <a:schemeClr val="accent6">
                        <a:lumMod val="75000"/>
                      </a:schemeClr>
                    </a:solidFill>
                    <a:latin typeface="Consolas"/>
                    <a:ea typeface="Times New Roman"/>
                    <a:cs typeface="Times New Roman"/>
                  </a:rPr>
                  <a:t> </a:t>
                </a:r>
                <a:r>
                  <a:rPr lang="pt-PT" dirty="0" smtClean="0">
                    <a:latin typeface="Consolas"/>
                    <a:ea typeface="Times New Roman"/>
                  </a:rPr>
                  <a:t>ENTÃO</a:t>
                </a:r>
                <a:endParaRPr lang="pt-PT" dirty="0">
                  <a:latin typeface="Consolas"/>
                  <a:ea typeface="Times New Roman"/>
                </a:endParaRPr>
              </a:p>
              <a:p>
                <a:pPr marL="723900" algn="l">
                  <a:spcAft>
                    <a:spcPts val="0"/>
                  </a:spcAft>
                </a:pPr>
                <a:r>
                  <a:rPr lang="pt-PT" dirty="0" err="1" smtClean="0">
                    <a:solidFill>
                      <a:schemeClr val="accent6">
                        <a:lumMod val="75000"/>
                      </a:schemeClr>
                    </a:solidFill>
                    <a:latin typeface="Consolas"/>
                    <a:ea typeface="Times New Roman"/>
                    <a:cs typeface="Times New Roman"/>
                  </a:rPr>
                  <a:t>MelhorNota</a:t>
                </a:r>
                <a:r>
                  <a:rPr lang="pt-PT" dirty="0" smtClean="0">
                    <a:solidFill>
                      <a:schemeClr val="accent6">
                        <a:lumMod val="75000"/>
                      </a:schemeClr>
                    </a:solidFill>
                    <a:latin typeface="Consolas"/>
                    <a:ea typeface="Times New Roman"/>
                    <a:cs typeface="Times New Roman"/>
                  </a:rPr>
                  <a:t> 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← </a:t>
                </a:r>
                <a:r>
                  <a:rPr lang="pt-PT" dirty="0">
                    <a:solidFill>
                      <a:prstClr val="black"/>
                    </a:solidFill>
                    <a:latin typeface="Consolas"/>
                    <a:ea typeface="Times New Roman"/>
                  </a:rPr>
                  <a:t>Notas[</a:t>
                </a:r>
                <a:r>
                  <a:rPr lang="pt-PT" dirty="0" err="1">
                    <a:solidFill>
                      <a:prstClr val="black"/>
                    </a:solidFill>
                    <a:latin typeface="Consolas"/>
                    <a:ea typeface="Times New Roman"/>
                  </a:rPr>
                  <a:t>iL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]</a:t>
                </a:r>
              </a:p>
              <a:p>
                <a:pPr marL="723900" algn="l">
                  <a:spcAft>
                    <a:spcPts val="0"/>
                  </a:spcAft>
                </a:pPr>
                <a:r>
                  <a:rPr lang="pt-PT" dirty="0" err="1" smtClean="0">
                    <a:latin typeface="Consolas"/>
                    <a:ea typeface="Times New Roman"/>
                    <a:cs typeface="Times New Roman"/>
                  </a:rPr>
                  <a:t>MelhorAluno</a:t>
                </a:r>
                <a:r>
                  <a:rPr lang="pt-PT" dirty="0" smtClean="0">
                    <a:latin typeface="Consolas"/>
                    <a:ea typeface="Times New Roman"/>
                    <a:cs typeface="Times New Roman"/>
                  </a:rPr>
                  <a:t> </a:t>
                </a:r>
                <a:r>
                  <a:rPr lang="pt-PT" dirty="0">
                    <a:solidFill>
                      <a:schemeClr val="accent6">
                        <a:lumMod val="75000"/>
                      </a:schemeClr>
                    </a:solidFill>
                    <a:latin typeface="Consolas"/>
                    <a:ea typeface="Times New Roman"/>
                    <a:cs typeface="Times New Roman"/>
                  </a:rPr>
                  <a:t> </a:t>
                </a:r>
                <a:r>
                  <a:rPr lang="pt-PT" dirty="0">
                    <a:solidFill>
                      <a:prstClr val="black"/>
                    </a:solidFill>
                    <a:latin typeface="Consolas"/>
                    <a:ea typeface="Times New Roman"/>
                  </a:rPr>
                  <a:t>← </a:t>
                </a:r>
                <a:r>
                  <a:rPr lang="pt-PT" dirty="0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Alunos[</a:t>
                </a:r>
                <a:r>
                  <a:rPr lang="pt-PT" dirty="0" err="1" smtClean="0">
                    <a:solidFill>
                      <a:prstClr val="black"/>
                    </a:solidFill>
                    <a:latin typeface="Consolas"/>
                    <a:ea typeface="Times New Roman"/>
                  </a:rPr>
                  <a:t>iL</a:t>
                </a:r>
                <a:r>
                  <a:rPr lang="pt-PT" dirty="0">
                    <a:solidFill>
                      <a:prstClr val="black"/>
                    </a:solidFill>
                    <a:latin typeface="Consolas"/>
                    <a:ea typeface="Times New Roman"/>
                  </a:rPr>
                  <a:t>]</a:t>
                </a:r>
              </a:p>
              <a:p>
                <a:pPr marL="449263" algn="l">
                  <a:spcAft>
                    <a:spcPts val="0"/>
                  </a:spcAft>
                </a:pPr>
                <a:r>
                  <a:rPr lang="pt-PT" dirty="0" err="1" smtClean="0">
                    <a:latin typeface="Consolas"/>
                    <a:ea typeface="Times New Roman"/>
                  </a:rPr>
                  <a:t>FIMSE</a:t>
                </a:r>
                <a:endParaRPr lang="pt-PT" dirty="0">
                  <a:latin typeface="Consolas"/>
                  <a:ea typeface="Times New Roman"/>
                </a:endParaRPr>
              </a:p>
              <a:p>
                <a:pPr marL="152400" algn="l">
                  <a:spcAft>
                    <a:spcPts val="0"/>
                  </a:spcAft>
                </a:pPr>
                <a:r>
                  <a:rPr lang="pt-PT" dirty="0" err="1">
                    <a:latin typeface="Consolas"/>
                    <a:ea typeface="Times New Roman"/>
                  </a:rPr>
                  <a:t>FIMPARA</a:t>
                </a:r>
                <a:r>
                  <a:rPr lang="pt-PT" dirty="0">
                    <a:latin typeface="Consolas"/>
                    <a:ea typeface="Times New Roman"/>
                  </a:rPr>
                  <a:t> /* </a:t>
                </a:r>
                <a:r>
                  <a:rPr lang="pt-PT" dirty="0" err="1">
                    <a:latin typeface="Consolas"/>
                    <a:ea typeface="Times New Roman"/>
                  </a:rPr>
                  <a:t>iL</a:t>
                </a:r>
                <a:r>
                  <a:rPr lang="pt-PT" dirty="0">
                    <a:latin typeface="Consolas"/>
                    <a:ea typeface="Times New Roman"/>
                  </a:rPr>
                  <a:t> </a:t>
                </a:r>
                <a:r>
                  <a:rPr lang="pt-PT" dirty="0" smtClean="0">
                    <a:latin typeface="Consolas"/>
                    <a:ea typeface="Times New Roman"/>
                  </a:rPr>
                  <a:t>*/</a:t>
                </a:r>
                <a:endParaRPr lang="pt-PT" dirty="0">
                  <a:latin typeface="Consolas"/>
                  <a:ea typeface="Times New Roman"/>
                </a:endParaRPr>
              </a:p>
            </p:txBody>
          </p:sp>
        </mc:Choice>
        <mc:Fallback xmlns="">
          <p:sp>
            <p:nvSpPr>
              <p:cNvPr id="6" name="Rec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8064896" cy="4247317"/>
              </a:xfrm>
              <a:prstGeom prst="rect">
                <a:avLst/>
              </a:prstGeom>
              <a:blipFill rotWithShape="1">
                <a:blip r:embed="rId2"/>
                <a:stretch>
                  <a:fillRect t="-573" b="-12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612" y="4077072"/>
            <a:ext cx="3694884" cy="18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3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Saída </a:t>
            </a:r>
            <a:r>
              <a:rPr lang="pt-PT" dirty="0"/>
              <a:t>de resultados </a:t>
            </a:r>
            <a:r>
              <a:rPr lang="pt-PT" dirty="0" smtClean="0"/>
              <a:t>(1)</a:t>
            </a:r>
            <a:endParaRPr lang="pt-PT" dirty="0"/>
          </a:p>
        </p:txBody>
      </p:sp>
      <p:sp>
        <p:nvSpPr>
          <p:cNvPr id="3" name="Rectângulo 2"/>
          <p:cNvSpPr/>
          <p:nvPr/>
        </p:nvSpPr>
        <p:spPr>
          <a:xfrm>
            <a:off x="467544" y="1484784"/>
            <a:ext cx="8521008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"Total de alunos: ", </a:t>
            </a:r>
            <a:r>
              <a:rPr lang="pt-PT" dirty="0" err="1">
                <a:latin typeface="Consolas"/>
                <a:ea typeface="Times New Roman"/>
              </a:rPr>
              <a:t>TotalAlunos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"Total de alunos aprovados: ", </a:t>
            </a:r>
            <a:r>
              <a:rPr lang="pt-PT" dirty="0" err="1">
                <a:latin typeface="Consolas"/>
                <a:ea typeface="Times New Roman"/>
              </a:rPr>
              <a:t>TotalAprovados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"Total alunos reprovados: ", </a:t>
            </a:r>
            <a:r>
              <a:rPr lang="pt-PT" dirty="0" err="1">
                <a:latin typeface="Consolas"/>
                <a:ea typeface="Times New Roman"/>
              </a:rPr>
              <a:t>TotalReprovados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"Percentagem de aprovados: ", </a:t>
            </a:r>
            <a:r>
              <a:rPr lang="pt-PT" dirty="0" err="1">
                <a:latin typeface="Consolas"/>
                <a:ea typeface="Times New Roman"/>
              </a:rPr>
              <a:t>PercentagemAprovados</a:t>
            </a:r>
            <a:r>
              <a:rPr lang="pt-PT" dirty="0">
                <a:latin typeface="Consolas"/>
                <a:ea typeface="Times New Roman"/>
              </a:rPr>
              <a:t>, " %"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"Média das notas: ", Media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"Mediana: ", Mediana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"Quantidade de modas: ", </a:t>
            </a:r>
            <a:r>
              <a:rPr lang="pt-PT" dirty="0" err="1">
                <a:latin typeface="Consolas"/>
                <a:ea typeface="Times New Roman"/>
              </a:rPr>
              <a:t>NModas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 smtClean="0">
                <a:latin typeface="Consolas"/>
                <a:ea typeface="Times New Roman"/>
              </a:rPr>
              <a:t>ESCREVER </a:t>
            </a:r>
            <a:r>
              <a:rPr lang="pt-PT" dirty="0">
                <a:latin typeface="Consolas"/>
                <a:ea typeface="Times New Roman"/>
              </a:rPr>
              <a:t>"</a:t>
            </a:r>
            <a:r>
              <a:rPr lang="pt-PT" dirty="0" smtClean="0">
                <a:latin typeface="Consolas"/>
                <a:ea typeface="Times New Roman"/>
              </a:rPr>
              <a:t>Moda(s):"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PARA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=1 ATÉ </a:t>
            </a:r>
            <a:r>
              <a:rPr lang="pt-PT" dirty="0" err="1">
                <a:solidFill>
                  <a:srgbClr val="FF0000"/>
                </a:solidFill>
                <a:latin typeface="Consolas"/>
                <a:ea typeface="Times New Roman"/>
              </a:rPr>
              <a:t>NModas</a:t>
            </a:r>
            <a:r>
              <a:rPr lang="pt-PT" dirty="0">
                <a:latin typeface="Consolas"/>
                <a:ea typeface="Times New Roman"/>
              </a:rPr>
              <a:t> FAZER</a:t>
            </a:r>
            <a:endParaRPr lang="pt-PT" dirty="0">
              <a:latin typeface="Times New Roman"/>
              <a:ea typeface="Times New Roman"/>
            </a:endParaRPr>
          </a:p>
          <a:p>
            <a:pPr marL="3048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Modas[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] /* Muda de linha */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 err="1">
                <a:latin typeface="Consolas"/>
                <a:ea typeface="Times New Roman"/>
              </a:rPr>
              <a:t>FIMPARA</a:t>
            </a:r>
            <a:r>
              <a:rPr lang="pt-PT" dirty="0">
                <a:latin typeface="Consolas"/>
                <a:ea typeface="Times New Roman"/>
              </a:rPr>
              <a:t> /*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 </a:t>
            </a:r>
            <a:r>
              <a:rPr lang="pt-PT" dirty="0" smtClean="0">
                <a:latin typeface="Consolas"/>
                <a:ea typeface="Times New Roman"/>
              </a:rPr>
              <a:t>*/</a:t>
            </a: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"Quantidade de modas: ", </a:t>
            </a:r>
            <a:r>
              <a:rPr lang="pt-PT" dirty="0" err="1">
                <a:latin typeface="Consolas"/>
                <a:ea typeface="Times New Roman"/>
              </a:rPr>
              <a:t>NModas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"Variância: ", </a:t>
            </a:r>
            <a:r>
              <a:rPr lang="pt-PT" dirty="0" err="1">
                <a:latin typeface="Consolas"/>
                <a:ea typeface="Times New Roman"/>
              </a:rPr>
              <a:t>s2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"Desvio padrão: ", s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"Lista alunos aprovados</a:t>
            </a:r>
            <a:r>
              <a:rPr lang="pt-PT" dirty="0" smtClean="0">
                <a:latin typeface="Consolas"/>
                <a:ea typeface="Times New Roman"/>
              </a:rPr>
              <a:t>:"</a:t>
            </a:r>
            <a:endParaRPr lang="pt-PT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5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Saída </a:t>
            </a:r>
            <a:r>
              <a:rPr lang="pt-PT" dirty="0"/>
              <a:t>de resultados </a:t>
            </a:r>
            <a:r>
              <a:rPr lang="pt-PT" dirty="0" smtClean="0"/>
              <a:t>(2)</a:t>
            </a:r>
            <a:endParaRPr lang="pt-PT" dirty="0"/>
          </a:p>
        </p:txBody>
      </p:sp>
      <p:sp>
        <p:nvSpPr>
          <p:cNvPr id="3" name="Rectângulo 2"/>
          <p:cNvSpPr/>
          <p:nvPr/>
        </p:nvSpPr>
        <p:spPr>
          <a:xfrm>
            <a:off x="467544" y="1484784"/>
            <a:ext cx="8064896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"Lista alunos aprovados:"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PARA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=1 ATÉ </a:t>
            </a:r>
            <a:r>
              <a:rPr lang="pt-PT" dirty="0" err="1">
                <a:solidFill>
                  <a:srgbClr val="FF0000"/>
                </a:solidFill>
                <a:latin typeface="Consolas"/>
                <a:ea typeface="Times New Roman"/>
              </a:rPr>
              <a:t>TotalAprovados</a:t>
            </a:r>
            <a:r>
              <a:rPr lang="pt-PT" dirty="0">
                <a:latin typeface="Consolas"/>
                <a:ea typeface="Times New Roman"/>
              </a:rPr>
              <a:t> FAZER</a:t>
            </a:r>
            <a:endParaRPr lang="pt-PT" dirty="0">
              <a:latin typeface="Times New Roman"/>
              <a:ea typeface="Times New Roman"/>
            </a:endParaRPr>
          </a:p>
          <a:p>
            <a:pPr marL="3048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</a:t>
            </a:r>
            <a:r>
              <a:rPr lang="pt-PT" dirty="0" err="1">
                <a:latin typeface="Consolas"/>
                <a:ea typeface="Times New Roman"/>
              </a:rPr>
              <a:t>ListaAprovados</a:t>
            </a:r>
            <a:r>
              <a:rPr lang="pt-PT" dirty="0">
                <a:latin typeface="Consolas"/>
                <a:ea typeface="Times New Roman"/>
              </a:rPr>
              <a:t>[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] /* Muda de linha */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 err="1">
                <a:latin typeface="Consolas"/>
                <a:ea typeface="Times New Roman"/>
              </a:rPr>
              <a:t>FIMPARA</a:t>
            </a:r>
            <a:r>
              <a:rPr lang="pt-PT" dirty="0">
                <a:latin typeface="Consolas"/>
                <a:ea typeface="Times New Roman"/>
              </a:rPr>
              <a:t> /*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 */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"Lista alunos reprovados:"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PARA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=1 ATÉ </a:t>
            </a:r>
            <a:r>
              <a:rPr lang="pt-PT" dirty="0" err="1">
                <a:solidFill>
                  <a:srgbClr val="FF0000"/>
                </a:solidFill>
                <a:latin typeface="Consolas"/>
                <a:ea typeface="Times New Roman"/>
              </a:rPr>
              <a:t>TotalReprovados</a:t>
            </a:r>
            <a:r>
              <a:rPr lang="pt-PT" dirty="0">
                <a:latin typeface="Consolas"/>
                <a:ea typeface="Times New Roman"/>
              </a:rPr>
              <a:t> FAZER</a:t>
            </a:r>
            <a:endParaRPr lang="pt-PT" dirty="0">
              <a:latin typeface="Times New Roman"/>
              <a:ea typeface="Times New Roman"/>
            </a:endParaRPr>
          </a:p>
          <a:p>
            <a:pPr marL="3048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</a:t>
            </a:r>
            <a:r>
              <a:rPr lang="pt-PT" dirty="0" err="1">
                <a:latin typeface="Consolas"/>
                <a:ea typeface="Times New Roman"/>
              </a:rPr>
              <a:t>ListaReprovados</a:t>
            </a:r>
            <a:r>
              <a:rPr lang="pt-PT" dirty="0">
                <a:latin typeface="Consolas"/>
                <a:ea typeface="Times New Roman"/>
              </a:rPr>
              <a:t>[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] /* Muda de linha */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 err="1">
                <a:latin typeface="Consolas"/>
                <a:ea typeface="Times New Roman"/>
              </a:rPr>
              <a:t>FIMPARA</a:t>
            </a:r>
            <a:r>
              <a:rPr lang="pt-PT" dirty="0">
                <a:latin typeface="Consolas"/>
                <a:ea typeface="Times New Roman"/>
              </a:rPr>
              <a:t> /*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 */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"Listas todos alunos + notas:"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PARA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=1 ATÉ </a:t>
            </a:r>
            <a:r>
              <a:rPr lang="pt-PT" dirty="0" err="1">
                <a:solidFill>
                  <a:srgbClr val="FF0000"/>
                </a:solidFill>
                <a:latin typeface="Consolas"/>
                <a:ea typeface="Times New Roman"/>
              </a:rPr>
              <a:t>TotalAlunos</a:t>
            </a:r>
            <a:r>
              <a:rPr lang="pt-PT" dirty="0">
                <a:latin typeface="Consolas"/>
                <a:ea typeface="Times New Roman"/>
              </a:rPr>
              <a:t> FAZER</a:t>
            </a:r>
            <a:endParaRPr lang="pt-PT" dirty="0">
              <a:latin typeface="Times New Roman"/>
              <a:ea typeface="Times New Roman"/>
            </a:endParaRPr>
          </a:p>
          <a:p>
            <a:pPr marL="3048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</a:t>
            </a:r>
            <a:r>
              <a:rPr lang="pt-PT" dirty="0" err="1">
                <a:latin typeface="Consolas"/>
                <a:ea typeface="Times New Roman"/>
              </a:rPr>
              <a:t>ListaTodosAlunos</a:t>
            </a:r>
            <a:r>
              <a:rPr lang="pt-PT" dirty="0">
                <a:latin typeface="Consolas"/>
                <a:ea typeface="Times New Roman"/>
              </a:rPr>
              <a:t>[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], " ", </a:t>
            </a:r>
            <a:r>
              <a:rPr lang="pt-PT" dirty="0" err="1">
                <a:latin typeface="Consolas"/>
                <a:ea typeface="Times New Roman"/>
              </a:rPr>
              <a:t>ListaTodasNotas</a:t>
            </a:r>
            <a:r>
              <a:rPr lang="pt-PT" dirty="0">
                <a:latin typeface="Consolas"/>
                <a:ea typeface="Times New Roman"/>
              </a:rPr>
              <a:t>[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] 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 err="1">
                <a:latin typeface="Consolas"/>
                <a:ea typeface="Times New Roman"/>
              </a:rPr>
              <a:t>FIMPARA</a:t>
            </a:r>
            <a:r>
              <a:rPr lang="pt-PT" dirty="0">
                <a:latin typeface="Consolas"/>
                <a:ea typeface="Times New Roman"/>
              </a:rPr>
              <a:t> /* </a:t>
            </a:r>
            <a:r>
              <a:rPr lang="pt-PT" dirty="0" err="1">
                <a:latin typeface="Consolas"/>
                <a:ea typeface="Times New Roman"/>
              </a:rPr>
              <a:t>iL</a:t>
            </a:r>
            <a:r>
              <a:rPr lang="pt-PT" dirty="0">
                <a:latin typeface="Consolas"/>
                <a:ea typeface="Times New Roman"/>
              </a:rPr>
              <a:t> */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"Melhor aluno: ", </a:t>
            </a:r>
            <a:r>
              <a:rPr lang="pt-PT" dirty="0" err="1">
                <a:latin typeface="Consolas"/>
                <a:ea typeface="Times New Roman"/>
              </a:rPr>
              <a:t>MelhorAluno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"Melhor nota: ", </a:t>
            </a:r>
            <a:r>
              <a:rPr lang="pt-PT" dirty="0" err="1">
                <a:latin typeface="Consolas"/>
                <a:ea typeface="Times New Roman"/>
              </a:rPr>
              <a:t>MelhorNota</a:t>
            </a:r>
            <a:endParaRPr lang="pt-PT" dirty="0">
              <a:latin typeface="Times New Roman"/>
              <a:ea typeface="Times New Roman"/>
            </a:endParaRPr>
          </a:p>
          <a:p>
            <a:pPr marL="152400" algn="l">
              <a:spcAft>
                <a:spcPts val="0"/>
              </a:spcAft>
            </a:pPr>
            <a:r>
              <a:rPr lang="pt-PT" dirty="0">
                <a:latin typeface="Consolas"/>
                <a:ea typeface="Times New Roman"/>
              </a:rPr>
              <a:t>ESCREVER "Pior nota: ", </a:t>
            </a:r>
            <a:r>
              <a:rPr lang="pt-PT" dirty="0" err="1">
                <a:latin typeface="Consolas"/>
                <a:ea typeface="Times New Roman"/>
              </a:rPr>
              <a:t>PiorNota</a:t>
            </a:r>
            <a:endParaRPr lang="pt-PT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73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Dados originais: média</a:t>
            </a:r>
            <a:endParaRPr lang="pt-PT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682815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741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modas e mediana</a:t>
            </a:r>
            <a:endParaRPr lang="pt-PT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707507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735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modas e mediana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688072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935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Pesquisa de dados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Algum aluno teve 16 valores ?</a:t>
            </a:r>
          </a:p>
          <a:p>
            <a:r>
              <a:rPr lang="pt-PT" dirty="0" smtClean="0"/>
              <a:t>Quantos alunos tiveram 14 ?</a:t>
            </a:r>
          </a:p>
          <a:p>
            <a:endParaRPr lang="pt-PT" dirty="0"/>
          </a:p>
          <a:p>
            <a:r>
              <a:rPr lang="pt-PT" dirty="0" smtClean="0"/>
              <a:t>O Miguel que nota teve ?</a:t>
            </a:r>
          </a:p>
          <a:p>
            <a:r>
              <a:rPr lang="pt-PT" dirty="0" smtClean="0"/>
              <a:t>O João tem nota ?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16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3" y="1430009"/>
            <a:ext cx="4990328" cy="27699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2824444"/>
            <a:ext cx="4668059" cy="312483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48792" y="688970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12,14,12,17,6,19,17,8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642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Propostas</a:t>
            </a:r>
            <a:endParaRPr lang="pt-PT" dirty="0"/>
          </a:p>
        </p:txBody>
      </p:sp>
      <p:pic>
        <p:nvPicPr>
          <p:cNvPr id="1027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98448"/>
            <a:ext cx="7177236" cy="532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média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5</a:t>
            </a:fld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lum bright="30000" contrast="30000"/>
          </a:blip>
          <a:srcRect/>
          <a:stretch>
            <a:fillRect/>
          </a:stretch>
        </p:blipFill>
        <p:spPr bwMode="auto">
          <a:xfrm>
            <a:off x="152400" y="1752600"/>
            <a:ext cx="8836385" cy="381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95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6</a:t>
            </a:fld>
            <a:endParaRPr lang="pt-P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 contrast="20000"/>
          </a:blip>
          <a:srcRect/>
          <a:stretch>
            <a:fillRect/>
          </a:stretch>
        </p:blipFill>
        <p:spPr bwMode="auto">
          <a:xfrm>
            <a:off x="304800" y="1905000"/>
            <a:ext cx="8658225" cy="320372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7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mediana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7</a:t>
            </a:fld>
            <a:endParaRPr lang="pt-P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 contrast="20000"/>
          </a:blip>
          <a:srcRect/>
          <a:stretch>
            <a:fillRect/>
          </a:stretch>
        </p:blipFill>
        <p:spPr bwMode="auto">
          <a:xfrm>
            <a:off x="304800" y="2438400"/>
            <a:ext cx="8686801" cy="191819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18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variância</a:t>
            </a:r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4" y="1484784"/>
            <a:ext cx="822712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55776" y="5805264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100" dirty="0">
                <a:hlinkClick r:id="rId3"/>
              </a:rPr>
              <a:t>http://</a:t>
            </a:r>
            <a:r>
              <a:rPr lang="pt-PT" sz="1100" dirty="0" smtClean="0">
                <a:hlinkClick r:id="rId3"/>
              </a:rPr>
              <a:t>www.alea.pt/html/nocoes/html/cap5_2_1.html</a:t>
            </a:r>
            <a:r>
              <a:rPr lang="pt-PT" sz="1100" dirty="0" smtClean="0"/>
              <a:t> </a:t>
            </a: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8987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Desvio padrão</a:t>
            </a:r>
            <a:endParaRPr lang="pt-PT" dirty="0"/>
          </a:p>
        </p:txBody>
      </p:sp>
      <p:sp>
        <p:nvSpPr>
          <p:cNvPr id="3" name="Rectangle 2"/>
          <p:cNvSpPr/>
          <p:nvPr/>
        </p:nvSpPr>
        <p:spPr>
          <a:xfrm>
            <a:off x="2699792" y="609329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100" dirty="0">
                <a:hlinkClick r:id="rId2"/>
              </a:rPr>
              <a:t>http://</a:t>
            </a:r>
            <a:r>
              <a:rPr lang="pt-PT" sz="1100" dirty="0" smtClean="0">
                <a:hlinkClick r:id="rId2"/>
              </a:rPr>
              <a:t>www.alea.pt/html/nocoes/html/cap5_2_1.html</a:t>
            </a:r>
            <a:r>
              <a:rPr lang="pt-PT" sz="1100" dirty="0" smtClean="0"/>
              <a:t> </a:t>
            </a:r>
            <a:endParaRPr lang="pt-PT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07958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5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oDiapositivos2007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_Ficheiros_Reservado_RH_template_apresentacao_ubi</Template>
  <TotalTime>11697</TotalTime>
  <Words>1109</Words>
  <Application>Microsoft Office PowerPoint</Application>
  <PresentationFormat>On-screen Show (4:3)</PresentationFormat>
  <Paragraphs>256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ModeloDiapositivos2007</vt:lpstr>
      <vt:lpstr> vetores - estatística </vt:lpstr>
      <vt:lpstr>Exercício</vt:lpstr>
      <vt:lpstr>Estrutura de dados: vetores</vt:lpstr>
      <vt:lpstr>Exemplo</vt:lpstr>
      <vt:lpstr>média</vt:lpstr>
      <vt:lpstr>moda</vt:lpstr>
      <vt:lpstr>mediana</vt:lpstr>
      <vt:lpstr>variância</vt:lpstr>
      <vt:lpstr>Desvio padrão</vt:lpstr>
      <vt:lpstr>variáveis de entrada (1)</vt:lpstr>
      <vt:lpstr>variáveis de entrada (2)</vt:lpstr>
      <vt:lpstr>variáveis de entrada (3)</vt:lpstr>
      <vt:lpstr>variáveis de entrada (4)</vt:lpstr>
      <vt:lpstr>PowerPoint Presentation</vt:lpstr>
      <vt:lpstr>PowerPoint Presentation</vt:lpstr>
      <vt:lpstr>PowerPoint Presentation</vt:lpstr>
      <vt:lpstr>Entrada de dados</vt:lpstr>
      <vt:lpstr>Proc(1): Aprovados/REP/pERC</vt:lpstr>
      <vt:lpstr>Proc(1): mÉDIA</vt:lpstr>
      <vt:lpstr>Proc(1): MODA(s)-1</vt:lpstr>
      <vt:lpstr>Proc(1): MODA(s)-2</vt:lpstr>
      <vt:lpstr>Proc(1): MODA(s)-2</vt:lpstr>
      <vt:lpstr>Proc: Variância (&gt;= 0)</vt:lpstr>
      <vt:lpstr>Proc: Desvio padrão (&gt;= 0.0, &lt;= 20.0)</vt:lpstr>
      <vt:lpstr>PROC: Lista Aprovados/Rep</vt:lpstr>
      <vt:lpstr>PROC: Mediana</vt:lpstr>
      <vt:lpstr>PROC: Mediana: ordenar</vt:lpstr>
      <vt:lpstr>PROC: Mediana: ordenar (i=2)</vt:lpstr>
      <vt:lpstr>PROC: Mediana: ordenar</vt:lpstr>
      <vt:lpstr>PROC: Mediana: ordenar</vt:lpstr>
      <vt:lpstr>PROC: Mediana: ordenar</vt:lpstr>
      <vt:lpstr>PROC: Mediana: Escolher …</vt:lpstr>
      <vt:lpstr>PROC: Melhores e pior …</vt:lpstr>
      <vt:lpstr>Saída de resultados (1)</vt:lpstr>
      <vt:lpstr>Saída de resultados (2)</vt:lpstr>
      <vt:lpstr>Dados originais: média</vt:lpstr>
      <vt:lpstr>modas e mediana</vt:lpstr>
      <vt:lpstr>modas e mediana</vt:lpstr>
      <vt:lpstr>Pesquisa de dados</vt:lpstr>
      <vt:lpstr>Propostas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pnunes</dc:creator>
  <cp:lastModifiedBy>pnunes</cp:lastModifiedBy>
  <cp:revision>1135</cp:revision>
  <dcterms:created xsi:type="dcterms:W3CDTF">2009-02-04T15:37:43Z</dcterms:created>
  <dcterms:modified xsi:type="dcterms:W3CDTF">2011-10-17T09:15:00Z</dcterms:modified>
</cp:coreProperties>
</file>