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77"/>
  </p:notesMasterIdLst>
  <p:handoutMasterIdLst>
    <p:handoutMasterId r:id="rId78"/>
  </p:handoutMasterIdLst>
  <p:sldIdLst>
    <p:sldId id="456" r:id="rId2"/>
    <p:sldId id="506" r:id="rId3"/>
    <p:sldId id="577" r:id="rId4"/>
    <p:sldId id="557" r:id="rId5"/>
    <p:sldId id="578" r:id="rId6"/>
    <p:sldId id="562" r:id="rId7"/>
    <p:sldId id="563" r:id="rId8"/>
    <p:sldId id="564" r:id="rId9"/>
    <p:sldId id="558" r:id="rId10"/>
    <p:sldId id="560" r:id="rId11"/>
    <p:sldId id="561" r:id="rId12"/>
    <p:sldId id="566" r:id="rId13"/>
    <p:sldId id="567" r:id="rId14"/>
    <p:sldId id="568" r:id="rId15"/>
    <p:sldId id="565" r:id="rId16"/>
    <p:sldId id="559" r:id="rId17"/>
    <p:sldId id="569" r:id="rId18"/>
    <p:sldId id="570" r:id="rId19"/>
    <p:sldId id="571" r:id="rId20"/>
    <p:sldId id="572" r:id="rId21"/>
    <p:sldId id="573" r:id="rId22"/>
    <p:sldId id="575" r:id="rId23"/>
    <p:sldId id="576" r:id="rId24"/>
    <p:sldId id="574" r:id="rId25"/>
    <p:sldId id="579" r:id="rId26"/>
    <p:sldId id="508" r:id="rId27"/>
    <p:sldId id="544" r:id="rId28"/>
    <p:sldId id="545" r:id="rId29"/>
    <p:sldId id="509" r:id="rId30"/>
    <p:sldId id="514" r:id="rId31"/>
    <p:sldId id="527" r:id="rId32"/>
    <p:sldId id="521" r:id="rId33"/>
    <p:sldId id="525" r:id="rId34"/>
    <p:sldId id="523" r:id="rId35"/>
    <p:sldId id="524" r:id="rId36"/>
    <p:sldId id="526" r:id="rId37"/>
    <p:sldId id="529" r:id="rId38"/>
    <p:sldId id="554" r:id="rId39"/>
    <p:sldId id="518" r:id="rId40"/>
    <p:sldId id="531" r:id="rId41"/>
    <p:sldId id="532" r:id="rId42"/>
    <p:sldId id="533" r:id="rId43"/>
    <p:sldId id="556" r:id="rId44"/>
    <p:sldId id="534" r:id="rId45"/>
    <p:sldId id="543" r:id="rId46"/>
    <p:sldId id="536" r:id="rId47"/>
    <p:sldId id="547" r:id="rId48"/>
    <p:sldId id="546" r:id="rId49"/>
    <p:sldId id="541" r:id="rId50"/>
    <p:sldId id="542" r:id="rId51"/>
    <p:sldId id="537" r:id="rId52"/>
    <p:sldId id="538" r:id="rId53"/>
    <p:sldId id="549" r:id="rId54"/>
    <p:sldId id="539" r:id="rId55"/>
    <p:sldId id="540" r:id="rId56"/>
    <p:sldId id="551" r:id="rId57"/>
    <p:sldId id="552" r:id="rId58"/>
    <p:sldId id="553" r:id="rId59"/>
    <p:sldId id="582" r:id="rId60"/>
    <p:sldId id="583" r:id="rId61"/>
    <p:sldId id="584" r:id="rId62"/>
    <p:sldId id="520" r:id="rId63"/>
    <p:sldId id="555" r:id="rId64"/>
    <p:sldId id="519" r:id="rId65"/>
    <p:sldId id="517" r:id="rId66"/>
    <p:sldId id="510" r:id="rId67"/>
    <p:sldId id="548" r:id="rId68"/>
    <p:sldId id="511" r:id="rId69"/>
    <p:sldId id="512" r:id="rId70"/>
    <p:sldId id="500" r:id="rId71"/>
    <p:sldId id="504" r:id="rId72"/>
    <p:sldId id="581" r:id="rId73"/>
    <p:sldId id="530" r:id="rId74"/>
    <p:sldId id="507" r:id="rId75"/>
    <p:sldId id="499" r:id="rId76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99FFCC"/>
    <a:srgbClr val="66CCFF"/>
    <a:srgbClr val="FFFF66"/>
    <a:srgbClr val="00CC00"/>
    <a:srgbClr val="3399FF"/>
    <a:srgbClr val="99FF99"/>
    <a:srgbClr val="FFFFCC"/>
    <a:srgbClr val="33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5" autoAdjust="0"/>
    <p:restoredTop sz="98655" autoAdjust="0"/>
  </p:normalViewPr>
  <p:slideViewPr>
    <p:cSldViewPr snapToObjects="1">
      <p:cViewPr>
        <p:scale>
          <a:sx n="100" d="100"/>
          <a:sy n="100" d="100"/>
        </p:scale>
        <p:origin x="-1206" y="-288"/>
      </p:cViewPr>
      <p:guideLst>
        <p:guide orient="horz" pos="2160"/>
        <p:guide pos="16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Objects="1">
      <p:cViewPr varScale="1">
        <p:scale>
          <a:sx n="63" d="100"/>
          <a:sy n="63" d="100"/>
        </p:scale>
        <p:origin x="-197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357563" y="32385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rebuchet MS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49275" y="8459788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rebuchet MS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357563" y="8459788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rebuchet MS" pitchFamily="34" charset="0"/>
              </a:defRPr>
            </a:lvl1pPr>
          </a:lstStyle>
          <a:p>
            <a:fld id="{33512BAA-8EAD-4C5D-9B5A-571C82659D9C}" type="slidenum">
              <a:rPr lang="en-US"/>
              <a:pPr/>
              <a:t>‹nº›</a:t>
            </a:fld>
            <a:endParaRPr lang="en-US" dirty="0"/>
          </a:p>
        </p:txBody>
      </p:sp>
      <p:pic>
        <p:nvPicPr>
          <p:cNvPr id="10246" name="Picture 6" descr="Ubi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79388"/>
            <a:ext cx="1511300" cy="6619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2934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746C5E29-0ED9-44F7-897D-1C27145F85A9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136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www.ipg.pt/user/~pnunes/" TargetMode="External"/><Relationship Id="rId4" Type="http://schemas.openxmlformats.org/officeDocument/2006/relationships/hyperlink" Target="mailto:pnunes@ipg.pt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3500439"/>
            <a:ext cx="8458200" cy="642943"/>
          </a:xfrm>
        </p:spPr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0" lang="pt-PT" dirty="0" smtClean="0"/>
              <a:t>Clique para editar o estilo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4181480"/>
            <a:ext cx="8458200" cy="500067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dirty="0" smtClean="0"/>
              <a:t>Faça clique para editar o estilo</a:t>
            </a:r>
            <a:endParaRPr kumimoji="0"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3C50-C781-42A5-AA36-3E6A3F119143}" type="datetime1">
              <a:rPr lang="pt-PT" smtClean="0"/>
              <a:t>14-11-2011</a:t>
            </a:fld>
            <a:endParaRPr lang="pt-PT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E6EDD40-70B4-488F-BC12-BC9114577641}" type="slidenum">
              <a:rPr lang="pt-PT" smtClean="0"/>
              <a:pPr/>
              <a:t>‹nº›</a:t>
            </a:fld>
            <a:endParaRPr lang="pt-PT"/>
          </a:p>
        </p:txBody>
      </p:sp>
      <p:pic>
        <p:nvPicPr>
          <p:cNvPr id="10" name="Picture 9" descr="C:\Users\Noel\Desktop\9001_2000_tif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88" y="5786455"/>
            <a:ext cx="973331" cy="9477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3" name="Grupo 12"/>
          <p:cNvGrpSpPr/>
          <p:nvPr userDrawn="1"/>
        </p:nvGrpSpPr>
        <p:grpSpPr>
          <a:xfrm>
            <a:off x="112317" y="571481"/>
            <a:ext cx="4487895" cy="2789471"/>
            <a:chOff x="2328053" y="571480"/>
            <a:chExt cx="4487895" cy="2789471"/>
          </a:xfrm>
        </p:grpSpPr>
        <p:sp>
          <p:nvSpPr>
            <p:cNvPr id="12" name="CaixaDeTexto 11"/>
            <p:cNvSpPr txBox="1"/>
            <p:nvPr userDrawn="1"/>
          </p:nvSpPr>
          <p:spPr>
            <a:xfrm>
              <a:off x="2328053" y="2714620"/>
              <a:ext cx="44878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1800" b="1" baseline="0" dirty="0" smtClean="0">
                  <a:latin typeface="Eurostile" pitchFamily="2" charset="0"/>
                </a:rPr>
                <a:t>Escola Superior de Tecnologia e Gestão</a:t>
              </a:r>
              <a:endParaRPr lang="pt-PT" sz="1800" b="1" dirty="0" smtClean="0">
                <a:latin typeface="Eurostile" pitchFamily="2" charset="0"/>
              </a:endParaRPr>
            </a:p>
            <a:p>
              <a:pPr algn="ctr"/>
              <a:r>
                <a:rPr lang="pt-PT" sz="1800" dirty="0" smtClean="0">
                  <a:latin typeface="Eurostile" pitchFamily="2" charset="0"/>
                </a:rPr>
                <a:t>Instituto Politécnico</a:t>
              </a:r>
              <a:r>
                <a:rPr lang="pt-PT" sz="1800" baseline="0" dirty="0" smtClean="0">
                  <a:latin typeface="Eurostile" pitchFamily="2" charset="0"/>
                </a:rPr>
                <a:t> da Guarda</a:t>
              </a:r>
            </a:p>
          </p:txBody>
        </p:sp>
        <p:pic>
          <p:nvPicPr>
            <p:cNvPr id="3074" name="Picture 2" descr="C:\Documents and Settings\pcardao\Ambiente de trabalho\Simb.tif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00430" y="571480"/>
              <a:ext cx="2143140" cy="2189155"/>
            </a:xfrm>
            <a:prstGeom prst="rect">
              <a:avLst/>
            </a:prstGeom>
            <a:noFill/>
          </p:spPr>
        </p:pic>
      </p:grpSp>
      <p:sp>
        <p:nvSpPr>
          <p:cNvPr id="20" name="Title 1"/>
          <p:cNvSpPr txBox="1">
            <a:spLocks/>
          </p:cNvSpPr>
          <p:nvPr userDrawn="1"/>
        </p:nvSpPr>
        <p:spPr>
          <a:xfrm>
            <a:off x="857226" y="4938353"/>
            <a:ext cx="4786313" cy="1500187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vert="horz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2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Paulo Nunes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Av. Dr. Francisco Sá Carneiro, 50 - 6301-559 Guarda</a:t>
            </a:r>
            <a:br>
              <a:rPr kumimoji="0" lang="pt-PT" sz="1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PT" sz="10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Telf</a:t>
            </a:r>
            <a:r>
              <a:rPr kumimoji="0" lang="pt-PT" sz="1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271220161, </a:t>
            </a:r>
            <a:r>
              <a:rPr kumimoji="0" lang="pt-PT" sz="10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Ext</a:t>
            </a:r>
            <a:r>
              <a:rPr kumimoji="0" lang="pt-PT" sz="1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161, Gab:20</a:t>
            </a:r>
            <a:br>
              <a:rPr kumimoji="0" lang="pt-PT" sz="1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PT" sz="7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GPS: </a:t>
            </a:r>
            <a:r>
              <a:rPr kumimoji="0" lang="en-US" sz="7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Latitude: 40.5416236730513,  Longitude: -7.28243350982666</a:t>
            </a:r>
            <a:r>
              <a:rPr kumimoji="0" lang="en-US" sz="1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1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PT" sz="9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VoIP</a:t>
            </a:r>
            <a:r>
              <a:rPr kumimoji="0" lang="pt-PT" sz="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pt-PT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4" tooltip="mailto:pnunes@ipg.pt"/>
              </a:rPr>
              <a:t>pnunes@ipg.pt</a:t>
            </a:r>
            <a:r>
              <a:rPr kumimoji="0" lang="pt-PT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</a:t>
            </a:r>
            <a:r>
              <a:rPr kumimoji="0" lang="pt-PT" sz="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Msn: </a:t>
            </a:r>
            <a:r>
              <a:rPr kumimoji="0" lang="pt-PT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4" tooltip="mailto:pnunes@ipg.pt"/>
              </a:rPr>
              <a:t>pnunes@ipg.pt</a:t>
            </a:r>
            <a:r>
              <a:rPr kumimoji="0" lang="pt-PT" sz="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pt-PT" sz="9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Skype</a:t>
            </a:r>
            <a:r>
              <a:rPr kumimoji="0" lang="pt-PT" sz="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pt-PT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pnunes.ipg.pt</a:t>
            </a:r>
            <a:r>
              <a:rPr kumimoji="0" lang="pt-PT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pt-PT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PT" sz="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Email: </a:t>
            </a:r>
            <a:r>
              <a:rPr kumimoji="0" lang="pt-PT" sz="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4" tooltip="mailto:pnunes@ipg.pt"/>
              </a:rPr>
              <a:t>m</a:t>
            </a:r>
            <a:r>
              <a:rPr kumimoji="0" lang="pt-PT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4" tooltip="mailto:pnunes@ipg.pt"/>
              </a:rPr>
              <a:t>ailto:pnunes@ipg.pt</a:t>
            </a:r>
            <a:r>
              <a:rPr kumimoji="0" lang="pt-PT" sz="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Web: </a:t>
            </a:r>
            <a:r>
              <a:rPr kumimoji="0" lang="pt-PT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5" tooltip="http://www.ipg.pt/user/~pnunes/"/>
              </a:rPr>
              <a:t>http://</a:t>
            </a:r>
            <a:r>
              <a:rPr kumimoji="0" lang="pt-PT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5" tooltip="http://www.ipg.pt/user/~pnunes/"/>
              </a:rPr>
              <a:t>www.ipg.pt/user</a:t>
            </a:r>
            <a:r>
              <a:rPr kumimoji="0" lang="pt-PT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5" tooltip="http://www.ipg.pt/user/~pnunes/"/>
              </a:rPr>
              <a:t>/~pnunes/</a:t>
            </a:r>
            <a:endParaRPr kumimoji="0" lang="pt-PT" sz="28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 userDrawn="1"/>
        </p:nvSpPr>
        <p:spPr bwMode="auto">
          <a:xfrm>
            <a:off x="209550" y="416243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noProof="0" smtClean="0"/>
              <a:t>Clique para editar o estilo</a:t>
            </a:r>
            <a:endParaRPr kumimoji="0" lang="pt-PT" noProof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PT" noProof="0" smtClean="0"/>
              <a:t>Clique para editar os estilos</a:t>
            </a:r>
          </a:p>
          <a:p>
            <a:pPr lvl="1" eaLnBrk="1" latinLnBrk="0" hangingPunct="1"/>
            <a:r>
              <a:rPr lang="pt-PT" noProof="0" smtClean="0"/>
              <a:t>Segundo nível</a:t>
            </a:r>
          </a:p>
          <a:p>
            <a:pPr lvl="2" eaLnBrk="1" latinLnBrk="0" hangingPunct="1"/>
            <a:r>
              <a:rPr lang="pt-PT" noProof="0" smtClean="0"/>
              <a:t>Terceiro nível</a:t>
            </a:r>
          </a:p>
          <a:p>
            <a:pPr lvl="3" eaLnBrk="1" latinLnBrk="0" hangingPunct="1"/>
            <a:r>
              <a:rPr lang="pt-PT" noProof="0" smtClean="0"/>
              <a:t>Quarto nível</a:t>
            </a:r>
          </a:p>
          <a:p>
            <a:pPr lvl="4" eaLnBrk="1" latinLnBrk="0" hangingPunct="1"/>
            <a:r>
              <a:rPr lang="pt-PT" noProof="0" smtClean="0"/>
              <a:t>Quinto nível</a:t>
            </a:r>
            <a:endParaRPr kumimoji="0" lang="pt-PT" noProof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9407-B16E-49AE-9A60-52CD6FDA6A79}" type="datetime1">
              <a:rPr lang="pt-PT" noProof="0" smtClean="0"/>
              <a:t>14-11-2011</a:t>
            </a:fld>
            <a:endParaRPr lang="pt-PT" noProof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1285852" y="6429396"/>
            <a:ext cx="2895600" cy="288925"/>
          </a:xfrm>
        </p:spPr>
        <p:txBody>
          <a:bodyPr/>
          <a:lstStyle/>
          <a:p>
            <a:endParaRPr lang="pt-PT" noProof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-32" y="6473952"/>
            <a:ext cx="758952" cy="246888"/>
          </a:xfrm>
        </p:spPr>
        <p:txBody>
          <a:bodyPr/>
          <a:lstStyle>
            <a:lvl1pPr algn="ctr">
              <a:defRPr/>
            </a:lvl1pPr>
          </a:lstStyle>
          <a:p>
            <a:fld id="{3E6EDD40-70B4-488F-BC12-BC911457764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3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FFE5-26A3-4D68-9959-2687BB541760}" type="datetime1">
              <a:rPr lang="pt-PT" smtClean="0"/>
              <a:t>14-11-2011</a:t>
            </a:fld>
            <a:endParaRPr lang="pt-P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6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pic>
        <p:nvPicPr>
          <p:cNvPr id="10" name="Picture 9" descr="C:\Users\Noel\Desktop\9001_2000_tif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88" y="5786455"/>
            <a:ext cx="973331" cy="9477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357167"/>
            <a:ext cx="3714776" cy="1900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7127768" cy="841248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7FA2-11E6-4995-AFC8-BB0AC9D9D560}" type="datetime1">
              <a:rPr lang="pt-PT" smtClean="0"/>
              <a:t>14-11-2011</a:t>
            </a:fld>
            <a:endParaRPr lang="pt-P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7074-D2EC-4A12-9260-595E455F04F9}" type="datetime1">
              <a:rPr lang="pt-PT" smtClean="0"/>
              <a:t>14-11-2011</a:t>
            </a:fld>
            <a:endParaRPr lang="pt-PT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68D3-75DE-415F-8EB1-2B1FCA900476}" type="datetime1">
              <a:rPr lang="pt-PT" smtClean="0"/>
              <a:t>14-11-2011</a:t>
            </a:fld>
            <a:endParaRPr lang="pt-PT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‹nº›</a:t>
            </a:fld>
            <a:endParaRPr lang="pt-PT"/>
          </a:p>
        </p:txBody>
      </p:sp>
      <p:pic>
        <p:nvPicPr>
          <p:cNvPr id="9" name="Picture 8" descr="C:\Users\Noel\Desktop\9001_2000_tif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54" y="6143646"/>
            <a:ext cx="616141" cy="5999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" name="Grupo 9"/>
          <p:cNvGrpSpPr/>
          <p:nvPr userDrawn="1"/>
        </p:nvGrpSpPr>
        <p:grpSpPr>
          <a:xfrm>
            <a:off x="6805223" y="142853"/>
            <a:ext cx="2343910" cy="1053283"/>
            <a:chOff x="6924324" y="45696"/>
            <a:chExt cx="2343911" cy="1053282"/>
          </a:xfrm>
        </p:grpSpPr>
        <p:pic>
          <p:nvPicPr>
            <p:cNvPr id="11" name="Imagem 1" descr="simbolo%20ipg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715277" y="45696"/>
              <a:ext cx="762000" cy="742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CaixaDeTexto 11"/>
            <p:cNvSpPr txBox="1"/>
            <p:nvPr userDrawn="1"/>
          </p:nvSpPr>
          <p:spPr>
            <a:xfrm>
              <a:off x="6924324" y="729646"/>
              <a:ext cx="2343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900" b="1" baseline="0" dirty="0" smtClean="0">
                  <a:latin typeface="Eurostile" pitchFamily="2" charset="0"/>
                </a:rPr>
                <a:t>Escola Superior de Tecnologia e Gestão</a:t>
              </a:r>
              <a:endParaRPr lang="pt-PT" sz="900" b="1" dirty="0" smtClean="0">
                <a:latin typeface="Eurostile" pitchFamily="2" charset="0"/>
              </a:endParaRPr>
            </a:p>
            <a:p>
              <a:pPr algn="ctr"/>
              <a:r>
                <a:rPr lang="pt-PT" sz="900" dirty="0" smtClean="0">
                  <a:latin typeface="Eurostile" pitchFamily="2" charset="0"/>
                </a:rPr>
                <a:t>Instituto Politécnico</a:t>
              </a:r>
              <a:r>
                <a:rPr lang="pt-PT" sz="900" baseline="0" dirty="0" smtClean="0">
                  <a:latin typeface="Eurostile" pitchFamily="2" charset="0"/>
                </a:rPr>
                <a:t> da Guarda</a:t>
              </a: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757642" y="616635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B231-AEF5-4C8A-9FC1-2FAE6F3C696A}" type="datetime1">
              <a:rPr lang="pt-PT" smtClean="0"/>
              <a:t>14-11-2011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1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pic>
        <p:nvPicPr>
          <p:cNvPr id="9" name="Picture 8" descr="C:\Users\Noel\Desktop\9001_2000_tif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88" y="5786455"/>
            <a:ext cx="973331" cy="9477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4" y="785794"/>
            <a:ext cx="3500430" cy="179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ACD2-E73B-4DBD-A25D-33419D4B10B4}" type="datetime1">
              <a:rPr lang="pt-PT" smtClean="0"/>
              <a:t>14-11-2011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tif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9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3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dirty="0" smtClean="0"/>
              <a:t>Clique para editar os estilos</a:t>
            </a:r>
          </a:p>
          <a:p>
            <a:pPr lvl="1" eaLnBrk="1" latinLnBrk="0" hangingPunct="1"/>
            <a:r>
              <a:rPr kumimoji="0" lang="pt-PT" dirty="0" smtClean="0"/>
              <a:t>Segundo nível</a:t>
            </a:r>
          </a:p>
          <a:p>
            <a:pPr lvl="2" eaLnBrk="1" latinLnBrk="0" hangingPunct="1"/>
            <a:r>
              <a:rPr kumimoji="0" lang="pt-PT" dirty="0" smtClean="0"/>
              <a:t>Terceiro nível</a:t>
            </a:r>
          </a:p>
          <a:p>
            <a:pPr lvl="3" eaLnBrk="1" latinLnBrk="0" hangingPunct="1"/>
            <a:r>
              <a:rPr kumimoji="0" lang="pt-PT" dirty="0" smtClean="0"/>
              <a:t>Quarto nível</a:t>
            </a:r>
          </a:p>
          <a:p>
            <a:pPr lvl="4" eaLnBrk="1" latinLnBrk="0" hangingPunct="1"/>
            <a:r>
              <a:rPr kumimoji="0" lang="pt-PT" dirty="0" smtClean="0"/>
              <a:t>Quinto nível</a:t>
            </a:r>
            <a:endParaRPr kumimoji="0"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4210024" y="643854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60CB682-53F3-48C6-81B1-91099A456958}" type="datetime1">
              <a:rPr lang="pt-PT" smtClean="0"/>
              <a:t>14-11-2011</a:t>
            </a:fld>
            <a:endParaRPr lang="pt-PT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857224" y="643854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-32" y="6477001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E6EDD40-70B4-488F-BC12-BC9114577641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6767530" cy="838200"/>
          </a:xfrm>
          <a:prstGeom prst="rect">
            <a:avLst/>
          </a:prstGeom>
          <a:effectLst/>
        </p:spPr>
        <p:txBody>
          <a:bodyPr vert="horz" anchor="ctr">
            <a:normAutofit/>
          </a:bodyPr>
          <a:lstStyle/>
          <a:p>
            <a:r>
              <a:rPr kumimoji="0" lang="pt-PT" dirty="0" smtClean="0"/>
              <a:t>Clique para editar o estilo</a:t>
            </a:r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9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pic>
        <p:nvPicPr>
          <p:cNvPr id="14" name="Picture 13" descr="C:\Users\Noel\Desktop\9001_2000_tif.ti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429654" y="6143646"/>
            <a:ext cx="616141" cy="5999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1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096159" y="71414"/>
            <a:ext cx="2047875" cy="1047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" pitchFamily="2" charset="2"/>
        <a:buChar char="q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" pitchFamily="2" charset="2"/>
        <a:buChar char="q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" pitchFamily="2" charset="2"/>
        <a:buChar char="q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" pitchFamily="2" charset="2"/>
        <a:buChar char="q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" pitchFamily="2" charset="2"/>
        <a:buChar char="q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hyperlink" Target="http://www.tomshardware.com/charts/desktop-cpu-charts-2010/Raw-Performance-SiSoftware-Sandra-2010-Pro-GFLOPS,2409.html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hws.edu/eck/jsdemo/sortlab.html" TargetMode="External"/><Relationship Id="rId2" Type="http://schemas.openxmlformats.org/officeDocument/2006/relationships/hyperlink" Target="http://mainline.brynmawr.edu/Courses/cs206/spring2004/WorkshopApplets/Chap03/Bubble/BubbleSort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hws.edu/eck/jsdemo/sortlab.html" TargetMode="External"/><Relationship Id="rId2" Type="http://schemas.openxmlformats.org/officeDocument/2006/relationships/hyperlink" Target="http://mainline.brynmawr.edu/Courses/cs206/spring2004/WorkshopApplets/Chap03/Bubble/BubbleSort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hws.edu/eck/jsdemo/sortlab.html" TargetMode="External"/><Relationship Id="rId2" Type="http://schemas.openxmlformats.org/officeDocument/2006/relationships/hyperlink" Target="http://mainline.brynmawr.edu/Courses/cs206/spring2004/WorkshopApplets/Chap03/Bubble/BubbleSort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hws.edu/eck/jsdemo/sortlab.html" TargetMode="External"/><Relationship Id="rId2" Type="http://schemas.openxmlformats.org/officeDocument/2006/relationships/hyperlink" Target="http://mainline.brynmawr.edu/Courses/cs206/spring2004/WorkshopApplets/Chap03/Bubble/BubbleSort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pt.wikipedia.org/wiki/Quicksort#cite_note-1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hws.edu/eck/jsdemo/sortlab.html" TargetMode="External"/><Relationship Id="rId2" Type="http://schemas.openxmlformats.org/officeDocument/2006/relationships/hyperlink" Target="http://mainline.brynmawr.edu/Courses/cs206/spring2004/WorkshopApplets/Chap03/Bubble/BubbleSort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hws.edu/eck/jsdemo/sortlab.html" TargetMode="External"/><Relationship Id="rId2" Type="http://schemas.openxmlformats.org/officeDocument/2006/relationships/hyperlink" Target="http://mainline.brynmawr.edu/Courses/cs206/spring2004/WorkshopApplets/Chap03/Bubble/BubbleSort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hws.edu/eck/jsdemo/sortlab.html" TargetMode="External"/><Relationship Id="rId2" Type="http://schemas.openxmlformats.org/officeDocument/2006/relationships/hyperlink" Target="http://mainline.brynmawr.edu/Courses/cs206/spring2004/WorkshopApplets/Chap03/Bubble/BubbleSort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hws.edu/eck/jsdemo/sortlab.html" TargetMode="External"/><Relationship Id="rId2" Type="http://schemas.openxmlformats.org/officeDocument/2006/relationships/hyperlink" Target="http://mainline.brynmawr.edu/Courses/cs206/spring2004/WorkshopApplets/Chap03/Bubble/BubbleSort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0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homepages.dcc.ufmg.br/~rprates/aedsII/TranspArvore.pdf" TargetMode="External"/><Relationship Id="rId7" Type="http://schemas.openxmlformats.org/officeDocument/2006/relationships/hyperlink" Target="http://www2.dcc.ufmg.br/disciplinas/aeds2/" TargetMode="External"/><Relationship Id="rId2" Type="http://schemas.openxmlformats.org/officeDocument/2006/relationships/hyperlink" Target="http://homepages.dcc.ufmg.br/~rprates/aedsII/#bib_comp#bib_com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2.dcc.ufmg.br/disciplinas/aeds2/AulaPraticaMod2.htm" TargetMode="External"/><Relationship Id="rId5" Type="http://schemas.openxmlformats.org/officeDocument/2006/relationships/hyperlink" Target="#tp2"/><Relationship Id="rId4" Type="http://schemas.openxmlformats.org/officeDocument/2006/relationships/hyperlink" Target="http://homepages.dcc.ufmg.br/~rprates/aedsII/Quicksort_NaoRec.pdf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hyperlink" Target="http://www.cosc.canterbury.ac.nz/mukundan/dsal/BSort.html" TargetMode="Externa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hyperlink" Target="http://math.hws.edu/TMCM/java/xSortLab/" TargetMode="Externa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mainline.brynmawr.edu/Courses/cs206/spring2004/WorkshopApplets/Chap03/Bubble/BubbleSort.html" TargetMode="External"/><Relationship Id="rId2" Type="http://schemas.openxmlformats.org/officeDocument/2006/relationships/hyperlink" Target="http://mainline.brynmawr.edu/Courses/cs206/spring2004/lafor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emf"/><Relationship Id="rId5" Type="http://schemas.openxmlformats.org/officeDocument/2006/relationships/hyperlink" Target="http://mainline.brynmawr.edu/Courses/cs206/spring2004/WorkshopApplets/Chap02/Array/Array.html" TargetMode="External"/><Relationship Id="rId4" Type="http://schemas.openxmlformats.org/officeDocument/2006/relationships/image" Target="../media/image59.emf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ersonal.kent.edu/~rmuhamma/Algorithms/MyAlgorithms/Sorting/bubbleSort.htm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.unicamp.br/~rezende/Astral.htm" TargetMode="External"/><Relationship Id="rId2" Type="http://schemas.openxmlformats.org/officeDocument/2006/relationships/hyperlink" Target="http://math.hws.edu/TMCM/java/xSortLab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m/Top/Computers/Algorithms/Animated/" TargetMode="External"/><Relationship Id="rId5" Type="http://schemas.openxmlformats.org/officeDocument/2006/relationships/hyperlink" Target="http://www.cosc.canterbury.ac.nz/people/mukundan/dsal/appldsal.html" TargetMode="External"/><Relationship Id="rId4" Type="http://schemas.openxmlformats.org/officeDocument/2006/relationships/hyperlink" Target="http://www.cs.ubc.ca/spider/harrison/Java/sorting-demo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 vetores – pesquisa e ordenação</a:t>
            </a:r>
            <a:br>
              <a:rPr lang="pt-PT" dirty="0" smtClean="0"/>
            </a:b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pPr algn="r"/>
            <a:r>
              <a:rPr lang="pt-PT" dirty="0" smtClean="0"/>
              <a:t>2011/2012</a:t>
            </a:r>
            <a:r>
              <a:rPr lang="pt-PT" dirty="0"/>
              <a:t>, A1, </a:t>
            </a:r>
            <a:r>
              <a:rPr lang="pt-PT" dirty="0" smtClean="0"/>
              <a:t>S1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7500456" y="3774050"/>
            <a:ext cx="133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2011-11-10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7625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sequencial: V2 2/3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10</a:t>
            </a:fld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9252520" y="1412776"/>
            <a:ext cx="4572000" cy="432426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pt-PT" sz="1100" dirty="0" smtClean="0"/>
              <a:t>PerquisasequencialMelhorada</a:t>
            </a:r>
            <a:endParaRPr lang="pt-PT" sz="1100" dirty="0"/>
          </a:p>
          <a:p>
            <a:pPr algn="l"/>
            <a:r>
              <a:rPr lang="pt-PT" sz="1100" dirty="0"/>
              <a:t>2011-11-5 20:58:54</a:t>
            </a:r>
          </a:p>
          <a:p>
            <a:pPr algn="l"/>
            <a:r>
              <a:rPr lang="pt-PT" sz="1100" dirty="0"/>
              <a:t>Paulo Nunes</a:t>
            </a:r>
          </a:p>
          <a:p>
            <a:pPr algn="l"/>
            <a:r>
              <a:rPr lang="pt-PT" sz="1100" dirty="0"/>
              <a:t>1.1</a:t>
            </a:r>
          </a:p>
          <a:p>
            <a:pPr algn="l"/>
            <a:endParaRPr lang="pt-PT" sz="1100" dirty="0"/>
          </a:p>
          <a:p>
            <a:pPr algn="l"/>
            <a:r>
              <a:rPr lang="pt-PT" sz="1100" dirty="0"/>
              <a:t>0</a:t>
            </a:r>
          </a:p>
          <a:p>
            <a:pPr algn="l"/>
            <a:r>
              <a:rPr lang="pt-PT" sz="1100" dirty="0"/>
              <a:t>3</a:t>
            </a:r>
          </a:p>
          <a:p>
            <a:pPr algn="l"/>
            <a:r>
              <a:rPr lang="pt-PT" sz="1100" dirty="0"/>
              <a:t>e #Inteiro #2 #0 #0 #0 #Elemento a pesquisar #Uni0 #&gt;= 0 #&lt;= 20 #</a:t>
            </a:r>
          </a:p>
          <a:p>
            <a:pPr algn="l"/>
            <a:r>
              <a:rPr lang="pt-PT" sz="1100" dirty="0"/>
              <a:t>N #Inteiro #2 #0 #0 #0 #Dimensão do vetor # #&gt;= 1 # #</a:t>
            </a:r>
          </a:p>
          <a:p>
            <a:pPr algn="l"/>
            <a:r>
              <a:rPr lang="pt-PT" sz="1100" dirty="0"/>
              <a:t>V #Inteiro #2 #N #0 #0 #Vetor # #&gt;= 0 #&lt;= 20 #</a:t>
            </a:r>
          </a:p>
          <a:p>
            <a:pPr algn="l"/>
            <a:r>
              <a:rPr lang="pt-PT" sz="1100" dirty="0"/>
              <a:t>1</a:t>
            </a:r>
          </a:p>
          <a:p>
            <a:pPr algn="l"/>
            <a:r>
              <a:rPr lang="pt-PT" sz="1100" dirty="0"/>
              <a:t>iL #  #2 #0 #0 #0 #Desc0 #Uni0 #&gt;= Li0 #&lt;= Ls0 #0</a:t>
            </a:r>
          </a:p>
          <a:p>
            <a:pPr algn="l"/>
            <a:r>
              <a:rPr lang="pt-PT" sz="1100" dirty="0"/>
              <a:t>1</a:t>
            </a:r>
          </a:p>
          <a:p>
            <a:pPr algn="l"/>
            <a:r>
              <a:rPr lang="pt-PT" sz="1100" dirty="0"/>
              <a:t>existe #Texto #3 #0 #0 #0 #O elemento existe # #∈ {"Sim","Não"} # #</a:t>
            </a:r>
          </a:p>
          <a:p>
            <a:pPr algn="l"/>
            <a:r>
              <a:rPr lang="pt-PT" sz="1100" dirty="0"/>
              <a:t>##Permite verificar a existência de um dado elemento num </a:t>
            </a:r>
          </a:p>
          <a:p>
            <a:pPr algn="l"/>
            <a:r>
              <a:rPr lang="pt-PT" sz="1100" dirty="0"/>
              <a:t>vetor de números [0,20], sem necessidade de estar ordenado. </a:t>
            </a:r>
          </a:p>
          <a:p>
            <a:pPr algn="l"/>
            <a:r>
              <a:rPr lang="pt-PT" sz="1100" dirty="0"/>
              <a:t>Quando encontra o elemento pára a pesquisa.##  iL = 1</a:t>
            </a:r>
          </a:p>
          <a:p>
            <a:pPr algn="l"/>
            <a:r>
              <a:rPr lang="pt-PT" sz="1100" dirty="0"/>
              <a:t>  ENQUANTO ((iL ≤ N) E (e ≠ V[iL]))</a:t>
            </a:r>
          </a:p>
          <a:p>
            <a:pPr algn="l"/>
            <a:r>
              <a:rPr lang="pt-PT" sz="1100" dirty="0"/>
              <a:t>    iL ← iL + 1</a:t>
            </a:r>
          </a:p>
          <a:p>
            <a:pPr algn="l"/>
            <a:r>
              <a:rPr lang="pt-PT" sz="1100" dirty="0"/>
              <a:t>  FIMENQUANTO</a:t>
            </a:r>
          </a:p>
          <a:p>
            <a:pPr algn="l"/>
            <a:r>
              <a:rPr lang="pt-PT" sz="1100" dirty="0"/>
              <a:t>  SE (iL ≤ N) ENTÃO</a:t>
            </a:r>
          </a:p>
          <a:p>
            <a:pPr algn="l"/>
            <a:r>
              <a:rPr lang="pt-PT" sz="1100" dirty="0"/>
              <a:t>     existe = "Sim"</a:t>
            </a:r>
          </a:p>
          <a:p>
            <a:pPr algn="l"/>
            <a:r>
              <a:rPr lang="pt-PT" sz="1100" dirty="0"/>
              <a:t>  SENÃO</a:t>
            </a:r>
          </a:p>
          <a:p>
            <a:pPr algn="l"/>
            <a:r>
              <a:rPr lang="pt-PT" sz="1100" dirty="0"/>
              <a:t>     existe = "Não"</a:t>
            </a:r>
          </a:p>
          <a:p>
            <a:pPr algn="l"/>
            <a:r>
              <a:rPr lang="pt-PT" sz="1100" dirty="0"/>
              <a:t>  FIMSE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4783"/>
            <a:ext cx="6164236" cy="470259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576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sequencial: V2 3/3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11</a:t>
            </a:fld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9252520" y="1412776"/>
            <a:ext cx="4572000" cy="432426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pt-PT" sz="1100" dirty="0" smtClean="0"/>
              <a:t>PerquisasequencialMelhorada</a:t>
            </a:r>
            <a:endParaRPr lang="pt-PT" sz="1100" dirty="0"/>
          </a:p>
          <a:p>
            <a:pPr algn="l"/>
            <a:r>
              <a:rPr lang="pt-PT" sz="1100" dirty="0"/>
              <a:t>2011-11-5 20:58:54</a:t>
            </a:r>
          </a:p>
          <a:p>
            <a:pPr algn="l"/>
            <a:r>
              <a:rPr lang="pt-PT" sz="1100" dirty="0"/>
              <a:t>Paulo Nunes</a:t>
            </a:r>
          </a:p>
          <a:p>
            <a:pPr algn="l"/>
            <a:r>
              <a:rPr lang="pt-PT" sz="1100" dirty="0"/>
              <a:t>1.1</a:t>
            </a:r>
          </a:p>
          <a:p>
            <a:pPr algn="l"/>
            <a:endParaRPr lang="pt-PT" sz="1100" dirty="0"/>
          </a:p>
          <a:p>
            <a:pPr algn="l"/>
            <a:r>
              <a:rPr lang="pt-PT" sz="1100" dirty="0"/>
              <a:t>0</a:t>
            </a:r>
          </a:p>
          <a:p>
            <a:pPr algn="l"/>
            <a:r>
              <a:rPr lang="pt-PT" sz="1100" dirty="0"/>
              <a:t>3</a:t>
            </a:r>
          </a:p>
          <a:p>
            <a:pPr algn="l"/>
            <a:r>
              <a:rPr lang="pt-PT" sz="1100" dirty="0"/>
              <a:t>e #Inteiro #2 #0 #0 #0 #Elemento a pesquisar #Uni0 #&gt;= 0 #&lt;= 20 #</a:t>
            </a:r>
          </a:p>
          <a:p>
            <a:pPr algn="l"/>
            <a:r>
              <a:rPr lang="pt-PT" sz="1100" dirty="0"/>
              <a:t>N #Inteiro #2 #0 #0 #0 #Dimensão do vetor # #&gt;= 1 # #</a:t>
            </a:r>
          </a:p>
          <a:p>
            <a:pPr algn="l"/>
            <a:r>
              <a:rPr lang="pt-PT" sz="1100" dirty="0"/>
              <a:t>V #Inteiro #2 #N #0 #0 #Vetor # #&gt;= 0 #&lt;= 20 #</a:t>
            </a:r>
          </a:p>
          <a:p>
            <a:pPr algn="l"/>
            <a:r>
              <a:rPr lang="pt-PT" sz="1100" dirty="0"/>
              <a:t>1</a:t>
            </a:r>
          </a:p>
          <a:p>
            <a:pPr algn="l"/>
            <a:r>
              <a:rPr lang="pt-PT" sz="1100" dirty="0"/>
              <a:t>iL #  #2 #0 #0 #0 #Desc0 #Uni0 #&gt;= Li0 #&lt;= Ls0 #0</a:t>
            </a:r>
          </a:p>
          <a:p>
            <a:pPr algn="l"/>
            <a:r>
              <a:rPr lang="pt-PT" sz="1100" dirty="0"/>
              <a:t>1</a:t>
            </a:r>
          </a:p>
          <a:p>
            <a:pPr algn="l"/>
            <a:r>
              <a:rPr lang="pt-PT" sz="1100" dirty="0"/>
              <a:t>existe #Texto #3 #0 #0 #0 #O elemento existe # #∈ {"Sim","Não"} # #</a:t>
            </a:r>
          </a:p>
          <a:p>
            <a:pPr algn="l"/>
            <a:r>
              <a:rPr lang="pt-PT" sz="1100" dirty="0"/>
              <a:t>##Permite verificar a existência de um dado elemento num </a:t>
            </a:r>
          </a:p>
          <a:p>
            <a:pPr algn="l"/>
            <a:r>
              <a:rPr lang="pt-PT" sz="1100" dirty="0"/>
              <a:t>vetor de números [0,20], sem necessidade de estar ordenado. </a:t>
            </a:r>
          </a:p>
          <a:p>
            <a:pPr algn="l"/>
            <a:r>
              <a:rPr lang="pt-PT" sz="1100" dirty="0"/>
              <a:t>Quando encontra o elemento pára a pesquisa.##  iL = 1</a:t>
            </a:r>
          </a:p>
          <a:p>
            <a:pPr algn="l"/>
            <a:r>
              <a:rPr lang="pt-PT" sz="1100" dirty="0"/>
              <a:t>  ENQUANTO ((iL ≤ N) E (e ≠ V[iL]))</a:t>
            </a:r>
          </a:p>
          <a:p>
            <a:pPr algn="l"/>
            <a:r>
              <a:rPr lang="pt-PT" sz="1100" dirty="0"/>
              <a:t>    iL ← iL + 1</a:t>
            </a:r>
          </a:p>
          <a:p>
            <a:pPr algn="l"/>
            <a:r>
              <a:rPr lang="pt-PT" sz="1100" dirty="0"/>
              <a:t>  FIMENQUANTO</a:t>
            </a:r>
          </a:p>
          <a:p>
            <a:pPr algn="l"/>
            <a:r>
              <a:rPr lang="pt-PT" sz="1100" dirty="0"/>
              <a:t>  SE (iL ≤ N) ENTÃO</a:t>
            </a:r>
          </a:p>
          <a:p>
            <a:pPr algn="l"/>
            <a:r>
              <a:rPr lang="pt-PT" sz="1100" dirty="0"/>
              <a:t>     existe = "Sim"</a:t>
            </a:r>
          </a:p>
          <a:p>
            <a:pPr algn="l"/>
            <a:r>
              <a:rPr lang="pt-PT" sz="1100" dirty="0"/>
              <a:t>  SENÃO</a:t>
            </a:r>
          </a:p>
          <a:p>
            <a:pPr algn="l"/>
            <a:r>
              <a:rPr lang="pt-PT" sz="1100" dirty="0"/>
              <a:t>     existe = "Não"</a:t>
            </a:r>
          </a:p>
          <a:p>
            <a:pPr algn="l"/>
            <a:r>
              <a:rPr lang="pt-PT" sz="1100" dirty="0"/>
              <a:t>  FIMSE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203" y="1854932"/>
            <a:ext cx="5730922" cy="36839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633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sequencial: V3 1/3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12</a:t>
            </a:fld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9252520" y="1412776"/>
            <a:ext cx="4572000" cy="46628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pt-PT" sz="1100" dirty="0" smtClean="0"/>
              <a:t>PerquisasequencialVetorOrdenado</a:t>
            </a:r>
            <a:endParaRPr lang="pt-PT" sz="1100" dirty="0"/>
          </a:p>
          <a:p>
            <a:pPr algn="l"/>
            <a:r>
              <a:rPr lang="pt-PT" sz="1100" dirty="0"/>
              <a:t>2011-11-5 20:58:54</a:t>
            </a:r>
          </a:p>
          <a:p>
            <a:pPr algn="l"/>
            <a:r>
              <a:rPr lang="pt-PT" sz="1100" dirty="0"/>
              <a:t>Paulo Nunes</a:t>
            </a:r>
          </a:p>
          <a:p>
            <a:pPr algn="l"/>
            <a:r>
              <a:rPr lang="pt-PT" sz="1100" dirty="0"/>
              <a:t>1.0</a:t>
            </a:r>
          </a:p>
          <a:p>
            <a:pPr algn="l"/>
            <a:endParaRPr lang="pt-PT" sz="1100" dirty="0"/>
          </a:p>
          <a:p>
            <a:pPr algn="l"/>
            <a:r>
              <a:rPr lang="pt-PT" sz="1100" dirty="0"/>
              <a:t>0</a:t>
            </a:r>
          </a:p>
          <a:p>
            <a:pPr algn="l"/>
            <a:r>
              <a:rPr lang="pt-PT" sz="1100" dirty="0"/>
              <a:t>3</a:t>
            </a:r>
          </a:p>
          <a:p>
            <a:pPr algn="l"/>
            <a:r>
              <a:rPr lang="pt-PT" sz="1100" dirty="0"/>
              <a:t>e #Inteiro #2 #0 #0 #0 #Elemento a pesquisar #Uni0 #&gt;= 0 #&lt;= 20 #</a:t>
            </a:r>
          </a:p>
          <a:p>
            <a:pPr algn="l"/>
            <a:r>
              <a:rPr lang="pt-PT" sz="1100" dirty="0"/>
              <a:t>N #Inteiro #2 #0 #0 #0 #Dimensão do vetor # #&gt;= 1 # #</a:t>
            </a:r>
          </a:p>
          <a:p>
            <a:pPr algn="l"/>
            <a:r>
              <a:rPr lang="pt-PT" sz="1100" dirty="0"/>
              <a:t>V #Inteiro #2 #N #0 #0 #Vetor # #&gt;= 0 #&lt;= 20 #</a:t>
            </a:r>
          </a:p>
          <a:p>
            <a:pPr algn="l"/>
            <a:r>
              <a:rPr lang="pt-PT" sz="1100" dirty="0"/>
              <a:t>1</a:t>
            </a:r>
          </a:p>
          <a:p>
            <a:pPr algn="l"/>
            <a:r>
              <a:rPr lang="pt-PT" sz="1100" dirty="0"/>
              <a:t>iL #  #2 #0 #0 #0 #Desc0 #Uni0 #&gt;= Li0 #&lt;= Ls0 #0</a:t>
            </a:r>
          </a:p>
          <a:p>
            <a:pPr algn="l"/>
            <a:r>
              <a:rPr lang="pt-PT" sz="1100" dirty="0"/>
              <a:t>1</a:t>
            </a:r>
          </a:p>
          <a:p>
            <a:pPr algn="l"/>
            <a:r>
              <a:rPr lang="pt-PT" sz="1100" dirty="0"/>
              <a:t>existe #Texto #3 #0 #0 #0 #O elemento existe # #∈ {"Sim","Não"} # #</a:t>
            </a:r>
          </a:p>
          <a:p>
            <a:pPr algn="l"/>
            <a:r>
              <a:rPr lang="pt-PT" sz="1100" dirty="0"/>
              <a:t>##Permite verificar a existência de um dado elemento num </a:t>
            </a:r>
          </a:p>
          <a:p>
            <a:pPr algn="l"/>
            <a:r>
              <a:rPr lang="pt-PT" sz="1100" dirty="0"/>
              <a:t>vetor de números [0,20], sem necessidade de estar ordenado. </a:t>
            </a:r>
          </a:p>
          <a:p>
            <a:pPr algn="l"/>
            <a:r>
              <a:rPr lang="pt-PT" sz="1100" dirty="0"/>
              <a:t>Quando encontra o elemento ou enconta um elemento maior a pesquisa pára.##  iL = 1</a:t>
            </a:r>
          </a:p>
          <a:p>
            <a:pPr algn="l"/>
            <a:r>
              <a:rPr lang="pt-PT" sz="1100" dirty="0"/>
              <a:t>  ENQUANTO ((iL ≤ N) E (e &lt; V[iL]))   /* sai quanto encontra o elemento */</a:t>
            </a:r>
          </a:p>
          <a:p>
            <a:pPr algn="l"/>
            <a:r>
              <a:rPr lang="pt-PT" sz="1100" dirty="0"/>
              <a:t>    iL ← iL + 1                       /* ou um elemento maior */  </a:t>
            </a:r>
          </a:p>
          <a:p>
            <a:pPr algn="l"/>
            <a:r>
              <a:rPr lang="pt-PT" sz="1100" dirty="0"/>
              <a:t>  FIMENQUANTO                         /* ou termina o vetor */</a:t>
            </a:r>
          </a:p>
          <a:p>
            <a:pPr algn="l"/>
            <a:r>
              <a:rPr lang="pt-PT" sz="1100" dirty="0"/>
              <a:t>  SE ((iL ≤ N) E (e = V[iL])) ENTÃO</a:t>
            </a:r>
          </a:p>
          <a:p>
            <a:pPr algn="l"/>
            <a:r>
              <a:rPr lang="pt-PT" sz="1100" dirty="0"/>
              <a:t>    existe = "Sim"</a:t>
            </a:r>
          </a:p>
          <a:p>
            <a:pPr algn="l"/>
            <a:r>
              <a:rPr lang="pt-PT" sz="1100" dirty="0"/>
              <a:t>  SENÃO</a:t>
            </a:r>
          </a:p>
          <a:p>
            <a:pPr algn="l"/>
            <a:r>
              <a:rPr lang="pt-PT" sz="1100" dirty="0"/>
              <a:t>     existe = "Não"</a:t>
            </a:r>
          </a:p>
          <a:p>
            <a:pPr algn="l"/>
            <a:r>
              <a:rPr lang="pt-PT" sz="1100" dirty="0"/>
              <a:t>  FIMSE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50750"/>
            <a:ext cx="7863202" cy="4511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7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sequencial: V3 2/3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13</a:t>
            </a:fld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9252520" y="1412776"/>
            <a:ext cx="4572000" cy="432426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pt-PT" sz="1100" dirty="0" smtClean="0"/>
              <a:t>PerquisasequencialMelhorada</a:t>
            </a:r>
            <a:endParaRPr lang="pt-PT" sz="1100" dirty="0"/>
          </a:p>
          <a:p>
            <a:pPr algn="l"/>
            <a:r>
              <a:rPr lang="pt-PT" sz="1100" dirty="0"/>
              <a:t>2011-11-5 20:58:54</a:t>
            </a:r>
          </a:p>
          <a:p>
            <a:pPr algn="l"/>
            <a:r>
              <a:rPr lang="pt-PT" sz="1100" dirty="0"/>
              <a:t>Paulo Nunes</a:t>
            </a:r>
          </a:p>
          <a:p>
            <a:pPr algn="l"/>
            <a:r>
              <a:rPr lang="pt-PT" sz="1100" dirty="0"/>
              <a:t>1.1</a:t>
            </a:r>
          </a:p>
          <a:p>
            <a:pPr algn="l"/>
            <a:endParaRPr lang="pt-PT" sz="1100" dirty="0"/>
          </a:p>
          <a:p>
            <a:pPr algn="l"/>
            <a:r>
              <a:rPr lang="pt-PT" sz="1100" dirty="0"/>
              <a:t>0</a:t>
            </a:r>
          </a:p>
          <a:p>
            <a:pPr algn="l"/>
            <a:r>
              <a:rPr lang="pt-PT" sz="1100" dirty="0"/>
              <a:t>3</a:t>
            </a:r>
          </a:p>
          <a:p>
            <a:pPr algn="l"/>
            <a:r>
              <a:rPr lang="pt-PT" sz="1100" dirty="0"/>
              <a:t>e #Inteiro #2 #0 #0 #0 #Elemento a pesquisar #Uni0 #&gt;= 0 #&lt;= 20 #</a:t>
            </a:r>
          </a:p>
          <a:p>
            <a:pPr algn="l"/>
            <a:r>
              <a:rPr lang="pt-PT" sz="1100" dirty="0"/>
              <a:t>N #Inteiro #2 #0 #0 #0 #Dimensão do vetor # #&gt;= 1 # #</a:t>
            </a:r>
          </a:p>
          <a:p>
            <a:pPr algn="l"/>
            <a:r>
              <a:rPr lang="pt-PT" sz="1100" dirty="0"/>
              <a:t>V #Inteiro #2 #N #0 #0 #Vetor # #&gt;= 0 #&lt;= 20 #</a:t>
            </a:r>
          </a:p>
          <a:p>
            <a:pPr algn="l"/>
            <a:r>
              <a:rPr lang="pt-PT" sz="1100" dirty="0"/>
              <a:t>1</a:t>
            </a:r>
          </a:p>
          <a:p>
            <a:pPr algn="l"/>
            <a:r>
              <a:rPr lang="pt-PT" sz="1100" dirty="0"/>
              <a:t>iL #  #2 #0 #0 #0 #Desc0 #Uni0 #&gt;= Li0 #&lt;= Ls0 #0</a:t>
            </a:r>
          </a:p>
          <a:p>
            <a:pPr algn="l"/>
            <a:r>
              <a:rPr lang="pt-PT" sz="1100" dirty="0"/>
              <a:t>1</a:t>
            </a:r>
          </a:p>
          <a:p>
            <a:pPr algn="l"/>
            <a:r>
              <a:rPr lang="pt-PT" sz="1100" dirty="0"/>
              <a:t>existe #Texto #3 #0 #0 #0 #O elemento existe # #∈ {"Sim","Não"} # #</a:t>
            </a:r>
          </a:p>
          <a:p>
            <a:pPr algn="l"/>
            <a:r>
              <a:rPr lang="pt-PT" sz="1100" dirty="0"/>
              <a:t>##Permite verificar a existência de um dado elemento num </a:t>
            </a:r>
          </a:p>
          <a:p>
            <a:pPr algn="l"/>
            <a:r>
              <a:rPr lang="pt-PT" sz="1100" dirty="0"/>
              <a:t>vetor de números [0,20], sem necessidade de estar ordenado. </a:t>
            </a:r>
          </a:p>
          <a:p>
            <a:pPr algn="l"/>
            <a:r>
              <a:rPr lang="pt-PT" sz="1100" dirty="0"/>
              <a:t>Quando encontra o elemento pára a pesquisa.##  iL = 1</a:t>
            </a:r>
          </a:p>
          <a:p>
            <a:pPr algn="l"/>
            <a:r>
              <a:rPr lang="pt-PT" sz="1100" dirty="0"/>
              <a:t>  ENQUANTO ((iL ≤ N) E (e ≠ V[iL]))</a:t>
            </a:r>
          </a:p>
          <a:p>
            <a:pPr algn="l"/>
            <a:r>
              <a:rPr lang="pt-PT" sz="1100" dirty="0"/>
              <a:t>    iL ← iL + 1</a:t>
            </a:r>
          </a:p>
          <a:p>
            <a:pPr algn="l"/>
            <a:r>
              <a:rPr lang="pt-PT" sz="1100" dirty="0"/>
              <a:t>  FIMENQUANTO</a:t>
            </a:r>
          </a:p>
          <a:p>
            <a:pPr algn="l"/>
            <a:r>
              <a:rPr lang="pt-PT" sz="1100" dirty="0"/>
              <a:t>  SE (iL ≤ N) ENTÃO</a:t>
            </a:r>
          </a:p>
          <a:p>
            <a:pPr algn="l"/>
            <a:r>
              <a:rPr lang="pt-PT" sz="1100" dirty="0"/>
              <a:t>     existe = "Sim"</a:t>
            </a:r>
          </a:p>
          <a:p>
            <a:pPr algn="l"/>
            <a:r>
              <a:rPr lang="pt-PT" sz="1100" dirty="0"/>
              <a:t>  SENÃO</a:t>
            </a:r>
          </a:p>
          <a:p>
            <a:pPr algn="l"/>
            <a:r>
              <a:rPr lang="pt-PT" sz="1100" dirty="0"/>
              <a:t>     existe = "Não"</a:t>
            </a:r>
          </a:p>
          <a:p>
            <a:pPr algn="l"/>
            <a:r>
              <a:rPr lang="pt-PT" sz="1100" dirty="0"/>
              <a:t>  FIMSE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959" y="1484784"/>
            <a:ext cx="6206169" cy="468864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66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sequencial: V3 3/3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14</a:t>
            </a:fld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9252520" y="1412776"/>
            <a:ext cx="4572000" cy="432426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pt-PT" sz="1100" dirty="0" smtClean="0"/>
              <a:t>PerquisasequencialMelhorada</a:t>
            </a:r>
            <a:endParaRPr lang="pt-PT" sz="1100" dirty="0"/>
          </a:p>
          <a:p>
            <a:pPr algn="l"/>
            <a:r>
              <a:rPr lang="pt-PT" sz="1100" dirty="0"/>
              <a:t>2011-11-5 20:58:54</a:t>
            </a:r>
          </a:p>
          <a:p>
            <a:pPr algn="l"/>
            <a:r>
              <a:rPr lang="pt-PT" sz="1100" dirty="0"/>
              <a:t>Paulo Nunes</a:t>
            </a:r>
          </a:p>
          <a:p>
            <a:pPr algn="l"/>
            <a:r>
              <a:rPr lang="pt-PT" sz="1100" dirty="0"/>
              <a:t>1.1</a:t>
            </a:r>
          </a:p>
          <a:p>
            <a:pPr algn="l"/>
            <a:endParaRPr lang="pt-PT" sz="1100" dirty="0"/>
          </a:p>
          <a:p>
            <a:pPr algn="l"/>
            <a:r>
              <a:rPr lang="pt-PT" sz="1100" dirty="0"/>
              <a:t>0</a:t>
            </a:r>
          </a:p>
          <a:p>
            <a:pPr algn="l"/>
            <a:r>
              <a:rPr lang="pt-PT" sz="1100" dirty="0"/>
              <a:t>3</a:t>
            </a:r>
          </a:p>
          <a:p>
            <a:pPr algn="l"/>
            <a:r>
              <a:rPr lang="pt-PT" sz="1100" dirty="0"/>
              <a:t>e #Inteiro #2 #0 #0 #0 #Elemento a pesquisar #Uni0 #&gt;= 0 #&lt;= 20 #</a:t>
            </a:r>
          </a:p>
          <a:p>
            <a:pPr algn="l"/>
            <a:r>
              <a:rPr lang="pt-PT" sz="1100" dirty="0"/>
              <a:t>N #Inteiro #2 #0 #0 #0 #Dimensão do vetor # #&gt;= 1 # #</a:t>
            </a:r>
          </a:p>
          <a:p>
            <a:pPr algn="l"/>
            <a:r>
              <a:rPr lang="pt-PT" sz="1100" dirty="0"/>
              <a:t>V #Inteiro #2 #N #0 #0 #Vetor # #&gt;= 0 #&lt;= 20 #</a:t>
            </a:r>
          </a:p>
          <a:p>
            <a:pPr algn="l"/>
            <a:r>
              <a:rPr lang="pt-PT" sz="1100" dirty="0"/>
              <a:t>1</a:t>
            </a:r>
          </a:p>
          <a:p>
            <a:pPr algn="l"/>
            <a:r>
              <a:rPr lang="pt-PT" sz="1100" dirty="0"/>
              <a:t>iL #  #2 #0 #0 #0 #Desc0 #Uni0 #&gt;= Li0 #&lt;= Ls0 #0</a:t>
            </a:r>
          </a:p>
          <a:p>
            <a:pPr algn="l"/>
            <a:r>
              <a:rPr lang="pt-PT" sz="1100" dirty="0"/>
              <a:t>1</a:t>
            </a:r>
          </a:p>
          <a:p>
            <a:pPr algn="l"/>
            <a:r>
              <a:rPr lang="pt-PT" sz="1100" dirty="0"/>
              <a:t>existe #Texto #3 #0 #0 #0 #O elemento existe # #∈ {"Sim","Não"} # #</a:t>
            </a:r>
          </a:p>
          <a:p>
            <a:pPr algn="l"/>
            <a:r>
              <a:rPr lang="pt-PT" sz="1100" dirty="0"/>
              <a:t>##Permite verificar a existência de um dado elemento num </a:t>
            </a:r>
          </a:p>
          <a:p>
            <a:pPr algn="l"/>
            <a:r>
              <a:rPr lang="pt-PT" sz="1100" dirty="0"/>
              <a:t>vetor de números [0,20], sem necessidade de estar ordenado. </a:t>
            </a:r>
          </a:p>
          <a:p>
            <a:pPr algn="l"/>
            <a:r>
              <a:rPr lang="pt-PT" sz="1100" dirty="0"/>
              <a:t>Quando encontra o elemento pára a pesquisa.##  iL = 1</a:t>
            </a:r>
          </a:p>
          <a:p>
            <a:pPr algn="l"/>
            <a:r>
              <a:rPr lang="pt-PT" sz="1100" dirty="0"/>
              <a:t>  ENQUANTO ((iL ≤ N) E (e ≠ V[iL]))</a:t>
            </a:r>
          </a:p>
          <a:p>
            <a:pPr algn="l"/>
            <a:r>
              <a:rPr lang="pt-PT" sz="1100" dirty="0"/>
              <a:t>    iL ← iL + 1</a:t>
            </a:r>
          </a:p>
          <a:p>
            <a:pPr algn="l"/>
            <a:r>
              <a:rPr lang="pt-PT" sz="1100" dirty="0"/>
              <a:t>  FIMENQUANTO</a:t>
            </a:r>
          </a:p>
          <a:p>
            <a:pPr algn="l"/>
            <a:r>
              <a:rPr lang="pt-PT" sz="1100" dirty="0"/>
              <a:t>  SE (iL ≤ N) ENTÃO</a:t>
            </a:r>
          </a:p>
          <a:p>
            <a:pPr algn="l"/>
            <a:r>
              <a:rPr lang="pt-PT" sz="1100" dirty="0"/>
              <a:t>     existe = "Sim"</a:t>
            </a:r>
          </a:p>
          <a:p>
            <a:pPr algn="l"/>
            <a:r>
              <a:rPr lang="pt-PT" sz="1100" dirty="0"/>
              <a:t>  SENÃO</a:t>
            </a:r>
          </a:p>
          <a:p>
            <a:pPr algn="l"/>
            <a:r>
              <a:rPr lang="pt-PT" sz="1100" dirty="0"/>
              <a:t>     existe = "Não"</a:t>
            </a:r>
          </a:p>
          <a:p>
            <a:pPr algn="l"/>
            <a:r>
              <a:rPr lang="pt-PT" sz="1100" dirty="0"/>
              <a:t>  FIMSE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831263"/>
            <a:ext cx="8809041" cy="33353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1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Pesquisa sequencial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15</a:t>
            </a:fld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9252520" y="1412776"/>
            <a:ext cx="4572000" cy="432426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pt-PT" sz="1100" dirty="0" smtClean="0"/>
              <a:t>PerquisasequencialMelhorada</a:t>
            </a:r>
            <a:endParaRPr lang="pt-PT" sz="1100" dirty="0"/>
          </a:p>
          <a:p>
            <a:pPr algn="l"/>
            <a:r>
              <a:rPr lang="pt-PT" sz="1100" dirty="0"/>
              <a:t>2011-11-5 20:58:54</a:t>
            </a:r>
          </a:p>
          <a:p>
            <a:pPr algn="l"/>
            <a:r>
              <a:rPr lang="pt-PT" sz="1100" dirty="0"/>
              <a:t>Paulo Nunes</a:t>
            </a:r>
          </a:p>
          <a:p>
            <a:pPr algn="l"/>
            <a:r>
              <a:rPr lang="pt-PT" sz="1100" dirty="0"/>
              <a:t>1.1</a:t>
            </a:r>
          </a:p>
          <a:p>
            <a:pPr algn="l"/>
            <a:endParaRPr lang="pt-PT" sz="1100" dirty="0"/>
          </a:p>
          <a:p>
            <a:pPr algn="l"/>
            <a:r>
              <a:rPr lang="pt-PT" sz="1100" dirty="0"/>
              <a:t>0</a:t>
            </a:r>
          </a:p>
          <a:p>
            <a:pPr algn="l"/>
            <a:r>
              <a:rPr lang="pt-PT" sz="1100" dirty="0"/>
              <a:t>3</a:t>
            </a:r>
          </a:p>
          <a:p>
            <a:pPr algn="l"/>
            <a:r>
              <a:rPr lang="pt-PT" sz="1100" dirty="0"/>
              <a:t>e #Inteiro #2 #0 #0 #0 #Elemento a pesquisar #Uni0 #&gt;= 0 #&lt;= 20 #</a:t>
            </a:r>
          </a:p>
          <a:p>
            <a:pPr algn="l"/>
            <a:r>
              <a:rPr lang="pt-PT" sz="1100" dirty="0"/>
              <a:t>N #Inteiro #2 #0 #0 #0 #Dimensão do vetor # #&gt;= 1 # #</a:t>
            </a:r>
          </a:p>
          <a:p>
            <a:pPr algn="l"/>
            <a:r>
              <a:rPr lang="pt-PT" sz="1100" dirty="0"/>
              <a:t>V #Inteiro #2 #N #0 #0 #Vetor # #&gt;= 0 #&lt;= 20 #</a:t>
            </a:r>
          </a:p>
          <a:p>
            <a:pPr algn="l"/>
            <a:r>
              <a:rPr lang="pt-PT" sz="1100" dirty="0"/>
              <a:t>1</a:t>
            </a:r>
          </a:p>
          <a:p>
            <a:pPr algn="l"/>
            <a:r>
              <a:rPr lang="pt-PT" sz="1100" dirty="0"/>
              <a:t>iL #  #2 #0 #0 #0 #Desc0 #Uni0 #&gt;= Li0 #&lt;= Ls0 #0</a:t>
            </a:r>
          </a:p>
          <a:p>
            <a:pPr algn="l"/>
            <a:r>
              <a:rPr lang="pt-PT" sz="1100" dirty="0"/>
              <a:t>1</a:t>
            </a:r>
          </a:p>
          <a:p>
            <a:pPr algn="l"/>
            <a:r>
              <a:rPr lang="pt-PT" sz="1100" dirty="0"/>
              <a:t>existe #Texto #3 #0 #0 #0 #O elemento existe # #∈ {"Sim","Não"} # #</a:t>
            </a:r>
          </a:p>
          <a:p>
            <a:pPr algn="l"/>
            <a:r>
              <a:rPr lang="pt-PT" sz="1100" dirty="0"/>
              <a:t>##Permite verificar a existência de um dado elemento num </a:t>
            </a:r>
          </a:p>
          <a:p>
            <a:pPr algn="l"/>
            <a:r>
              <a:rPr lang="pt-PT" sz="1100" dirty="0"/>
              <a:t>vetor de números [0,20], sem necessidade de estar ordenado. </a:t>
            </a:r>
          </a:p>
          <a:p>
            <a:pPr algn="l"/>
            <a:r>
              <a:rPr lang="pt-PT" sz="1100" dirty="0"/>
              <a:t>Quando encontra o elemento pára a pesquisa.##  iL = 1</a:t>
            </a:r>
          </a:p>
          <a:p>
            <a:pPr algn="l"/>
            <a:r>
              <a:rPr lang="pt-PT" sz="1100" dirty="0"/>
              <a:t>  ENQUANTO ((iL ≤ N) E (e ≠ V[iL]))</a:t>
            </a:r>
          </a:p>
          <a:p>
            <a:pPr algn="l"/>
            <a:r>
              <a:rPr lang="pt-PT" sz="1100" dirty="0"/>
              <a:t>    iL ← iL + 1</a:t>
            </a:r>
          </a:p>
          <a:p>
            <a:pPr algn="l"/>
            <a:r>
              <a:rPr lang="pt-PT" sz="1100" dirty="0"/>
              <a:t>  FIMENQUANTO</a:t>
            </a:r>
          </a:p>
          <a:p>
            <a:pPr algn="l"/>
            <a:r>
              <a:rPr lang="pt-PT" sz="1100" dirty="0"/>
              <a:t>  SE (iL ≤ N) ENTÃO</a:t>
            </a:r>
          </a:p>
          <a:p>
            <a:pPr algn="l"/>
            <a:r>
              <a:rPr lang="pt-PT" sz="1100" dirty="0"/>
              <a:t>     existe = "Sim"</a:t>
            </a:r>
          </a:p>
          <a:p>
            <a:pPr algn="l"/>
            <a:r>
              <a:rPr lang="pt-PT" sz="1100" dirty="0"/>
              <a:t>  SENÃO</a:t>
            </a:r>
          </a:p>
          <a:p>
            <a:pPr algn="l"/>
            <a:r>
              <a:rPr lang="pt-PT" sz="1100" dirty="0"/>
              <a:t>     existe = "Não"</a:t>
            </a:r>
          </a:p>
          <a:p>
            <a:pPr algn="l"/>
            <a:r>
              <a:rPr lang="pt-PT" sz="1100" dirty="0"/>
              <a:t>  FIMSE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15" y="1412776"/>
            <a:ext cx="4606340" cy="2315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785" y="4077072"/>
            <a:ext cx="4606340" cy="2315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57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Análise P. sequencial (ord)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93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binária</a:t>
            </a:r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PT" dirty="0" smtClean="0"/>
              <a:t>Vetor ordenado. </a:t>
            </a:r>
          </a:p>
          <a:p>
            <a:r>
              <a:rPr lang="pt-PT" dirty="0" smtClean="0"/>
              <a:t>Realiza </a:t>
            </a:r>
            <a:r>
              <a:rPr lang="pt-PT" dirty="0"/>
              <a:t>sucessivas divisões do espaço de busca (divisão e conquista) comparando o elemento buscado (chave) com o elemento no meio do vetor. </a:t>
            </a:r>
            <a:endParaRPr lang="pt-PT" dirty="0" smtClean="0"/>
          </a:p>
          <a:p>
            <a:r>
              <a:rPr lang="pt-PT" dirty="0" smtClean="0"/>
              <a:t>Se </a:t>
            </a:r>
            <a:r>
              <a:rPr lang="pt-PT" dirty="0"/>
              <a:t>o elemento do meio do vetor for </a:t>
            </a:r>
            <a:r>
              <a:rPr lang="pt-PT" dirty="0" smtClean="0"/>
              <a:t>à </a:t>
            </a:r>
            <a:r>
              <a:rPr lang="pt-PT" dirty="0"/>
              <a:t>chave, a busca termina com sucesso. </a:t>
            </a:r>
            <a:endParaRPr lang="pt-PT" dirty="0" smtClean="0"/>
          </a:p>
          <a:p>
            <a:pPr lvl="1"/>
            <a:r>
              <a:rPr lang="pt-PT" dirty="0" smtClean="0"/>
              <a:t>Caso </a:t>
            </a:r>
            <a:r>
              <a:rPr lang="pt-PT" dirty="0"/>
              <a:t>contrário, se o elemento do meio vier antes do elemento buscado, então a busca continua na metade posterior do vetor. </a:t>
            </a:r>
            <a:endParaRPr lang="pt-PT" dirty="0" smtClean="0"/>
          </a:p>
          <a:p>
            <a:pPr lvl="1"/>
            <a:r>
              <a:rPr lang="pt-PT" dirty="0" smtClean="0"/>
              <a:t>E </a:t>
            </a:r>
            <a:r>
              <a:rPr lang="pt-PT" dirty="0"/>
              <a:t>finalmente, se o elemento do meio vier depois da chave, a busca continua na metade anterior do vetor.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57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binária 1/3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18</a:t>
            </a:fld>
            <a:endParaRPr lang="pt-PT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318624"/>
            <a:ext cx="7462759" cy="477467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9468544" y="532552"/>
            <a:ext cx="4572000" cy="63555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pt-PT" sz="1100" dirty="0"/>
              <a:t>PerquisaBinaria</a:t>
            </a:r>
          </a:p>
          <a:p>
            <a:pPr algn="l"/>
            <a:r>
              <a:rPr lang="pt-PT" sz="1100" dirty="0"/>
              <a:t>2011-11-06 10:51</a:t>
            </a:r>
          </a:p>
          <a:p>
            <a:pPr algn="l"/>
            <a:r>
              <a:rPr lang="pt-PT" sz="1100" dirty="0"/>
              <a:t>Paulo Nunes</a:t>
            </a:r>
          </a:p>
          <a:p>
            <a:pPr algn="l"/>
            <a:r>
              <a:rPr lang="pt-PT" sz="1100" dirty="0"/>
              <a:t>1.2</a:t>
            </a:r>
          </a:p>
          <a:p>
            <a:pPr algn="l"/>
            <a:r>
              <a:rPr lang="pt-PT" sz="1100" dirty="0"/>
              <a:t>N div M - divisão inteira de N por M</a:t>
            </a:r>
          </a:p>
          <a:p>
            <a:pPr algn="l"/>
            <a:r>
              <a:rPr lang="pt-PT" sz="1100" dirty="0"/>
              <a:t>0</a:t>
            </a:r>
          </a:p>
          <a:p>
            <a:pPr algn="l"/>
            <a:r>
              <a:rPr lang="pt-PT" sz="1100" dirty="0"/>
              <a:t>3</a:t>
            </a:r>
          </a:p>
          <a:p>
            <a:pPr algn="l"/>
            <a:r>
              <a:rPr lang="pt-PT" sz="1100" dirty="0"/>
              <a:t>e #Inteiro #2 #0 #0 #0 #Elemento a pesquisar #Uni0 #&gt;= 0 #&lt;= 20 #</a:t>
            </a:r>
          </a:p>
          <a:p>
            <a:pPr algn="l"/>
            <a:r>
              <a:rPr lang="pt-PT" sz="1100" dirty="0"/>
              <a:t>N #Inteiro #2 #0 #0 #0 #Dimensão do vetor # #&gt;= 1 # #</a:t>
            </a:r>
          </a:p>
          <a:p>
            <a:pPr algn="l"/>
            <a:r>
              <a:rPr lang="pt-PT" sz="1100" dirty="0"/>
              <a:t>V #Inteiro #2 #10000 #0 #0 #Vetor # #&gt;= 0 #&lt;= 20 #</a:t>
            </a:r>
          </a:p>
          <a:p>
            <a:pPr algn="l"/>
            <a:r>
              <a:rPr lang="pt-PT" sz="1100" dirty="0"/>
              <a:t>3</a:t>
            </a:r>
          </a:p>
          <a:p>
            <a:pPr algn="l"/>
            <a:r>
              <a:rPr lang="pt-PT" sz="1100" dirty="0"/>
              <a:t>meio #Inteiro #6 #0 #0 #0 #Representam o meio vetor # #&gt;= 1 #&lt;= N #</a:t>
            </a:r>
          </a:p>
          <a:p>
            <a:pPr algn="l"/>
            <a:r>
              <a:rPr lang="pt-PT" sz="1100" dirty="0"/>
              <a:t>inicio #Inteiro #6 #0 #0 #0 #Representam o inicio o vetor # #&gt;= 1 #&lt;= N #</a:t>
            </a:r>
          </a:p>
          <a:p>
            <a:pPr algn="l"/>
            <a:r>
              <a:rPr lang="pt-PT" sz="1100" dirty="0"/>
              <a:t>fim #Inteiro #6 #0 #0 #0 #Representam o fimo vetor # #&gt;= 1 #&lt;= N #</a:t>
            </a:r>
          </a:p>
          <a:p>
            <a:pPr algn="l"/>
            <a:r>
              <a:rPr lang="pt-PT" sz="1100" dirty="0"/>
              <a:t>1</a:t>
            </a:r>
          </a:p>
          <a:p>
            <a:pPr algn="l"/>
            <a:r>
              <a:rPr lang="pt-PT" sz="1100" dirty="0"/>
              <a:t>existe #Texto #3 #0 #0 #0 #O elemento existe # #∈ {"Sim","Não"} # #</a:t>
            </a:r>
          </a:p>
          <a:p>
            <a:pPr algn="l"/>
            <a:r>
              <a:rPr lang="pt-PT" sz="1100" dirty="0"/>
              <a:t>##Permite verificar a existência de um dado elemento num vetor de </a:t>
            </a:r>
          </a:p>
          <a:p>
            <a:pPr algn="l"/>
            <a:r>
              <a:rPr lang="pt-PT" sz="1100" dirty="0"/>
              <a:t>números [0,20] utilizando a técnica da pesquisa binária num vetor.</a:t>
            </a:r>
          </a:p>
          <a:p>
            <a:pPr algn="l"/>
            <a:r>
              <a:rPr lang="pt-PT" sz="1100" dirty="0"/>
              <a:t>O vetor deve estar ordenado. ##  fim ← N                          /* O valor do último índice do vetor   */</a:t>
            </a:r>
          </a:p>
          <a:p>
            <a:pPr algn="l"/>
            <a:r>
              <a:rPr lang="pt-PT" sz="1100" dirty="0"/>
              <a:t>  inicio ← 1                       /* O valor do primeiro índice do vetor */</a:t>
            </a:r>
          </a:p>
          <a:p>
            <a:pPr algn="l"/>
            <a:r>
              <a:rPr lang="pt-PT" sz="1100" dirty="0"/>
              <a:t>  existe ← "Não"         </a:t>
            </a:r>
          </a:p>
          <a:p>
            <a:pPr algn="l"/>
            <a:r>
              <a:rPr lang="pt-PT" sz="1100" dirty="0"/>
              <a:t>  FAZER</a:t>
            </a:r>
          </a:p>
          <a:p>
            <a:pPr algn="l"/>
            <a:r>
              <a:rPr lang="pt-PT" sz="1100" dirty="0"/>
              <a:t>    meio ← (inicio + fim) div 2</a:t>
            </a:r>
          </a:p>
          <a:p>
            <a:pPr algn="l"/>
            <a:r>
              <a:rPr lang="pt-PT" sz="1100" dirty="0"/>
              <a:t>    SE (e = V[meio]) ENTÃO         /* encontrou */</a:t>
            </a:r>
          </a:p>
          <a:p>
            <a:pPr algn="l"/>
            <a:r>
              <a:rPr lang="pt-PT" sz="1100" dirty="0"/>
              <a:t>      existe ← "Sim"</a:t>
            </a:r>
          </a:p>
          <a:p>
            <a:pPr algn="l"/>
            <a:r>
              <a:rPr lang="pt-PT" sz="1100" dirty="0"/>
              <a:t>      inicio ← fim + 1             /* força a saída */</a:t>
            </a:r>
          </a:p>
          <a:p>
            <a:pPr algn="l"/>
            <a:r>
              <a:rPr lang="pt-PT" sz="1100" dirty="0"/>
              <a:t>    FIMSE</a:t>
            </a:r>
          </a:p>
          <a:p>
            <a:pPr algn="l"/>
            <a:r>
              <a:rPr lang="pt-PT" sz="1100" dirty="0"/>
              <a:t>    SE (E &lt; V[meio]) ENTÃO         /* descarta a parte direira do vetor */    </a:t>
            </a:r>
          </a:p>
          <a:p>
            <a:pPr algn="l"/>
            <a:r>
              <a:rPr lang="pt-PT" sz="1100" dirty="0"/>
              <a:t>      fim ← meio - 1</a:t>
            </a:r>
          </a:p>
          <a:p>
            <a:pPr algn="l"/>
            <a:r>
              <a:rPr lang="pt-PT" sz="1100" dirty="0"/>
              <a:t>    FIMSE</a:t>
            </a:r>
          </a:p>
          <a:p>
            <a:pPr algn="l"/>
            <a:r>
              <a:rPr lang="pt-PT" sz="1100" dirty="0"/>
              <a:t>    SE (e &gt; V[meio]) ENTÃO         /* descarta a parte esquerda do vetor */ </a:t>
            </a:r>
          </a:p>
          <a:p>
            <a:pPr algn="l"/>
            <a:r>
              <a:rPr lang="pt-PT" sz="1100" dirty="0"/>
              <a:t>      inicio ← meio +1</a:t>
            </a:r>
          </a:p>
          <a:p>
            <a:pPr algn="l"/>
            <a:r>
              <a:rPr lang="pt-PT" sz="1100" dirty="0"/>
              <a:t>    FIMSE</a:t>
            </a:r>
          </a:p>
          <a:p>
            <a:pPr algn="l"/>
            <a:r>
              <a:rPr lang="pt-PT" sz="1100" dirty="0"/>
              <a:t>  ATÉ (inicio &gt; fim)</a:t>
            </a:r>
          </a:p>
        </p:txBody>
      </p:sp>
    </p:spTree>
    <p:extLst>
      <p:ext uri="{BB962C8B-B14F-4D97-AF65-F5344CB8AC3E}">
        <p14:creationId xmlns:p14="http://schemas.microsoft.com/office/powerpoint/2010/main" val="334526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binária 2/3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19</a:t>
            </a:fld>
            <a:endParaRPr lang="pt-PT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8253"/>
            <a:ext cx="5920520" cy="446449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883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Sumário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dirty="0" smtClean="0"/>
              <a:t>Técnicas de resolução de problemas</a:t>
            </a:r>
            <a:endParaRPr lang="pt-PT" dirty="0"/>
          </a:p>
          <a:p>
            <a:r>
              <a:rPr lang="pt-PT" dirty="0" smtClean="0"/>
              <a:t>Pesquisa </a:t>
            </a:r>
            <a:endParaRPr lang="pt-PT" dirty="0"/>
          </a:p>
          <a:p>
            <a:pPr lvl="1"/>
            <a:r>
              <a:rPr lang="pt-PT" dirty="0"/>
              <a:t>S</a:t>
            </a:r>
            <a:r>
              <a:rPr lang="pt-PT" dirty="0" smtClean="0"/>
              <a:t>equencial </a:t>
            </a:r>
            <a:r>
              <a:rPr lang="pt-PT" dirty="0"/>
              <a:t>e Binária</a:t>
            </a:r>
          </a:p>
          <a:p>
            <a:r>
              <a:rPr lang="pt-PT" dirty="0" smtClean="0"/>
              <a:t>Algoritmos de ordenação </a:t>
            </a:r>
          </a:p>
          <a:p>
            <a:pPr lvl="1"/>
            <a:r>
              <a:rPr lang="pt-PT" dirty="0" smtClean="0"/>
              <a:t>Conceitos sobre algoritmos de ordenação</a:t>
            </a:r>
          </a:p>
          <a:p>
            <a:pPr lvl="1"/>
            <a:r>
              <a:rPr lang="pt-PT" dirty="0" smtClean="0"/>
              <a:t>Aplicações</a:t>
            </a:r>
          </a:p>
          <a:p>
            <a:pPr lvl="1"/>
            <a:r>
              <a:rPr lang="pt-PT" dirty="0" smtClean="0"/>
              <a:t>Tipos de algoritmos de ordenação</a:t>
            </a:r>
          </a:p>
          <a:p>
            <a:pPr lvl="2"/>
            <a:r>
              <a:rPr lang="pt-PT" dirty="0" smtClean="0"/>
              <a:t>Adaptativos e não adaptativos </a:t>
            </a:r>
          </a:p>
          <a:p>
            <a:pPr lvl="2"/>
            <a:r>
              <a:rPr lang="pt-PT" dirty="0" smtClean="0"/>
              <a:t>Estável e não estável</a:t>
            </a:r>
          </a:p>
          <a:p>
            <a:pPr lvl="2"/>
            <a:r>
              <a:rPr lang="pt-PT" dirty="0" smtClean="0"/>
              <a:t>Interno e Externo</a:t>
            </a:r>
          </a:p>
          <a:p>
            <a:pPr lvl="2"/>
            <a:r>
              <a:rPr lang="pt-PT" dirty="0" smtClean="0"/>
              <a:t>Direto e Indireto</a:t>
            </a:r>
          </a:p>
          <a:p>
            <a:r>
              <a:rPr lang="pt-PT" dirty="0" smtClean="0"/>
              <a:t>Algoritmos de ordenação de vetores</a:t>
            </a:r>
          </a:p>
          <a:p>
            <a:pPr lvl="1"/>
            <a:r>
              <a:rPr lang="pt-PT" dirty="0" err="1" smtClean="0"/>
              <a:t>Selection</a:t>
            </a:r>
            <a:r>
              <a:rPr lang="pt-PT" dirty="0" smtClean="0"/>
              <a:t> </a:t>
            </a:r>
            <a:r>
              <a:rPr lang="pt-PT" dirty="0" err="1" smtClean="0"/>
              <a:t>sort</a:t>
            </a:r>
            <a:r>
              <a:rPr lang="pt-PT" dirty="0" smtClean="0"/>
              <a:t>, </a:t>
            </a:r>
            <a:r>
              <a:rPr lang="pt-PT" dirty="0" err="1" smtClean="0"/>
              <a:t>Insertion</a:t>
            </a:r>
            <a:r>
              <a:rPr lang="pt-PT" dirty="0" smtClean="0"/>
              <a:t> </a:t>
            </a:r>
            <a:r>
              <a:rPr lang="pt-PT" dirty="0" err="1" smtClean="0"/>
              <a:t>sort</a:t>
            </a:r>
            <a:r>
              <a:rPr lang="pt-PT" dirty="0" smtClean="0"/>
              <a:t>, </a:t>
            </a:r>
            <a:r>
              <a:rPr lang="pt-PT" dirty="0" err="1" smtClean="0"/>
              <a:t>Bubble</a:t>
            </a:r>
            <a:r>
              <a:rPr lang="pt-PT" dirty="0" smtClean="0"/>
              <a:t> </a:t>
            </a:r>
            <a:r>
              <a:rPr lang="pt-PT" dirty="0" err="1" smtClean="0"/>
              <a:t>sort</a:t>
            </a:r>
            <a:r>
              <a:rPr lang="pt-PT" dirty="0" smtClean="0"/>
              <a:t>, </a:t>
            </a:r>
            <a:r>
              <a:rPr lang="pt-PT" dirty="0" err="1" smtClean="0"/>
              <a:t>Quick</a:t>
            </a:r>
            <a:r>
              <a:rPr lang="pt-PT" dirty="0" smtClean="0"/>
              <a:t> </a:t>
            </a:r>
            <a:r>
              <a:rPr lang="pt-PT" dirty="0" err="1" smtClean="0"/>
              <a:t>sort</a:t>
            </a:r>
            <a:endParaRPr lang="pt-PT" dirty="0" smtClean="0"/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13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binária 3/3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20</a:t>
            </a:fld>
            <a:endParaRPr lang="pt-PT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8028503" cy="43924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079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21</a:t>
            </a:fld>
            <a:endParaRPr lang="pt-PT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7347347" cy="4568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903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sequencial - binária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22</a:t>
            </a:fld>
            <a:endParaRPr lang="pt-PT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484784"/>
            <a:ext cx="8136904" cy="4334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496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sequencial - binária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23</a:t>
            </a:fld>
            <a:endParaRPr lang="pt-PT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80091"/>
            <a:ext cx="629602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910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CPU - Operações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24</a:t>
            </a:fld>
            <a:endParaRPr lang="pt-PT"/>
          </a:p>
        </p:txBody>
      </p:sp>
      <p:sp>
        <p:nvSpPr>
          <p:cNvPr id="4" name="Rectangle 3"/>
          <p:cNvSpPr/>
          <p:nvPr/>
        </p:nvSpPr>
        <p:spPr>
          <a:xfrm>
            <a:off x="611560" y="170080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dirty="0">
                <a:hlinkClick r:id="rId2"/>
              </a:rPr>
              <a:t>http://</a:t>
            </a:r>
            <a:r>
              <a:rPr lang="pt-PT" dirty="0" smtClean="0">
                <a:hlinkClick r:id="rId2"/>
              </a:rPr>
              <a:t>www.tomshardware.com/charts/desktop-cpu-charts-2010/Raw-Performance-SiSoftware-Sandra-2010-Pro-GFLOPS,2409.html</a:t>
            </a:r>
            <a:r>
              <a:rPr lang="pt-PT" dirty="0" smtClean="0"/>
              <a:t> </a:t>
            </a:r>
            <a:endParaRPr lang="pt-PT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68960"/>
            <a:ext cx="5562666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003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25</a:t>
            </a:fld>
            <a:endParaRPr lang="pt-PT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Algoritmos de ordenação</a:t>
            </a:r>
            <a:br>
              <a:rPr lang="pt-BR" dirty="0" smtClean="0"/>
            </a:br>
            <a:r>
              <a:rPr lang="pt-BR" dirty="0" smtClean="0"/>
              <a:t>de vetores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6351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Conceitos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Algoritmo de </a:t>
            </a:r>
            <a:r>
              <a:rPr lang="pt-PT" dirty="0" smtClean="0"/>
              <a:t>ordenação</a:t>
            </a:r>
          </a:p>
          <a:p>
            <a:pPr lvl="1"/>
            <a:r>
              <a:rPr lang="pt-PT" dirty="0" smtClean="0"/>
              <a:t>Algoritmo </a:t>
            </a:r>
            <a:r>
              <a:rPr lang="pt-PT" dirty="0"/>
              <a:t>que </a:t>
            </a:r>
            <a:r>
              <a:rPr lang="pt-PT" dirty="0" smtClean="0"/>
              <a:t>permite organizar um conjunto de dados por uma certa </a:t>
            </a:r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ordem</a:t>
            </a:r>
            <a:r>
              <a:rPr lang="pt-PT" dirty="0" smtClean="0"/>
              <a:t> efetuando apenas comparações e trocas entre eles.</a:t>
            </a:r>
          </a:p>
          <a:p>
            <a:pPr lvl="2"/>
            <a:r>
              <a:rPr lang="pt-PT" dirty="0"/>
              <a:t>Existem métodos de ordenação que </a:t>
            </a:r>
            <a:r>
              <a:rPr lang="pt-PT" dirty="0" smtClean="0"/>
              <a:t>utilizam </a:t>
            </a:r>
            <a:r>
              <a:rPr lang="pt-PT" dirty="0"/>
              <a:t>princípio da </a:t>
            </a:r>
            <a:r>
              <a:rPr lang="pt-PT" b="1" dirty="0"/>
              <a:t>distribuição</a:t>
            </a:r>
            <a:r>
              <a:rPr lang="pt-PT" dirty="0"/>
              <a:t>.</a:t>
            </a:r>
            <a:endParaRPr lang="pt-PT" dirty="0" smtClean="0"/>
          </a:p>
          <a:p>
            <a:r>
              <a:rPr lang="pt-PT" dirty="0" smtClean="0"/>
              <a:t>Ordem</a:t>
            </a:r>
            <a:endParaRPr lang="pt-PT" dirty="0"/>
          </a:p>
          <a:p>
            <a:pPr lvl="1"/>
            <a:r>
              <a:rPr lang="pt-PT" dirty="0"/>
              <a:t>Regra bem </a:t>
            </a:r>
            <a:r>
              <a:rPr lang="pt-PT" dirty="0" smtClean="0"/>
              <a:t>definida pela qual os elementos devem ser colocados.</a:t>
            </a:r>
            <a:endParaRPr lang="pt-PT" dirty="0"/>
          </a:p>
          <a:p>
            <a:pPr lvl="1"/>
            <a:endParaRPr lang="pt-PT" dirty="0" smtClean="0"/>
          </a:p>
          <a:p>
            <a:pPr lvl="1"/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662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Exemplo: cartas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3600" dirty="0"/>
              <a:t>Exemplo de ordenação por distribuição:</a:t>
            </a:r>
          </a:p>
          <a:p>
            <a:pPr lvl="1"/>
            <a:r>
              <a:rPr lang="pt-PT" sz="3600" dirty="0"/>
              <a:t>considere o problema de ordenar um </a:t>
            </a:r>
            <a:r>
              <a:rPr lang="pt-PT" sz="3600" dirty="0" smtClean="0"/>
              <a:t>baralho com </a:t>
            </a:r>
            <a:r>
              <a:rPr lang="pt-PT" sz="3600" dirty="0"/>
              <a:t>52 cartas na ordem:</a:t>
            </a:r>
          </a:p>
          <a:p>
            <a:pPr marL="1657350" lvl="2" indent="-742950">
              <a:buFont typeface="+mj-lt"/>
              <a:buAutoNum type="arabicPeriod"/>
            </a:pPr>
            <a:r>
              <a:rPr lang="pt-PT" sz="3600" dirty="0"/>
              <a:t>A &lt; 2 &lt; 3 &lt; ... &lt; 10 &lt; J &lt; Q &lt; </a:t>
            </a:r>
            <a:r>
              <a:rPr lang="pt-PT" sz="3600" dirty="0" smtClean="0"/>
              <a:t>K</a:t>
            </a:r>
            <a:endParaRPr lang="pt-PT" sz="3600" dirty="0"/>
          </a:p>
          <a:p>
            <a:pPr marL="1657350" lvl="2" indent="-742950">
              <a:buFont typeface="+mj-lt"/>
              <a:buAutoNum type="arabicPeriod"/>
            </a:pPr>
            <a:r>
              <a:rPr lang="pt-PT" sz="3600" dirty="0"/>
              <a:t>♣ &lt; ♦ &lt; ♥ &lt; ♠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516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Exemplo: cartas: Algoritmo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PT" dirty="0" smtClean="0"/>
              <a:t>Distribuir as cartas abertas em treze montes: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ases, dois, três, …, reis.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Colete os montes na ordem especificada.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Distribua novamente as cartas abertas em quatro montes: paus, ouros, copas e espadas.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Colete os montes na ordem especificada.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608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Aplicações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Apresentar listas de dados ordenados pelo item mais conveniente.</a:t>
            </a:r>
          </a:p>
          <a:p>
            <a:r>
              <a:rPr lang="pt-PT" dirty="0" smtClean="0"/>
              <a:t>Localizar dados </a:t>
            </a:r>
            <a:r>
              <a:rPr lang="pt-PT" dirty="0"/>
              <a:t>de modo mais eficiente</a:t>
            </a:r>
            <a:r>
              <a:rPr lang="pt-PT" dirty="0" smtClean="0"/>
              <a:t>.</a:t>
            </a:r>
          </a:p>
          <a:p>
            <a:pPr lvl="1"/>
            <a:r>
              <a:rPr lang="pt-PT" dirty="0"/>
              <a:t>Gestores de bases de dados</a:t>
            </a:r>
            <a:r>
              <a:rPr lang="pt-PT" dirty="0" smtClean="0"/>
              <a:t>.</a:t>
            </a:r>
          </a:p>
          <a:p>
            <a:pPr lvl="1"/>
            <a:r>
              <a:rPr lang="pt-PT" dirty="0" smtClean="0"/>
              <a:t>Jogos.</a:t>
            </a:r>
          </a:p>
          <a:p>
            <a:pPr lvl="1"/>
            <a:r>
              <a:rPr lang="pt-PT" dirty="0" smtClean="0"/>
              <a:t>Utilizado em milhões de programas/aplicações.</a:t>
            </a:r>
          </a:p>
          <a:p>
            <a:endParaRPr lang="pt-PT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008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técnicaS resolução problemas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44500" indent="-444500">
              <a:buSzPct val="100000"/>
              <a:buFont typeface="+mj-lt"/>
              <a:buAutoNum type="arabicPeriod"/>
            </a:pPr>
            <a:r>
              <a:rPr lang="pt-BR" b="1" dirty="0" smtClean="0"/>
              <a:t>F</a:t>
            </a:r>
            <a:r>
              <a:rPr lang="pt-PT" b="1" dirty="0" smtClean="0"/>
              <a:t>orça </a:t>
            </a:r>
            <a:r>
              <a:rPr lang="pt-PT" b="1" dirty="0"/>
              <a:t>bruta de pesquisa ou busca </a:t>
            </a:r>
            <a:r>
              <a:rPr lang="pt-PT" b="1" dirty="0" smtClean="0"/>
              <a:t>exaustiva</a:t>
            </a:r>
          </a:p>
          <a:p>
            <a:pPr lvl="1"/>
            <a:r>
              <a:rPr lang="en-US" dirty="0" smtClean="0"/>
              <a:t>"brute-force </a:t>
            </a:r>
            <a:r>
              <a:rPr lang="en-US" dirty="0"/>
              <a:t>search or exhaustive </a:t>
            </a:r>
            <a:r>
              <a:rPr lang="en-US" dirty="0" smtClean="0"/>
              <a:t>search"</a:t>
            </a:r>
            <a:endParaRPr lang="pt-PT" dirty="0"/>
          </a:p>
          <a:p>
            <a:pPr lvl="1"/>
            <a:r>
              <a:rPr lang="pt-PT" dirty="0" smtClean="0"/>
              <a:t>Também </a:t>
            </a:r>
            <a:r>
              <a:rPr lang="pt-PT" dirty="0"/>
              <a:t>conhecida como gerar e testar, é uma técnica </a:t>
            </a:r>
            <a:r>
              <a:rPr lang="pt-PT" dirty="0" smtClean="0"/>
              <a:t>de </a:t>
            </a:r>
            <a:r>
              <a:rPr lang="pt-PT" dirty="0"/>
              <a:t>resolução de </a:t>
            </a:r>
            <a:r>
              <a:rPr lang="pt-PT" dirty="0" smtClean="0"/>
              <a:t>problemas trivial mas muito geral, que consiste:</a:t>
            </a:r>
          </a:p>
          <a:p>
            <a:pPr lvl="2"/>
            <a:r>
              <a:rPr lang="pt-PT" dirty="0" smtClean="0"/>
              <a:t>Enumerar de forma sistematica </a:t>
            </a:r>
            <a:r>
              <a:rPr lang="pt-PT" dirty="0"/>
              <a:t>todos os candidatos possíveis para a solução e verificar se cada candidato satisfaz declaração do problema</a:t>
            </a:r>
            <a:r>
              <a:rPr lang="pt-PT" dirty="0" smtClean="0"/>
              <a:t>.</a:t>
            </a:r>
          </a:p>
          <a:p>
            <a:pPr marL="444500" indent="-444500">
              <a:buFont typeface="+mj-lt"/>
              <a:buAutoNum type="arabicPeriod"/>
            </a:pPr>
            <a:r>
              <a:rPr lang="pt-PT" b="1" dirty="0" smtClean="0"/>
              <a:t>Dividir </a:t>
            </a:r>
            <a:r>
              <a:rPr lang="pt-PT" b="1" dirty="0"/>
              <a:t>para </a:t>
            </a:r>
            <a:r>
              <a:rPr lang="pt-PT" b="1" dirty="0" smtClean="0"/>
              <a:t>conquistar</a:t>
            </a:r>
          </a:p>
          <a:p>
            <a:pPr lvl="1"/>
            <a:r>
              <a:rPr lang="pt-PT" dirty="0" smtClean="0"/>
              <a:t>Dividir um </a:t>
            </a:r>
            <a:r>
              <a:rPr lang="pt-PT" dirty="0"/>
              <a:t>problema grande e complexo em </a:t>
            </a:r>
            <a:r>
              <a:rPr lang="pt-PT" dirty="0" smtClean="0"/>
              <a:t>pequenos  </a:t>
            </a:r>
            <a:r>
              <a:rPr lang="pt-PT" dirty="0"/>
              <a:t>problemas </a:t>
            </a:r>
            <a:r>
              <a:rPr lang="pt-PT" dirty="0" smtClean="0"/>
              <a:t>que podem se facilmente resolvidos.</a:t>
            </a:r>
          </a:p>
          <a:p>
            <a:pPr lvl="1"/>
            <a:r>
              <a:rPr lang="pt-BR" dirty="0" smtClean="0"/>
              <a:t>O probela fica resolvido com a resolução dos problemas mais pequenos.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212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ordens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370781"/>
          </a:xfrm>
        </p:spPr>
        <p:txBody>
          <a:bodyPr/>
          <a:lstStyle/>
          <a:p>
            <a:r>
              <a:rPr lang="pt-PT" dirty="0" smtClean="0"/>
              <a:t>Numérica: valor numérico. </a:t>
            </a:r>
          </a:p>
          <a:p>
            <a:r>
              <a:rPr lang="pt-PT" dirty="0" smtClean="0"/>
              <a:t>Lexicográfica: ordem pré-definida.</a:t>
            </a:r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30</a:t>
            </a:fld>
            <a:endParaRPr lang="pt-PT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64475"/>
            <a:ext cx="8627968" cy="2696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27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chaves de ordenação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 smtClean="0"/>
              <a:t>Chave </a:t>
            </a:r>
          </a:p>
          <a:p>
            <a:pPr lvl="1"/>
            <a:r>
              <a:rPr lang="pt-PT" dirty="0" smtClean="0"/>
              <a:t>item pelo qual os dados estão ordenados.</a:t>
            </a:r>
          </a:p>
          <a:p>
            <a:r>
              <a:rPr lang="pt-PT" b="1" dirty="0" smtClean="0"/>
              <a:t>Tipos de chave</a:t>
            </a:r>
          </a:p>
          <a:p>
            <a:pPr lvl="1"/>
            <a:r>
              <a:rPr lang="pt-PT" b="1" dirty="0" smtClean="0"/>
              <a:t>Simples</a:t>
            </a:r>
            <a:r>
              <a:rPr lang="pt-PT" dirty="0" smtClean="0"/>
              <a:t>, um item.</a:t>
            </a:r>
          </a:p>
          <a:p>
            <a:pPr lvl="2"/>
            <a:r>
              <a:rPr lang="pt-PT" dirty="0" smtClean="0"/>
              <a:t>Exemplos: Nome</a:t>
            </a:r>
            <a:r>
              <a:rPr lang="pt-PT" dirty="0"/>
              <a:t>, Nota, Data e Idade.	</a:t>
            </a:r>
          </a:p>
          <a:p>
            <a:pPr lvl="1"/>
            <a:r>
              <a:rPr lang="pt-PT" b="1" dirty="0" smtClean="0"/>
              <a:t>Compostas</a:t>
            </a:r>
            <a:r>
              <a:rPr lang="pt-PT" dirty="0" smtClean="0"/>
              <a:t>, mais de um item.</a:t>
            </a:r>
          </a:p>
          <a:p>
            <a:pPr lvl="2"/>
            <a:r>
              <a:rPr lang="pt-PT" dirty="0" smtClean="0"/>
              <a:t>Exemplos: Nota + Nome, Género + Nome.</a:t>
            </a:r>
          </a:p>
          <a:p>
            <a:pPr lvl="2"/>
            <a:endParaRPr lang="pt-PT" dirty="0" smtClean="0"/>
          </a:p>
          <a:p>
            <a:pPr lvl="2"/>
            <a:endParaRPr lang="pt-PT" dirty="0" smtClean="0"/>
          </a:p>
          <a:p>
            <a:pPr lvl="1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31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044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Exemplo: 1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32</a:t>
            </a:fld>
            <a:endParaRPr lang="pt-PT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84" y="1250028"/>
            <a:ext cx="6960265" cy="541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/>
          <p:nvPr/>
        </p:nvSpPr>
        <p:spPr>
          <a:xfrm rot="18089722">
            <a:off x="7546181" y="241726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Qual a regra ?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 rot="3781410">
            <a:off x="7543915" y="4268696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Primeiro nome.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51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Exemplo: 2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33</a:t>
            </a:fld>
            <a:endParaRPr lang="pt-PT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6558795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/>
          <p:nvPr/>
        </p:nvSpPr>
        <p:spPr>
          <a:xfrm rot="18089722">
            <a:off x="7546181" y="241726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Qual a regra ?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 rot="3781410">
            <a:off x="7986343" y="426869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Nome.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27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Exemplo: 3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34</a:t>
            </a:fld>
            <a:endParaRPr lang="pt-PT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35" y="1246332"/>
            <a:ext cx="6321169" cy="542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/>
          <p:nvPr/>
        </p:nvSpPr>
        <p:spPr>
          <a:xfrm rot="18089722">
            <a:off x="7546181" y="241726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Qual a regra ?</a:t>
            </a:r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 rot="3781410">
            <a:off x="7781160" y="4268696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Presenças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94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Exemplo: 4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35</a:t>
            </a:fld>
            <a:endParaRPr lang="pt-PT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46332"/>
            <a:ext cx="6027799" cy="542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/>
          <p:nvPr/>
        </p:nvSpPr>
        <p:spPr>
          <a:xfrm rot="18089722">
            <a:off x="7546181" y="241726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Qual a regra ?</a:t>
            </a:r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 rot="3781410">
            <a:off x="8178704" y="426869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>
                <a:solidFill>
                  <a:schemeClr val="accent1">
                    <a:lumMod val="75000"/>
                  </a:schemeClr>
                </a:solidFill>
              </a:rPr>
              <a:t>C1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6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Exemplo: 4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36</a:t>
            </a:fld>
            <a:endParaRPr lang="pt-PT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85128"/>
            <a:ext cx="5701937" cy="5436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/>
          <p:nvPr/>
        </p:nvSpPr>
        <p:spPr>
          <a:xfrm rot="18089722">
            <a:off x="7546181" y="241726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Qual a regra ?</a:t>
            </a:r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 rot="3781410">
            <a:off x="7277818" y="4268696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>
                <a:solidFill>
                  <a:schemeClr val="accent1">
                    <a:lumMod val="75000"/>
                  </a:schemeClr>
                </a:solidFill>
              </a:rPr>
              <a:t>C1</a:t>
            </a:r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 + Primeiro Nome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10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Exemplo: 4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37</a:t>
            </a:fld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 rot="18089722">
            <a:off x="7546181" y="241726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Qual a regra ?</a:t>
            </a:r>
            <a:endParaRPr lang="pt-PT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58684"/>
            <a:ext cx="5811168" cy="5550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aixaDeTexto 8"/>
          <p:cNvSpPr txBox="1"/>
          <p:nvPr/>
        </p:nvSpPr>
        <p:spPr>
          <a:xfrm rot="3781410">
            <a:off x="7543916" y="4130197"/>
            <a:ext cx="1749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Presenças + </a:t>
            </a:r>
            <a:b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Primeiro nome.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25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304800" y="457200"/>
            <a:ext cx="7147520" cy="838200"/>
          </a:xfrm>
        </p:spPr>
        <p:txBody>
          <a:bodyPr>
            <a:normAutofit/>
          </a:bodyPr>
          <a:lstStyle/>
          <a:p>
            <a:r>
              <a:rPr lang="pt-PT" dirty="0"/>
              <a:t>Métodos </a:t>
            </a:r>
            <a:r>
              <a:rPr lang="pt-PT" dirty="0" smtClean="0"/>
              <a:t>ordenação vetores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/>
              <a:t>Métodos simples</a:t>
            </a:r>
          </a:p>
          <a:p>
            <a:pPr lvl="1"/>
            <a:r>
              <a:rPr lang="pt-PT" dirty="0" err="1" smtClean="0"/>
              <a:t>Selecção</a:t>
            </a:r>
            <a:r>
              <a:rPr lang="pt-PT" dirty="0" smtClean="0"/>
              <a:t> - </a:t>
            </a:r>
            <a:r>
              <a:rPr lang="pt-PT" i="1" dirty="0" err="1" smtClean="0"/>
              <a:t>Selection</a:t>
            </a:r>
            <a:r>
              <a:rPr lang="pt-PT" i="1" dirty="0" smtClean="0"/>
              <a:t> </a:t>
            </a:r>
            <a:r>
              <a:rPr lang="pt-PT" i="1" dirty="0" err="1"/>
              <a:t>sort</a:t>
            </a:r>
            <a:endParaRPr lang="pt-PT" i="1" dirty="0"/>
          </a:p>
          <a:p>
            <a:pPr lvl="1"/>
            <a:r>
              <a:rPr lang="pt-PT" dirty="0" smtClean="0"/>
              <a:t>Inserção - </a:t>
            </a:r>
            <a:r>
              <a:rPr lang="pt-PT" i="1" dirty="0" err="1" smtClean="0"/>
              <a:t>Insertion</a:t>
            </a:r>
            <a:r>
              <a:rPr lang="pt-PT" i="1" dirty="0" smtClean="0"/>
              <a:t> </a:t>
            </a:r>
            <a:r>
              <a:rPr lang="pt-PT" i="1" dirty="0" err="1" smtClean="0"/>
              <a:t>sort</a:t>
            </a:r>
            <a:endParaRPr lang="pt-PT" i="1" dirty="0" smtClean="0"/>
          </a:p>
          <a:p>
            <a:pPr lvl="1"/>
            <a:r>
              <a:rPr lang="pt-PT" dirty="0" smtClean="0"/>
              <a:t>Bolha - </a:t>
            </a:r>
            <a:r>
              <a:rPr lang="pt-PT" i="1" dirty="0" err="1" smtClean="0"/>
              <a:t>Bubble</a:t>
            </a:r>
            <a:r>
              <a:rPr lang="pt-PT" i="1" dirty="0" smtClean="0"/>
              <a:t> </a:t>
            </a:r>
            <a:r>
              <a:rPr lang="pt-PT" i="1" dirty="0" err="1" smtClean="0"/>
              <a:t>sort</a:t>
            </a:r>
            <a:endParaRPr lang="pt-PT" i="1" dirty="0" smtClean="0"/>
          </a:p>
          <a:p>
            <a:pPr lvl="1"/>
            <a:r>
              <a:rPr lang="pt-PT" dirty="0" err="1" smtClean="0">
                <a:solidFill>
                  <a:srgbClr val="7030A0"/>
                </a:solidFill>
              </a:rPr>
              <a:t>Comb</a:t>
            </a:r>
            <a:r>
              <a:rPr lang="pt-PT" dirty="0" smtClean="0">
                <a:solidFill>
                  <a:srgbClr val="7030A0"/>
                </a:solidFill>
              </a:rPr>
              <a:t> </a:t>
            </a:r>
            <a:r>
              <a:rPr lang="pt-PT" dirty="0" err="1" smtClean="0">
                <a:solidFill>
                  <a:srgbClr val="7030A0"/>
                </a:solidFill>
              </a:rPr>
              <a:t>sort</a:t>
            </a:r>
            <a:endParaRPr lang="pt-PT" dirty="0" smtClean="0">
              <a:solidFill>
                <a:srgbClr val="7030A0"/>
              </a:solidFill>
            </a:endParaRPr>
          </a:p>
          <a:p>
            <a:r>
              <a:rPr lang="pt-PT" dirty="0" smtClean="0"/>
              <a:t>Métodos complexos</a:t>
            </a:r>
          </a:p>
          <a:p>
            <a:pPr lvl="1"/>
            <a:r>
              <a:rPr lang="pt-PT" dirty="0" err="1" smtClean="0"/>
              <a:t>Quick</a:t>
            </a:r>
            <a:r>
              <a:rPr lang="pt-PT" dirty="0" smtClean="0"/>
              <a:t> </a:t>
            </a:r>
            <a:r>
              <a:rPr lang="pt-PT" dirty="0" err="1" smtClean="0"/>
              <a:t>sort</a:t>
            </a:r>
            <a:r>
              <a:rPr lang="pt-PT" dirty="0" smtClean="0"/>
              <a:t>, </a:t>
            </a:r>
            <a:r>
              <a:rPr lang="pt-PT" dirty="0" err="1" smtClean="0">
                <a:solidFill>
                  <a:srgbClr val="7030A0"/>
                </a:solidFill>
              </a:rPr>
              <a:t>Merge</a:t>
            </a:r>
            <a:r>
              <a:rPr lang="pt-PT" dirty="0" smtClean="0">
                <a:solidFill>
                  <a:srgbClr val="7030A0"/>
                </a:solidFill>
              </a:rPr>
              <a:t> </a:t>
            </a:r>
            <a:r>
              <a:rPr lang="pt-PT" dirty="0" err="1" smtClean="0">
                <a:solidFill>
                  <a:srgbClr val="7030A0"/>
                </a:solidFill>
              </a:rPr>
              <a:t>sort</a:t>
            </a:r>
            <a:r>
              <a:rPr lang="pt-PT" dirty="0" smtClean="0">
                <a:solidFill>
                  <a:srgbClr val="7030A0"/>
                </a:solidFill>
              </a:rPr>
              <a:t>, </a:t>
            </a:r>
            <a:r>
              <a:rPr lang="pt-PT" dirty="0" err="1" smtClean="0">
                <a:solidFill>
                  <a:srgbClr val="7030A0"/>
                </a:solidFill>
              </a:rPr>
              <a:t>Heapsort,Shell</a:t>
            </a:r>
            <a:r>
              <a:rPr lang="pt-PT" dirty="0" smtClean="0">
                <a:solidFill>
                  <a:srgbClr val="7030A0"/>
                </a:solidFill>
              </a:rPr>
              <a:t> </a:t>
            </a:r>
            <a:r>
              <a:rPr lang="pt-PT" dirty="0" err="1" smtClean="0">
                <a:solidFill>
                  <a:srgbClr val="7030A0"/>
                </a:solidFill>
              </a:rPr>
              <a:t>sort</a:t>
            </a:r>
            <a:r>
              <a:rPr lang="pt-PT" dirty="0" smtClean="0">
                <a:solidFill>
                  <a:srgbClr val="7030A0"/>
                </a:solidFill>
              </a:rPr>
              <a:t>, </a:t>
            </a:r>
            <a:r>
              <a:rPr lang="pt-PT" dirty="0" err="1" smtClean="0">
                <a:solidFill>
                  <a:srgbClr val="7030A0"/>
                </a:solidFill>
              </a:rPr>
              <a:t>Radix</a:t>
            </a:r>
            <a:r>
              <a:rPr lang="pt-PT" dirty="0" smtClean="0">
                <a:solidFill>
                  <a:srgbClr val="7030A0"/>
                </a:solidFill>
              </a:rPr>
              <a:t> </a:t>
            </a:r>
            <a:r>
              <a:rPr lang="pt-PT" dirty="0" err="1" smtClean="0">
                <a:solidFill>
                  <a:srgbClr val="7030A0"/>
                </a:solidFill>
              </a:rPr>
              <a:t>sort</a:t>
            </a:r>
            <a:r>
              <a:rPr lang="pt-PT" dirty="0" smtClean="0">
                <a:solidFill>
                  <a:srgbClr val="7030A0"/>
                </a:solidFill>
              </a:rPr>
              <a:t>, </a:t>
            </a:r>
            <a:r>
              <a:rPr lang="pt-PT" dirty="0" err="1" smtClean="0">
                <a:solidFill>
                  <a:srgbClr val="7030A0"/>
                </a:solidFill>
              </a:rPr>
              <a:t>Gnome</a:t>
            </a:r>
            <a:r>
              <a:rPr lang="pt-PT" dirty="0" smtClean="0">
                <a:solidFill>
                  <a:srgbClr val="7030A0"/>
                </a:solidFill>
              </a:rPr>
              <a:t> </a:t>
            </a:r>
            <a:r>
              <a:rPr lang="pt-PT" dirty="0" err="1" smtClean="0">
                <a:solidFill>
                  <a:srgbClr val="7030A0"/>
                </a:solidFill>
              </a:rPr>
              <a:t>sort</a:t>
            </a:r>
            <a:r>
              <a:rPr lang="pt-PT" dirty="0" smtClean="0">
                <a:solidFill>
                  <a:srgbClr val="7030A0"/>
                </a:solidFill>
              </a:rPr>
              <a:t>, </a:t>
            </a:r>
            <a:r>
              <a:rPr lang="pt-PT" dirty="0" err="1" smtClean="0">
                <a:solidFill>
                  <a:srgbClr val="7030A0"/>
                </a:solidFill>
              </a:rPr>
              <a:t>Count</a:t>
            </a:r>
            <a:r>
              <a:rPr lang="pt-PT" dirty="0" smtClean="0">
                <a:solidFill>
                  <a:srgbClr val="7030A0"/>
                </a:solidFill>
              </a:rPr>
              <a:t> </a:t>
            </a:r>
            <a:r>
              <a:rPr lang="pt-PT" dirty="0" err="1" smtClean="0">
                <a:solidFill>
                  <a:srgbClr val="7030A0"/>
                </a:solidFill>
              </a:rPr>
              <a:t>sort</a:t>
            </a:r>
            <a:r>
              <a:rPr lang="pt-PT" dirty="0" smtClean="0">
                <a:solidFill>
                  <a:srgbClr val="7030A0"/>
                </a:solidFill>
              </a:rPr>
              <a:t>, </a:t>
            </a:r>
            <a:r>
              <a:rPr lang="pt-PT" dirty="0" err="1" smtClean="0">
                <a:solidFill>
                  <a:srgbClr val="7030A0"/>
                </a:solidFill>
              </a:rPr>
              <a:t>Bucket</a:t>
            </a:r>
            <a:r>
              <a:rPr lang="pt-PT" dirty="0" smtClean="0">
                <a:solidFill>
                  <a:srgbClr val="7030A0"/>
                </a:solidFill>
              </a:rPr>
              <a:t> </a:t>
            </a:r>
            <a:r>
              <a:rPr lang="pt-PT" dirty="0" err="1" smtClean="0">
                <a:solidFill>
                  <a:srgbClr val="7030A0"/>
                </a:solidFill>
              </a:rPr>
              <a:t>sort</a:t>
            </a:r>
            <a:r>
              <a:rPr lang="pt-PT" dirty="0" smtClean="0">
                <a:solidFill>
                  <a:srgbClr val="7030A0"/>
                </a:solidFill>
              </a:rPr>
              <a:t>, Cocktail </a:t>
            </a:r>
            <a:r>
              <a:rPr lang="pt-PT" dirty="0" err="1" smtClean="0">
                <a:solidFill>
                  <a:srgbClr val="7030A0"/>
                </a:solidFill>
              </a:rPr>
              <a:t>sort,Timsort</a:t>
            </a:r>
            <a:endParaRPr lang="pt-PT" dirty="0" smtClean="0">
              <a:solidFill>
                <a:srgbClr val="7030A0"/>
              </a:solidFill>
            </a:endParaRPr>
          </a:p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38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541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Seleção: </a:t>
            </a:r>
            <a:r>
              <a:rPr lang="pt-PT" dirty="0" err="1" smtClean="0"/>
              <a:t>DOC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39</a:t>
            </a:fld>
            <a:endParaRPr lang="pt-PT"/>
          </a:p>
        </p:txBody>
      </p:sp>
      <p:sp>
        <p:nvSpPr>
          <p:cNvPr id="6" name="Rectângulo 5"/>
          <p:cNvSpPr/>
          <p:nvPr/>
        </p:nvSpPr>
        <p:spPr>
          <a:xfrm>
            <a:off x="9151168" y="1411550"/>
            <a:ext cx="8963468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PT" sz="1000" dirty="0" err="1"/>
              <a:t>OrdenaSelecao</a:t>
            </a:r>
            <a:endParaRPr lang="pt-PT" sz="1000" dirty="0"/>
          </a:p>
          <a:p>
            <a:pPr algn="l"/>
            <a:r>
              <a:rPr lang="pt-PT" sz="1000" dirty="0"/>
              <a:t>2011-11-5 20:58:54</a:t>
            </a:r>
          </a:p>
          <a:p>
            <a:pPr algn="l"/>
            <a:r>
              <a:rPr lang="pt-PT" sz="1000" dirty="0"/>
              <a:t>Paulo Nunes</a:t>
            </a:r>
          </a:p>
          <a:p>
            <a:pPr algn="l"/>
            <a:r>
              <a:rPr lang="pt-PT" sz="1000" dirty="0"/>
              <a:t>1.2</a:t>
            </a:r>
          </a:p>
          <a:p>
            <a:pPr algn="l"/>
            <a:r>
              <a:rPr lang="pt-PT" sz="1000" dirty="0"/>
              <a:t>A saída é mesmo vetor de entrada. Este é uma permutação ou reordenação do vetor de entrada.</a:t>
            </a:r>
          </a:p>
          <a:p>
            <a:pPr algn="l"/>
            <a:r>
              <a:rPr lang="pt-PT" sz="1000" dirty="0"/>
              <a:t>0</a:t>
            </a:r>
          </a:p>
          <a:p>
            <a:pPr algn="l"/>
            <a:r>
              <a:rPr lang="pt-PT" sz="1000" dirty="0"/>
              <a:t>2</a:t>
            </a:r>
          </a:p>
          <a:p>
            <a:pPr algn="l"/>
            <a:r>
              <a:rPr lang="pt-PT" sz="1000" dirty="0"/>
              <a:t>N #Inteiro #6 #0 #0 #0 #Dimensão do vetor # #&gt;= 1 #&lt;= 999999 #</a:t>
            </a:r>
          </a:p>
          <a:p>
            <a:pPr algn="l"/>
            <a:r>
              <a:rPr lang="pt-PT" sz="1000" dirty="0"/>
              <a:t>V #Inteiro #6 #N #0 #0 #Vetor # #&gt;= 0 #&lt;= 20 #</a:t>
            </a:r>
          </a:p>
          <a:p>
            <a:pPr algn="l"/>
            <a:r>
              <a:rPr lang="pt-PT" sz="1000" dirty="0"/>
              <a:t>3</a:t>
            </a:r>
          </a:p>
          <a:p>
            <a:pPr algn="l"/>
            <a:r>
              <a:rPr lang="pt-PT" sz="1000" dirty="0" err="1"/>
              <a:t>posicao_menor</a:t>
            </a:r>
            <a:r>
              <a:rPr lang="pt-PT" sz="1000" dirty="0"/>
              <a:t> #Inteiro #6 #0 #0 #0 #Posição do menor elemento # #&gt;= 1 #&lt;= N #</a:t>
            </a:r>
          </a:p>
          <a:p>
            <a:pPr algn="l"/>
            <a:r>
              <a:rPr lang="pt-PT" sz="1000" dirty="0" err="1"/>
              <a:t>iL</a:t>
            </a:r>
            <a:r>
              <a:rPr lang="pt-PT" sz="1000" dirty="0"/>
              <a:t> #Inteiro #6 #0 #0 #0 #Índice </a:t>
            </a:r>
            <a:r>
              <a:rPr lang="pt-PT" sz="1000" dirty="0" err="1"/>
              <a:t>vector</a:t>
            </a:r>
            <a:r>
              <a:rPr lang="pt-PT" sz="1000" dirty="0"/>
              <a:t> # #&gt;= 1 #&lt;= N #</a:t>
            </a:r>
          </a:p>
          <a:p>
            <a:pPr algn="l"/>
            <a:r>
              <a:rPr lang="pt-PT" sz="1000" dirty="0"/>
              <a:t>j #Inteiro #6 #0 #0 #0 #Índice </a:t>
            </a:r>
            <a:r>
              <a:rPr lang="pt-PT" sz="1000" dirty="0" err="1"/>
              <a:t>vector</a:t>
            </a:r>
            <a:r>
              <a:rPr lang="pt-PT" sz="1000" dirty="0"/>
              <a:t> # #&gt;= 1 #&lt;= N #</a:t>
            </a:r>
          </a:p>
          <a:p>
            <a:pPr algn="l"/>
            <a:r>
              <a:rPr lang="pt-PT" sz="1000" dirty="0"/>
              <a:t>1</a:t>
            </a:r>
          </a:p>
          <a:p>
            <a:pPr algn="l"/>
            <a:r>
              <a:rPr lang="pt-PT" sz="1000" dirty="0"/>
              <a:t>V #Inteiro #2 #N #0 #0 #Vetor ordenado # #&gt;= 0 #&lt;= 20 #</a:t>
            </a:r>
          </a:p>
          <a:p>
            <a:pPr algn="l"/>
            <a:r>
              <a:rPr lang="pt-PT" sz="1000" dirty="0"/>
              <a:t>##Permite ordenar um vetor de números [0,20] </a:t>
            </a:r>
          </a:p>
          <a:p>
            <a:pPr algn="l"/>
            <a:r>
              <a:rPr lang="pt-PT" sz="1000" dirty="0"/>
              <a:t>por seleção (</a:t>
            </a:r>
            <a:r>
              <a:rPr lang="pt-PT" sz="1000" dirty="0" err="1"/>
              <a:t>Selection</a:t>
            </a:r>
            <a:r>
              <a:rPr lang="pt-PT" sz="1000" dirty="0"/>
              <a:t> </a:t>
            </a:r>
            <a:r>
              <a:rPr lang="pt-PT" sz="1000" dirty="0" err="1"/>
              <a:t>sort</a:t>
            </a:r>
            <a:r>
              <a:rPr lang="pt-PT" sz="1000" dirty="0"/>
              <a:t>)</a:t>
            </a:r>
          </a:p>
          <a:p>
            <a:pPr algn="l"/>
            <a:r>
              <a:rPr lang="pt-PT" sz="1000" dirty="0"/>
              <a:t>Algoritmo:</a:t>
            </a:r>
          </a:p>
          <a:p>
            <a:pPr algn="l"/>
            <a:r>
              <a:rPr lang="pt-PT" sz="1000" dirty="0"/>
              <a:t>– procurar menor elemento e trocar com o elemento na 1º posição</a:t>
            </a:r>
          </a:p>
          <a:p>
            <a:pPr algn="l"/>
            <a:r>
              <a:rPr lang="pt-PT" sz="1000" dirty="0"/>
              <a:t>– procurar 2ª menor elemento e trocar com o elemento na 2ª posição</a:t>
            </a:r>
          </a:p>
          <a:p>
            <a:pPr algn="l"/>
            <a:r>
              <a:rPr lang="pt-PT" sz="1000" dirty="0"/>
              <a:t>– proceder assim até ordenação estar completa## PARA </a:t>
            </a:r>
            <a:r>
              <a:rPr lang="pt-PT" sz="1000" dirty="0" err="1"/>
              <a:t>iL</a:t>
            </a:r>
            <a:r>
              <a:rPr lang="pt-PT" sz="1000" dirty="0"/>
              <a:t>=1 ATÉ N - 1 FAZER</a:t>
            </a:r>
          </a:p>
          <a:p>
            <a:pPr algn="l"/>
            <a:r>
              <a:rPr lang="pt-PT" sz="1000" dirty="0"/>
              <a:t>   </a:t>
            </a:r>
            <a:r>
              <a:rPr lang="pt-PT" sz="1000" dirty="0" err="1"/>
              <a:t>posicao_menor</a:t>
            </a:r>
            <a:r>
              <a:rPr lang="pt-PT" sz="1000" dirty="0"/>
              <a:t> = i</a:t>
            </a:r>
          </a:p>
          <a:p>
            <a:pPr algn="l"/>
            <a:r>
              <a:rPr lang="pt-PT" sz="1000" dirty="0"/>
              <a:t>   PARA j=</a:t>
            </a:r>
            <a:r>
              <a:rPr lang="pt-PT" sz="1000" dirty="0" err="1"/>
              <a:t>iL</a:t>
            </a:r>
            <a:r>
              <a:rPr lang="pt-PT" sz="1000" dirty="0"/>
              <a:t> + 1 ATÉ </a:t>
            </a:r>
            <a:r>
              <a:rPr lang="pt-PT" sz="1000" dirty="0" err="1"/>
              <a:t>NAlunos</a:t>
            </a:r>
            <a:r>
              <a:rPr lang="pt-PT" sz="1000" dirty="0"/>
              <a:t> FAZER</a:t>
            </a:r>
          </a:p>
          <a:p>
            <a:pPr algn="l"/>
            <a:r>
              <a:rPr lang="pt-PT" sz="1000" dirty="0"/>
              <a:t>     SE V[j] &lt; V[</a:t>
            </a:r>
            <a:r>
              <a:rPr lang="pt-PT" sz="1000" dirty="0" err="1"/>
              <a:t>posicao_menor</a:t>
            </a:r>
            <a:r>
              <a:rPr lang="pt-PT" sz="1000" dirty="0"/>
              <a:t>] ENTÃO</a:t>
            </a:r>
          </a:p>
          <a:p>
            <a:pPr algn="l"/>
            <a:r>
              <a:rPr lang="pt-PT" sz="1000" dirty="0"/>
              <a:t>       </a:t>
            </a:r>
            <a:r>
              <a:rPr lang="pt-PT" sz="1000" dirty="0" err="1"/>
              <a:t>posicao_menor</a:t>
            </a:r>
            <a:r>
              <a:rPr lang="pt-PT" sz="1000" dirty="0"/>
              <a:t> ← j</a:t>
            </a:r>
          </a:p>
          <a:p>
            <a:pPr algn="l"/>
            <a:r>
              <a:rPr lang="pt-PT" sz="1000" dirty="0"/>
              <a:t>     </a:t>
            </a:r>
            <a:r>
              <a:rPr lang="pt-PT" sz="1000" dirty="0" err="1"/>
              <a:t>FIMSE</a:t>
            </a:r>
            <a:endParaRPr lang="pt-PT" sz="1000" dirty="0"/>
          </a:p>
          <a:p>
            <a:pPr algn="l"/>
            <a:r>
              <a:rPr lang="pt-PT" sz="1000" dirty="0"/>
              <a:t>   </a:t>
            </a:r>
            <a:r>
              <a:rPr lang="pt-PT" sz="1000" dirty="0" err="1"/>
              <a:t>FIMPARA</a:t>
            </a:r>
            <a:r>
              <a:rPr lang="pt-PT" sz="1000" dirty="0"/>
              <a:t> </a:t>
            </a:r>
          </a:p>
          <a:p>
            <a:pPr algn="l"/>
            <a:r>
              <a:rPr lang="pt-PT" sz="1000" dirty="0"/>
              <a:t>   auxiliar ← V[</a:t>
            </a:r>
            <a:r>
              <a:rPr lang="pt-PT" sz="1000" dirty="0" err="1"/>
              <a:t>iL</a:t>
            </a:r>
            <a:r>
              <a:rPr lang="pt-PT" sz="1000" dirty="0"/>
              <a:t>]</a:t>
            </a:r>
          </a:p>
          <a:p>
            <a:pPr algn="l"/>
            <a:r>
              <a:rPr lang="pt-PT" sz="1000" dirty="0"/>
              <a:t>   V[</a:t>
            </a:r>
            <a:r>
              <a:rPr lang="pt-PT" sz="1000" dirty="0" err="1"/>
              <a:t>iL</a:t>
            </a:r>
            <a:r>
              <a:rPr lang="pt-PT" sz="1000" dirty="0"/>
              <a:t>] ← V[</a:t>
            </a:r>
            <a:r>
              <a:rPr lang="pt-PT" sz="1000" dirty="0" err="1"/>
              <a:t>posicao_menor</a:t>
            </a:r>
            <a:r>
              <a:rPr lang="pt-PT" sz="1000" dirty="0"/>
              <a:t>]</a:t>
            </a:r>
          </a:p>
          <a:p>
            <a:pPr algn="l"/>
            <a:r>
              <a:rPr lang="pt-PT" sz="1000" dirty="0"/>
              <a:t>   V[</a:t>
            </a:r>
            <a:r>
              <a:rPr lang="pt-PT" sz="1000" dirty="0" err="1"/>
              <a:t>posicao_menor</a:t>
            </a:r>
            <a:r>
              <a:rPr lang="pt-PT" sz="1000" dirty="0"/>
              <a:t>] ← auxiliar</a:t>
            </a:r>
          </a:p>
          <a:p>
            <a:pPr algn="l"/>
            <a:r>
              <a:rPr lang="pt-PT" sz="1000" dirty="0"/>
              <a:t> </a:t>
            </a:r>
            <a:r>
              <a:rPr lang="pt-PT" sz="1000" dirty="0" err="1"/>
              <a:t>FIMPARA</a:t>
            </a:r>
            <a:endParaRPr lang="pt-PT" sz="1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93388"/>
            <a:ext cx="7578144" cy="49439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540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Métodos de pesquisa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PT" dirty="0" smtClean="0"/>
              <a:t>Pesquisa de um elemento num vetor com N elementos.</a:t>
            </a:r>
          </a:p>
          <a:p>
            <a:r>
              <a:rPr lang="pt-PT" dirty="0" smtClean="0"/>
              <a:t>Pesquisa sequencial ou linear</a:t>
            </a:r>
          </a:p>
          <a:p>
            <a:pPr lvl="1"/>
            <a:r>
              <a:rPr lang="pt-PT" dirty="0" smtClean="0"/>
              <a:t>Vetor ordenado ou não.</a:t>
            </a:r>
          </a:p>
          <a:p>
            <a:pPr lvl="2"/>
            <a:r>
              <a:rPr lang="pt-PT" dirty="0" smtClean="0"/>
              <a:t>Comparar o elemento a procurar com cada um dos elementos do vetor, começando no início do vetor até ao final. </a:t>
            </a:r>
          </a:p>
          <a:p>
            <a:pPr lvl="2"/>
            <a:r>
              <a:rPr lang="pt-PT" dirty="0" smtClean="0"/>
              <a:t>O número de comparações varia entre 1 e N</a:t>
            </a:r>
          </a:p>
          <a:p>
            <a:pPr lvl="1"/>
            <a:r>
              <a:rPr lang="pt-BR" dirty="0" smtClean="0"/>
              <a:t>Técnica: F</a:t>
            </a:r>
            <a:r>
              <a:rPr lang="pt-PT" dirty="0" smtClean="0"/>
              <a:t>orça bruta de pesquisa</a:t>
            </a:r>
          </a:p>
          <a:p>
            <a:r>
              <a:rPr lang="pt-PT" dirty="0" smtClean="0"/>
              <a:t>Pesquisa binária</a:t>
            </a:r>
          </a:p>
          <a:p>
            <a:pPr lvl="1"/>
            <a:r>
              <a:rPr lang="pt-PT" dirty="0" smtClean="0"/>
              <a:t>Requer que o vetor esteja ordenado.</a:t>
            </a:r>
          </a:p>
          <a:p>
            <a:pPr lvl="1"/>
            <a:r>
              <a:rPr lang="pt-PT" dirty="0" smtClean="0"/>
              <a:t>O número de comparações varia entre 1 e log</a:t>
            </a:r>
            <a:r>
              <a:rPr lang="pt-PT" baseline="-25000" dirty="0" smtClean="0"/>
              <a:t>2</a:t>
            </a:r>
            <a:r>
              <a:rPr lang="pt-PT" dirty="0" smtClean="0"/>
              <a:t>(N)</a:t>
            </a:r>
          </a:p>
          <a:p>
            <a:pPr lvl="1"/>
            <a:r>
              <a:rPr lang="pt-BR" dirty="0" smtClean="0"/>
              <a:t>Técnica: Dividir para conquistar</a:t>
            </a:r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pPr lvl="2"/>
            <a:endParaRPr lang="pt-PT" dirty="0" smtClean="0"/>
          </a:p>
          <a:p>
            <a:pPr lvl="2"/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917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ORD</a:t>
            </a:r>
            <a:r>
              <a:rPr lang="pt-PT" dirty="0" smtClean="0"/>
              <a:t>: Seleção: entrada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40</a:t>
            </a:fld>
            <a:endParaRPr lang="pt-PT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10404"/>
            <a:ext cx="7797738" cy="4483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879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Seleção: ordenação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41</a:t>
            </a:fld>
            <a:endParaRPr lang="pt-PT"/>
          </a:p>
        </p:txBody>
      </p:sp>
      <p:sp>
        <p:nvSpPr>
          <p:cNvPr id="3" name="CaixaDeTexto 2"/>
          <p:cNvSpPr txBox="1"/>
          <p:nvPr/>
        </p:nvSpPr>
        <p:spPr>
          <a:xfrm>
            <a:off x="5990137" y="576461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>
                <a:hlinkClick r:id="rId2"/>
              </a:rPr>
              <a:t>VLink1</a:t>
            </a:r>
            <a:r>
              <a:rPr lang="pt-PT" dirty="0" smtClean="0"/>
              <a:t>  </a:t>
            </a:r>
            <a:r>
              <a:rPr lang="pt-PT" dirty="0" err="1" smtClean="0">
                <a:hlinkClick r:id="rId3"/>
              </a:rPr>
              <a:t>VLink2</a:t>
            </a:r>
            <a:endParaRPr lang="pt-PT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7086937" cy="41764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791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Seleção: saída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42</a:t>
            </a:fld>
            <a:endParaRPr lang="pt-PT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12256"/>
            <a:ext cx="6945138" cy="227733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987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Exemplo</a:t>
            </a:r>
            <a:endParaRPr lang="pt-PT" dirty="0"/>
          </a:p>
        </p:txBody>
      </p:sp>
      <p:sp>
        <p:nvSpPr>
          <p:cNvPr id="4" name="Rectângulo 3"/>
          <p:cNvSpPr/>
          <p:nvPr/>
        </p:nvSpPr>
        <p:spPr>
          <a:xfrm>
            <a:off x="6652622" y="706299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 6,8,12,12,14,14,17,19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7516" y="705894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12,14,12,17,6,19,17,8</a:t>
            </a:r>
            <a:endParaRPr lang="pt-PT" dirty="0"/>
          </a:p>
        </p:txBody>
      </p:sp>
      <p:sp>
        <p:nvSpPr>
          <p:cNvPr id="9" name="CaixaDeTexto 8"/>
          <p:cNvSpPr txBox="1"/>
          <p:nvPr/>
        </p:nvSpPr>
        <p:spPr>
          <a:xfrm>
            <a:off x="333512" y="1045950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12,14,12,17,6,19,17,8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2502" y="753345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6,14,12,17,12,19,17,8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5295" y="810952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6,8,12,17,12,19,17,14</a:t>
            </a:r>
            <a:endParaRPr lang="pt-PT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94" y="1988840"/>
            <a:ext cx="8792438" cy="325333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43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95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ordenação </a:t>
            </a:r>
            <a:r>
              <a:rPr lang="pt-PT" dirty="0"/>
              <a:t>por inserção</a:t>
            </a:r>
          </a:p>
        </p:txBody>
      </p:sp>
      <p:sp>
        <p:nvSpPr>
          <p:cNvPr id="7" name="Marcador de Posição de Conteúdo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PT" sz="5100" b="1" dirty="0"/>
              <a:t>Método preferido dos jogadores de cartas</a:t>
            </a:r>
            <a:r>
              <a:rPr lang="pt-PT" sz="5100" b="1" dirty="0" smtClean="0"/>
              <a:t>.</a:t>
            </a:r>
          </a:p>
          <a:p>
            <a:pPr marL="711200" indent="-363538">
              <a:buFont typeface="+mj-lt"/>
              <a:buAutoNum type="arabicPeriod"/>
            </a:pPr>
            <a:r>
              <a:rPr lang="pt-PT" sz="5100" dirty="0" smtClean="0"/>
              <a:t>Começamos </a:t>
            </a:r>
            <a:r>
              <a:rPr lang="pt-PT" sz="5100" dirty="0"/>
              <a:t>com uma mão esquerda </a:t>
            </a:r>
            <a:r>
              <a:rPr lang="pt-PT" sz="5100" dirty="0" smtClean="0"/>
              <a:t>vazia e </a:t>
            </a:r>
            <a:r>
              <a:rPr lang="pt-PT" sz="5100" dirty="0"/>
              <a:t>as cartas de face para baixo sobre a </a:t>
            </a:r>
            <a:r>
              <a:rPr lang="pt-PT" sz="5100" dirty="0" smtClean="0"/>
              <a:t>mesa. </a:t>
            </a:r>
          </a:p>
          <a:p>
            <a:pPr marL="711200" indent="-363538">
              <a:buFont typeface="+mj-lt"/>
              <a:buAutoNum type="arabicPeriod"/>
            </a:pPr>
            <a:r>
              <a:rPr lang="pt-PT" sz="5100" dirty="0" smtClean="0"/>
              <a:t>Em </a:t>
            </a:r>
            <a:r>
              <a:rPr lang="pt-PT" sz="5100" dirty="0"/>
              <a:t>seguida, retire um </a:t>
            </a:r>
            <a:r>
              <a:rPr lang="pt-PT" sz="5100" dirty="0" smtClean="0"/>
              <a:t>carta da mesa, </a:t>
            </a:r>
            <a:r>
              <a:rPr lang="pt-PT" sz="5100" dirty="0"/>
              <a:t>e insira-o na posição correta na mão </a:t>
            </a:r>
            <a:r>
              <a:rPr lang="pt-PT" sz="5100" dirty="0" smtClean="0"/>
              <a:t>esquerda.</a:t>
            </a:r>
            <a:endParaRPr lang="pt-PT" sz="5100" dirty="0"/>
          </a:p>
          <a:p>
            <a:pPr lvl="2"/>
            <a:r>
              <a:rPr lang="pt-PT" sz="3400" dirty="0" smtClean="0"/>
              <a:t>Para </a:t>
            </a:r>
            <a:r>
              <a:rPr lang="pt-PT" sz="3400" dirty="0"/>
              <a:t>encontrar a posição correta para </a:t>
            </a:r>
            <a:r>
              <a:rPr lang="pt-PT" sz="3400" dirty="0" smtClean="0"/>
              <a:t>a carta, tem que </a:t>
            </a:r>
            <a:r>
              <a:rPr lang="pt-PT" sz="3400" dirty="0"/>
              <a:t>compará-lo com cada </a:t>
            </a:r>
            <a:r>
              <a:rPr lang="pt-PT" sz="3400" dirty="0" smtClean="0"/>
              <a:t>uma das cartas </a:t>
            </a:r>
            <a:r>
              <a:rPr lang="pt-PT" sz="3400" dirty="0"/>
              <a:t>já na </a:t>
            </a:r>
            <a:r>
              <a:rPr lang="pt-PT" sz="3400" dirty="0" smtClean="0"/>
              <a:t>mão esquerda.</a:t>
            </a:r>
            <a:endParaRPr lang="pt-PT" sz="3400" dirty="0"/>
          </a:p>
          <a:p>
            <a:pPr lvl="2"/>
            <a:r>
              <a:rPr lang="pt-PT" sz="3400" dirty="0" smtClean="0"/>
              <a:t>Note </a:t>
            </a:r>
            <a:r>
              <a:rPr lang="pt-PT" sz="3400" dirty="0"/>
              <a:t>que em todos os momentos, as cartas na mão esquerda </a:t>
            </a:r>
            <a:r>
              <a:rPr lang="pt-PT" sz="3400" dirty="0" smtClean="0"/>
              <a:t>estão ordenadas, </a:t>
            </a:r>
            <a:r>
              <a:rPr lang="pt-PT" sz="3400" dirty="0"/>
              <a:t>e </a:t>
            </a:r>
            <a:r>
              <a:rPr lang="pt-PT" sz="3400" dirty="0" smtClean="0"/>
              <a:t>estas cartas </a:t>
            </a:r>
            <a:r>
              <a:rPr lang="pt-PT" sz="3400" dirty="0"/>
              <a:t>foram originalmente as cartas </a:t>
            </a:r>
            <a:r>
              <a:rPr lang="pt-PT" sz="3400" dirty="0" smtClean="0"/>
              <a:t>do topo da pilha das cartas na </a:t>
            </a:r>
            <a:r>
              <a:rPr lang="pt-PT" sz="3400" dirty="0"/>
              <a:t>mesa</a:t>
            </a:r>
            <a:r>
              <a:rPr lang="pt-PT" sz="3400" dirty="0" smtClean="0"/>
              <a:t>.</a:t>
            </a:r>
          </a:p>
          <a:p>
            <a:r>
              <a:rPr lang="pt-PT" sz="3800" dirty="0" smtClean="0"/>
              <a:t>Mão esquerda-vetor ordenado</a:t>
            </a:r>
          </a:p>
          <a:p>
            <a:r>
              <a:rPr lang="pt-PT" sz="3800" dirty="0" smtClean="0"/>
              <a:t>Mão direita-vetor </a:t>
            </a:r>
            <a:r>
              <a:rPr lang="pt-PT" sz="3800" dirty="0"/>
              <a:t>ainda </a:t>
            </a:r>
            <a:r>
              <a:rPr lang="pt-PT" sz="3800" dirty="0" smtClean="0"/>
              <a:t>desordenado</a:t>
            </a:r>
            <a:endParaRPr lang="pt-PT" sz="3800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44</a:t>
            </a:fld>
            <a:endParaRPr lang="pt-PT"/>
          </a:p>
        </p:txBody>
      </p:sp>
      <p:sp>
        <p:nvSpPr>
          <p:cNvPr id="6" name="Rectângulo 5"/>
          <p:cNvSpPr/>
          <p:nvPr/>
        </p:nvSpPr>
        <p:spPr>
          <a:xfrm>
            <a:off x="9151168" y="2564408"/>
            <a:ext cx="8963468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PT" sz="500" dirty="0" err="1"/>
              <a:t>OrdenaInsercao</a:t>
            </a:r>
            <a:endParaRPr lang="pt-PT" sz="500" dirty="0"/>
          </a:p>
          <a:p>
            <a:pPr algn="l"/>
            <a:r>
              <a:rPr lang="pt-PT" sz="500" dirty="0"/>
              <a:t>2011-11-6 11:58:54</a:t>
            </a:r>
          </a:p>
          <a:p>
            <a:pPr algn="l"/>
            <a:r>
              <a:rPr lang="pt-PT" sz="500" dirty="0"/>
              <a:t>Paulo Nunes</a:t>
            </a:r>
          </a:p>
          <a:p>
            <a:pPr algn="l"/>
            <a:r>
              <a:rPr lang="pt-PT" sz="500" dirty="0"/>
              <a:t>1.2</a:t>
            </a:r>
          </a:p>
          <a:p>
            <a:pPr algn="l"/>
            <a:r>
              <a:rPr lang="pt-PT" sz="500" dirty="0"/>
              <a:t>A saída é mesmo vetor de entrada. Este é uma permutação ou reordenação do vetor de entrada.</a:t>
            </a:r>
          </a:p>
          <a:p>
            <a:pPr algn="l"/>
            <a:r>
              <a:rPr lang="pt-PT" sz="500" dirty="0"/>
              <a:t>0</a:t>
            </a:r>
          </a:p>
          <a:p>
            <a:pPr algn="l"/>
            <a:r>
              <a:rPr lang="pt-PT" sz="500" dirty="0"/>
              <a:t>2</a:t>
            </a:r>
          </a:p>
          <a:p>
            <a:pPr algn="l"/>
            <a:r>
              <a:rPr lang="pt-PT" sz="500" dirty="0"/>
              <a:t>N #Inteiro #6 #0 #0 #0 #Dimensão do vetor # #&gt;= 1 #&lt;= 999999 #</a:t>
            </a:r>
          </a:p>
          <a:p>
            <a:pPr algn="l"/>
            <a:r>
              <a:rPr lang="pt-PT" sz="500" dirty="0"/>
              <a:t>V #Inteiro #6 #N #0 #0 #Vetor # #&gt;= 0 #&lt;= 20 #</a:t>
            </a:r>
          </a:p>
          <a:p>
            <a:pPr algn="l"/>
            <a:r>
              <a:rPr lang="pt-PT" sz="500" dirty="0"/>
              <a:t>4</a:t>
            </a:r>
          </a:p>
          <a:p>
            <a:pPr algn="l"/>
            <a:r>
              <a:rPr lang="pt-PT" sz="500" dirty="0" err="1"/>
              <a:t>posicao_menor</a:t>
            </a:r>
            <a:r>
              <a:rPr lang="pt-PT" sz="500" dirty="0"/>
              <a:t> #Inteiro #6 #0 #0 #0 #Posição do menor elemento # #&gt;= 1 #&lt;= N #</a:t>
            </a:r>
          </a:p>
          <a:p>
            <a:pPr algn="l"/>
            <a:r>
              <a:rPr lang="pt-PT" sz="500" dirty="0" err="1"/>
              <a:t>iL</a:t>
            </a:r>
            <a:r>
              <a:rPr lang="pt-PT" sz="500" dirty="0"/>
              <a:t> #Inteiro #6 #0 #0 #0 #Índice </a:t>
            </a:r>
            <a:r>
              <a:rPr lang="pt-PT" sz="500" dirty="0" err="1"/>
              <a:t>vector</a:t>
            </a:r>
            <a:r>
              <a:rPr lang="pt-PT" sz="500" dirty="0"/>
              <a:t> # #&gt;= 1 #&lt;= N #</a:t>
            </a:r>
          </a:p>
          <a:p>
            <a:pPr algn="l"/>
            <a:r>
              <a:rPr lang="pt-PT" sz="500" dirty="0"/>
              <a:t>j #Inteiro #6 #0 #0 #0 #Índice </a:t>
            </a:r>
            <a:r>
              <a:rPr lang="pt-PT" sz="500" dirty="0" err="1"/>
              <a:t>vector</a:t>
            </a:r>
            <a:r>
              <a:rPr lang="pt-PT" sz="500" dirty="0"/>
              <a:t> # #&gt;= 1 #&lt;= N #</a:t>
            </a:r>
          </a:p>
          <a:p>
            <a:pPr algn="l"/>
            <a:r>
              <a:rPr lang="pt-PT" sz="500" dirty="0"/>
              <a:t>auxiliar #Inteiro #2 #0 #0 #0 #Guarda elemento do vetor # #&gt;= 0 #&lt;= 20 #</a:t>
            </a:r>
          </a:p>
          <a:p>
            <a:pPr algn="l"/>
            <a:r>
              <a:rPr lang="pt-PT" sz="500" dirty="0"/>
              <a:t>1</a:t>
            </a:r>
          </a:p>
          <a:p>
            <a:pPr algn="l"/>
            <a:r>
              <a:rPr lang="pt-PT" sz="500" dirty="0"/>
              <a:t>V #Inteiro #2 #N #0 #0 #Vetor ordenado # #&gt;= 0 #&lt;= 20 #</a:t>
            </a:r>
          </a:p>
          <a:p>
            <a:pPr algn="l"/>
            <a:r>
              <a:rPr lang="pt-PT" sz="500" dirty="0"/>
              <a:t>##Permite ordenar um vetor de números [0,20] </a:t>
            </a:r>
          </a:p>
          <a:p>
            <a:pPr algn="l"/>
            <a:r>
              <a:rPr lang="pt-PT" sz="500" dirty="0"/>
              <a:t>por inserção(</a:t>
            </a:r>
            <a:r>
              <a:rPr lang="pt-PT" sz="500" dirty="0" err="1"/>
              <a:t>Insertion</a:t>
            </a:r>
            <a:r>
              <a:rPr lang="pt-PT" sz="500" dirty="0"/>
              <a:t> </a:t>
            </a:r>
            <a:r>
              <a:rPr lang="pt-PT" sz="500" dirty="0" err="1"/>
              <a:t>sort</a:t>
            </a:r>
            <a:r>
              <a:rPr lang="pt-PT" sz="500" dirty="0"/>
              <a:t>)</a:t>
            </a:r>
          </a:p>
          <a:p>
            <a:pPr algn="l"/>
            <a:r>
              <a:rPr lang="pt-PT" sz="500" dirty="0"/>
              <a:t>Algoritmo:</a:t>
            </a:r>
          </a:p>
          <a:p>
            <a:pPr algn="l"/>
            <a:r>
              <a:rPr lang="pt-PT" sz="500" dirty="0"/>
              <a:t>Método preferido dos jogadores de cartas.</a:t>
            </a:r>
          </a:p>
          <a:p>
            <a:pPr algn="l"/>
            <a:r>
              <a:rPr lang="pt-PT" sz="500" dirty="0" err="1"/>
              <a:t>1.Começamos</a:t>
            </a:r>
            <a:r>
              <a:rPr lang="pt-PT" sz="500" dirty="0"/>
              <a:t> com uma mão esquerda vazia e as cartas de face para baixo sobre a mesa. </a:t>
            </a:r>
          </a:p>
          <a:p>
            <a:pPr algn="l"/>
            <a:r>
              <a:rPr lang="pt-PT" sz="500" dirty="0" err="1"/>
              <a:t>2.Em</a:t>
            </a:r>
            <a:r>
              <a:rPr lang="pt-PT" sz="500" dirty="0"/>
              <a:t> seguida, retire um carta da mesa, e insira-o na posição correta na mão esquerda.</a:t>
            </a:r>
          </a:p>
          <a:p>
            <a:pPr algn="l"/>
            <a:r>
              <a:rPr lang="pt-PT" sz="500" dirty="0"/>
              <a:t>  - Para encontrar a posição correta para a carta, tem que compará-lo com cada uma </a:t>
            </a:r>
          </a:p>
          <a:p>
            <a:pPr algn="l"/>
            <a:r>
              <a:rPr lang="pt-PT" sz="500" dirty="0"/>
              <a:t>    das cartas já na mão esquerda.</a:t>
            </a:r>
          </a:p>
          <a:p>
            <a:pPr algn="l"/>
            <a:r>
              <a:rPr lang="pt-PT" sz="500" dirty="0"/>
              <a:t>  - Note que em todos os momentos, as cartas na mão esquerda estão ordenadas, </a:t>
            </a:r>
          </a:p>
          <a:p>
            <a:pPr algn="l"/>
            <a:r>
              <a:rPr lang="pt-PT" sz="500" dirty="0"/>
              <a:t>    e estas cartas foram originalmente as cartas do topo da pilha das cartas na mesa.</a:t>
            </a:r>
          </a:p>
          <a:p>
            <a:pPr algn="l"/>
            <a:r>
              <a:rPr lang="pt-PT" sz="500" dirty="0"/>
              <a:t>- Mão esquerda-vetor ordenado</a:t>
            </a:r>
          </a:p>
          <a:p>
            <a:pPr algn="l"/>
            <a:r>
              <a:rPr lang="pt-PT" sz="500" dirty="0"/>
              <a:t>- Mão direita-vetor ainda desordenado## PARA </a:t>
            </a:r>
            <a:r>
              <a:rPr lang="pt-PT" sz="500" dirty="0" err="1"/>
              <a:t>iL</a:t>
            </a:r>
            <a:r>
              <a:rPr lang="pt-PT" sz="500" dirty="0"/>
              <a:t>=1 ATÉ N FAZER</a:t>
            </a:r>
          </a:p>
          <a:p>
            <a:pPr algn="l"/>
            <a:r>
              <a:rPr lang="pt-PT" sz="500" dirty="0"/>
              <a:t>   PARA j=</a:t>
            </a:r>
            <a:r>
              <a:rPr lang="pt-PT" sz="500" dirty="0" err="1"/>
              <a:t>iL</a:t>
            </a:r>
            <a:r>
              <a:rPr lang="pt-PT" sz="500" dirty="0"/>
              <a:t> ATÉ 2 PASSO -1 FAZER</a:t>
            </a:r>
          </a:p>
          <a:p>
            <a:pPr algn="l"/>
            <a:r>
              <a:rPr lang="pt-PT" sz="500" dirty="0"/>
              <a:t>     SE (V[j-1] &lt; V[j] ENTÃO</a:t>
            </a:r>
          </a:p>
          <a:p>
            <a:pPr algn="l"/>
            <a:r>
              <a:rPr lang="pt-PT" sz="500" dirty="0"/>
              <a:t>       auxiliar ← V[</a:t>
            </a:r>
            <a:r>
              <a:rPr lang="pt-PT" sz="500" dirty="0" err="1"/>
              <a:t>iL</a:t>
            </a:r>
            <a:r>
              <a:rPr lang="pt-PT" sz="500" dirty="0"/>
              <a:t>]</a:t>
            </a:r>
          </a:p>
          <a:p>
            <a:pPr algn="l"/>
            <a:r>
              <a:rPr lang="pt-PT" sz="500" dirty="0"/>
              <a:t>       V[</a:t>
            </a:r>
            <a:r>
              <a:rPr lang="pt-PT" sz="500" dirty="0" err="1"/>
              <a:t>iL</a:t>
            </a:r>
            <a:r>
              <a:rPr lang="pt-PT" sz="500" dirty="0"/>
              <a:t>] ← V[j]</a:t>
            </a:r>
          </a:p>
          <a:p>
            <a:pPr algn="l"/>
            <a:r>
              <a:rPr lang="pt-PT" sz="500" dirty="0"/>
              <a:t>       V[j] ← auxiliar</a:t>
            </a:r>
          </a:p>
          <a:p>
            <a:pPr algn="l"/>
            <a:r>
              <a:rPr lang="pt-PT" sz="500" dirty="0"/>
              <a:t>     </a:t>
            </a:r>
            <a:r>
              <a:rPr lang="pt-PT" sz="500" dirty="0" err="1"/>
              <a:t>FIMSE</a:t>
            </a:r>
            <a:endParaRPr lang="pt-PT" sz="500" dirty="0"/>
          </a:p>
          <a:p>
            <a:pPr algn="l"/>
            <a:r>
              <a:rPr lang="pt-PT" sz="500" dirty="0"/>
              <a:t>   </a:t>
            </a:r>
            <a:r>
              <a:rPr lang="pt-PT" sz="500" dirty="0" err="1"/>
              <a:t>FIMPARA</a:t>
            </a:r>
            <a:r>
              <a:rPr lang="pt-PT" sz="500" dirty="0"/>
              <a:t> </a:t>
            </a:r>
          </a:p>
          <a:p>
            <a:pPr algn="l"/>
            <a:r>
              <a:rPr lang="pt-PT" sz="500" dirty="0"/>
              <a:t> </a:t>
            </a:r>
            <a:r>
              <a:rPr lang="pt-PT" sz="500" dirty="0" err="1"/>
              <a:t>FIMPARA</a:t>
            </a:r>
            <a:endParaRPr lang="pt-PT" sz="500" dirty="0"/>
          </a:p>
        </p:txBody>
      </p:sp>
    </p:spTree>
    <p:extLst>
      <p:ext uri="{BB962C8B-B14F-4D97-AF65-F5344CB8AC3E}">
        <p14:creationId xmlns:p14="http://schemas.microsoft.com/office/powerpoint/2010/main" val="174956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inserção: </a:t>
            </a:r>
            <a:r>
              <a:rPr lang="pt-PT" dirty="0" err="1" smtClean="0"/>
              <a:t>DOC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45</a:t>
            </a:fld>
            <a:endParaRPr lang="pt-PT"/>
          </a:p>
        </p:txBody>
      </p:sp>
      <p:sp>
        <p:nvSpPr>
          <p:cNvPr id="6" name="Rectângulo 5"/>
          <p:cNvSpPr/>
          <p:nvPr/>
        </p:nvSpPr>
        <p:spPr>
          <a:xfrm>
            <a:off x="9151168" y="836712"/>
            <a:ext cx="8963468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PT" sz="1000" dirty="0" err="1"/>
              <a:t>OrdenaInsercao</a:t>
            </a:r>
            <a:endParaRPr lang="pt-PT" sz="1000" dirty="0"/>
          </a:p>
          <a:p>
            <a:pPr algn="l"/>
            <a:r>
              <a:rPr lang="pt-PT" sz="1000" dirty="0"/>
              <a:t>2011-11-6 11:58:54</a:t>
            </a:r>
          </a:p>
          <a:p>
            <a:pPr algn="l"/>
            <a:r>
              <a:rPr lang="pt-PT" sz="1000" dirty="0"/>
              <a:t>Paulo Nunes</a:t>
            </a:r>
          </a:p>
          <a:p>
            <a:pPr algn="l"/>
            <a:r>
              <a:rPr lang="pt-PT" sz="1000" dirty="0"/>
              <a:t>1.2</a:t>
            </a:r>
          </a:p>
          <a:p>
            <a:pPr algn="l"/>
            <a:r>
              <a:rPr lang="pt-PT" sz="1000" dirty="0"/>
              <a:t>A saída é mesmo vetor de entrada. Este é uma permutação ou reordenação do vetor de entrada.</a:t>
            </a:r>
          </a:p>
          <a:p>
            <a:pPr algn="l"/>
            <a:r>
              <a:rPr lang="pt-PT" sz="1000" dirty="0"/>
              <a:t>0</a:t>
            </a:r>
          </a:p>
          <a:p>
            <a:pPr algn="l"/>
            <a:r>
              <a:rPr lang="pt-PT" sz="1000" dirty="0"/>
              <a:t>2</a:t>
            </a:r>
          </a:p>
          <a:p>
            <a:pPr algn="l"/>
            <a:r>
              <a:rPr lang="pt-PT" sz="1000" dirty="0"/>
              <a:t>N #Inteiro #6 #0 #0 #0 #Dimensão do vetor # #&gt;= 1 #&lt;= 999999 #</a:t>
            </a:r>
          </a:p>
          <a:p>
            <a:pPr algn="l"/>
            <a:r>
              <a:rPr lang="pt-PT" sz="1000" dirty="0"/>
              <a:t>V #Inteiro #6 #N #0 #0 #Vetor # #&gt;= 0 #&lt;= 20 #</a:t>
            </a:r>
          </a:p>
          <a:p>
            <a:pPr algn="l"/>
            <a:r>
              <a:rPr lang="pt-PT" sz="1000" dirty="0"/>
              <a:t>3</a:t>
            </a:r>
          </a:p>
          <a:p>
            <a:pPr algn="l"/>
            <a:r>
              <a:rPr lang="pt-PT" sz="1000" dirty="0" err="1"/>
              <a:t>iL</a:t>
            </a:r>
            <a:r>
              <a:rPr lang="pt-PT" sz="1000" dirty="0"/>
              <a:t> #Inteiro #6 #0 #0 #0 #Índice </a:t>
            </a:r>
            <a:r>
              <a:rPr lang="pt-PT" sz="1000" dirty="0" err="1"/>
              <a:t>vector</a:t>
            </a:r>
            <a:r>
              <a:rPr lang="pt-PT" sz="1000" dirty="0"/>
              <a:t> # #&gt;= 1 #&lt;= N #</a:t>
            </a:r>
          </a:p>
          <a:p>
            <a:pPr algn="l"/>
            <a:r>
              <a:rPr lang="pt-PT" sz="1000" dirty="0"/>
              <a:t>j #Inteiro #6 #0 #0 #0 #Índice </a:t>
            </a:r>
            <a:r>
              <a:rPr lang="pt-PT" sz="1000" dirty="0" err="1"/>
              <a:t>vector</a:t>
            </a:r>
            <a:r>
              <a:rPr lang="pt-PT" sz="1000" dirty="0"/>
              <a:t> # #&gt;= 1 #&lt;= N #</a:t>
            </a:r>
          </a:p>
          <a:p>
            <a:pPr algn="l"/>
            <a:r>
              <a:rPr lang="pt-PT" sz="1000" dirty="0"/>
              <a:t>auxiliar #Inteiro #2 #0 #0 #0 #Guarda elemento do vetor # #&gt;= 0 #&lt;= 20 #</a:t>
            </a:r>
          </a:p>
          <a:p>
            <a:pPr algn="l"/>
            <a:r>
              <a:rPr lang="pt-PT" sz="1000" dirty="0"/>
              <a:t>1</a:t>
            </a:r>
          </a:p>
          <a:p>
            <a:pPr algn="l"/>
            <a:r>
              <a:rPr lang="pt-PT" sz="1000" dirty="0"/>
              <a:t>V #Inteiro #2 #N #0 #0 #Vetor ordenado # #&gt;= 0 #&lt;= 20 #</a:t>
            </a:r>
          </a:p>
          <a:p>
            <a:pPr algn="l"/>
            <a:r>
              <a:rPr lang="pt-PT" sz="1000" dirty="0"/>
              <a:t>##Permite ordenar um vetor de números [0,20] </a:t>
            </a:r>
          </a:p>
          <a:p>
            <a:pPr algn="l"/>
            <a:r>
              <a:rPr lang="pt-PT" sz="1000" dirty="0"/>
              <a:t>por inserção(</a:t>
            </a:r>
            <a:r>
              <a:rPr lang="pt-PT" sz="1000" dirty="0" err="1"/>
              <a:t>Insertion</a:t>
            </a:r>
            <a:r>
              <a:rPr lang="pt-PT" sz="1000" dirty="0"/>
              <a:t> </a:t>
            </a:r>
            <a:r>
              <a:rPr lang="pt-PT" sz="1000" dirty="0" err="1"/>
              <a:t>sort</a:t>
            </a:r>
            <a:r>
              <a:rPr lang="pt-PT" sz="1000" dirty="0"/>
              <a:t>)</a:t>
            </a:r>
          </a:p>
          <a:p>
            <a:pPr algn="l"/>
            <a:r>
              <a:rPr lang="pt-PT" sz="1000" dirty="0"/>
              <a:t>Algoritmo:</a:t>
            </a:r>
          </a:p>
          <a:p>
            <a:pPr algn="l"/>
            <a:r>
              <a:rPr lang="pt-PT" sz="1000" dirty="0"/>
              <a:t>Método preferido dos jogadores de cartas.</a:t>
            </a:r>
          </a:p>
          <a:p>
            <a:pPr algn="l"/>
            <a:r>
              <a:rPr lang="pt-PT" sz="1000" dirty="0" err="1"/>
              <a:t>1.Começamos</a:t>
            </a:r>
            <a:r>
              <a:rPr lang="pt-PT" sz="1000" dirty="0"/>
              <a:t> com uma mão esquerda vazia e as cartas de face para baixo sobre a mesa. </a:t>
            </a:r>
          </a:p>
          <a:p>
            <a:pPr algn="l"/>
            <a:r>
              <a:rPr lang="pt-PT" sz="1000" dirty="0" err="1"/>
              <a:t>2.Em</a:t>
            </a:r>
            <a:r>
              <a:rPr lang="pt-PT" sz="1000" dirty="0"/>
              <a:t> seguida, retire um carta da mesa, e insira-o na posição correta na mão esquerda.</a:t>
            </a:r>
          </a:p>
          <a:p>
            <a:pPr algn="l"/>
            <a:r>
              <a:rPr lang="pt-PT" sz="1000" dirty="0"/>
              <a:t>  - Para encontrar a posição correta para a carta, tem que compará-lo com cada uma </a:t>
            </a:r>
          </a:p>
          <a:p>
            <a:pPr algn="l"/>
            <a:r>
              <a:rPr lang="pt-PT" sz="1000" dirty="0"/>
              <a:t>    das cartas já na mão esquerda.</a:t>
            </a:r>
          </a:p>
          <a:p>
            <a:pPr algn="l"/>
            <a:r>
              <a:rPr lang="pt-PT" sz="1000" dirty="0"/>
              <a:t>  - Note que em todos os momentos, as cartas na mão esquerda estão ordenadas, </a:t>
            </a:r>
          </a:p>
          <a:p>
            <a:pPr algn="l"/>
            <a:r>
              <a:rPr lang="pt-PT" sz="1000" dirty="0"/>
              <a:t>    e estas cartas foram originalmente as cartas do topo da pilha das cartas na mesa.</a:t>
            </a:r>
          </a:p>
          <a:p>
            <a:pPr algn="l"/>
            <a:r>
              <a:rPr lang="pt-PT" sz="1000" dirty="0"/>
              <a:t>- Mão esquerda-vetor ordenado</a:t>
            </a:r>
          </a:p>
          <a:p>
            <a:pPr algn="l"/>
            <a:r>
              <a:rPr lang="pt-PT" sz="1000" dirty="0"/>
              <a:t>- Mão direita-vetor ainda desordenado## PARA </a:t>
            </a:r>
            <a:r>
              <a:rPr lang="pt-PT" sz="1000" dirty="0" err="1" smtClean="0"/>
              <a:t>iL</a:t>
            </a:r>
            <a:r>
              <a:rPr lang="pt-PT" sz="1000" dirty="0" smtClean="0"/>
              <a:t>=2 </a:t>
            </a:r>
            <a:r>
              <a:rPr lang="pt-PT" sz="1000" dirty="0"/>
              <a:t>ATÉ N FAZER</a:t>
            </a:r>
          </a:p>
          <a:p>
            <a:pPr algn="l"/>
            <a:r>
              <a:rPr lang="pt-PT" sz="1000" dirty="0"/>
              <a:t>   PARA j=</a:t>
            </a:r>
            <a:r>
              <a:rPr lang="pt-PT" sz="1000" dirty="0" err="1"/>
              <a:t>iL</a:t>
            </a:r>
            <a:r>
              <a:rPr lang="pt-PT" sz="1000" dirty="0"/>
              <a:t> ATÉ 2 PASSO -1 FAZER</a:t>
            </a:r>
          </a:p>
          <a:p>
            <a:pPr algn="l"/>
            <a:r>
              <a:rPr lang="pt-PT" sz="1000" dirty="0"/>
              <a:t>     SE (</a:t>
            </a:r>
            <a:r>
              <a:rPr lang="pt-PT" sz="1000" dirty="0" smtClean="0"/>
              <a:t>V[j] &lt; V[j-1] </a:t>
            </a:r>
            <a:r>
              <a:rPr lang="pt-PT" sz="1000" dirty="0"/>
              <a:t>ENTÃO</a:t>
            </a:r>
          </a:p>
          <a:p>
            <a:pPr algn="l"/>
            <a:r>
              <a:rPr lang="pt-PT" sz="1000" dirty="0"/>
              <a:t>       auxiliar &amp;#8592; V[</a:t>
            </a:r>
            <a:r>
              <a:rPr lang="pt-PT" sz="1000" dirty="0" err="1"/>
              <a:t>iL</a:t>
            </a:r>
            <a:r>
              <a:rPr lang="pt-PT" sz="1000" dirty="0"/>
              <a:t>]</a:t>
            </a:r>
          </a:p>
          <a:p>
            <a:pPr algn="l"/>
            <a:r>
              <a:rPr lang="pt-PT" sz="1000" dirty="0"/>
              <a:t>       V[</a:t>
            </a:r>
            <a:r>
              <a:rPr lang="pt-PT" sz="1000" dirty="0" err="1"/>
              <a:t>iL</a:t>
            </a:r>
            <a:r>
              <a:rPr lang="pt-PT" sz="1000" dirty="0"/>
              <a:t>] &amp;#8592; V[j]</a:t>
            </a:r>
          </a:p>
          <a:p>
            <a:pPr algn="l"/>
            <a:r>
              <a:rPr lang="pt-PT" sz="1000" dirty="0"/>
              <a:t>       V[j] &amp;#8592; auxiliar</a:t>
            </a:r>
          </a:p>
          <a:p>
            <a:pPr algn="l"/>
            <a:r>
              <a:rPr lang="pt-PT" sz="1000" dirty="0"/>
              <a:t>     </a:t>
            </a:r>
            <a:r>
              <a:rPr lang="pt-PT" sz="1000" dirty="0" err="1"/>
              <a:t>FIMSE</a:t>
            </a:r>
            <a:endParaRPr lang="pt-PT" sz="1000" dirty="0"/>
          </a:p>
          <a:p>
            <a:pPr algn="l"/>
            <a:r>
              <a:rPr lang="pt-PT" sz="1000" dirty="0"/>
              <a:t>   </a:t>
            </a:r>
            <a:r>
              <a:rPr lang="pt-PT" sz="1000" dirty="0" err="1"/>
              <a:t>FIMPARA</a:t>
            </a:r>
            <a:r>
              <a:rPr lang="pt-PT" sz="1000" dirty="0"/>
              <a:t> </a:t>
            </a:r>
          </a:p>
          <a:p>
            <a:pPr algn="l"/>
            <a:r>
              <a:rPr lang="pt-PT" sz="1000" dirty="0"/>
              <a:t> </a:t>
            </a:r>
            <a:r>
              <a:rPr lang="pt-PT" sz="1000" dirty="0" err="1"/>
              <a:t>FIMPARA</a:t>
            </a:r>
            <a:endParaRPr lang="pt-PT" sz="1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67" y="1212780"/>
            <a:ext cx="7512719" cy="50245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307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inserção: ordenação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46</a:t>
            </a:fld>
            <a:endParaRPr lang="pt-PT"/>
          </a:p>
        </p:txBody>
      </p:sp>
      <p:sp>
        <p:nvSpPr>
          <p:cNvPr id="3" name="CaixaDeTexto 2"/>
          <p:cNvSpPr txBox="1"/>
          <p:nvPr/>
        </p:nvSpPr>
        <p:spPr>
          <a:xfrm>
            <a:off x="5990137" y="576461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>
                <a:hlinkClick r:id="rId2"/>
              </a:rPr>
              <a:t>VLink1</a:t>
            </a:r>
            <a:r>
              <a:rPr lang="pt-PT" dirty="0" smtClean="0"/>
              <a:t>  </a:t>
            </a:r>
            <a:r>
              <a:rPr lang="pt-PT" dirty="0" err="1" smtClean="0">
                <a:hlinkClick r:id="rId3"/>
              </a:rPr>
              <a:t>VLink2</a:t>
            </a:r>
            <a:endParaRPr lang="pt-P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96" y="1628800"/>
            <a:ext cx="6582334" cy="39604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198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inserção: comentários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Faz muitas </a:t>
            </a:r>
            <a:r>
              <a:rPr lang="pt-PT" b="1" dirty="0" smtClean="0"/>
              <a:t>trocas</a:t>
            </a:r>
            <a:r>
              <a:rPr lang="pt-PT" dirty="0" smtClean="0"/>
              <a:t>.</a:t>
            </a:r>
          </a:p>
          <a:p>
            <a:r>
              <a:rPr lang="pt-PT" b="1" dirty="0" smtClean="0"/>
              <a:t>Comparar e trocar </a:t>
            </a:r>
            <a:r>
              <a:rPr lang="pt-PT" dirty="0"/>
              <a:t>não é o melhor processo de mover vários dados </a:t>
            </a:r>
            <a:r>
              <a:rPr lang="pt-PT" dirty="0" smtClean="0"/>
              <a:t>uma posição </a:t>
            </a:r>
            <a:r>
              <a:rPr lang="pt-PT" dirty="0"/>
              <a:t>para a </a:t>
            </a:r>
            <a:r>
              <a:rPr lang="pt-PT" dirty="0" smtClean="0"/>
              <a:t>direita.</a:t>
            </a:r>
            <a:endParaRPr lang="pt-PT" dirty="0"/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47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01452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inserção melhorado</a:t>
            </a:r>
            <a:endParaRPr lang="pt-PT" dirty="0"/>
          </a:p>
        </p:txBody>
      </p:sp>
      <p:sp>
        <p:nvSpPr>
          <p:cNvPr id="7" name="Marcador de Posição de Conteúdo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PT" dirty="0" smtClean="0"/>
              <a:t>Reduzir as trocas.</a:t>
            </a:r>
          </a:p>
          <a:p>
            <a:r>
              <a:rPr lang="pt-PT" dirty="0" smtClean="0"/>
              <a:t>Para encontrar a posição correta para a carta, tem que compará-lo com cada uma das cartas já na mão </a:t>
            </a:r>
            <a:r>
              <a:rPr lang="pt-PT" dirty="0" smtClean="0">
                <a:solidFill>
                  <a:srgbClr val="FF0000"/>
                </a:solidFill>
              </a:rPr>
              <a:t>esquerda até encontrar uma menor</a:t>
            </a:r>
            <a:r>
              <a:rPr lang="pt-PT" dirty="0" smtClean="0"/>
              <a:t>.</a:t>
            </a:r>
          </a:p>
          <a:p>
            <a:endParaRPr lang="pt-PT" dirty="0"/>
          </a:p>
          <a:p>
            <a:r>
              <a:rPr lang="pt-PT" dirty="0" smtClean="0"/>
              <a:t>Podemos sair do ciclo interno se </a:t>
            </a:r>
            <a:r>
              <a:rPr lang="pt-PT" dirty="0"/>
              <a:t> </a:t>
            </a:r>
            <a:r>
              <a:rPr lang="pt-PT" dirty="0" smtClean="0"/>
              <a:t>(</a:t>
            </a:r>
            <a:r>
              <a:rPr lang="pt-PT" dirty="0"/>
              <a:t>V[j-1] &lt; V[j</a:t>
            </a:r>
            <a:r>
              <a:rPr lang="pt-PT" dirty="0" smtClean="0"/>
              <a:t>]) é verdadeira.</a:t>
            </a:r>
          </a:p>
          <a:p>
            <a:pPr lvl="1"/>
            <a:r>
              <a:rPr lang="pt-PT" dirty="0" smtClean="0"/>
              <a:t>Remover </a:t>
            </a:r>
            <a:r>
              <a:rPr lang="pt-PT" dirty="0"/>
              <a:t>instruções irrelevantes</a:t>
            </a:r>
          </a:p>
          <a:p>
            <a:pPr lvl="2"/>
            <a:r>
              <a:rPr lang="pt-PT" b="1" i="1" dirty="0"/>
              <a:t>Comparar e trocar </a:t>
            </a:r>
            <a:r>
              <a:rPr lang="pt-PT" dirty="0"/>
              <a:t>não é o melhor processo de mover vários dados uma posição para a direita</a:t>
            </a:r>
            <a:r>
              <a:rPr lang="pt-PT" dirty="0" smtClean="0"/>
              <a:t>. </a:t>
            </a:r>
          </a:p>
          <a:p>
            <a:pPr lvl="2"/>
            <a:r>
              <a:rPr lang="pt-PT" b="1" dirty="0"/>
              <a:t>Solução</a:t>
            </a:r>
            <a:r>
              <a:rPr lang="pt-PT" dirty="0" smtClean="0"/>
              <a:t>:</a:t>
            </a:r>
          </a:p>
          <a:p>
            <a:pPr lvl="3"/>
            <a:r>
              <a:rPr lang="pt-PT" dirty="0" smtClean="0"/>
              <a:t>Fazer uma cópia o elemento mais à direita.</a:t>
            </a:r>
          </a:p>
          <a:p>
            <a:pPr lvl="3"/>
            <a:r>
              <a:rPr lang="pt-PT" dirty="0" smtClean="0"/>
              <a:t>Mover os elementos mais à esquerda uma posição para a direita até encontrar a posição de inserção.</a:t>
            </a:r>
          </a:p>
          <a:p>
            <a:pPr lvl="3"/>
            <a:r>
              <a:rPr lang="pt-PT" dirty="0" smtClean="0"/>
              <a:t>Colocar lá o elemento previamente copiado. </a:t>
            </a:r>
          </a:p>
          <a:p>
            <a:pPr lvl="1"/>
            <a:r>
              <a:rPr lang="pt-PT" dirty="0" smtClean="0"/>
              <a:t>Esta </a:t>
            </a:r>
            <a:r>
              <a:rPr lang="pt-PT" dirty="0"/>
              <a:t>modificação torna o algoritmo adaptativo.</a:t>
            </a:r>
          </a:p>
          <a:p>
            <a:pPr marL="914400" lvl="2" indent="0">
              <a:buNone/>
            </a:pPr>
            <a:endParaRPr lang="pt-PT" u="sng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48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836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inserção melhorado: </a:t>
            </a:r>
            <a:r>
              <a:rPr lang="pt-PT" dirty="0" err="1" smtClean="0"/>
              <a:t>DOC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49</a:t>
            </a:fld>
            <a:endParaRPr lang="pt-PT"/>
          </a:p>
        </p:txBody>
      </p:sp>
      <p:sp>
        <p:nvSpPr>
          <p:cNvPr id="6" name="Rectângulo 5"/>
          <p:cNvSpPr/>
          <p:nvPr/>
        </p:nvSpPr>
        <p:spPr>
          <a:xfrm>
            <a:off x="9252520" y="764704"/>
            <a:ext cx="8963468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PT" sz="1100" dirty="0" err="1"/>
              <a:t>OrdenaInsercaoMelhorado</a:t>
            </a:r>
            <a:endParaRPr lang="pt-PT" sz="1100" dirty="0"/>
          </a:p>
          <a:p>
            <a:pPr algn="l"/>
            <a:r>
              <a:rPr lang="pt-PT" sz="1100" dirty="0"/>
              <a:t>2011-11-6 15:35</a:t>
            </a:r>
          </a:p>
          <a:p>
            <a:pPr algn="l"/>
            <a:r>
              <a:rPr lang="pt-PT" sz="1100" dirty="0"/>
              <a:t>Paulo Nunes</a:t>
            </a:r>
          </a:p>
          <a:p>
            <a:pPr algn="l"/>
            <a:r>
              <a:rPr lang="pt-PT" sz="1100" dirty="0"/>
              <a:t>1.1</a:t>
            </a:r>
          </a:p>
          <a:p>
            <a:pPr algn="l"/>
            <a:r>
              <a:rPr lang="pt-PT" sz="1100" dirty="0"/>
              <a:t>A saída é mesmo vetor de entrada. Este é uma permutação ou reordenação do vetor de entrada.</a:t>
            </a:r>
          </a:p>
          <a:p>
            <a:pPr algn="l"/>
            <a:r>
              <a:rPr lang="pt-PT" sz="1100" dirty="0"/>
              <a:t>0</a:t>
            </a:r>
          </a:p>
          <a:p>
            <a:pPr algn="l"/>
            <a:r>
              <a:rPr lang="pt-PT" sz="1100" dirty="0"/>
              <a:t>2</a:t>
            </a:r>
          </a:p>
          <a:p>
            <a:pPr algn="l"/>
            <a:r>
              <a:rPr lang="pt-PT" sz="1100" dirty="0"/>
              <a:t>N #Inteiro #6 #0 #0 #0 #Dimensão do vetor # #&gt;= 1 #&lt;= 999999 #</a:t>
            </a:r>
          </a:p>
          <a:p>
            <a:pPr algn="l"/>
            <a:r>
              <a:rPr lang="pt-PT" sz="1100" dirty="0"/>
              <a:t>V #Inteiro #6 #N #0 #0 #Vetor # #&gt;= 0 #&lt;= 20 #</a:t>
            </a:r>
          </a:p>
          <a:p>
            <a:pPr algn="l"/>
            <a:r>
              <a:rPr lang="pt-PT" sz="1100" dirty="0"/>
              <a:t>3</a:t>
            </a:r>
          </a:p>
          <a:p>
            <a:pPr algn="l"/>
            <a:r>
              <a:rPr lang="pt-PT" sz="1100" dirty="0" err="1"/>
              <a:t>iL</a:t>
            </a:r>
            <a:r>
              <a:rPr lang="pt-PT" sz="1100" dirty="0"/>
              <a:t> #Inteiro #6 #0 #0 #0 #Índice </a:t>
            </a:r>
            <a:r>
              <a:rPr lang="pt-PT" sz="1100" dirty="0" err="1"/>
              <a:t>vector</a:t>
            </a:r>
            <a:r>
              <a:rPr lang="pt-PT" sz="1100" dirty="0"/>
              <a:t> # #&gt;= 1 #&lt;= N #</a:t>
            </a:r>
          </a:p>
          <a:p>
            <a:pPr algn="l"/>
            <a:r>
              <a:rPr lang="pt-PT" sz="1100" dirty="0"/>
              <a:t>j #Inteiro #6 #0 #0 #0 #Índice </a:t>
            </a:r>
            <a:r>
              <a:rPr lang="pt-PT" sz="1100" dirty="0" err="1"/>
              <a:t>vector</a:t>
            </a:r>
            <a:r>
              <a:rPr lang="pt-PT" sz="1100" dirty="0"/>
              <a:t> # #&gt;= 1 #&lt;= N #</a:t>
            </a:r>
          </a:p>
          <a:p>
            <a:pPr algn="l"/>
            <a:r>
              <a:rPr lang="pt-PT" sz="1100" dirty="0"/>
              <a:t>auxiliar #Inteiro #2 #0 #0 #0 #Guarda elemento do vetor # #&gt;= 0 #&lt;= 20 #</a:t>
            </a:r>
          </a:p>
          <a:p>
            <a:pPr algn="l"/>
            <a:r>
              <a:rPr lang="pt-PT" sz="1100" dirty="0"/>
              <a:t>1</a:t>
            </a:r>
          </a:p>
          <a:p>
            <a:pPr algn="l"/>
            <a:r>
              <a:rPr lang="pt-PT" sz="1100" dirty="0"/>
              <a:t>V #Inteiro #2 #N #0 #0 #Vetor ordenado # #&gt;= 0 #&lt;= 20 #</a:t>
            </a:r>
          </a:p>
          <a:p>
            <a:pPr algn="l"/>
            <a:r>
              <a:rPr lang="pt-PT" sz="1100" dirty="0"/>
              <a:t>##Permite ordenar um vetor de números [0,20] </a:t>
            </a:r>
          </a:p>
          <a:p>
            <a:pPr algn="l"/>
            <a:r>
              <a:rPr lang="pt-PT" sz="1100" dirty="0"/>
              <a:t>por inserção(</a:t>
            </a:r>
            <a:r>
              <a:rPr lang="pt-PT" sz="1100" dirty="0" err="1"/>
              <a:t>Insertion</a:t>
            </a:r>
            <a:r>
              <a:rPr lang="pt-PT" sz="1100" dirty="0"/>
              <a:t> </a:t>
            </a:r>
            <a:r>
              <a:rPr lang="pt-PT" sz="1100" dirty="0" err="1"/>
              <a:t>sort</a:t>
            </a:r>
            <a:r>
              <a:rPr lang="pt-PT" sz="1100" dirty="0"/>
              <a:t>)</a:t>
            </a:r>
          </a:p>
          <a:p>
            <a:pPr algn="l"/>
            <a:r>
              <a:rPr lang="pt-PT" sz="1100" dirty="0"/>
              <a:t>Algoritmo:</a:t>
            </a:r>
          </a:p>
          <a:p>
            <a:pPr algn="l"/>
            <a:r>
              <a:rPr lang="pt-PT" sz="1100" dirty="0"/>
              <a:t>Método preferido dos jogadores de cartas.</a:t>
            </a:r>
          </a:p>
          <a:p>
            <a:pPr algn="l"/>
            <a:r>
              <a:rPr lang="pt-PT" sz="1100" dirty="0" err="1"/>
              <a:t>1.Começamos</a:t>
            </a:r>
            <a:r>
              <a:rPr lang="pt-PT" sz="1100" dirty="0"/>
              <a:t> com uma mão esquerda vazia e as cartas de face para baixo sobre a mesa. </a:t>
            </a:r>
          </a:p>
          <a:p>
            <a:pPr algn="l"/>
            <a:r>
              <a:rPr lang="pt-PT" sz="1100" dirty="0" err="1"/>
              <a:t>2.Em</a:t>
            </a:r>
            <a:r>
              <a:rPr lang="pt-PT" sz="1100" dirty="0"/>
              <a:t> seguida, retire um carta da mesa, e insira-o na posição correta na mão esquerda.</a:t>
            </a:r>
          </a:p>
          <a:p>
            <a:pPr algn="l"/>
            <a:r>
              <a:rPr lang="pt-PT" sz="1100" dirty="0"/>
              <a:t>  - Para encontrar a posição correta para a carta, tem que compará-lo com cada uma </a:t>
            </a:r>
          </a:p>
          <a:p>
            <a:pPr algn="l"/>
            <a:r>
              <a:rPr lang="pt-PT" sz="1100" dirty="0"/>
              <a:t>    das cartas já na mão esquerda&lt;</a:t>
            </a:r>
            <a:r>
              <a:rPr lang="pt-PT" sz="1100" dirty="0" err="1"/>
              <a:t>font</a:t>
            </a:r>
            <a:r>
              <a:rPr lang="pt-PT" sz="1100" dirty="0"/>
              <a:t> color='</a:t>
            </a:r>
            <a:r>
              <a:rPr lang="pt-PT" sz="1100" dirty="0" err="1"/>
              <a:t>red</a:t>
            </a:r>
            <a:r>
              <a:rPr lang="pt-PT" sz="1100" dirty="0"/>
              <a:t>'&gt; até encontrar uma menor&lt;/</a:t>
            </a:r>
            <a:r>
              <a:rPr lang="pt-PT" sz="1100" dirty="0" err="1"/>
              <a:t>font</a:t>
            </a:r>
            <a:r>
              <a:rPr lang="pt-PT" sz="1100" dirty="0"/>
              <a:t>&gt;.</a:t>
            </a:r>
          </a:p>
          <a:p>
            <a:pPr algn="l"/>
            <a:r>
              <a:rPr lang="pt-PT" sz="1100" dirty="0"/>
              <a:t>    - Podemos sair do ciclo interno se  (V[j-1] &lt; V[j]) é verdadeira.</a:t>
            </a:r>
          </a:p>
          <a:p>
            <a:pPr algn="l"/>
            <a:r>
              <a:rPr lang="pt-PT" sz="1100" dirty="0"/>
              <a:t>    - Remover instruções irrelevantes</a:t>
            </a:r>
          </a:p>
          <a:p>
            <a:pPr algn="l"/>
            <a:r>
              <a:rPr lang="pt-PT" sz="1100" dirty="0"/>
              <a:t>      - Comparar e trocar não é o melhor processo de mover vários dados</a:t>
            </a:r>
          </a:p>
          <a:p>
            <a:pPr algn="l"/>
            <a:r>
              <a:rPr lang="pt-PT" sz="1100" dirty="0"/>
              <a:t>        uma posição para a direita. </a:t>
            </a:r>
          </a:p>
          <a:p>
            <a:pPr algn="l"/>
            <a:r>
              <a:rPr lang="pt-PT" sz="1100" dirty="0"/>
              <a:t>    - Solução:</a:t>
            </a:r>
          </a:p>
          <a:p>
            <a:pPr algn="l"/>
            <a:r>
              <a:rPr lang="pt-PT" sz="1100" dirty="0"/>
              <a:t>      - Fazer uma cópia o elemento mais à direita.</a:t>
            </a:r>
          </a:p>
          <a:p>
            <a:pPr algn="l"/>
            <a:r>
              <a:rPr lang="pt-PT" sz="1100" dirty="0"/>
              <a:t>      - Mover os elementos mais à esquerda uma posição para a direita </a:t>
            </a:r>
          </a:p>
          <a:p>
            <a:pPr algn="l"/>
            <a:r>
              <a:rPr lang="pt-PT" sz="1100" dirty="0"/>
              <a:t>        até encontrar a posição de inserção.</a:t>
            </a:r>
          </a:p>
          <a:p>
            <a:pPr algn="l"/>
            <a:r>
              <a:rPr lang="pt-PT" sz="1100" dirty="0"/>
              <a:t>      -Colocar lá o elemento previamente copiado. </a:t>
            </a:r>
          </a:p>
          <a:p>
            <a:pPr algn="l"/>
            <a:r>
              <a:rPr lang="pt-PT" sz="1100" dirty="0"/>
              <a:t>  - Note que em todos os momentos, as cartas na mão esquerda estão ordenadas, </a:t>
            </a:r>
          </a:p>
          <a:p>
            <a:pPr algn="l"/>
            <a:r>
              <a:rPr lang="pt-PT" sz="1100" dirty="0"/>
              <a:t>    e estas cartas foram originalmente as cartas do topo da pilha das cartas na mesa.</a:t>
            </a:r>
          </a:p>
          <a:p>
            <a:pPr algn="l"/>
            <a:r>
              <a:rPr lang="pt-PT" sz="1100" dirty="0"/>
              <a:t>- Mão esquerda-vetor ordenado</a:t>
            </a:r>
          </a:p>
          <a:p>
            <a:pPr algn="l"/>
            <a:r>
              <a:rPr lang="pt-PT" sz="1100" dirty="0"/>
              <a:t>- Mão direita-vetor ainda desordenado## PARA j=2 ATÉ N FAZER</a:t>
            </a:r>
          </a:p>
          <a:p>
            <a:pPr algn="l"/>
            <a:r>
              <a:rPr lang="pt-PT" sz="1100" dirty="0"/>
              <a:t>   auxiliar ← </a:t>
            </a:r>
            <a:r>
              <a:rPr lang="pt-PT" sz="1100" dirty="0" smtClean="0"/>
              <a:t>V[j</a:t>
            </a:r>
            <a:r>
              <a:rPr lang="pt-PT" sz="1100" dirty="0"/>
              <a:t>]   </a:t>
            </a:r>
          </a:p>
          <a:p>
            <a:pPr algn="l"/>
            <a:r>
              <a:rPr lang="pt-PT" sz="1100" dirty="0"/>
              <a:t>   </a:t>
            </a:r>
            <a:r>
              <a:rPr lang="pt-PT" sz="1100" dirty="0" err="1"/>
              <a:t>iL</a:t>
            </a:r>
            <a:r>
              <a:rPr lang="pt-PT" sz="1100" dirty="0"/>
              <a:t> = j - 1 </a:t>
            </a:r>
          </a:p>
          <a:p>
            <a:pPr algn="l"/>
            <a:r>
              <a:rPr lang="pt-PT" sz="1100" dirty="0"/>
              <a:t>   ENQUANTO ((</a:t>
            </a:r>
            <a:r>
              <a:rPr lang="pt-PT" sz="1100" dirty="0" err="1"/>
              <a:t>iL</a:t>
            </a:r>
            <a:r>
              <a:rPr lang="pt-PT" sz="1100" dirty="0"/>
              <a:t> &gt; 0) E (V[</a:t>
            </a:r>
            <a:r>
              <a:rPr lang="pt-PT" sz="1100" dirty="0" err="1"/>
              <a:t>iL</a:t>
            </a:r>
            <a:r>
              <a:rPr lang="pt-PT" sz="1100" dirty="0"/>
              <a:t>] &gt; auxiliar)) FAZER</a:t>
            </a:r>
          </a:p>
          <a:p>
            <a:pPr algn="l"/>
            <a:r>
              <a:rPr lang="pt-PT" sz="1100" dirty="0"/>
              <a:t>     </a:t>
            </a:r>
            <a:r>
              <a:rPr lang="pt-PT" sz="1100" dirty="0" smtClean="0"/>
              <a:t>V[</a:t>
            </a:r>
            <a:r>
              <a:rPr lang="pt-PT" sz="1100" dirty="0" err="1" smtClean="0"/>
              <a:t>iL</a:t>
            </a:r>
            <a:r>
              <a:rPr lang="pt-PT" sz="1100" dirty="0" smtClean="0"/>
              <a:t> + 1</a:t>
            </a:r>
            <a:r>
              <a:rPr lang="pt-PT" sz="1100" dirty="0"/>
              <a:t>] ← </a:t>
            </a:r>
            <a:r>
              <a:rPr lang="pt-PT" sz="1100" dirty="0" smtClean="0"/>
              <a:t>V[</a:t>
            </a:r>
            <a:r>
              <a:rPr lang="pt-PT" sz="1100" dirty="0" err="1" smtClean="0"/>
              <a:t>iL</a:t>
            </a:r>
            <a:r>
              <a:rPr lang="pt-PT" sz="1100" dirty="0" smtClean="0"/>
              <a:t>]</a:t>
            </a:r>
            <a:endParaRPr lang="pt-PT" sz="1100" dirty="0"/>
          </a:p>
          <a:p>
            <a:pPr algn="l"/>
            <a:r>
              <a:rPr lang="pt-PT" sz="1100" dirty="0"/>
              <a:t>     </a:t>
            </a:r>
            <a:r>
              <a:rPr lang="pt-PT" sz="1100" dirty="0" err="1"/>
              <a:t>iL</a:t>
            </a:r>
            <a:r>
              <a:rPr lang="pt-PT" sz="1100" dirty="0"/>
              <a:t> ← </a:t>
            </a:r>
            <a:r>
              <a:rPr lang="pt-PT" sz="1100" dirty="0" err="1"/>
              <a:t>iL</a:t>
            </a:r>
            <a:r>
              <a:rPr lang="pt-PT" sz="1100" dirty="0"/>
              <a:t> − 1 </a:t>
            </a:r>
          </a:p>
          <a:p>
            <a:pPr algn="l"/>
            <a:r>
              <a:rPr lang="pt-PT" sz="1100" dirty="0"/>
              <a:t>   </a:t>
            </a:r>
            <a:r>
              <a:rPr lang="pt-PT" sz="1100" dirty="0" err="1"/>
              <a:t>FIMENQUANTO</a:t>
            </a:r>
            <a:endParaRPr lang="pt-PT" sz="1100" dirty="0"/>
          </a:p>
          <a:p>
            <a:pPr algn="l"/>
            <a:r>
              <a:rPr lang="pt-PT" sz="1100" dirty="0"/>
              <a:t>   v[</a:t>
            </a:r>
            <a:r>
              <a:rPr lang="pt-PT" sz="1100" dirty="0" err="1"/>
              <a:t>iL</a:t>
            </a:r>
            <a:r>
              <a:rPr lang="pt-PT" sz="1100" dirty="0"/>
              <a:t> + 1] ← auxiliar</a:t>
            </a:r>
          </a:p>
          <a:p>
            <a:pPr algn="l"/>
            <a:r>
              <a:rPr lang="pt-PT" sz="1100" dirty="0"/>
              <a:t> </a:t>
            </a:r>
            <a:r>
              <a:rPr lang="pt-PT" sz="1100" dirty="0" err="1"/>
              <a:t>FIMPARA</a:t>
            </a:r>
            <a:endParaRPr lang="pt-PT" sz="11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12264"/>
            <a:ext cx="6768752" cy="529051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485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Espaço memória (N=1E4)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5</a:t>
            </a:fld>
            <a:endParaRPr lang="pt-PT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853122"/>
            <a:ext cx="4083022" cy="10801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3743369" cy="424847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284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inserção </a:t>
            </a:r>
            <a:r>
              <a:rPr lang="pt-PT" dirty="0" smtClean="0"/>
              <a:t>melhorado:</a:t>
            </a:r>
            <a:br>
              <a:rPr lang="pt-PT" dirty="0" smtClean="0"/>
            </a:br>
            <a:r>
              <a:rPr lang="pt-PT" dirty="0" smtClean="0"/>
              <a:t>ordenação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50</a:t>
            </a:fld>
            <a:endParaRPr lang="pt-PT"/>
          </a:p>
        </p:txBody>
      </p:sp>
      <p:sp>
        <p:nvSpPr>
          <p:cNvPr id="3" name="CaixaDeTexto 2"/>
          <p:cNvSpPr txBox="1"/>
          <p:nvPr/>
        </p:nvSpPr>
        <p:spPr>
          <a:xfrm>
            <a:off x="5990137" y="576461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>
                <a:hlinkClick r:id="rId2"/>
              </a:rPr>
              <a:t>VLink1</a:t>
            </a:r>
            <a:r>
              <a:rPr lang="pt-PT" dirty="0" smtClean="0"/>
              <a:t>  </a:t>
            </a:r>
            <a:r>
              <a:rPr lang="pt-PT" dirty="0" err="1" smtClean="0">
                <a:hlinkClick r:id="rId3"/>
              </a:rPr>
              <a:t>VLink2</a:t>
            </a:r>
            <a:endParaRPr lang="pt-PT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74" y="1844824"/>
            <a:ext cx="8482600" cy="302433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513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Bubblesort</a:t>
            </a:r>
            <a:r>
              <a:rPr lang="pt-PT" dirty="0" smtClean="0"/>
              <a:t>: </a:t>
            </a:r>
            <a:r>
              <a:rPr lang="pt-PT" dirty="0" err="1" smtClean="0"/>
              <a:t>DOC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51</a:t>
            </a:fld>
            <a:endParaRPr lang="pt-PT"/>
          </a:p>
        </p:txBody>
      </p:sp>
      <p:sp>
        <p:nvSpPr>
          <p:cNvPr id="6" name="Rectângulo 5"/>
          <p:cNvSpPr/>
          <p:nvPr/>
        </p:nvSpPr>
        <p:spPr>
          <a:xfrm>
            <a:off x="9129960" y="904499"/>
            <a:ext cx="89634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PT" sz="1200" dirty="0" err="1"/>
              <a:t>OrdenaBolha</a:t>
            </a:r>
            <a:endParaRPr lang="pt-PT" sz="1200" dirty="0"/>
          </a:p>
          <a:p>
            <a:pPr algn="l"/>
            <a:r>
              <a:rPr lang="pt-PT" sz="1200" dirty="0"/>
              <a:t>2011-11-6 15:56:55</a:t>
            </a:r>
          </a:p>
          <a:p>
            <a:pPr algn="l"/>
            <a:r>
              <a:rPr lang="pt-PT" sz="1200" dirty="0"/>
              <a:t>Paulo Nunes</a:t>
            </a:r>
          </a:p>
          <a:p>
            <a:pPr algn="l"/>
            <a:r>
              <a:rPr lang="pt-PT" sz="1200" dirty="0"/>
              <a:t>1.2</a:t>
            </a:r>
          </a:p>
          <a:p>
            <a:pPr algn="l"/>
            <a:r>
              <a:rPr lang="pt-PT" sz="1200" dirty="0"/>
              <a:t>A saída é mesmo vetor de entrada. Este é uma permutação ou reordenação do vetor de entrada.</a:t>
            </a:r>
          </a:p>
          <a:p>
            <a:pPr algn="l"/>
            <a:r>
              <a:rPr lang="pt-PT" sz="1200" dirty="0"/>
              <a:t>0</a:t>
            </a:r>
          </a:p>
          <a:p>
            <a:pPr algn="l"/>
            <a:r>
              <a:rPr lang="pt-PT" sz="1200" dirty="0"/>
              <a:t>2</a:t>
            </a:r>
          </a:p>
          <a:p>
            <a:pPr algn="l"/>
            <a:r>
              <a:rPr lang="pt-PT" sz="1200" dirty="0"/>
              <a:t>N #Inteiro #6 #0 #0 #0 #Dimensão do vetor # #&gt;= 1 #&lt;= 999999 #</a:t>
            </a:r>
          </a:p>
          <a:p>
            <a:pPr algn="l"/>
            <a:r>
              <a:rPr lang="pt-PT" sz="1200" dirty="0"/>
              <a:t>V #Inteiro #6 #N #0 #0 #Vetor # #&gt;= 0 #&lt;= 20 #</a:t>
            </a:r>
          </a:p>
          <a:p>
            <a:pPr algn="l"/>
            <a:r>
              <a:rPr lang="pt-PT" sz="1200" dirty="0"/>
              <a:t>3</a:t>
            </a:r>
          </a:p>
          <a:p>
            <a:pPr algn="l"/>
            <a:r>
              <a:rPr lang="pt-PT" sz="1200" dirty="0" err="1"/>
              <a:t>iL</a:t>
            </a:r>
            <a:r>
              <a:rPr lang="pt-PT" sz="1200" dirty="0"/>
              <a:t> #Inteiro #6 #0 #0 #0 #Índice </a:t>
            </a:r>
            <a:r>
              <a:rPr lang="pt-PT" sz="1200" dirty="0" err="1"/>
              <a:t>vector</a:t>
            </a:r>
            <a:r>
              <a:rPr lang="pt-PT" sz="1200" dirty="0"/>
              <a:t> # #&gt;= 1 #&lt;= N #</a:t>
            </a:r>
          </a:p>
          <a:p>
            <a:pPr algn="l"/>
            <a:r>
              <a:rPr lang="pt-PT" sz="1200" dirty="0"/>
              <a:t>j #Inteiro #6 #0 #0 #0 #Índice </a:t>
            </a:r>
            <a:r>
              <a:rPr lang="pt-PT" sz="1200" dirty="0" err="1"/>
              <a:t>vector</a:t>
            </a:r>
            <a:r>
              <a:rPr lang="pt-PT" sz="1200" dirty="0"/>
              <a:t> # #&gt;= 1 #&lt;= N #</a:t>
            </a:r>
          </a:p>
          <a:p>
            <a:pPr algn="l"/>
            <a:r>
              <a:rPr lang="pt-PT" sz="1200" dirty="0"/>
              <a:t>auxiliar #Inteiro #2 #0 #0 #0 #Guarda elemento do vetor # #&gt;= 0 #&lt;= 20 #</a:t>
            </a:r>
          </a:p>
          <a:p>
            <a:pPr algn="l"/>
            <a:r>
              <a:rPr lang="pt-PT" sz="1200" dirty="0"/>
              <a:t>1</a:t>
            </a:r>
          </a:p>
          <a:p>
            <a:pPr algn="l"/>
            <a:r>
              <a:rPr lang="pt-PT" sz="1200" dirty="0"/>
              <a:t>V #Inteiro #2 #N #0 #0 #Vetor ordenado # #&gt;= 0 #&lt;= 20 #</a:t>
            </a:r>
          </a:p>
          <a:p>
            <a:pPr algn="l"/>
            <a:r>
              <a:rPr lang="pt-PT" sz="1200" dirty="0"/>
              <a:t>##Permite ordenar um vetor de números [0,20] </a:t>
            </a:r>
          </a:p>
          <a:p>
            <a:pPr algn="l"/>
            <a:r>
              <a:rPr lang="pt-PT" sz="1200" dirty="0"/>
              <a:t>pelo método da bolha (</a:t>
            </a:r>
            <a:r>
              <a:rPr lang="pt-PT" sz="1200" dirty="0" err="1"/>
              <a:t>Bubble</a:t>
            </a:r>
            <a:r>
              <a:rPr lang="pt-PT" sz="1200" dirty="0"/>
              <a:t> </a:t>
            </a:r>
            <a:r>
              <a:rPr lang="pt-PT" sz="1200" dirty="0" err="1"/>
              <a:t>sort</a:t>
            </a:r>
            <a:r>
              <a:rPr lang="pt-PT" sz="1200" dirty="0"/>
              <a:t>)</a:t>
            </a:r>
          </a:p>
          <a:p>
            <a:pPr algn="l"/>
            <a:r>
              <a:rPr lang="pt-PT" sz="1200" dirty="0"/>
              <a:t>Algoritmo:</a:t>
            </a:r>
          </a:p>
          <a:p>
            <a:pPr algn="l"/>
            <a:r>
              <a:rPr lang="pt-PT" sz="1200" dirty="0"/>
              <a:t> - Fazer múltiplas passagens pelos dados trocando de cada</a:t>
            </a:r>
          </a:p>
          <a:p>
            <a:pPr algn="l"/>
            <a:r>
              <a:rPr lang="pt-PT" sz="1200" dirty="0"/>
              <a:t>   vez dois elementos adjacentes que estejam fora de ordem,</a:t>
            </a:r>
          </a:p>
          <a:p>
            <a:pPr algn="l"/>
            <a:r>
              <a:rPr lang="pt-PT" sz="1200" dirty="0"/>
              <a:t>   até não haver mais trocas.</a:t>
            </a:r>
          </a:p>
          <a:p>
            <a:pPr algn="l"/>
            <a:r>
              <a:rPr lang="pt-PT" sz="1200" dirty="0"/>
              <a:t>Algoritmo básico de ordenação.## PARA </a:t>
            </a:r>
            <a:r>
              <a:rPr lang="pt-PT" sz="1200" dirty="0" err="1"/>
              <a:t>iL</a:t>
            </a:r>
            <a:r>
              <a:rPr lang="pt-PT" sz="1200" dirty="0"/>
              <a:t>=1 ATÉ N FAZER</a:t>
            </a:r>
          </a:p>
          <a:p>
            <a:pPr algn="l"/>
            <a:r>
              <a:rPr lang="pt-PT" sz="1200" dirty="0"/>
              <a:t>   PARA j=N ATÉ </a:t>
            </a:r>
            <a:r>
              <a:rPr lang="pt-PT" sz="1200" dirty="0" err="1"/>
              <a:t>iL+1</a:t>
            </a:r>
            <a:r>
              <a:rPr lang="pt-PT" sz="1200" dirty="0"/>
              <a:t> PASSO -1 FAZER</a:t>
            </a:r>
          </a:p>
          <a:p>
            <a:pPr algn="l"/>
            <a:r>
              <a:rPr lang="pt-PT" sz="1200" dirty="0"/>
              <a:t>     SE (A[j] &lt; A[j-1]) ENTÃO</a:t>
            </a:r>
          </a:p>
          <a:p>
            <a:pPr algn="l"/>
            <a:r>
              <a:rPr lang="pt-PT" sz="1200" dirty="0"/>
              <a:t>       auxiliar ← A[j]</a:t>
            </a:r>
          </a:p>
          <a:p>
            <a:pPr algn="l"/>
            <a:r>
              <a:rPr lang="pt-PT" sz="1200" dirty="0"/>
              <a:t>       A[j]     ← A[j-1]</a:t>
            </a:r>
          </a:p>
          <a:p>
            <a:pPr algn="l"/>
            <a:r>
              <a:rPr lang="pt-PT" sz="1200" dirty="0"/>
              <a:t>       A[j-1]   ← auxiliar</a:t>
            </a:r>
          </a:p>
          <a:p>
            <a:pPr algn="l"/>
            <a:r>
              <a:rPr lang="pt-PT" sz="1200" dirty="0"/>
              <a:t>     </a:t>
            </a:r>
            <a:r>
              <a:rPr lang="pt-PT" sz="1200" dirty="0" err="1"/>
              <a:t>FIMSE</a:t>
            </a:r>
            <a:endParaRPr lang="pt-PT" sz="1200" dirty="0"/>
          </a:p>
          <a:p>
            <a:pPr algn="l"/>
            <a:r>
              <a:rPr lang="pt-PT" sz="1200" dirty="0"/>
              <a:t>   </a:t>
            </a:r>
            <a:r>
              <a:rPr lang="pt-PT" sz="1200" dirty="0" err="1"/>
              <a:t>FIMENQUANTO</a:t>
            </a:r>
            <a:endParaRPr lang="pt-PT" sz="1200" dirty="0"/>
          </a:p>
          <a:p>
            <a:pPr algn="l"/>
            <a:r>
              <a:rPr lang="pt-PT" sz="1200" dirty="0"/>
              <a:t> </a:t>
            </a:r>
            <a:r>
              <a:rPr lang="pt-PT" sz="1200" dirty="0" err="1"/>
              <a:t>FIMPARA</a:t>
            </a:r>
            <a:endParaRPr lang="pt-PT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88" y="1331984"/>
            <a:ext cx="6912768" cy="531559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392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Bubblesort</a:t>
            </a:r>
            <a:r>
              <a:rPr lang="pt-PT" dirty="0" smtClean="0"/>
              <a:t>: ordenação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52</a:t>
            </a:fld>
            <a:endParaRPr lang="pt-PT"/>
          </a:p>
        </p:txBody>
      </p:sp>
      <p:sp>
        <p:nvSpPr>
          <p:cNvPr id="3" name="CaixaDeTexto 2"/>
          <p:cNvSpPr txBox="1"/>
          <p:nvPr/>
        </p:nvSpPr>
        <p:spPr>
          <a:xfrm>
            <a:off x="5990137" y="576461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>
                <a:hlinkClick r:id="rId2"/>
              </a:rPr>
              <a:t>VLink1</a:t>
            </a:r>
            <a:r>
              <a:rPr lang="pt-PT" dirty="0" smtClean="0"/>
              <a:t>  </a:t>
            </a:r>
            <a:r>
              <a:rPr lang="pt-PT" dirty="0" err="1" smtClean="0">
                <a:hlinkClick r:id="rId3"/>
              </a:rPr>
              <a:t>VLink2</a:t>
            </a:r>
            <a:endParaRPr lang="pt-P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536700"/>
            <a:ext cx="7479919" cy="38365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959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quicksort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PT" dirty="0" smtClean="0"/>
              <a:t>É um </a:t>
            </a:r>
            <a:r>
              <a:rPr lang="pt-PT" dirty="0"/>
              <a:t>método de ordenação muito rápido e eficiente, inventado por </a:t>
            </a:r>
            <a:r>
              <a:rPr lang="pt-PT" dirty="0" err="1"/>
              <a:t>C.A.R</a:t>
            </a:r>
            <a:r>
              <a:rPr lang="pt-PT" dirty="0"/>
              <a:t>. </a:t>
            </a:r>
            <a:r>
              <a:rPr lang="pt-PT" dirty="0" err="1"/>
              <a:t>Hoare</a:t>
            </a:r>
            <a:r>
              <a:rPr lang="pt-PT" dirty="0"/>
              <a:t> em </a:t>
            </a:r>
            <a:r>
              <a:rPr lang="pt-PT" dirty="0" smtClean="0"/>
              <a:t>1960, </a:t>
            </a:r>
            <a:r>
              <a:rPr lang="pt-PT" dirty="0"/>
              <a:t>quando visitou a Universidade de Moscovo como estudante. </a:t>
            </a:r>
            <a:endParaRPr lang="pt-PT" dirty="0" smtClean="0"/>
          </a:p>
          <a:p>
            <a:r>
              <a:rPr lang="pt-PT" dirty="0" smtClean="0"/>
              <a:t>Naquela </a:t>
            </a:r>
            <a:r>
              <a:rPr lang="pt-PT" dirty="0"/>
              <a:t>época, </a:t>
            </a:r>
            <a:r>
              <a:rPr lang="pt-PT" dirty="0" err="1"/>
              <a:t>Hoare</a:t>
            </a:r>
            <a:r>
              <a:rPr lang="pt-PT" dirty="0"/>
              <a:t> trabalhou em um projeto de tradução de máquina para o </a:t>
            </a:r>
            <a:r>
              <a:rPr lang="pt-PT" dirty="0" err="1"/>
              <a:t>National</a:t>
            </a:r>
            <a:r>
              <a:rPr lang="pt-PT" dirty="0"/>
              <a:t> </a:t>
            </a:r>
            <a:r>
              <a:rPr lang="pt-PT" dirty="0" err="1"/>
              <a:t>Physical</a:t>
            </a:r>
            <a:r>
              <a:rPr lang="pt-PT" dirty="0"/>
              <a:t> </a:t>
            </a:r>
            <a:r>
              <a:rPr lang="pt-PT" dirty="0" err="1"/>
              <a:t>Laboratory</a:t>
            </a:r>
            <a:r>
              <a:rPr lang="pt-PT" dirty="0"/>
              <a:t>. </a:t>
            </a:r>
            <a:endParaRPr lang="pt-PT" dirty="0" smtClean="0"/>
          </a:p>
          <a:p>
            <a:r>
              <a:rPr lang="pt-PT" dirty="0" smtClean="0"/>
              <a:t>Ele </a:t>
            </a:r>
            <a:r>
              <a:rPr lang="pt-PT" dirty="0"/>
              <a:t>criou o '</a:t>
            </a:r>
            <a:r>
              <a:rPr lang="pt-PT" dirty="0" err="1"/>
              <a:t>Quicksort</a:t>
            </a:r>
            <a:r>
              <a:rPr lang="pt-PT" dirty="0"/>
              <a:t> ao tentar traduzir um dicionário de inglês para russo, ordenando as palavras, tendo como objetivo reduzir o problema original em </a:t>
            </a:r>
            <a:r>
              <a:rPr lang="pt-PT" dirty="0" err="1"/>
              <a:t>subproblemas</a:t>
            </a:r>
            <a:r>
              <a:rPr lang="pt-PT" dirty="0"/>
              <a:t> que possam ser resolvidos mais </a:t>
            </a:r>
            <a:r>
              <a:rPr lang="pt-PT" dirty="0" smtClean="0"/>
              <a:t>fácil </a:t>
            </a:r>
            <a:r>
              <a:rPr lang="pt-PT" dirty="0"/>
              <a:t>e rapidamente</a:t>
            </a:r>
            <a:r>
              <a:rPr lang="pt-PT" dirty="0" smtClean="0"/>
              <a:t>.</a:t>
            </a:r>
            <a:endParaRPr lang="pt-PT" dirty="0"/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53</a:t>
            </a:fld>
            <a:endParaRPr lang="pt-PT"/>
          </a:p>
        </p:txBody>
      </p:sp>
      <p:sp>
        <p:nvSpPr>
          <p:cNvPr id="5" name="Rectângulo 4"/>
          <p:cNvSpPr/>
          <p:nvPr/>
        </p:nvSpPr>
        <p:spPr>
          <a:xfrm>
            <a:off x="2051720" y="6166175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sz="1400" dirty="0">
                <a:hlinkClick r:id="rId2"/>
              </a:rPr>
              <a:t>http://</a:t>
            </a:r>
            <a:r>
              <a:rPr lang="pt-PT" sz="1400" dirty="0" smtClean="0">
                <a:hlinkClick r:id="rId2"/>
              </a:rPr>
              <a:t>pt.wikipedia.org/wiki/Quicksort#cite_note-1</a:t>
            </a:r>
            <a:r>
              <a:rPr lang="pt-PT" sz="1400" dirty="0" smtClean="0"/>
              <a:t> 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376519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quicksort</a:t>
            </a:r>
            <a:r>
              <a:rPr lang="pt-PT" dirty="0" smtClean="0"/>
              <a:t>: </a:t>
            </a:r>
            <a:r>
              <a:rPr lang="pt-PT" dirty="0" err="1" smtClean="0"/>
              <a:t>DOC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/>
              <a:t>O </a:t>
            </a:r>
            <a:r>
              <a:rPr lang="pt-PT" dirty="0" err="1"/>
              <a:t>Quicksort</a:t>
            </a:r>
            <a:r>
              <a:rPr lang="pt-PT" dirty="0"/>
              <a:t> adota a estratégia de divisão e </a:t>
            </a:r>
            <a:r>
              <a:rPr lang="pt-PT" dirty="0" smtClean="0"/>
              <a:t>conquista.</a:t>
            </a:r>
          </a:p>
          <a:p>
            <a:r>
              <a:rPr lang="pt-PT" dirty="0" smtClean="0"/>
              <a:t>A estratégia consiste em dividir o conjunto de dados em dois conjuntos separados por um único elemento, denominado por </a:t>
            </a:r>
            <a:r>
              <a:rPr lang="pt-PT" dirty="0" smtClean="0">
                <a:solidFill>
                  <a:srgbClr val="C00000"/>
                </a:solidFill>
              </a:rPr>
              <a:t>pivot</a:t>
            </a:r>
            <a:r>
              <a:rPr lang="pt-PT" dirty="0" smtClean="0"/>
              <a:t>:</a:t>
            </a:r>
          </a:p>
          <a:p>
            <a:pPr lvl="1"/>
            <a:r>
              <a:rPr lang="pt-PT" dirty="0" smtClean="0">
                <a:solidFill>
                  <a:srgbClr val="7030A0"/>
                </a:solidFill>
              </a:rPr>
              <a:t>Conjunto esquerda </a:t>
            </a:r>
            <a:r>
              <a:rPr lang="pt-PT" dirty="0" smtClean="0"/>
              <a:t>| </a:t>
            </a:r>
            <a:r>
              <a:rPr lang="pt-PT" dirty="0" smtClean="0">
                <a:solidFill>
                  <a:srgbClr val="C00000"/>
                </a:solidFill>
              </a:rPr>
              <a:t>pivot</a:t>
            </a:r>
            <a:r>
              <a:rPr lang="pt-PT" dirty="0" smtClean="0"/>
              <a:t>  | </a:t>
            </a:r>
            <a:r>
              <a:rPr lang="pt-PT" dirty="0" smtClean="0">
                <a:solidFill>
                  <a:srgbClr val="0070C0"/>
                </a:solidFill>
              </a:rPr>
              <a:t>Conjunto direita</a:t>
            </a:r>
          </a:p>
          <a:p>
            <a:pPr lvl="2"/>
            <a:r>
              <a:rPr lang="pt-PT" dirty="0"/>
              <a:t>Essa operação é denominada </a:t>
            </a:r>
            <a:r>
              <a:rPr lang="pt-PT" dirty="0" smtClean="0"/>
              <a:t>de partição</a:t>
            </a:r>
            <a:r>
              <a:rPr lang="pt-PT" dirty="0"/>
              <a:t>.</a:t>
            </a:r>
          </a:p>
          <a:p>
            <a:pPr lvl="2"/>
            <a:r>
              <a:rPr lang="pt-PT" dirty="0" smtClean="0"/>
              <a:t>O pivot encontra-se </a:t>
            </a:r>
            <a:r>
              <a:rPr lang="pt-PT" dirty="0"/>
              <a:t>na sua posição final</a:t>
            </a:r>
            <a:r>
              <a:rPr lang="pt-PT" dirty="0" smtClean="0"/>
              <a:t>.</a:t>
            </a:r>
          </a:p>
          <a:p>
            <a:pPr lvl="2"/>
            <a:r>
              <a:rPr lang="pt-PT" dirty="0" smtClean="0"/>
              <a:t>Todos os elementos da esquerda são ≤ do que o pivot.</a:t>
            </a:r>
          </a:p>
          <a:p>
            <a:pPr lvl="2"/>
            <a:r>
              <a:rPr lang="pt-PT" dirty="0" smtClean="0"/>
              <a:t>Todos os elementos da direita são ≥ do que o pivot.</a:t>
            </a:r>
          </a:p>
          <a:p>
            <a:pPr lvl="1"/>
            <a:r>
              <a:rPr lang="pt-PT" dirty="0" smtClean="0"/>
              <a:t>Repetir o processo para os dois conjuntos até que os conjuntos tenham apenas um elemento.</a:t>
            </a:r>
          </a:p>
          <a:p>
            <a:endParaRPr lang="pt-PT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54</a:t>
            </a:fld>
            <a:endParaRPr lang="pt-PT"/>
          </a:p>
        </p:txBody>
      </p:sp>
      <p:sp>
        <p:nvSpPr>
          <p:cNvPr id="6" name="Rectângulo 5"/>
          <p:cNvSpPr/>
          <p:nvPr/>
        </p:nvSpPr>
        <p:spPr>
          <a:xfrm>
            <a:off x="9151168" y="2564408"/>
            <a:ext cx="8963468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PT" sz="500" dirty="0" err="1"/>
              <a:t>OrdenaSelecao</a:t>
            </a:r>
            <a:endParaRPr lang="pt-PT" sz="500" dirty="0"/>
          </a:p>
          <a:p>
            <a:pPr algn="l"/>
            <a:r>
              <a:rPr lang="pt-PT" sz="500" dirty="0"/>
              <a:t>2011-11-5 20:58:54</a:t>
            </a:r>
          </a:p>
          <a:p>
            <a:pPr algn="l"/>
            <a:r>
              <a:rPr lang="pt-PT" sz="500" dirty="0"/>
              <a:t>Paulo Nunes</a:t>
            </a:r>
          </a:p>
          <a:p>
            <a:pPr algn="l"/>
            <a:r>
              <a:rPr lang="pt-PT" sz="500" dirty="0"/>
              <a:t>1.2</a:t>
            </a:r>
          </a:p>
          <a:p>
            <a:pPr algn="l"/>
            <a:r>
              <a:rPr lang="pt-PT" sz="500" dirty="0"/>
              <a:t>A saída é mesmo vetor de entrada. Este é uma permutação ou reordenação do vetor de entrada.</a:t>
            </a:r>
          </a:p>
          <a:p>
            <a:pPr algn="l"/>
            <a:r>
              <a:rPr lang="pt-PT" sz="500" dirty="0"/>
              <a:t>0</a:t>
            </a:r>
          </a:p>
          <a:p>
            <a:pPr algn="l"/>
            <a:r>
              <a:rPr lang="pt-PT" sz="500" dirty="0"/>
              <a:t>2</a:t>
            </a:r>
          </a:p>
          <a:p>
            <a:pPr algn="l"/>
            <a:r>
              <a:rPr lang="pt-PT" sz="500" dirty="0"/>
              <a:t>N #Inteiro #6 #0 #0 #0 #Dimensão do vetor # #&gt;= 1 #&lt;= 999999 #</a:t>
            </a:r>
          </a:p>
          <a:p>
            <a:pPr algn="l"/>
            <a:r>
              <a:rPr lang="pt-PT" sz="500" dirty="0"/>
              <a:t>V #Inteiro #6 #N #0 #0 #Vetor # #&gt;= 0 #&lt;= 20 #</a:t>
            </a:r>
          </a:p>
          <a:p>
            <a:pPr algn="l"/>
            <a:r>
              <a:rPr lang="pt-PT" sz="500" dirty="0"/>
              <a:t>3</a:t>
            </a:r>
          </a:p>
          <a:p>
            <a:pPr algn="l"/>
            <a:r>
              <a:rPr lang="pt-PT" sz="500" dirty="0" err="1"/>
              <a:t>posicao_menor</a:t>
            </a:r>
            <a:r>
              <a:rPr lang="pt-PT" sz="500" dirty="0"/>
              <a:t> #Inteiro #6 #0 #0 #0 #Posição do menor elemento # #&gt;= 1 #&lt;= N #</a:t>
            </a:r>
          </a:p>
          <a:p>
            <a:pPr algn="l"/>
            <a:r>
              <a:rPr lang="pt-PT" sz="500" dirty="0" err="1"/>
              <a:t>iL</a:t>
            </a:r>
            <a:r>
              <a:rPr lang="pt-PT" sz="500" dirty="0"/>
              <a:t> #Inteiro #6 #0 #0 #0 #Índice </a:t>
            </a:r>
            <a:r>
              <a:rPr lang="pt-PT" sz="500" dirty="0" err="1"/>
              <a:t>vector</a:t>
            </a:r>
            <a:r>
              <a:rPr lang="pt-PT" sz="500" dirty="0"/>
              <a:t> # #&gt;= 1 #&lt;= N #</a:t>
            </a:r>
          </a:p>
          <a:p>
            <a:pPr algn="l"/>
            <a:r>
              <a:rPr lang="pt-PT" sz="500" dirty="0"/>
              <a:t>j #Inteiro #6 #0 #0 #0 #Índice </a:t>
            </a:r>
            <a:r>
              <a:rPr lang="pt-PT" sz="500" dirty="0" err="1"/>
              <a:t>vector</a:t>
            </a:r>
            <a:r>
              <a:rPr lang="pt-PT" sz="500" dirty="0"/>
              <a:t> # #&gt;= 1 #&lt;= N #</a:t>
            </a:r>
          </a:p>
          <a:p>
            <a:pPr algn="l"/>
            <a:r>
              <a:rPr lang="pt-PT" sz="500" dirty="0"/>
              <a:t>1</a:t>
            </a:r>
          </a:p>
          <a:p>
            <a:pPr algn="l"/>
            <a:r>
              <a:rPr lang="pt-PT" sz="500" dirty="0"/>
              <a:t>V #Inteiro #2 #N #0 #0 #Vetor ordenado # #&gt;= 0 #&lt;= 20 #</a:t>
            </a:r>
          </a:p>
          <a:p>
            <a:pPr algn="l"/>
            <a:r>
              <a:rPr lang="pt-PT" sz="500" dirty="0"/>
              <a:t>##Permite ordenar um vetor de números [0,20] </a:t>
            </a:r>
          </a:p>
          <a:p>
            <a:pPr algn="l"/>
            <a:r>
              <a:rPr lang="pt-PT" sz="500" dirty="0"/>
              <a:t>por seleção (</a:t>
            </a:r>
            <a:r>
              <a:rPr lang="pt-PT" sz="500" dirty="0" err="1"/>
              <a:t>Selection</a:t>
            </a:r>
            <a:r>
              <a:rPr lang="pt-PT" sz="500" dirty="0"/>
              <a:t> </a:t>
            </a:r>
            <a:r>
              <a:rPr lang="pt-PT" sz="500" dirty="0" err="1"/>
              <a:t>sort</a:t>
            </a:r>
            <a:r>
              <a:rPr lang="pt-PT" sz="500" dirty="0"/>
              <a:t>)</a:t>
            </a:r>
          </a:p>
          <a:p>
            <a:pPr algn="l"/>
            <a:r>
              <a:rPr lang="pt-PT" sz="500" dirty="0"/>
              <a:t>Algoritmo:</a:t>
            </a:r>
          </a:p>
          <a:p>
            <a:pPr algn="l"/>
            <a:r>
              <a:rPr lang="pt-PT" sz="500" dirty="0"/>
              <a:t>– procurar menor elemento e trocar com o elemento na 1º posição</a:t>
            </a:r>
          </a:p>
          <a:p>
            <a:pPr algn="l"/>
            <a:r>
              <a:rPr lang="pt-PT" sz="500" dirty="0"/>
              <a:t>– procurar 2ª menor elemento e trocar com o elemento na 2ª posição</a:t>
            </a:r>
          </a:p>
          <a:p>
            <a:pPr algn="l"/>
            <a:r>
              <a:rPr lang="pt-PT" sz="500" dirty="0"/>
              <a:t>– proceder assim até ordenação estar completa## PARA </a:t>
            </a:r>
            <a:r>
              <a:rPr lang="pt-PT" sz="500" dirty="0" err="1"/>
              <a:t>iL</a:t>
            </a:r>
            <a:r>
              <a:rPr lang="pt-PT" sz="500" dirty="0"/>
              <a:t>=1 ATÉ N - 1 FAZER</a:t>
            </a:r>
          </a:p>
          <a:p>
            <a:pPr algn="l"/>
            <a:r>
              <a:rPr lang="pt-PT" sz="500" dirty="0"/>
              <a:t>   </a:t>
            </a:r>
            <a:r>
              <a:rPr lang="pt-PT" sz="500" dirty="0" err="1"/>
              <a:t>posicao_menor</a:t>
            </a:r>
            <a:r>
              <a:rPr lang="pt-PT" sz="500" dirty="0"/>
              <a:t> = i</a:t>
            </a:r>
          </a:p>
          <a:p>
            <a:pPr algn="l"/>
            <a:r>
              <a:rPr lang="pt-PT" sz="500" dirty="0"/>
              <a:t>   PARA j=</a:t>
            </a:r>
            <a:r>
              <a:rPr lang="pt-PT" sz="500" dirty="0" err="1"/>
              <a:t>iL</a:t>
            </a:r>
            <a:r>
              <a:rPr lang="pt-PT" sz="500" dirty="0"/>
              <a:t> + 1 ATÉ </a:t>
            </a:r>
            <a:r>
              <a:rPr lang="pt-PT" sz="500" dirty="0" err="1"/>
              <a:t>NAlunos</a:t>
            </a:r>
            <a:r>
              <a:rPr lang="pt-PT" sz="500" dirty="0"/>
              <a:t> FAZER</a:t>
            </a:r>
          </a:p>
          <a:p>
            <a:pPr algn="l"/>
            <a:r>
              <a:rPr lang="pt-PT" sz="500" dirty="0"/>
              <a:t>     SE V[j] &lt; V[</a:t>
            </a:r>
            <a:r>
              <a:rPr lang="pt-PT" sz="500" dirty="0" err="1"/>
              <a:t>posicao_menor</a:t>
            </a:r>
            <a:r>
              <a:rPr lang="pt-PT" sz="500" dirty="0"/>
              <a:t>] ENTÃO</a:t>
            </a:r>
          </a:p>
          <a:p>
            <a:pPr algn="l"/>
            <a:r>
              <a:rPr lang="pt-PT" sz="500" dirty="0"/>
              <a:t>       </a:t>
            </a:r>
            <a:r>
              <a:rPr lang="pt-PT" sz="500" dirty="0" err="1"/>
              <a:t>posicao_menor</a:t>
            </a:r>
            <a:r>
              <a:rPr lang="pt-PT" sz="500" dirty="0"/>
              <a:t> ← j</a:t>
            </a:r>
          </a:p>
          <a:p>
            <a:pPr algn="l"/>
            <a:r>
              <a:rPr lang="pt-PT" sz="500" dirty="0"/>
              <a:t>     </a:t>
            </a:r>
            <a:r>
              <a:rPr lang="pt-PT" sz="500" dirty="0" err="1"/>
              <a:t>FIMSE</a:t>
            </a:r>
            <a:endParaRPr lang="pt-PT" sz="500" dirty="0"/>
          </a:p>
          <a:p>
            <a:pPr algn="l"/>
            <a:r>
              <a:rPr lang="pt-PT" sz="500" dirty="0"/>
              <a:t>   </a:t>
            </a:r>
            <a:r>
              <a:rPr lang="pt-PT" sz="500" dirty="0" err="1"/>
              <a:t>FIMPARA</a:t>
            </a:r>
            <a:r>
              <a:rPr lang="pt-PT" sz="500" dirty="0"/>
              <a:t> </a:t>
            </a:r>
          </a:p>
          <a:p>
            <a:pPr algn="l"/>
            <a:r>
              <a:rPr lang="pt-PT" sz="500" dirty="0"/>
              <a:t>   auxiliar ← V[</a:t>
            </a:r>
            <a:r>
              <a:rPr lang="pt-PT" sz="500" dirty="0" err="1"/>
              <a:t>iL</a:t>
            </a:r>
            <a:r>
              <a:rPr lang="pt-PT" sz="500" dirty="0"/>
              <a:t>]</a:t>
            </a:r>
          </a:p>
          <a:p>
            <a:pPr algn="l"/>
            <a:r>
              <a:rPr lang="pt-PT" sz="500" dirty="0"/>
              <a:t>   V[</a:t>
            </a:r>
            <a:r>
              <a:rPr lang="pt-PT" sz="500" dirty="0" err="1"/>
              <a:t>iL</a:t>
            </a:r>
            <a:r>
              <a:rPr lang="pt-PT" sz="500" dirty="0"/>
              <a:t>] ← V[</a:t>
            </a:r>
            <a:r>
              <a:rPr lang="pt-PT" sz="500" dirty="0" err="1"/>
              <a:t>posicao_menor</a:t>
            </a:r>
            <a:r>
              <a:rPr lang="pt-PT" sz="500" dirty="0"/>
              <a:t>]</a:t>
            </a:r>
          </a:p>
          <a:p>
            <a:pPr algn="l"/>
            <a:r>
              <a:rPr lang="pt-PT" sz="500" dirty="0"/>
              <a:t>   V[</a:t>
            </a:r>
            <a:r>
              <a:rPr lang="pt-PT" sz="500" dirty="0" err="1"/>
              <a:t>posicao_menor</a:t>
            </a:r>
            <a:r>
              <a:rPr lang="pt-PT" sz="500" dirty="0"/>
              <a:t>] ← auxiliar</a:t>
            </a:r>
          </a:p>
          <a:p>
            <a:pPr algn="l"/>
            <a:r>
              <a:rPr lang="pt-PT" sz="500" dirty="0"/>
              <a:t> </a:t>
            </a:r>
            <a:r>
              <a:rPr lang="pt-PT" sz="500" dirty="0" err="1"/>
              <a:t>FIMPARA</a:t>
            </a:r>
            <a:endParaRPr lang="pt-PT" sz="500" dirty="0"/>
          </a:p>
        </p:txBody>
      </p:sp>
    </p:spTree>
    <p:extLst>
      <p:ext uri="{BB962C8B-B14F-4D97-AF65-F5344CB8AC3E}">
        <p14:creationId xmlns:p14="http://schemas.microsoft.com/office/powerpoint/2010/main" val="409392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quicksort</a:t>
            </a:r>
            <a:r>
              <a:rPr lang="pt-PT" dirty="0" smtClean="0"/>
              <a:t>: </a:t>
            </a:r>
            <a:r>
              <a:rPr lang="pt-PT" dirty="0" err="1" smtClean="0"/>
              <a:t>DOC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55</a:t>
            </a:fld>
            <a:endParaRPr lang="pt-PT"/>
          </a:p>
        </p:txBody>
      </p:sp>
      <p:sp>
        <p:nvSpPr>
          <p:cNvPr id="3" name="CaixaDeTexto 2"/>
          <p:cNvSpPr txBox="1"/>
          <p:nvPr/>
        </p:nvSpPr>
        <p:spPr>
          <a:xfrm>
            <a:off x="6156176" y="635214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>
                <a:hlinkClick r:id="rId2"/>
              </a:rPr>
              <a:t>VLink1</a:t>
            </a:r>
            <a:r>
              <a:rPr lang="pt-PT" dirty="0" smtClean="0"/>
              <a:t>  </a:t>
            </a:r>
            <a:r>
              <a:rPr lang="pt-PT" dirty="0" err="1" smtClean="0">
                <a:hlinkClick r:id="rId3"/>
              </a:rPr>
              <a:t>VLink2</a:t>
            </a:r>
            <a:endParaRPr lang="pt-PT" dirty="0"/>
          </a:p>
        </p:txBody>
      </p:sp>
      <p:sp>
        <p:nvSpPr>
          <p:cNvPr id="6" name="Rectângulo 5"/>
          <p:cNvSpPr/>
          <p:nvPr/>
        </p:nvSpPr>
        <p:spPr>
          <a:xfrm>
            <a:off x="9324528" y="1196752"/>
            <a:ext cx="8963468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PT" sz="1050" dirty="0" err="1"/>
              <a:t>QuickSort</a:t>
            </a:r>
            <a:endParaRPr lang="pt-PT" sz="1050" dirty="0"/>
          </a:p>
          <a:p>
            <a:pPr algn="l"/>
            <a:r>
              <a:rPr lang="pt-PT" sz="1050" dirty="0"/>
              <a:t>2011-11-06 17:47</a:t>
            </a:r>
          </a:p>
          <a:p>
            <a:pPr algn="l"/>
            <a:r>
              <a:rPr lang="pt-PT" sz="1050" dirty="0"/>
              <a:t>Paulo Nunes</a:t>
            </a:r>
          </a:p>
          <a:p>
            <a:pPr algn="l"/>
            <a:r>
              <a:rPr lang="pt-PT" sz="1050" dirty="0"/>
              <a:t>1.1</a:t>
            </a:r>
          </a:p>
          <a:p>
            <a:pPr algn="l"/>
            <a:r>
              <a:rPr lang="pt-PT" sz="1050" dirty="0"/>
              <a:t>A saída é mesmo vetor de entrada. Este é uma permutação ou reordenação do vetor de entrada.</a:t>
            </a:r>
          </a:p>
          <a:p>
            <a:pPr algn="l"/>
            <a:r>
              <a:rPr lang="pt-PT" sz="1050" dirty="0"/>
              <a:t>0</a:t>
            </a:r>
          </a:p>
          <a:p>
            <a:pPr algn="l"/>
            <a:r>
              <a:rPr lang="pt-PT" sz="1050" dirty="0"/>
              <a:t>3</a:t>
            </a:r>
          </a:p>
          <a:p>
            <a:pPr algn="l"/>
            <a:r>
              <a:rPr lang="pt-PT" sz="1050" dirty="0"/>
              <a:t>e #Inteiro #6 #0 #0 #0 #Posição esquerda do vetor # #&gt;= 1 #&lt;= 999999 #</a:t>
            </a:r>
          </a:p>
          <a:p>
            <a:pPr algn="l"/>
            <a:r>
              <a:rPr lang="pt-PT" sz="1050" dirty="0"/>
              <a:t>d #Inteiro #6 #0 #0 #0 #Posição direita do vetor # #&gt;= 1 #&lt;= 999999 #</a:t>
            </a:r>
          </a:p>
          <a:p>
            <a:pPr algn="l"/>
            <a:r>
              <a:rPr lang="pt-PT" sz="1050" dirty="0"/>
              <a:t>V #Inteiro #6 #N #0 #0 #Vetor # #&gt;= 0 #&lt;= 20 #</a:t>
            </a:r>
          </a:p>
          <a:p>
            <a:pPr algn="l"/>
            <a:r>
              <a:rPr lang="pt-PT" sz="1050" dirty="0"/>
              <a:t>1</a:t>
            </a:r>
          </a:p>
          <a:p>
            <a:pPr algn="l"/>
            <a:r>
              <a:rPr lang="pt-PT" sz="1050" dirty="0"/>
              <a:t>p #Inteiro #6 #0 #0 #0 #Índice da partição # #&gt;= 1 #&lt;= N #</a:t>
            </a:r>
          </a:p>
          <a:p>
            <a:pPr algn="l"/>
            <a:r>
              <a:rPr lang="pt-PT" sz="1050" dirty="0"/>
              <a:t>1</a:t>
            </a:r>
          </a:p>
          <a:p>
            <a:pPr algn="l"/>
            <a:r>
              <a:rPr lang="pt-PT" sz="1050" dirty="0"/>
              <a:t>V #Inteiro #2 #N #0 #0 #Vetor ordenado # #&gt;= 0 #&lt;= 20 #</a:t>
            </a:r>
          </a:p>
          <a:p>
            <a:pPr algn="l"/>
            <a:r>
              <a:rPr lang="pt-PT" sz="1050" dirty="0"/>
              <a:t>##Permite ordenar um vetor de números [0,20] </a:t>
            </a:r>
          </a:p>
          <a:p>
            <a:pPr algn="l"/>
            <a:r>
              <a:rPr lang="pt-PT" sz="1050" dirty="0"/>
              <a:t>pelo método denominado </a:t>
            </a:r>
            <a:r>
              <a:rPr lang="pt-PT" sz="1050" dirty="0" err="1"/>
              <a:t>Quicksort</a:t>
            </a:r>
            <a:r>
              <a:rPr lang="pt-PT" sz="1050" dirty="0"/>
              <a:t>.</a:t>
            </a:r>
          </a:p>
          <a:p>
            <a:pPr algn="l"/>
            <a:r>
              <a:rPr lang="pt-PT" sz="1050" dirty="0"/>
              <a:t>Algoritmo:</a:t>
            </a:r>
          </a:p>
          <a:p>
            <a:pPr algn="l"/>
            <a:r>
              <a:rPr lang="pt-PT" sz="1050" dirty="0"/>
              <a:t> - Dado o vetor V[e, d].</a:t>
            </a:r>
          </a:p>
          <a:p>
            <a:pPr algn="l"/>
            <a:r>
              <a:rPr lang="pt-PT" sz="1050" dirty="0"/>
              <a:t>   - Dividir em dois </a:t>
            </a:r>
            <a:r>
              <a:rPr lang="pt-PT" sz="1050" dirty="0" err="1"/>
              <a:t>sub-vetores</a:t>
            </a:r>
            <a:r>
              <a:rPr lang="pt-PT" sz="1050" dirty="0"/>
              <a:t>: V[e, p-1] e V[</a:t>
            </a:r>
            <a:r>
              <a:rPr lang="pt-PT" sz="1050" dirty="0" err="1"/>
              <a:t>p+1</a:t>
            </a:r>
            <a:r>
              <a:rPr lang="pt-PT" sz="1050" dirty="0"/>
              <a:t>, e] e um pivot V[p].</a:t>
            </a:r>
          </a:p>
          <a:p>
            <a:pPr algn="l"/>
            <a:r>
              <a:rPr lang="pt-PT" sz="1050" dirty="0"/>
              <a:t> - Recursivamente efetuar os mesmo para os </a:t>
            </a:r>
            <a:r>
              <a:rPr lang="pt-PT" sz="1050" dirty="0" err="1"/>
              <a:t>sub-vetores</a:t>
            </a:r>
            <a:r>
              <a:rPr lang="pt-PT" sz="1050" dirty="0"/>
              <a:t>.</a:t>
            </a:r>
          </a:p>
          <a:p>
            <a:pPr algn="l"/>
            <a:r>
              <a:rPr lang="pt-PT" sz="1050" dirty="0"/>
              <a:t> - O valor de p depende dos dados.## SE (e &lt;= d) ENTÃO</a:t>
            </a:r>
          </a:p>
          <a:p>
            <a:pPr algn="l"/>
            <a:r>
              <a:rPr lang="pt-PT" sz="1050" dirty="0"/>
              <a:t>    </a:t>
            </a:r>
            <a:r>
              <a:rPr lang="pt-PT" sz="1050" dirty="0" smtClean="0"/>
              <a:t>RETORNA</a:t>
            </a:r>
            <a:endParaRPr lang="pt-PT" sz="1050" dirty="0"/>
          </a:p>
          <a:p>
            <a:pPr algn="l"/>
            <a:r>
              <a:rPr lang="pt-PT" sz="1050" dirty="0"/>
              <a:t> </a:t>
            </a:r>
            <a:r>
              <a:rPr lang="pt-PT" sz="1050" dirty="0" err="1" smtClean="0"/>
              <a:t>FIMSE</a:t>
            </a:r>
            <a:endParaRPr lang="pt-PT" sz="1050" dirty="0"/>
          </a:p>
          <a:p>
            <a:pPr algn="l"/>
            <a:r>
              <a:rPr lang="pt-PT" sz="1050" dirty="0"/>
              <a:t> p = </a:t>
            </a:r>
            <a:r>
              <a:rPr lang="pt-PT" sz="1050" dirty="0" err="1"/>
              <a:t>ParticaoQuickSort</a:t>
            </a:r>
            <a:r>
              <a:rPr lang="pt-PT" sz="1050" dirty="0"/>
              <a:t>(V, e, d</a:t>
            </a:r>
            <a:r>
              <a:rPr lang="pt-PT" sz="1050" dirty="0" smtClean="0"/>
              <a:t>)</a:t>
            </a:r>
            <a:endParaRPr lang="pt-PT" sz="1050" dirty="0"/>
          </a:p>
          <a:p>
            <a:pPr algn="l"/>
            <a:r>
              <a:rPr lang="pt-PT" sz="1050" dirty="0"/>
              <a:t> </a:t>
            </a:r>
            <a:r>
              <a:rPr lang="pt-PT" sz="1050" dirty="0" err="1"/>
              <a:t>Quicksort</a:t>
            </a:r>
            <a:r>
              <a:rPr lang="pt-PT" sz="1050" dirty="0"/>
              <a:t>(V, e, p-1</a:t>
            </a:r>
            <a:r>
              <a:rPr lang="pt-PT" sz="1050" dirty="0" smtClean="0"/>
              <a:t>)</a:t>
            </a:r>
            <a:endParaRPr lang="pt-PT" sz="1050" dirty="0"/>
          </a:p>
          <a:p>
            <a:pPr algn="l"/>
            <a:r>
              <a:rPr lang="pt-PT" sz="1050" dirty="0"/>
              <a:t> </a:t>
            </a:r>
            <a:r>
              <a:rPr lang="pt-PT" sz="1050" dirty="0" err="1"/>
              <a:t>Quicksort</a:t>
            </a:r>
            <a:r>
              <a:rPr lang="pt-PT" sz="1050" dirty="0"/>
              <a:t>(V, </a:t>
            </a:r>
            <a:r>
              <a:rPr lang="pt-PT" sz="1050" dirty="0" err="1"/>
              <a:t>p+1</a:t>
            </a:r>
            <a:r>
              <a:rPr lang="pt-PT" sz="1050" dirty="0"/>
              <a:t>, d</a:t>
            </a:r>
            <a:r>
              <a:rPr lang="pt-PT" sz="1050" dirty="0" smtClean="0"/>
              <a:t>)</a:t>
            </a:r>
            <a:endParaRPr lang="pt-PT" sz="105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80536"/>
            <a:ext cx="8229132" cy="466874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959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quicksort</a:t>
            </a:r>
            <a:r>
              <a:rPr lang="pt-PT" dirty="0" smtClean="0"/>
              <a:t>: ordenação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56</a:t>
            </a:fld>
            <a:endParaRPr lang="pt-PT"/>
          </a:p>
        </p:txBody>
      </p:sp>
      <p:sp>
        <p:nvSpPr>
          <p:cNvPr id="3" name="CaixaDeTexto 2"/>
          <p:cNvSpPr txBox="1"/>
          <p:nvPr/>
        </p:nvSpPr>
        <p:spPr>
          <a:xfrm>
            <a:off x="6372200" y="613394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>
                <a:hlinkClick r:id="rId2"/>
              </a:rPr>
              <a:t>VLink1</a:t>
            </a:r>
            <a:r>
              <a:rPr lang="pt-PT" dirty="0" smtClean="0"/>
              <a:t>  </a:t>
            </a:r>
            <a:r>
              <a:rPr lang="pt-PT" dirty="0" err="1" smtClean="0">
                <a:hlinkClick r:id="rId3"/>
              </a:rPr>
              <a:t>VLink2</a:t>
            </a:r>
            <a:endParaRPr lang="pt-PT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50322"/>
            <a:ext cx="7785968" cy="374824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229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quicksort</a:t>
            </a:r>
            <a:r>
              <a:rPr lang="pt-PT" dirty="0" smtClean="0"/>
              <a:t>: </a:t>
            </a:r>
            <a:r>
              <a:rPr lang="pt-PT" dirty="0" err="1" smtClean="0"/>
              <a:t>DOC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57</a:t>
            </a:fld>
            <a:endParaRPr lang="pt-PT"/>
          </a:p>
        </p:txBody>
      </p:sp>
      <p:sp>
        <p:nvSpPr>
          <p:cNvPr id="3" name="CaixaDeTexto 2"/>
          <p:cNvSpPr txBox="1"/>
          <p:nvPr/>
        </p:nvSpPr>
        <p:spPr>
          <a:xfrm>
            <a:off x="6156176" y="635214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>
                <a:hlinkClick r:id="rId2"/>
              </a:rPr>
              <a:t>VLink1</a:t>
            </a:r>
            <a:r>
              <a:rPr lang="pt-PT" dirty="0" smtClean="0"/>
              <a:t>  </a:t>
            </a:r>
            <a:r>
              <a:rPr lang="pt-PT" dirty="0" err="1" smtClean="0">
                <a:hlinkClick r:id="rId3"/>
              </a:rPr>
              <a:t>VLink2</a:t>
            </a:r>
            <a:endParaRPr lang="pt-PT" dirty="0"/>
          </a:p>
        </p:txBody>
      </p:sp>
      <p:sp>
        <p:nvSpPr>
          <p:cNvPr id="6" name="Rectângulo 5"/>
          <p:cNvSpPr/>
          <p:nvPr/>
        </p:nvSpPr>
        <p:spPr>
          <a:xfrm>
            <a:off x="9324528" y="1196752"/>
            <a:ext cx="8963468" cy="687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PT" sz="1050" dirty="0" err="1"/>
              <a:t>ParticaoQuickSort</a:t>
            </a:r>
            <a:endParaRPr lang="pt-PT" sz="1050" dirty="0"/>
          </a:p>
          <a:p>
            <a:pPr algn="l"/>
            <a:r>
              <a:rPr lang="pt-PT" sz="1050" dirty="0"/>
              <a:t>2011-11-06 18:418</a:t>
            </a:r>
          </a:p>
          <a:p>
            <a:pPr algn="l"/>
            <a:r>
              <a:rPr lang="pt-PT" sz="1050" dirty="0"/>
              <a:t>Paulo Nunes</a:t>
            </a:r>
          </a:p>
          <a:p>
            <a:pPr algn="l"/>
            <a:r>
              <a:rPr lang="pt-PT" sz="1050" dirty="0"/>
              <a:t>1.0</a:t>
            </a:r>
          </a:p>
          <a:p>
            <a:pPr algn="l"/>
            <a:r>
              <a:rPr lang="pt-PT" sz="1050" dirty="0"/>
              <a:t>A saída é mesmo vetor de entrada. Este é uma permutação ou reordenação do vetor de entrada.</a:t>
            </a:r>
          </a:p>
          <a:p>
            <a:pPr algn="l"/>
            <a:r>
              <a:rPr lang="pt-PT" sz="1050" dirty="0"/>
              <a:t>0</a:t>
            </a:r>
          </a:p>
          <a:p>
            <a:pPr algn="l"/>
            <a:r>
              <a:rPr lang="pt-PT" sz="1050" dirty="0"/>
              <a:t>3</a:t>
            </a:r>
          </a:p>
          <a:p>
            <a:pPr algn="l"/>
            <a:r>
              <a:rPr lang="pt-PT" sz="1050" dirty="0"/>
              <a:t>e #Inteiro #6 #0 #0 #0 #Posição esquerda do vetor # #&gt;= 1 #&lt;= 999999 #</a:t>
            </a:r>
          </a:p>
          <a:p>
            <a:pPr algn="l"/>
            <a:r>
              <a:rPr lang="pt-PT" sz="1050" dirty="0"/>
              <a:t>d #Inteiro #6 #0 #0 #0 #Posição direita do vetor # #&gt;= 1 #&lt;= 999999 #</a:t>
            </a:r>
          </a:p>
          <a:p>
            <a:pPr algn="l"/>
            <a:r>
              <a:rPr lang="pt-PT" sz="1050" dirty="0"/>
              <a:t>V #Inteiro #6 #N #0 #0 #Vetor # #&gt;= 0 #&lt;= 20 #</a:t>
            </a:r>
          </a:p>
          <a:p>
            <a:pPr algn="l"/>
            <a:r>
              <a:rPr lang="pt-PT" sz="1050" dirty="0"/>
              <a:t>4</a:t>
            </a:r>
          </a:p>
          <a:p>
            <a:pPr algn="l"/>
            <a:r>
              <a:rPr lang="pt-PT" sz="1050" dirty="0"/>
              <a:t>i #Inteiro #6 #0 #0 #0 #Índice do vetor - encontra  elementos &gt; pivot # #&gt;= 1 #&lt;= d #</a:t>
            </a:r>
          </a:p>
          <a:p>
            <a:pPr algn="l"/>
            <a:r>
              <a:rPr lang="pt-PT" sz="1050" dirty="0"/>
              <a:t>j #  #2 #0 #0 #0 #Índice do vetor - encontra  elementos &lt; pivot # #&gt;= 1 #&lt;= d #</a:t>
            </a:r>
          </a:p>
          <a:p>
            <a:pPr algn="l"/>
            <a:r>
              <a:rPr lang="pt-PT" sz="1050" dirty="0"/>
              <a:t>pivot #  #2 #0 #0 #0 #Elemento pivot # #&gt;= 0 #&lt;= 20 #</a:t>
            </a:r>
          </a:p>
          <a:p>
            <a:pPr algn="l"/>
            <a:r>
              <a:rPr lang="pt-PT" sz="1050" dirty="0" err="1"/>
              <a:t>aux</a:t>
            </a:r>
            <a:r>
              <a:rPr lang="pt-PT" sz="1050" dirty="0"/>
              <a:t> #  #2 #0 #0 #0 #Usada para troca de elementos # #&gt;= 0 #&lt;= 20 #</a:t>
            </a:r>
          </a:p>
          <a:p>
            <a:pPr algn="l"/>
            <a:r>
              <a:rPr lang="pt-PT" sz="1050" dirty="0"/>
              <a:t>2</a:t>
            </a:r>
          </a:p>
          <a:p>
            <a:pPr algn="l"/>
            <a:r>
              <a:rPr lang="pt-PT" sz="1050" dirty="0"/>
              <a:t>V #Inteiro #2 #N #0 #0 #Vetor ordenado # #&gt;= 0 #&lt;= 20 #</a:t>
            </a:r>
          </a:p>
          <a:p>
            <a:pPr algn="l"/>
            <a:r>
              <a:rPr lang="pt-PT" sz="1050" dirty="0"/>
              <a:t>p #Inteiro #6 #0 #0 #0 #Posição do pivot # #&gt;= 1 #&lt;= N #</a:t>
            </a:r>
          </a:p>
          <a:p>
            <a:pPr algn="l"/>
            <a:r>
              <a:rPr lang="pt-PT" sz="1050" dirty="0"/>
              <a:t>##Permite dividir um vetor V[e, d] em dois </a:t>
            </a:r>
            <a:r>
              <a:rPr lang="pt-PT" sz="1050" dirty="0" err="1"/>
              <a:t>sub-vetores</a:t>
            </a:r>
            <a:r>
              <a:rPr lang="pt-PT" sz="1050" dirty="0"/>
              <a:t>: </a:t>
            </a:r>
          </a:p>
          <a:p>
            <a:pPr algn="l"/>
            <a:r>
              <a:rPr lang="pt-PT" sz="1050" dirty="0"/>
              <a:t> - V[e, p-1] e V[p+1, e] </a:t>
            </a:r>
          </a:p>
          <a:p>
            <a:pPr algn="l"/>
            <a:r>
              <a:rPr lang="pt-PT" sz="1050" dirty="0"/>
              <a:t> - e um pivot V[p].</a:t>
            </a:r>
          </a:p>
          <a:p>
            <a:pPr algn="l"/>
            <a:r>
              <a:rPr lang="pt-PT" sz="1050" dirty="0"/>
              <a:t> - Todos os elementos do </a:t>
            </a:r>
            <a:r>
              <a:rPr lang="pt-PT" sz="1050" dirty="0" err="1"/>
              <a:t>sub-vetor</a:t>
            </a:r>
            <a:r>
              <a:rPr lang="pt-PT" sz="1050" dirty="0"/>
              <a:t> V[e, p-1] são ≤ do que o pivot.</a:t>
            </a:r>
          </a:p>
          <a:p>
            <a:pPr algn="l"/>
            <a:r>
              <a:rPr lang="pt-PT" sz="1050" dirty="0"/>
              <a:t> - Todos os elementos da </a:t>
            </a:r>
            <a:r>
              <a:rPr lang="pt-PT" sz="1050" dirty="0" err="1"/>
              <a:t>sub-vetor</a:t>
            </a:r>
            <a:r>
              <a:rPr lang="pt-PT" sz="1050" dirty="0"/>
              <a:t> V[p+1, e] são ≥ do que o pivot.##  i ← e</a:t>
            </a:r>
          </a:p>
          <a:p>
            <a:pPr algn="l"/>
            <a:r>
              <a:rPr lang="pt-PT" sz="1050" dirty="0"/>
              <a:t>  j ← d</a:t>
            </a:r>
          </a:p>
          <a:p>
            <a:pPr algn="l"/>
            <a:r>
              <a:rPr lang="pt-PT" sz="1050" dirty="0"/>
              <a:t>  pivot ← V[(e + d) </a:t>
            </a:r>
            <a:r>
              <a:rPr lang="pt-PT" sz="1050" dirty="0" err="1"/>
              <a:t>div</a:t>
            </a:r>
            <a:r>
              <a:rPr lang="pt-PT" sz="1050" dirty="0"/>
              <a:t> 2]           /* Escolhe o elemento central como pivot */</a:t>
            </a:r>
          </a:p>
          <a:p>
            <a:pPr algn="l"/>
            <a:r>
              <a:rPr lang="pt-PT" sz="1050" dirty="0"/>
              <a:t>  ENQUANTO (i &lt;= j)                  /* para quando se cruzam */</a:t>
            </a:r>
          </a:p>
          <a:p>
            <a:pPr algn="l"/>
            <a:r>
              <a:rPr lang="pt-PT" sz="1050" dirty="0"/>
              <a:t>    ENQUANTO (V[i] &lt; pivot) FAZER</a:t>
            </a:r>
          </a:p>
          <a:p>
            <a:pPr algn="l"/>
            <a:r>
              <a:rPr lang="pt-PT" sz="1050" dirty="0"/>
              <a:t>      i ← i + 1</a:t>
            </a:r>
          </a:p>
          <a:p>
            <a:pPr algn="l"/>
            <a:r>
              <a:rPr lang="pt-PT" sz="1050" dirty="0"/>
              <a:t>    </a:t>
            </a:r>
            <a:r>
              <a:rPr lang="pt-PT" sz="1050" dirty="0" err="1"/>
              <a:t>FIMENQUANTO</a:t>
            </a:r>
            <a:endParaRPr lang="pt-PT" sz="1050" dirty="0"/>
          </a:p>
          <a:p>
            <a:pPr algn="l"/>
            <a:r>
              <a:rPr lang="pt-PT" sz="1050" dirty="0"/>
              <a:t>    ENQUANTO (V[J] &gt; pivot) FAZER</a:t>
            </a:r>
          </a:p>
          <a:p>
            <a:pPr algn="l"/>
            <a:r>
              <a:rPr lang="pt-PT" sz="1050" dirty="0"/>
              <a:t>      j ← j - 1</a:t>
            </a:r>
          </a:p>
          <a:p>
            <a:pPr algn="l"/>
            <a:r>
              <a:rPr lang="pt-PT" sz="1050" dirty="0"/>
              <a:t>    </a:t>
            </a:r>
            <a:r>
              <a:rPr lang="pt-PT" sz="1050" dirty="0" err="1"/>
              <a:t>FIMENQUANTO</a:t>
            </a:r>
            <a:endParaRPr lang="pt-PT" sz="1050" dirty="0"/>
          </a:p>
          <a:p>
            <a:pPr algn="l"/>
            <a:r>
              <a:rPr lang="pt-PT" sz="1050" dirty="0"/>
              <a:t>    SE (i &lt;= j) ENTÃO                /* Troca i com j */</a:t>
            </a:r>
          </a:p>
          <a:p>
            <a:pPr algn="l"/>
            <a:r>
              <a:rPr lang="pt-PT" sz="1050" dirty="0"/>
              <a:t>      </a:t>
            </a:r>
            <a:r>
              <a:rPr lang="pt-PT" sz="1050" dirty="0" err="1"/>
              <a:t>aux</a:t>
            </a:r>
            <a:r>
              <a:rPr lang="pt-PT" sz="1050" dirty="0"/>
              <a:t>  ← V[i]</a:t>
            </a:r>
          </a:p>
          <a:p>
            <a:pPr algn="l"/>
            <a:r>
              <a:rPr lang="pt-PT" sz="1050" dirty="0"/>
              <a:t>      V[i] ← V[j]</a:t>
            </a:r>
          </a:p>
          <a:p>
            <a:pPr algn="l"/>
            <a:r>
              <a:rPr lang="pt-PT" sz="1050" dirty="0"/>
              <a:t>      V[j] ← </a:t>
            </a:r>
            <a:r>
              <a:rPr lang="pt-PT" sz="1050" dirty="0" err="1"/>
              <a:t>aux</a:t>
            </a:r>
            <a:endParaRPr lang="pt-PT" sz="1050" dirty="0"/>
          </a:p>
          <a:p>
            <a:pPr algn="l"/>
            <a:r>
              <a:rPr lang="pt-PT" sz="1050" dirty="0"/>
              <a:t>      i    ← i + 1</a:t>
            </a:r>
          </a:p>
          <a:p>
            <a:pPr algn="l"/>
            <a:r>
              <a:rPr lang="pt-PT" sz="1050" dirty="0"/>
              <a:t>      j    ← j - 1</a:t>
            </a:r>
          </a:p>
          <a:p>
            <a:pPr algn="l"/>
            <a:r>
              <a:rPr lang="pt-PT" sz="1050" dirty="0"/>
              <a:t>    </a:t>
            </a:r>
            <a:r>
              <a:rPr lang="pt-PT" sz="1050" dirty="0" err="1"/>
              <a:t>FIMSE</a:t>
            </a:r>
            <a:endParaRPr lang="pt-PT" sz="1050" dirty="0"/>
          </a:p>
          <a:p>
            <a:pPr algn="l"/>
            <a:r>
              <a:rPr lang="pt-PT" sz="1050" dirty="0"/>
              <a:t>  </a:t>
            </a:r>
            <a:r>
              <a:rPr lang="pt-PT" sz="1050" dirty="0" err="1"/>
              <a:t>FIMENQUANTO</a:t>
            </a:r>
            <a:endParaRPr lang="pt-PT" sz="1050" dirty="0"/>
          </a:p>
          <a:p>
            <a:pPr algn="l"/>
            <a:r>
              <a:rPr lang="pt-PT" sz="1050" dirty="0"/>
              <a:t>  p ← i-1                            /* ou j+1 */</a:t>
            </a:r>
          </a:p>
          <a:p>
            <a:pPr algn="l"/>
            <a:r>
              <a:rPr lang="pt-PT" sz="1050" dirty="0"/>
              <a:t>  RETORNA p</a:t>
            </a:r>
            <a:endParaRPr lang="pt-PT" sz="105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38" y="1298448"/>
            <a:ext cx="7823029" cy="481220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356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quicksort</a:t>
            </a:r>
            <a:r>
              <a:rPr lang="pt-PT" dirty="0" smtClean="0"/>
              <a:t>: </a:t>
            </a:r>
            <a:r>
              <a:rPr lang="pt-PT" dirty="0" err="1" smtClean="0"/>
              <a:t>ALG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58</a:t>
            </a:fld>
            <a:endParaRPr lang="pt-PT"/>
          </a:p>
        </p:txBody>
      </p:sp>
      <p:sp>
        <p:nvSpPr>
          <p:cNvPr id="3" name="CaixaDeTexto 2"/>
          <p:cNvSpPr txBox="1"/>
          <p:nvPr/>
        </p:nvSpPr>
        <p:spPr>
          <a:xfrm>
            <a:off x="6156176" y="635214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>
                <a:hlinkClick r:id="rId2"/>
              </a:rPr>
              <a:t>VLink1</a:t>
            </a:r>
            <a:r>
              <a:rPr lang="pt-PT" dirty="0" smtClean="0"/>
              <a:t>  </a:t>
            </a:r>
            <a:r>
              <a:rPr lang="pt-PT" dirty="0" err="1" smtClean="0">
                <a:hlinkClick r:id="rId3"/>
              </a:rPr>
              <a:t>VLink2</a:t>
            </a:r>
            <a:endParaRPr lang="pt-P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98448"/>
            <a:ext cx="7962066" cy="47228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934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shellsort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Insertion</a:t>
            </a:r>
            <a:r>
              <a:rPr lang="pt-PT" dirty="0" smtClean="0"/>
              <a:t> </a:t>
            </a:r>
            <a:r>
              <a:rPr lang="pt-PT" dirty="0" err="1" smtClean="0"/>
              <a:t>sort</a:t>
            </a:r>
            <a:r>
              <a:rPr lang="pt-PT" dirty="0" smtClean="0"/>
              <a:t>: </a:t>
            </a:r>
          </a:p>
          <a:p>
            <a:pPr lvl="1"/>
            <a:r>
              <a:rPr lang="pt-PT" dirty="0" smtClean="0"/>
              <a:t>Apenas envolve trocas entre itens adjacentes.</a:t>
            </a:r>
          </a:p>
          <a:p>
            <a:pPr lvl="1"/>
            <a:r>
              <a:rPr lang="pt-BR" dirty="0" smtClean="0"/>
              <a:t>Lento</a:t>
            </a:r>
            <a:r>
              <a:rPr lang="pt-PT" dirty="0" smtClean="0"/>
              <a:t> se o menor item está no final do vetor, serão necessários N passos para o colocar na posição correta</a:t>
            </a:r>
          </a:p>
          <a:p>
            <a:r>
              <a:rPr lang="pt-BR" dirty="0" smtClean="0"/>
              <a:t>Shell sort</a:t>
            </a:r>
          </a:p>
          <a:p>
            <a:pPr lvl="1"/>
            <a:r>
              <a:rPr lang="pt-PT" dirty="0" smtClean="0"/>
              <a:t>Permitir </a:t>
            </a:r>
            <a:r>
              <a:rPr lang="pt-PT" dirty="0"/>
              <a:t>trocas entre elementos que </a:t>
            </a:r>
            <a:r>
              <a:rPr lang="pt-PT" dirty="0" smtClean="0"/>
              <a:t>estão afastados. Acelera o processo de deslocamento dos elementos para a sua posição final.</a:t>
            </a:r>
            <a:endParaRPr lang="pt-PT" dirty="0"/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59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789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sequencial 1/3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6</a:t>
            </a:fld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9252520" y="1412776"/>
            <a:ext cx="4572000" cy="38164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pt-PT" sz="1100" dirty="0" smtClean="0"/>
              <a:t>Perquisasequencial</a:t>
            </a:r>
            <a:endParaRPr lang="pt-PT" sz="1100" dirty="0"/>
          </a:p>
          <a:p>
            <a:pPr algn="l"/>
            <a:r>
              <a:rPr lang="pt-PT" sz="1100" dirty="0"/>
              <a:t>2011-11-5 20:58:54</a:t>
            </a:r>
          </a:p>
          <a:p>
            <a:pPr algn="l"/>
            <a:r>
              <a:rPr lang="pt-PT" sz="1100" dirty="0"/>
              <a:t>Paulo Nunes</a:t>
            </a:r>
          </a:p>
          <a:p>
            <a:pPr algn="l"/>
            <a:r>
              <a:rPr lang="pt-PT" sz="1100" dirty="0"/>
              <a:t>1.1</a:t>
            </a:r>
          </a:p>
          <a:p>
            <a:pPr algn="l"/>
            <a:endParaRPr lang="pt-PT" sz="1100" dirty="0"/>
          </a:p>
          <a:p>
            <a:pPr algn="l"/>
            <a:r>
              <a:rPr lang="pt-PT" sz="1100" dirty="0"/>
              <a:t>0</a:t>
            </a:r>
          </a:p>
          <a:p>
            <a:pPr algn="l"/>
            <a:r>
              <a:rPr lang="pt-PT" sz="1100" dirty="0"/>
              <a:t>3</a:t>
            </a:r>
          </a:p>
          <a:p>
            <a:pPr algn="l"/>
            <a:r>
              <a:rPr lang="pt-PT" sz="1100" dirty="0"/>
              <a:t>e #Inteiro #2 #0 #0 #0 #Elemento a pesquisar #Uni0 #&gt;= 0 #&lt;= 20 #</a:t>
            </a:r>
          </a:p>
          <a:p>
            <a:pPr algn="l"/>
            <a:r>
              <a:rPr lang="pt-PT" sz="1100" dirty="0"/>
              <a:t>N #Inteiro #2 #0 #0 #0 #Dimensão do vetor # #&gt;= 1 # #</a:t>
            </a:r>
          </a:p>
          <a:p>
            <a:pPr algn="l"/>
            <a:r>
              <a:rPr lang="pt-PT" sz="1100" dirty="0"/>
              <a:t>V #Inteiro #2 #N #0 #0 #Vetor # #&gt;= 0 #&lt;= 20 #</a:t>
            </a:r>
          </a:p>
          <a:p>
            <a:pPr algn="l"/>
            <a:r>
              <a:rPr lang="pt-PT" sz="1100" dirty="0"/>
              <a:t>1</a:t>
            </a:r>
          </a:p>
          <a:p>
            <a:pPr algn="l"/>
            <a:r>
              <a:rPr lang="pt-PT" sz="1100" dirty="0"/>
              <a:t>iL #  #2 #0 #0 #0 #Desc0 #Uni0 #&gt;= Li0 #&lt;= Ls0 #0</a:t>
            </a:r>
          </a:p>
          <a:p>
            <a:pPr algn="l"/>
            <a:r>
              <a:rPr lang="pt-PT" sz="1100" dirty="0"/>
              <a:t>1</a:t>
            </a:r>
          </a:p>
          <a:p>
            <a:pPr algn="l"/>
            <a:r>
              <a:rPr lang="pt-PT" sz="1100" dirty="0"/>
              <a:t>existe #Texto #3 #0 #0 #0 #O elemento existe # #∈ {"Sim","Não"} # #</a:t>
            </a:r>
          </a:p>
          <a:p>
            <a:pPr algn="l"/>
            <a:r>
              <a:rPr lang="pt-PT" sz="1100" dirty="0"/>
              <a:t>##Permite verificar a existência de um dado elemento num </a:t>
            </a:r>
          </a:p>
          <a:p>
            <a:pPr algn="l"/>
            <a:r>
              <a:rPr lang="pt-PT" sz="1100" dirty="0"/>
              <a:t>vetor de números [0,20], sem necessidade de estar ordenado. </a:t>
            </a:r>
          </a:p>
          <a:p>
            <a:pPr algn="l"/>
            <a:r>
              <a:rPr lang="pt-PT" sz="1100" dirty="0"/>
              <a:t>Percorre todo o vetor.##  existe = "Não"</a:t>
            </a:r>
          </a:p>
          <a:p>
            <a:pPr algn="l"/>
            <a:r>
              <a:rPr lang="pt-PT" sz="1100" dirty="0"/>
              <a:t>  PARA iL=1 ATÉ N FAZER </a:t>
            </a:r>
          </a:p>
          <a:p>
            <a:pPr algn="l"/>
            <a:r>
              <a:rPr lang="pt-PT" sz="1100" dirty="0"/>
              <a:t>    SE (e </a:t>
            </a:r>
            <a:r>
              <a:rPr lang="pt-PT" sz="1100" dirty="0" smtClean="0"/>
              <a:t>= </a:t>
            </a:r>
            <a:r>
              <a:rPr lang="pt-PT" sz="1100" dirty="0"/>
              <a:t>V[iL]) ENTÃO</a:t>
            </a:r>
          </a:p>
          <a:p>
            <a:pPr algn="l"/>
            <a:r>
              <a:rPr lang="pt-PT" sz="1100" dirty="0"/>
              <a:t>       existe = "Sim"</a:t>
            </a:r>
          </a:p>
          <a:p>
            <a:pPr algn="l"/>
            <a:r>
              <a:rPr lang="pt-PT" sz="1100" dirty="0"/>
              <a:t>    FIMSE</a:t>
            </a:r>
          </a:p>
          <a:p>
            <a:pPr algn="l"/>
            <a:r>
              <a:rPr lang="pt-PT" sz="1100" dirty="0"/>
              <a:t>  FIMPARA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7649701" cy="468102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972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shellsort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mtClean="0"/>
              <a:t>Efetuar comparações entre elementos com distâncias (h).</a:t>
            </a:r>
          </a:p>
          <a:p>
            <a:pPr lvl="1"/>
            <a:r>
              <a:rPr lang="pt-BR" smtClean="0"/>
              <a:t>No início começar com distâncias (h) da ordem de grandeza de N.</a:t>
            </a:r>
          </a:p>
          <a:p>
            <a:pPr lvl="2"/>
            <a:r>
              <a:rPr lang="pt-PT" smtClean="0"/>
              <a:t>Usando valores de h grandes é possível mover elementos no vetor a grandes distâncias o que torna mais fácil h-ordenar mais tarde com h pequenos.</a:t>
            </a:r>
          </a:p>
          <a:p>
            <a:pPr lvl="1"/>
            <a:r>
              <a:rPr lang="pt-BR" smtClean="0"/>
              <a:t>Em cada passo os dados a distâncias h estão ordenados. </a:t>
            </a:r>
          </a:p>
          <a:p>
            <a:pPr lvl="2"/>
            <a:r>
              <a:rPr lang="pt-PT" smtClean="0"/>
              <a:t>Diz-se que estão h-ordenados. </a:t>
            </a:r>
          </a:p>
          <a:p>
            <a:pPr lvl="2"/>
            <a:r>
              <a:rPr lang="pt-PT" smtClean="0"/>
              <a:t>É equivalente a h sequências ordenadas entrelaçadas.</a:t>
            </a:r>
          </a:p>
          <a:p>
            <a:r>
              <a:rPr lang="pt-PT" smtClean="0"/>
              <a:t>Usando este procedimento para qualquer sequência de h's que termine em 1 vão produzir um vetor ordenado.</a:t>
            </a:r>
          </a:p>
          <a:p>
            <a:r>
              <a:rPr lang="pt-PT" smtClean="0"/>
              <a:t>Cada passo torna o próximo mais simples, porque: </a:t>
            </a:r>
          </a:p>
          <a:p>
            <a:pPr lvl="1"/>
            <a:r>
              <a:rPr lang="pt-PT" smtClean="0"/>
              <a:t>desloca rapidamente elementos pequenos da direita para a esquerda  e vice-versa.</a:t>
            </a:r>
            <a:endParaRPr lang="pt-PT" dirty="0"/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60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1621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61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8796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comparação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62</a:t>
            </a:fld>
            <a:endParaRPr lang="pt-P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" y="2060848"/>
            <a:ext cx="8601203" cy="29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26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Comparação </a:t>
            </a:r>
            <a:r>
              <a:rPr lang="pt-PT" dirty="0" smtClean="0"/>
              <a:t>- Métodos</a:t>
            </a:r>
            <a:endParaRPr lang="pt-PT" dirty="0"/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63</a:t>
            </a:fld>
            <a:endParaRPr lang="pt-PT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6944455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92751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comparação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64</a:t>
            </a:fld>
            <a:endParaRPr lang="pt-PT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98447"/>
            <a:ext cx="6145152" cy="5423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72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65</a:t>
            </a:fld>
            <a:endParaRPr lang="pt-P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8640"/>
            <a:ext cx="4860540" cy="64807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979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Estável e não </a:t>
            </a:r>
            <a:r>
              <a:rPr lang="pt-PT" dirty="0" smtClean="0"/>
              <a:t>estável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Um método de ordenação é estável se </a:t>
            </a:r>
            <a:r>
              <a:rPr lang="pt-PT" dirty="0" smtClean="0"/>
              <a:t>a ordem </a:t>
            </a:r>
            <a:r>
              <a:rPr lang="pt-PT" dirty="0"/>
              <a:t>relativa dos itens com chaves </a:t>
            </a:r>
            <a:r>
              <a:rPr lang="pt-PT" dirty="0" smtClean="0"/>
              <a:t>iguais não </a:t>
            </a:r>
            <a:r>
              <a:rPr lang="pt-PT" dirty="0"/>
              <a:t>se altera durante a ordenação.</a:t>
            </a:r>
          </a:p>
          <a:p>
            <a:pPr lvl="1"/>
            <a:r>
              <a:rPr lang="pt-PT" sz="2000" dirty="0" smtClean="0"/>
              <a:t>Alguns </a:t>
            </a:r>
            <a:r>
              <a:rPr lang="pt-PT" sz="2000" dirty="0"/>
              <a:t>dos métodos de ordenação </a:t>
            </a:r>
            <a:r>
              <a:rPr lang="pt-PT" sz="2000" dirty="0" smtClean="0"/>
              <a:t>mais eficientes </a:t>
            </a:r>
            <a:r>
              <a:rPr lang="pt-PT" sz="2000" dirty="0"/>
              <a:t>não são estáveis.</a:t>
            </a:r>
          </a:p>
          <a:p>
            <a:pPr lvl="2"/>
            <a:r>
              <a:rPr lang="pt-PT" sz="1800" dirty="0" smtClean="0"/>
              <a:t>A </a:t>
            </a:r>
            <a:r>
              <a:rPr lang="pt-PT" sz="1800" dirty="0"/>
              <a:t>estabilidade pode ser forçada quando </a:t>
            </a:r>
            <a:r>
              <a:rPr lang="pt-PT" sz="1800" dirty="0" smtClean="0"/>
              <a:t>o método </a:t>
            </a:r>
            <a:r>
              <a:rPr lang="pt-PT" sz="1800" dirty="0"/>
              <a:t>é não-estável.</a:t>
            </a:r>
          </a:p>
          <a:p>
            <a:pPr lvl="2"/>
            <a:r>
              <a:rPr lang="pt-PT" sz="1800" dirty="0" smtClean="0"/>
              <a:t>Sedgewick</a:t>
            </a:r>
            <a:r>
              <a:rPr lang="pt-PT" sz="1800" dirty="0" smtClean="0"/>
              <a:t> </a:t>
            </a:r>
            <a:r>
              <a:rPr lang="pt-PT" sz="1800" dirty="0"/>
              <a:t>(1988) sugere agregar </a:t>
            </a:r>
            <a:r>
              <a:rPr lang="pt-PT" sz="1800" dirty="0" smtClean="0"/>
              <a:t>um pequeno </a:t>
            </a:r>
            <a:r>
              <a:rPr lang="pt-PT" sz="1800" dirty="0"/>
              <a:t>índice a cada chave antes </a:t>
            </a:r>
            <a:r>
              <a:rPr lang="pt-PT" sz="1800" dirty="0" smtClean="0"/>
              <a:t>de ordenar</a:t>
            </a:r>
            <a:r>
              <a:rPr lang="pt-PT" sz="1800" dirty="0"/>
              <a:t>, ou então aumentar a chave </a:t>
            </a:r>
            <a:r>
              <a:rPr lang="pt-PT" sz="1800" dirty="0" smtClean="0"/>
              <a:t>de alguma </a:t>
            </a:r>
            <a:r>
              <a:rPr lang="pt-PT" sz="1800" dirty="0"/>
              <a:t>outra forma.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66</a:t>
            </a:fld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1331640" y="4868546"/>
            <a:ext cx="2537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PT" b="1" u="sng" dirty="0" smtClean="0">
                <a:latin typeface="Consolas" pitchFamily="49" charset="0"/>
                <a:cs typeface="Consolas" pitchFamily="49" charset="0"/>
              </a:rPr>
              <a:t>Nome		Nota</a:t>
            </a:r>
          </a:p>
          <a:p>
            <a:pPr algn="l"/>
            <a:r>
              <a:rPr lang="pt-PT" dirty="0" smtClean="0">
                <a:latin typeface="Consolas" pitchFamily="49" charset="0"/>
                <a:cs typeface="Consolas" pitchFamily="49" charset="0"/>
              </a:rPr>
              <a:t>André Silva	13</a:t>
            </a:r>
          </a:p>
          <a:p>
            <a:pPr algn="l"/>
            <a:r>
              <a:rPr lang="pt-PT" dirty="0" smtClean="0">
                <a:latin typeface="Consolas" pitchFamily="49" charset="0"/>
                <a:cs typeface="Consolas" pitchFamily="49" charset="0"/>
              </a:rPr>
              <a:t>André Gomes	13</a:t>
            </a:r>
          </a:p>
          <a:p>
            <a:pPr algn="l"/>
            <a:r>
              <a:rPr lang="pt-PT" dirty="0" smtClean="0">
                <a:latin typeface="Consolas" pitchFamily="49" charset="0"/>
                <a:cs typeface="Consolas" pitchFamily="49" charset="0"/>
              </a:rPr>
              <a:t>Carlos Santos 	14</a:t>
            </a:r>
            <a:endParaRPr lang="pt-PT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124296" y="4882258"/>
            <a:ext cx="2537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PT" b="1" u="sng" dirty="0" smtClean="0">
                <a:latin typeface="Consolas" pitchFamily="49" charset="0"/>
                <a:cs typeface="Consolas" pitchFamily="49" charset="0"/>
              </a:rPr>
              <a:t>Nome		Nota</a:t>
            </a:r>
          </a:p>
          <a:p>
            <a:pPr algn="l"/>
            <a:r>
              <a:rPr lang="pt-PT" dirty="0" smtClean="0">
                <a:latin typeface="Consolas" pitchFamily="49" charset="0"/>
                <a:cs typeface="Consolas" pitchFamily="49" charset="0"/>
              </a:rPr>
              <a:t>André 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Gomes 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	13</a:t>
            </a:r>
          </a:p>
          <a:p>
            <a:pPr algn="l"/>
            <a:r>
              <a:rPr lang="pt-PT" dirty="0" smtClean="0">
                <a:latin typeface="Consolas" pitchFamily="49" charset="0"/>
                <a:cs typeface="Consolas" pitchFamily="49" charset="0"/>
              </a:rPr>
              <a:t>André Silva	13</a:t>
            </a:r>
          </a:p>
          <a:p>
            <a:pPr algn="l"/>
            <a:r>
              <a:rPr lang="pt-PT" dirty="0" smtClean="0">
                <a:latin typeface="Consolas" pitchFamily="49" charset="0"/>
                <a:cs typeface="Consolas" pitchFamily="49" charset="0"/>
              </a:rPr>
              <a:t>Carlos Santos 	14</a:t>
            </a:r>
            <a:endParaRPr lang="pt-PT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60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Adaptativos e não adaptativos 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Quando a ordem inicial dos dados afeta o número de operações (comparações e trocas) diz-se adaptativo.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67</a:t>
            </a:fld>
            <a:endParaRPr lang="pt-PT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56992"/>
            <a:ext cx="4051176" cy="263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464650"/>
            <a:ext cx="3943842" cy="2523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023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direto e Indireto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4827165"/>
          </a:xfrm>
        </p:spPr>
        <p:txBody>
          <a:bodyPr>
            <a:normAutofit/>
          </a:bodyPr>
          <a:lstStyle/>
          <a:p>
            <a:r>
              <a:rPr lang="pt-PT" dirty="0" smtClean="0"/>
              <a:t>Um </a:t>
            </a:r>
            <a:r>
              <a:rPr lang="pt-PT" dirty="0"/>
              <a:t>algoritmo de ordenação é dito </a:t>
            </a:r>
            <a:r>
              <a:rPr lang="pt-PT" b="1" dirty="0" smtClean="0"/>
              <a:t>direto </a:t>
            </a:r>
            <a:r>
              <a:rPr lang="pt-PT" dirty="0"/>
              <a:t>se </a:t>
            </a:r>
            <a:r>
              <a:rPr lang="pt-PT" dirty="0" smtClean="0"/>
              <a:t>os dados </a:t>
            </a:r>
            <a:r>
              <a:rPr lang="pt-PT" dirty="0"/>
              <a:t>são acedidos </a:t>
            </a:r>
            <a:r>
              <a:rPr lang="pt-PT" dirty="0" smtClean="0"/>
              <a:t>diretamente </a:t>
            </a:r>
            <a:r>
              <a:rPr lang="pt-PT" dirty="0"/>
              <a:t>nas </a:t>
            </a:r>
            <a:r>
              <a:rPr lang="pt-PT" dirty="0" smtClean="0"/>
              <a:t>operações de comparação </a:t>
            </a:r>
            <a:r>
              <a:rPr lang="pt-PT" dirty="0"/>
              <a:t>e troca; caso contrário é dito </a:t>
            </a:r>
            <a:r>
              <a:rPr lang="pt-PT" b="1" dirty="0" smtClean="0"/>
              <a:t>indireto.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68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0113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Interno </a:t>
            </a:r>
            <a:r>
              <a:rPr lang="pt-PT" dirty="0"/>
              <a:t>e Externo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F0A22E"/>
              </a:buClr>
            </a:pPr>
            <a:r>
              <a:rPr lang="pt-PT" sz="2500" b="1" dirty="0">
                <a:solidFill>
                  <a:srgbClr val="4E3B30"/>
                </a:solidFill>
              </a:rPr>
              <a:t>Algoritmo de ordenação interno</a:t>
            </a:r>
          </a:p>
          <a:p>
            <a:pPr lvl="1">
              <a:buClr>
                <a:srgbClr val="F0A22E"/>
              </a:buClr>
            </a:pPr>
            <a:r>
              <a:rPr lang="pt-PT" sz="2200" dirty="0">
                <a:solidFill>
                  <a:srgbClr val="4E3B30"/>
                </a:solidFill>
              </a:rPr>
              <a:t>O conjunto de dados a ser ordenado cabe todo na memória principal.</a:t>
            </a:r>
          </a:p>
          <a:p>
            <a:pPr lvl="0">
              <a:buClr>
                <a:srgbClr val="F0A22E"/>
              </a:buClr>
            </a:pPr>
            <a:r>
              <a:rPr lang="pt-PT" sz="2500" b="1" dirty="0">
                <a:solidFill>
                  <a:srgbClr val="4E3B30"/>
                </a:solidFill>
              </a:rPr>
              <a:t>Ordenação de ordenação externo</a:t>
            </a:r>
          </a:p>
          <a:p>
            <a:pPr lvl="1">
              <a:buClr>
                <a:srgbClr val="F0A22E"/>
              </a:buClr>
            </a:pPr>
            <a:r>
              <a:rPr lang="pt-PT" sz="2200" dirty="0">
                <a:solidFill>
                  <a:srgbClr val="4E3B30"/>
                </a:solidFill>
              </a:rPr>
              <a:t>O conjunto de dados a ser ordenado não cabe todo na memória principal.</a:t>
            </a:r>
          </a:p>
          <a:p>
            <a:pPr lvl="2">
              <a:buClr>
                <a:srgbClr val="F0A22E"/>
              </a:buClr>
            </a:pPr>
            <a:r>
              <a:rPr lang="pt-PT" sz="1900" dirty="0">
                <a:solidFill>
                  <a:srgbClr val="4E3B30"/>
                </a:solidFill>
              </a:rPr>
              <a:t>São colocados na memória principal as chaves de ordenação e a sua localização, número de registo. </a:t>
            </a:r>
          </a:p>
          <a:p>
            <a:pPr lvl="2">
              <a:buClr>
                <a:srgbClr val="F0A22E"/>
              </a:buClr>
            </a:pPr>
            <a:r>
              <a:rPr lang="pt-PT" sz="1900" dirty="0">
                <a:solidFill>
                  <a:srgbClr val="4E3B30"/>
                </a:solidFill>
              </a:rPr>
              <a:t>Procede-se à ordenação das chaves e quando se trocam duas chaves também se trocam os números de registos. </a:t>
            </a:r>
          </a:p>
          <a:p>
            <a:pPr lvl="2">
              <a:buClr>
                <a:srgbClr val="F0A22E"/>
              </a:buClr>
            </a:pPr>
            <a:r>
              <a:rPr lang="pt-PT" sz="1900" dirty="0">
                <a:solidFill>
                  <a:srgbClr val="4E3B30"/>
                </a:solidFill>
              </a:rPr>
              <a:t>Para listar o conjunto de dados externo estes são lidos pela ordem dos números de registos. 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69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1730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sequencial 2/3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7</a:t>
            </a:fld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9252520" y="1412776"/>
            <a:ext cx="4572000" cy="432426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pt-PT" sz="1100" dirty="0" smtClean="0"/>
              <a:t>PerquisasequencialMelhorada</a:t>
            </a:r>
            <a:endParaRPr lang="pt-PT" sz="1100" dirty="0"/>
          </a:p>
          <a:p>
            <a:pPr algn="l"/>
            <a:r>
              <a:rPr lang="pt-PT" sz="1100" dirty="0"/>
              <a:t>2011-11-5 20:58:54</a:t>
            </a:r>
          </a:p>
          <a:p>
            <a:pPr algn="l"/>
            <a:r>
              <a:rPr lang="pt-PT" sz="1100" dirty="0"/>
              <a:t>Paulo Nunes</a:t>
            </a:r>
          </a:p>
          <a:p>
            <a:pPr algn="l"/>
            <a:r>
              <a:rPr lang="pt-PT" sz="1100" dirty="0"/>
              <a:t>1.1</a:t>
            </a:r>
          </a:p>
          <a:p>
            <a:pPr algn="l"/>
            <a:endParaRPr lang="pt-PT" sz="1100" dirty="0"/>
          </a:p>
          <a:p>
            <a:pPr algn="l"/>
            <a:r>
              <a:rPr lang="pt-PT" sz="1100" dirty="0"/>
              <a:t>0</a:t>
            </a:r>
          </a:p>
          <a:p>
            <a:pPr algn="l"/>
            <a:r>
              <a:rPr lang="pt-PT" sz="1100" dirty="0"/>
              <a:t>3</a:t>
            </a:r>
          </a:p>
          <a:p>
            <a:pPr algn="l"/>
            <a:r>
              <a:rPr lang="pt-PT" sz="1100" dirty="0"/>
              <a:t>e #Inteiro #2 #0 #0 #0 #Elemento a pesquisar #Uni0 #&gt;= 0 #&lt;= 20 #</a:t>
            </a:r>
          </a:p>
          <a:p>
            <a:pPr algn="l"/>
            <a:r>
              <a:rPr lang="pt-PT" sz="1100" dirty="0"/>
              <a:t>N #Inteiro #2 #0 #0 #0 #Dimensão do vetor # #&gt;= 1 # #</a:t>
            </a:r>
          </a:p>
          <a:p>
            <a:pPr algn="l"/>
            <a:r>
              <a:rPr lang="pt-PT" sz="1100" dirty="0"/>
              <a:t>V #Inteiro #2 #N #0 #0 #Vetor # #&gt;= 0 #&lt;= 20 #</a:t>
            </a:r>
          </a:p>
          <a:p>
            <a:pPr algn="l"/>
            <a:r>
              <a:rPr lang="pt-PT" sz="1100" dirty="0"/>
              <a:t>1</a:t>
            </a:r>
          </a:p>
          <a:p>
            <a:pPr algn="l"/>
            <a:r>
              <a:rPr lang="pt-PT" sz="1100" dirty="0"/>
              <a:t>iL #  #2 #0 #0 #0 #Desc0 #Uni0 #&gt;= Li0 #&lt;= Ls0 #0</a:t>
            </a:r>
          </a:p>
          <a:p>
            <a:pPr algn="l"/>
            <a:r>
              <a:rPr lang="pt-PT" sz="1100" dirty="0"/>
              <a:t>1</a:t>
            </a:r>
          </a:p>
          <a:p>
            <a:pPr algn="l"/>
            <a:r>
              <a:rPr lang="pt-PT" sz="1100" dirty="0"/>
              <a:t>existe #Texto #3 #0 #0 #0 #O elemento existe # #∈ {"Sim","Não"} # #</a:t>
            </a:r>
          </a:p>
          <a:p>
            <a:pPr algn="l"/>
            <a:r>
              <a:rPr lang="pt-PT" sz="1100" dirty="0"/>
              <a:t>##Permite verificar a existência de um dado elemento num </a:t>
            </a:r>
          </a:p>
          <a:p>
            <a:pPr algn="l"/>
            <a:r>
              <a:rPr lang="pt-PT" sz="1100" dirty="0"/>
              <a:t>vetor de números [0,20], sem necessidade de estar ordenado. </a:t>
            </a:r>
          </a:p>
          <a:p>
            <a:pPr algn="l"/>
            <a:r>
              <a:rPr lang="pt-PT" sz="1100" dirty="0"/>
              <a:t>Quando encontra o elemento pára a pesquisa.##  iL = 1</a:t>
            </a:r>
          </a:p>
          <a:p>
            <a:pPr algn="l"/>
            <a:r>
              <a:rPr lang="pt-PT" sz="1100" dirty="0"/>
              <a:t>  ENQUANTO ((iL ≤ N) E (e ≠ V[iL]))</a:t>
            </a:r>
          </a:p>
          <a:p>
            <a:pPr algn="l"/>
            <a:r>
              <a:rPr lang="pt-PT" sz="1100" dirty="0"/>
              <a:t>    iL ← iL + 1</a:t>
            </a:r>
          </a:p>
          <a:p>
            <a:pPr algn="l"/>
            <a:r>
              <a:rPr lang="pt-PT" sz="1100" dirty="0"/>
              <a:t>  FIMENQUANTO</a:t>
            </a:r>
          </a:p>
          <a:p>
            <a:pPr algn="l"/>
            <a:r>
              <a:rPr lang="pt-PT" sz="1100" dirty="0"/>
              <a:t>  SE (iL ≤ N) ENTÃO</a:t>
            </a:r>
          </a:p>
          <a:p>
            <a:pPr algn="l"/>
            <a:r>
              <a:rPr lang="pt-PT" sz="1100" dirty="0"/>
              <a:t>     existe = "Sim"</a:t>
            </a:r>
          </a:p>
          <a:p>
            <a:pPr algn="l"/>
            <a:r>
              <a:rPr lang="pt-PT" sz="1100" dirty="0"/>
              <a:t>  SENÃO</a:t>
            </a:r>
          </a:p>
          <a:p>
            <a:pPr algn="l"/>
            <a:r>
              <a:rPr lang="pt-PT" sz="1100" dirty="0"/>
              <a:t>     existe = "Não"</a:t>
            </a:r>
          </a:p>
          <a:p>
            <a:pPr algn="l"/>
            <a:r>
              <a:rPr lang="pt-PT" sz="1100" dirty="0"/>
              <a:t>  FIMSE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5997772" cy="427508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961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914694"/>
              </p:ext>
            </p:extLst>
          </p:nvPr>
        </p:nvGraphicFramePr>
        <p:xfrm>
          <a:off x="251520" y="-315416"/>
          <a:ext cx="8064896" cy="7928091"/>
        </p:xfrm>
        <a:graphic>
          <a:graphicData uri="http://schemas.openxmlformats.org/drawingml/2006/table">
            <a:tbl>
              <a:tblPr/>
              <a:tblGrid>
                <a:gridCol w="917958"/>
                <a:gridCol w="730361"/>
                <a:gridCol w="4023338"/>
                <a:gridCol w="2393239"/>
              </a:tblGrid>
              <a:tr h="218185">
                <a:tc>
                  <a:txBody>
                    <a:bodyPr/>
                    <a:lstStyle/>
                    <a:p>
                      <a:r>
                        <a:rPr lang="pt-PT" sz="1050" b="1" dirty="0">
                          <a:effectLst/>
                        </a:rPr>
                        <a:t>Aula</a:t>
                      </a:r>
                      <a:endParaRPr lang="pt-PT" sz="1050" dirty="0">
                        <a:effectLst/>
                      </a:endParaRPr>
                    </a:p>
                  </a:txBody>
                  <a:tcPr marL="11315" marR="11315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 b="1" dirty="0">
                          <a:effectLst/>
                        </a:rPr>
                        <a:t>Data</a:t>
                      </a:r>
                      <a:endParaRPr lang="pt-PT" sz="1050" dirty="0">
                        <a:effectLst/>
                      </a:endParaRPr>
                    </a:p>
                  </a:txBody>
                  <a:tcPr marL="11315" marR="11315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 b="1" dirty="0">
                          <a:effectLst/>
                        </a:rPr>
                        <a:t>Assunto Previsto</a:t>
                      </a:r>
                      <a:endParaRPr lang="pt-PT" sz="1050" dirty="0">
                        <a:effectLst/>
                      </a:endParaRPr>
                    </a:p>
                  </a:txBody>
                  <a:tcPr marL="11315" marR="11315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 b="1" dirty="0">
                          <a:effectLst/>
                        </a:rPr>
                        <a:t>Material e Atividades </a:t>
                      </a:r>
                      <a:r>
                        <a:rPr lang="pt-PT" sz="1050" b="1" dirty="0" err="1">
                          <a:effectLst/>
                        </a:rPr>
                        <a:t>extra-classe</a:t>
                      </a:r>
                      <a:endParaRPr lang="pt-PT" sz="1050" dirty="0">
                        <a:effectLst/>
                      </a:endParaRPr>
                    </a:p>
                  </a:txBody>
                  <a:tcPr marL="11315" marR="11315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</a:tr>
              <a:tr h="145456"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Aula 1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03/08 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Apresentação do curso.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sz="1050">
                        <a:effectLst/>
                      </a:endParaRPr>
                    </a:p>
                  </a:txBody>
                  <a:tcPr marL="11315" marR="11315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</a:tr>
              <a:tr h="218185"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Aula 2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08/08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Conceitos básicos e análise de algoritmos (seções 1.1, 1.2 e 1.3)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sz="1050">
                        <a:effectLst/>
                      </a:endParaRPr>
                    </a:p>
                  </a:txBody>
                  <a:tcPr marL="11315" marR="11315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</a:tr>
              <a:tr h="145456"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Aula 3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10/08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Aula sobre PASCAL no Laboratório (seção 1.5) 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 i="1">
                          <a:effectLst/>
                        </a:rPr>
                        <a:t>Entrega do TP0</a:t>
                      </a:r>
                      <a:endParaRPr lang="pt-PT" sz="1050">
                        <a:effectLst/>
                      </a:endParaRPr>
                    </a:p>
                  </a:txBody>
                  <a:tcPr marL="11315" marR="11315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</a:tr>
              <a:tr h="145456">
                <a:tc>
                  <a:txBody>
                    <a:bodyPr/>
                    <a:lstStyle/>
                    <a:p>
                      <a:endParaRPr lang="pt-PT" sz="1050">
                        <a:effectLst/>
                      </a:endParaRP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15/08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 i="1">
                          <a:effectLst/>
                        </a:rPr>
                        <a:t>Feriado</a:t>
                      </a:r>
                      <a:endParaRPr lang="pt-PT" sz="1050">
                        <a:effectLst/>
                      </a:endParaRP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sz="1050">
                        <a:effectLst/>
                      </a:endParaRPr>
                    </a:p>
                  </a:txBody>
                  <a:tcPr marL="11315" marR="11315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</a:tr>
              <a:tr h="290911"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Aula 4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17/08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Limite inferior, comportamento assintótico de funções (seções 1.3 e 1.3.1)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sz="1050">
                        <a:effectLst/>
                      </a:endParaRPr>
                    </a:p>
                  </a:txBody>
                  <a:tcPr marL="11315" marR="11315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</a:tr>
              <a:tr h="145456"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Aula 5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22/08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Análise de Algoritmos (seção 1.3.2)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sz="1050">
                        <a:effectLst/>
                      </a:endParaRPr>
                    </a:p>
                  </a:txBody>
                  <a:tcPr marL="11315" marR="11315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</a:tr>
              <a:tr h="218185"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Aula 6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24/08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Análise de Algoritmos (seção 1.4) e Recursividade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sz="1050">
                        <a:effectLst/>
                      </a:endParaRPr>
                    </a:p>
                  </a:txBody>
                  <a:tcPr marL="11315" marR="11315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</a:tr>
              <a:tr h="363640"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Aula 7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29/08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Análise de Algoritmos Recursivos (seção 1.4) e Listas (seção 3.1); Implementação com vetores (seção 3.1.1)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sz="1050">
                        <a:effectLst/>
                      </a:endParaRPr>
                    </a:p>
                  </a:txBody>
                  <a:tcPr marL="11315" marR="11315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</a:tr>
              <a:tr h="145456"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Aula 8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31/08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Lista de Exercícios 1 + Dúvidas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 i="1">
                          <a:effectLst/>
                        </a:rPr>
                        <a:t>Entrega TP1</a:t>
                      </a:r>
                      <a:endParaRPr lang="pt-PT" sz="1050">
                        <a:effectLst/>
                      </a:endParaRPr>
                    </a:p>
                  </a:txBody>
                  <a:tcPr marL="11315" marR="11315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</a:tr>
              <a:tr h="145456"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Aula 9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05/09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Listas usando ponteiros 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sz="1050">
                        <a:effectLst/>
                      </a:endParaRPr>
                    </a:p>
                  </a:txBody>
                  <a:tcPr marL="11315" marR="11315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</a:tr>
              <a:tr h="145456">
                <a:tc>
                  <a:txBody>
                    <a:bodyPr/>
                    <a:lstStyle/>
                    <a:p>
                      <a:endParaRPr lang="pt-PT" sz="1050">
                        <a:effectLst/>
                      </a:endParaRP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07/09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 i="1">
                          <a:effectLst/>
                        </a:rPr>
                        <a:t>Feriado</a:t>
                      </a:r>
                      <a:r>
                        <a:rPr lang="pt-PT" sz="1050">
                          <a:effectLst/>
                        </a:rPr>
                        <a:t> 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sz="1050">
                        <a:effectLst/>
                      </a:endParaRPr>
                    </a:p>
                  </a:txBody>
                  <a:tcPr marL="11315" marR="11315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</a:tr>
              <a:tr h="145456"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Aula 10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12/09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Exemplo de implementação com lista 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sz="1050">
                        <a:effectLst/>
                      </a:endParaRPr>
                    </a:p>
                  </a:txBody>
                  <a:tcPr marL="11315" marR="11315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</a:tr>
              <a:tr h="145456"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Aula 11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14/09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Filas e Pilhas (seção 3.2 e 3.3) 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sz="1050">
                        <a:effectLst/>
                      </a:endParaRPr>
                    </a:p>
                  </a:txBody>
                  <a:tcPr marL="11315" marR="11315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</a:tr>
              <a:tr h="145456"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Aula 12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19/09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Lista de Exercícios 2 + Dúvidas 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sz="1050">
                        <a:effectLst/>
                      </a:endParaRPr>
                    </a:p>
                  </a:txBody>
                  <a:tcPr marL="11315" marR="11315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</a:tr>
              <a:tr h="145456"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Aula 13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21/09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Filas e Pilhas (continuação)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sz="900">
                        <a:effectLst/>
                      </a:endParaRPr>
                    </a:p>
                  </a:txBody>
                  <a:tcPr marL="11315" marR="11315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</a:tr>
              <a:tr h="290911"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Aula 14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26/09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Árvores 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(</a:t>
                      </a:r>
                      <a:r>
                        <a:rPr lang="pt-PT" sz="1050">
                          <a:effectLst/>
                          <a:hlinkClick r:id="rId2"/>
                        </a:rPr>
                        <a:t>Aho et al.</a:t>
                      </a:r>
                      <a:r>
                        <a:rPr lang="pt-PT" sz="1050">
                          <a:effectLst/>
                        </a:rPr>
                        <a:t> - seção 3.1; </a:t>
                      </a:r>
                      <a:r>
                        <a:rPr lang="pt-PT" sz="1050">
                          <a:effectLst/>
                          <a:hlinkClick r:id="rId3"/>
                        </a:rPr>
                        <a:t>Transparências</a:t>
                      </a:r>
                      <a:r>
                        <a:rPr lang="pt-PT" sz="1050">
                          <a:effectLst/>
                        </a:rPr>
                        <a:t>)</a:t>
                      </a:r>
                    </a:p>
                  </a:txBody>
                  <a:tcPr marL="11315" marR="11315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</a:tr>
              <a:tr h="145456"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Aula 15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28/09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Prova 1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sz="1050">
                        <a:effectLst/>
                      </a:endParaRPr>
                    </a:p>
                  </a:txBody>
                  <a:tcPr marL="11315" marR="11315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</a:tr>
              <a:tr h="290911"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Aula 16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03/10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Exercício de árvores. Algoritmos de ordenação interna: método da bolha (não tem no livro)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sz="1050">
                        <a:effectLst/>
                      </a:endParaRPr>
                    </a:p>
                  </a:txBody>
                  <a:tcPr marL="11315" marR="11315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</a:tr>
              <a:tr h="290911"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Aula 17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05/10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Algoritmos de ordenação interna: métodos de seleção e inserção (seções 4, 4.1.1 e 4.1.2)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sz="1050">
                        <a:effectLst/>
                      </a:endParaRPr>
                    </a:p>
                  </a:txBody>
                  <a:tcPr marL="11315" marR="11315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</a:tr>
              <a:tr h="145456"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Aula 18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10/10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Quicksort Recursivo (seção 4.1.3).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sz="1050">
                        <a:effectLst/>
                      </a:endParaRPr>
                    </a:p>
                  </a:txBody>
                  <a:tcPr marL="11315" marR="11315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</a:tr>
              <a:tr h="145456">
                <a:tc>
                  <a:txBody>
                    <a:bodyPr/>
                    <a:lstStyle/>
                    <a:p>
                      <a:endParaRPr lang="pt-PT" sz="1050">
                        <a:effectLst/>
                      </a:endParaRP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12/10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 i="1">
                          <a:effectLst/>
                        </a:rPr>
                        <a:t>Feriado</a:t>
                      </a:r>
                      <a:r>
                        <a:rPr lang="pt-PT" sz="1050">
                          <a:effectLst/>
                        </a:rPr>
                        <a:t> 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sz="1050">
                        <a:effectLst/>
                      </a:endParaRPr>
                    </a:p>
                  </a:txBody>
                  <a:tcPr marL="11315" marR="11315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</a:tr>
              <a:tr h="290911"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Aula 19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17/10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Quicksort Não-Recursivo e melhorias (não tem no livro); Shellsort (seção 4.1.3) 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  <a:hlinkClick r:id="rId4"/>
                        </a:rPr>
                        <a:t>Transparências</a:t>
                      </a:r>
                      <a:r>
                        <a:rPr lang="pt-PT" sz="1050">
                          <a:effectLst/>
                        </a:rPr>
                        <a:t> de Quicksort não recursivo; </a:t>
                      </a:r>
                      <a:r>
                        <a:rPr lang="pt-PT" sz="1050" i="1">
                          <a:effectLst/>
                          <a:hlinkClick r:id="rId5" action="ppaction://hlinkfile"/>
                        </a:rPr>
                        <a:t>Entrega TP2</a:t>
                      </a:r>
                      <a:r>
                        <a:rPr lang="pt-PT" sz="1050">
                          <a:effectLst/>
                        </a:rPr>
                        <a:t> </a:t>
                      </a:r>
                    </a:p>
                  </a:txBody>
                  <a:tcPr marL="11315" marR="11315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</a:tr>
              <a:tr h="145456"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Aula 20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19/10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Heaps (seção 4.1.5) 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sz="1050">
                        <a:effectLst/>
                      </a:endParaRPr>
                    </a:p>
                  </a:txBody>
                  <a:tcPr marL="11315" marR="11315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</a:tr>
              <a:tr h="145456"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Aula 21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24/10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Heaps e Heapsort (seção 4.1.5)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sz="1050">
                        <a:effectLst/>
                      </a:endParaRPr>
                    </a:p>
                  </a:txBody>
                  <a:tcPr marL="11315" marR="11315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</a:tr>
              <a:tr h="145456"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Aula 22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26/10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Aula prática 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  <a:hlinkClick r:id="rId6" action="ppaction://hlinkfile"/>
                        </a:rPr>
                        <a:t>Roteiro para a aula prática</a:t>
                      </a:r>
                      <a:endParaRPr lang="pt-PT" sz="1050">
                        <a:effectLst/>
                      </a:endParaRPr>
                    </a:p>
                  </a:txBody>
                  <a:tcPr marL="11315" marR="11315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</a:tr>
              <a:tr h="145456"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Aula 23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31/10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Lista de Exercícios 3 + Dúvidas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sz="1050">
                        <a:effectLst/>
                      </a:endParaRPr>
                    </a:p>
                  </a:txBody>
                  <a:tcPr marL="11315" marR="11315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</a:tr>
              <a:tr h="145456">
                <a:tc>
                  <a:txBody>
                    <a:bodyPr/>
                    <a:lstStyle/>
                    <a:p>
                      <a:endParaRPr lang="pt-PT" sz="1050">
                        <a:effectLst/>
                      </a:endParaRP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02/10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 i="1">
                          <a:effectLst/>
                        </a:rPr>
                        <a:t>Feriado</a:t>
                      </a:r>
                      <a:r>
                        <a:rPr lang="pt-PT" sz="1050">
                          <a:effectLst/>
                        </a:rPr>
                        <a:t> 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sz="900">
                        <a:effectLst/>
                      </a:endParaRPr>
                    </a:p>
                  </a:txBody>
                  <a:tcPr marL="11315" marR="11315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</a:tr>
              <a:tr h="290911"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Aula 24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07/11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 dirty="0">
                          <a:effectLst/>
                        </a:rPr>
                        <a:t>Algoritmos de Pesquisa: Pesquisa </a:t>
                      </a:r>
                      <a:r>
                        <a:rPr lang="pt-PT" sz="1050" dirty="0" smtClean="0">
                          <a:effectLst/>
                        </a:rPr>
                        <a:t>sequencial; </a:t>
                      </a:r>
                      <a:r>
                        <a:rPr lang="pt-PT" sz="1050" dirty="0">
                          <a:effectLst/>
                        </a:rPr>
                        <a:t>pesquisa binária (seções 5.1, 5.2)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sz="1050">
                        <a:effectLst/>
                      </a:endParaRPr>
                    </a:p>
                  </a:txBody>
                  <a:tcPr marL="11315" marR="11315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</a:tr>
              <a:tr h="145456"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Aula 25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09/11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Prova 2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sz="1050">
                        <a:effectLst/>
                      </a:endParaRPr>
                    </a:p>
                  </a:txBody>
                  <a:tcPr marL="11315" marR="11315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</a:tr>
              <a:tr h="145456"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Aula 26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14/11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Árvore Binária de Pesquisa (seção 5.3.1) 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 i="1">
                          <a:effectLst/>
                        </a:rPr>
                        <a:t>Entrega TP3</a:t>
                      </a:r>
                      <a:endParaRPr lang="pt-PT" sz="1050">
                        <a:effectLst/>
                      </a:endParaRPr>
                    </a:p>
                  </a:txBody>
                  <a:tcPr marL="11315" marR="11315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</a:tr>
              <a:tr h="218185"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Aula 27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16/11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Árvore Binária de Pesquisa (seção 5.3.1) Árvores balanceadas (conceito);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sz="1050">
                        <a:effectLst/>
                      </a:endParaRPr>
                    </a:p>
                  </a:txBody>
                  <a:tcPr marL="11315" marR="11315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</a:tr>
              <a:tr h="145456"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Aula 28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21/11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Entrega e correção da Prova 1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sz="1050">
                        <a:effectLst/>
                      </a:endParaRPr>
                    </a:p>
                  </a:txBody>
                  <a:tcPr marL="11315" marR="11315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</a:tr>
              <a:tr h="145456"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Aula 29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23/11 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Hashing (seções 5.5.1, 5.5.2, 5.5.3)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sz="1050">
                        <a:effectLst/>
                      </a:endParaRPr>
                    </a:p>
                  </a:txBody>
                  <a:tcPr marL="11315" marR="11315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</a:tr>
              <a:tr h="218185"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Aula 30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28/11 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Pesquisa Digital - Trie e Patricia (seções 5.4.1 e 5.4.2)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sz="1050">
                        <a:effectLst/>
                      </a:endParaRPr>
                    </a:p>
                  </a:txBody>
                  <a:tcPr marL="11315" marR="11315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</a:tr>
              <a:tr h="145456"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Aula 31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30/11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Lista de Exercícios 4 + Dúvidas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sz="1050">
                        <a:effectLst/>
                      </a:endParaRPr>
                    </a:p>
                  </a:txBody>
                  <a:tcPr marL="11315" marR="11315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</a:tr>
              <a:tr h="145456"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Aula 32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05/12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Prova 3 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sz="900">
                        <a:effectLst/>
                      </a:endParaRPr>
                    </a:p>
                  </a:txBody>
                  <a:tcPr marL="11315" marR="11315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</a:tr>
              <a:tr h="145456"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Aula 33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07/12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Reserva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sz="1050">
                        <a:effectLst/>
                      </a:endParaRPr>
                    </a:p>
                  </a:txBody>
                  <a:tcPr marL="11315" marR="11315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</a:tr>
              <a:tr h="145456"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Aula 34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12/12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Reserva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sz="1050">
                        <a:effectLst/>
                      </a:endParaRPr>
                    </a:p>
                  </a:txBody>
                  <a:tcPr marL="11315" marR="11315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</a:tr>
              <a:tr h="145456"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Aula 35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14/12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050">
                          <a:effectLst/>
                        </a:rPr>
                        <a:t>Encerramento </a:t>
                      </a:r>
                    </a:p>
                  </a:txBody>
                  <a:tcPr marL="11315" marR="113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sz="1050" dirty="0">
                        <a:effectLst/>
                      </a:endParaRPr>
                    </a:p>
                  </a:txBody>
                  <a:tcPr marL="11315" marR="11315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B4"/>
                    </a:solidFill>
                  </a:tcPr>
                </a:tc>
              </a:tr>
            </a:tbl>
          </a:graphicData>
        </a:graphic>
      </p:graphicFrame>
      <p:sp>
        <p:nvSpPr>
          <p:cNvPr id="5" name="Rectângulo 4"/>
          <p:cNvSpPr/>
          <p:nvPr/>
        </p:nvSpPr>
        <p:spPr>
          <a:xfrm>
            <a:off x="8329399" y="3056822"/>
            <a:ext cx="460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hlinkClick r:id="rId7"/>
              </a:rPr>
              <a:t>http://www2.dcc.ufmg.br/disciplinas/aeds2</a:t>
            </a:r>
            <a:r>
              <a:rPr lang="pt-PT" dirty="0" smtClean="0">
                <a:hlinkClick r:id="rId7"/>
              </a:rPr>
              <a:t>/</a:t>
            </a:r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70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376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8272" y="1628799"/>
            <a:ext cx="84162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400" dirty="0">
                <a:hlinkClick r:id="rId2"/>
              </a:rPr>
              <a:t>http://</a:t>
            </a:r>
            <a:r>
              <a:rPr lang="pt-PT" sz="2400" dirty="0" smtClean="0">
                <a:hlinkClick r:id="rId2"/>
              </a:rPr>
              <a:t>www.cosc.canterbury.ac.nz/mukundan/dsal/BSort.html</a:t>
            </a:r>
            <a:r>
              <a:rPr lang="pt-PT" sz="2400" dirty="0" smtClean="0"/>
              <a:t> </a:t>
            </a:r>
            <a:endParaRPr lang="pt-PT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Animação – Barras-fixo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71</a:t>
            </a:fld>
            <a:endParaRPr lang="pt-P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2372545"/>
            <a:ext cx="6623657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017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8272" y="1628799"/>
            <a:ext cx="84162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3200" dirty="0">
                <a:hlinkClick r:id="rId2"/>
              </a:rPr>
              <a:t>http://math.hws.edu/TMCM/java/xSortLab</a:t>
            </a:r>
            <a:r>
              <a:rPr lang="pt-PT" sz="3200" dirty="0" smtClean="0">
                <a:hlinkClick r:id="rId2"/>
              </a:rPr>
              <a:t>/</a:t>
            </a:r>
            <a:r>
              <a:rPr lang="pt-PT" sz="3200" dirty="0" smtClean="0"/>
              <a:t> </a:t>
            </a:r>
            <a:endParaRPr lang="pt-PT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Animação – Barras-fixo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72</a:t>
            </a:fld>
            <a:endParaRPr lang="pt-PT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5477787" cy="412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565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Animação</a:t>
            </a:r>
            <a:endParaRPr lang="pt-PT" dirty="0"/>
          </a:p>
        </p:txBody>
      </p:sp>
      <p:sp>
        <p:nvSpPr>
          <p:cNvPr id="9" name="Marcador de Posição de Conteúdo 8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874837"/>
          </a:xfrm>
        </p:spPr>
        <p:txBody>
          <a:bodyPr/>
          <a:lstStyle/>
          <a:p>
            <a:pPr lvl="0">
              <a:buClr>
                <a:srgbClr val="F0A22E"/>
              </a:buClr>
            </a:pPr>
            <a:r>
              <a:rPr lang="pt-PT" sz="2200" dirty="0">
                <a:solidFill>
                  <a:srgbClr val="4E3B30"/>
                </a:solidFill>
              </a:rPr>
              <a:t>Animação </a:t>
            </a:r>
            <a:r>
              <a:rPr lang="pt-PT" sz="2200" dirty="0" smtClean="0">
                <a:solidFill>
                  <a:srgbClr val="4E3B30"/>
                </a:solidFill>
              </a:rPr>
              <a:t>de dezenas de </a:t>
            </a:r>
            <a:r>
              <a:rPr lang="pt-PT" sz="2200" dirty="0">
                <a:solidFill>
                  <a:srgbClr val="4E3B30"/>
                </a:solidFill>
              </a:rPr>
              <a:t>algoritmos e estruturas de dados</a:t>
            </a:r>
          </a:p>
          <a:p>
            <a:pPr lvl="1">
              <a:buClr>
                <a:srgbClr val="F0A22E"/>
              </a:buClr>
            </a:pPr>
            <a:r>
              <a:rPr lang="pt-PT" sz="2000" dirty="0" smtClean="0">
                <a:solidFill>
                  <a:srgbClr val="4E3B30"/>
                </a:solidFill>
              </a:rPr>
              <a:t>Em algumas animações permite </a:t>
            </a:r>
            <a:r>
              <a:rPr lang="pt-PT" sz="2000" dirty="0">
                <a:solidFill>
                  <a:srgbClr val="4E3B30"/>
                </a:solidFill>
              </a:rPr>
              <a:t>escolher os </a:t>
            </a:r>
            <a:r>
              <a:rPr lang="pt-PT" sz="2000" dirty="0" smtClean="0">
                <a:solidFill>
                  <a:srgbClr val="4E3B30"/>
                </a:solidFill>
              </a:rPr>
              <a:t>dados</a:t>
            </a:r>
            <a:endParaRPr lang="pt-PT" sz="2000" dirty="0">
              <a:solidFill>
                <a:srgbClr val="4E3B30"/>
              </a:solidFill>
            </a:endParaRPr>
          </a:p>
          <a:p>
            <a:pPr lvl="2">
              <a:buClr>
                <a:srgbClr val="F0A22E"/>
              </a:buClr>
            </a:pPr>
            <a:r>
              <a:rPr lang="pt-PT" sz="1700" dirty="0">
                <a:solidFill>
                  <a:srgbClr val="4E3B30"/>
                </a:solidFill>
                <a:hlinkClick r:id="rId2"/>
              </a:rPr>
              <a:t>O livro "Data Structures </a:t>
            </a:r>
            <a:r>
              <a:rPr lang="pt-PT" sz="1700" dirty="0" err="1">
                <a:solidFill>
                  <a:srgbClr val="4E3B30"/>
                </a:solidFill>
                <a:hlinkClick r:id="rId2"/>
              </a:rPr>
              <a:t>and</a:t>
            </a:r>
            <a:r>
              <a:rPr lang="pt-PT" sz="1700" dirty="0">
                <a:solidFill>
                  <a:srgbClr val="4E3B30"/>
                </a:solidFill>
                <a:hlinkClick r:id="rId2"/>
              </a:rPr>
              <a:t> </a:t>
            </a:r>
            <a:r>
              <a:rPr lang="pt-PT" sz="1700" dirty="0" err="1">
                <a:solidFill>
                  <a:srgbClr val="4E3B30"/>
                </a:solidFill>
                <a:hlinkClick r:id="rId2"/>
              </a:rPr>
              <a:t>Algorithms</a:t>
            </a:r>
            <a:r>
              <a:rPr lang="pt-PT" sz="1700" dirty="0">
                <a:solidFill>
                  <a:srgbClr val="4E3B30"/>
                </a:solidFill>
                <a:hlinkClick r:id="rId2"/>
              </a:rPr>
              <a:t> in Java," </a:t>
            </a:r>
            <a:r>
              <a:rPr lang="pt-PT" sz="1700" dirty="0" err="1">
                <a:solidFill>
                  <a:srgbClr val="4E3B30"/>
                </a:solidFill>
                <a:hlinkClick r:id="rId2"/>
              </a:rPr>
              <a:t>Second</a:t>
            </a:r>
            <a:r>
              <a:rPr lang="pt-PT" sz="1700" dirty="0">
                <a:solidFill>
                  <a:srgbClr val="4E3B30"/>
                </a:solidFill>
                <a:hlinkClick r:id="rId2"/>
              </a:rPr>
              <a:t> </a:t>
            </a:r>
            <a:r>
              <a:rPr lang="pt-PT" sz="1700" dirty="0" err="1">
                <a:solidFill>
                  <a:srgbClr val="4E3B30"/>
                </a:solidFill>
                <a:hlinkClick r:id="rId2"/>
              </a:rPr>
              <a:t>Edition</a:t>
            </a:r>
            <a:r>
              <a:rPr lang="pt-PT" sz="1700" dirty="0">
                <a:solidFill>
                  <a:srgbClr val="4E3B30"/>
                </a:solidFill>
                <a:hlinkClick r:id="rId2"/>
              </a:rPr>
              <a:t>. Robert </a:t>
            </a:r>
            <a:r>
              <a:rPr lang="pt-PT" sz="1700" dirty="0" err="1">
                <a:solidFill>
                  <a:srgbClr val="4E3B30"/>
                </a:solidFill>
                <a:hlinkClick r:id="rId2"/>
              </a:rPr>
              <a:t>Lafore</a:t>
            </a:r>
            <a:r>
              <a:rPr lang="pt-PT" sz="1700" dirty="0">
                <a:solidFill>
                  <a:srgbClr val="4E3B30"/>
                </a:solidFill>
                <a:hlinkClick r:id="rId2"/>
              </a:rPr>
              <a:t>, 2002, vem acompanhado de diversas animações de algoritmos vistos no curso</a:t>
            </a:r>
            <a:r>
              <a:rPr lang="pt-PT" sz="1700" dirty="0" smtClean="0">
                <a:solidFill>
                  <a:srgbClr val="4E3B30"/>
                </a:solidFill>
                <a:hlinkClick r:id="rId2"/>
              </a:rPr>
              <a:t>.</a:t>
            </a:r>
            <a:endParaRPr lang="pt-PT" sz="1700" dirty="0" smtClean="0">
              <a:solidFill>
                <a:srgbClr val="4E3B30"/>
              </a:solidFill>
            </a:endParaRPr>
          </a:p>
          <a:p>
            <a:pPr lvl="3">
              <a:buClr>
                <a:srgbClr val="F0A22E"/>
              </a:buClr>
            </a:pPr>
            <a:r>
              <a:rPr lang="pt-PT" sz="1600" dirty="0">
                <a:hlinkClick r:id="rId2"/>
              </a:rPr>
              <a:t>http://mainline.brynmawr.edu/Courses/cs206/spring2004/lafore.html</a:t>
            </a:r>
            <a:endParaRPr lang="pt-PT" sz="1700" dirty="0">
              <a:solidFill>
                <a:srgbClr val="4E3B30"/>
              </a:solidFill>
            </a:endParaRPr>
          </a:p>
          <a:p>
            <a:pPr lvl="1">
              <a:buClr>
                <a:srgbClr val="F0A22E"/>
              </a:buClr>
            </a:pPr>
            <a:endParaRPr lang="pt-PT" sz="2000" dirty="0">
              <a:solidFill>
                <a:srgbClr val="4E3B30"/>
              </a:solidFill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73</a:t>
            </a:fld>
            <a:endParaRPr lang="pt-PT"/>
          </a:p>
        </p:txBody>
      </p:sp>
      <p:pic>
        <p:nvPicPr>
          <p:cNvPr id="13314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72" y="3336528"/>
            <a:ext cx="3390444" cy="329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511355"/>
            <a:ext cx="4354734" cy="243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05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Bibliografia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GB" dirty="0"/>
              <a:t>Knuth, Donald E. (1993). The Art of Computer Programming – VOLUME 3 -Sorting and Searching. Third Edition, Prentice Hall.</a:t>
            </a:r>
            <a:endParaRPr lang="pt-PT" dirty="0"/>
          </a:p>
          <a:p>
            <a:r>
              <a:rPr lang="pt-PT" dirty="0" smtClean="0"/>
              <a:t>Livro </a:t>
            </a:r>
            <a:r>
              <a:rPr lang="pt-PT" dirty="0"/>
              <a:t>“Projeto de Algoritmos” – </a:t>
            </a:r>
            <a:r>
              <a:rPr lang="pt-PT" dirty="0" err="1"/>
              <a:t>Nívio</a:t>
            </a:r>
            <a:r>
              <a:rPr lang="pt-PT" dirty="0"/>
              <a:t> </a:t>
            </a:r>
            <a:r>
              <a:rPr lang="pt-PT" dirty="0" err="1"/>
              <a:t>Ziviani</a:t>
            </a:r>
            <a:endParaRPr lang="pt-PT" dirty="0"/>
          </a:p>
          <a:p>
            <a:pPr lvl="1"/>
            <a:r>
              <a:rPr lang="pt-PT" dirty="0"/>
              <a:t>http://www2.dcc.ufmg.br/disciplinas/aeds2_turmaA1/cap4.pdf</a:t>
            </a:r>
          </a:p>
          <a:p>
            <a:r>
              <a:rPr lang="pt-PT" dirty="0" smtClean="0"/>
              <a:t>Centenas de algoritmos</a:t>
            </a:r>
            <a:endParaRPr lang="pt-PT" dirty="0"/>
          </a:p>
          <a:p>
            <a:pPr lvl="1"/>
            <a:r>
              <a:rPr lang="pt-PT" dirty="0" smtClean="0">
                <a:hlinkClick r:id="rId2"/>
              </a:rPr>
              <a:t>http://www.personal.kent.edu/~rmuhamma/Algorithms/MyAlgorithms/Sorting/bubbleSort.htm</a:t>
            </a:r>
            <a:r>
              <a:rPr lang="pt-PT" dirty="0" smtClean="0"/>
              <a:t> 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74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467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Links: ordenação visual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pt-PT" smtClean="0"/>
              <a:t>Ordenação: </a:t>
            </a:r>
          </a:p>
          <a:p>
            <a:pPr lvl="2"/>
            <a:r>
              <a:rPr lang="pt-PT" smtClean="0">
                <a:hlinkClick r:id="rId2"/>
              </a:rPr>
              <a:t>Algoritmos de ordenação: passo a passo</a:t>
            </a:r>
            <a:r>
              <a:rPr lang="pt-PT" smtClean="0"/>
              <a:t> - Pode ser usado no browser e permite a execução dos algoritmos passo a passo. </a:t>
            </a:r>
          </a:p>
          <a:p>
            <a:pPr lvl="2"/>
            <a:r>
              <a:rPr lang="pt-PT" smtClean="0">
                <a:hlinkClick r:id="rId3"/>
              </a:rPr>
              <a:t>Algoritmos de ordenação: execução</a:t>
            </a:r>
            <a:r>
              <a:rPr lang="pt-PT" smtClean="0"/>
              <a:t> - Grupo da Unicamp - Programa para Windows - visualização da animação </a:t>
            </a:r>
          </a:p>
          <a:p>
            <a:pPr lvl="2"/>
            <a:r>
              <a:rPr lang="pt-PT" smtClean="0">
                <a:hlinkClick r:id="rId4"/>
              </a:rPr>
              <a:t>Algoritmos de ordenação: execução </a:t>
            </a:r>
            <a:r>
              <a:rPr lang="pt-PT" smtClean="0"/>
              <a:t>- Departamento de Computação da University of British Columbia (UBC) - Vancouver. Animação no browser. </a:t>
            </a:r>
          </a:p>
          <a:p>
            <a:pPr lvl="2"/>
            <a:r>
              <a:rPr lang="pt-PT" smtClean="0">
                <a:hlinkClick r:id="rId5"/>
              </a:rPr>
              <a:t>Diversas estruturas de Dados e algoritmos, incluindo ordenação (indica o que vai fazer na execução); listas encadeadas, buscas, etc.</a:t>
            </a:r>
            <a:r>
              <a:rPr lang="pt-PT" smtClean="0"/>
              <a:t> - Departamento de Computação e Engenharia de Software, University of Canterbury, Nova Zelândia </a:t>
            </a:r>
          </a:p>
          <a:p>
            <a:pPr lvl="2"/>
            <a:r>
              <a:rPr lang="pt-PT" smtClean="0">
                <a:hlinkClick r:id="rId6"/>
              </a:rPr>
              <a:t>Veja no Google outros sites para animação de algoritmos</a:t>
            </a:r>
            <a:r>
              <a:rPr lang="pt-PT" smtClean="0"/>
              <a:t> 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75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602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sequencial 3/3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8</a:t>
            </a:fld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9252520" y="1412776"/>
            <a:ext cx="4572000" cy="432426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pt-PT" sz="1100" dirty="0" smtClean="0"/>
              <a:t>PerquisasequencialMelhorada</a:t>
            </a:r>
            <a:endParaRPr lang="pt-PT" sz="1100" dirty="0"/>
          </a:p>
          <a:p>
            <a:pPr algn="l"/>
            <a:r>
              <a:rPr lang="pt-PT" sz="1100" dirty="0"/>
              <a:t>2011-11-5 20:58:54</a:t>
            </a:r>
          </a:p>
          <a:p>
            <a:pPr algn="l"/>
            <a:r>
              <a:rPr lang="pt-PT" sz="1100" dirty="0"/>
              <a:t>Paulo Nunes</a:t>
            </a:r>
          </a:p>
          <a:p>
            <a:pPr algn="l"/>
            <a:r>
              <a:rPr lang="pt-PT" sz="1100" dirty="0"/>
              <a:t>1.1</a:t>
            </a:r>
          </a:p>
          <a:p>
            <a:pPr algn="l"/>
            <a:endParaRPr lang="pt-PT" sz="1100" dirty="0"/>
          </a:p>
          <a:p>
            <a:pPr algn="l"/>
            <a:r>
              <a:rPr lang="pt-PT" sz="1100" dirty="0"/>
              <a:t>0</a:t>
            </a:r>
          </a:p>
          <a:p>
            <a:pPr algn="l"/>
            <a:r>
              <a:rPr lang="pt-PT" sz="1100" dirty="0"/>
              <a:t>3</a:t>
            </a:r>
          </a:p>
          <a:p>
            <a:pPr algn="l"/>
            <a:r>
              <a:rPr lang="pt-PT" sz="1100" dirty="0"/>
              <a:t>e #Inteiro #2 #0 #0 #0 #Elemento a pesquisar #Uni0 #&gt;= 0 #&lt;= 20 #</a:t>
            </a:r>
          </a:p>
          <a:p>
            <a:pPr algn="l"/>
            <a:r>
              <a:rPr lang="pt-PT" sz="1100" dirty="0"/>
              <a:t>N #Inteiro #2 #0 #0 #0 #Dimensão do vetor # #&gt;= 1 # #</a:t>
            </a:r>
          </a:p>
          <a:p>
            <a:pPr algn="l"/>
            <a:r>
              <a:rPr lang="pt-PT" sz="1100" dirty="0"/>
              <a:t>V #Inteiro #2 #N #0 #0 #Vetor # #&gt;= 0 #&lt;= 20 #</a:t>
            </a:r>
          </a:p>
          <a:p>
            <a:pPr algn="l"/>
            <a:r>
              <a:rPr lang="pt-PT" sz="1100" dirty="0"/>
              <a:t>1</a:t>
            </a:r>
          </a:p>
          <a:p>
            <a:pPr algn="l"/>
            <a:r>
              <a:rPr lang="pt-PT" sz="1100" dirty="0"/>
              <a:t>iL #  #2 #0 #0 #0 #Desc0 #Uni0 #&gt;= Li0 #&lt;= Ls0 #0</a:t>
            </a:r>
          </a:p>
          <a:p>
            <a:pPr algn="l"/>
            <a:r>
              <a:rPr lang="pt-PT" sz="1100" dirty="0"/>
              <a:t>1</a:t>
            </a:r>
          </a:p>
          <a:p>
            <a:pPr algn="l"/>
            <a:r>
              <a:rPr lang="pt-PT" sz="1100" dirty="0"/>
              <a:t>existe #Texto #3 #0 #0 #0 #O elemento existe # #∈ {"Sim","Não"} # #</a:t>
            </a:r>
          </a:p>
          <a:p>
            <a:pPr algn="l"/>
            <a:r>
              <a:rPr lang="pt-PT" sz="1100" dirty="0"/>
              <a:t>##Permite verificar a existência de um dado elemento num </a:t>
            </a:r>
          </a:p>
          <a:p>
            <a:pPr algn="l"/>
            <a:r>
              <a:rPr lang="pt-PT" sz="1100" dirty="0"/>
              <a:t>vetor de números [0,20], sem necessidade de estar ordenado. </a:t>
            </a:r>
          </a:p>
          <a:p>
            <a:pPr algn="l"/>
            <a:r>
              <a:rPr lang="pt-PT" sz="1100" dirty="0"/>
              <a:t>Quando encontra o elemento pára a pesquisa.##  iL = 1</a:t>
            </a:r>
          </a:p>
          <a:p>
            <a:pPr algn="l"/>
            <a:r>
              <a:rPr lang="pt-PT" sz="1100" dirty="0"/>
              <a:t>  ENQUANTO ((iL ≤ N) E (e ≠ V[iL]))</a:t>
            </a:r>
          </a:p>
          <a:p>
            <a:pPr algn="l"/>
            <a:r>
              <a:rPr lang="pt-PT" sz="1100" dirty="0"/>
              <a:t>    iL ← iL + 1</a:t>
            </a:r>
          </a:p>
          <a:p>
            <a:pPr algn="l"/>
            <a:r>
              <a:rPr lang="pt-PT" sz="1100" dirty="0"/>
              <a:t>  FIMENQUANTO</a:t>
            </a:r>
          </a:p>
          <a:p>
            <a:pPr algn="l"/>
            <a:r>
              <a:rPr lang="pt-PT" sz="1100" dirty="0"/>
              <a:t>  SE (iL ≤ N) ENTÃO</a:t>
            </a:r>
          </a:p>
          <a:p>
            <a:pPr algn="l"/>
            <a:r>
              <a:rPr lang="pt-PT" sz="1100" dirty="0"/>
              <a:t>     existe = "Sim"</a:t>
            </a:r>
          </a:p>
          <a:p>
            <a:pPr algn="l"/>
            <a:r>
              <a:rPr lang="pt-PT" sz="1100" dirty="0"/>
              <a:t>  SENÃO</a:t>
            </a:r>
          </a:p>
          <a:p>
            <a:pPr algn="l"/>
            <a:r>
              <a:rPr lang="pt-PT" sz="1100" dirty="0"/>
              <a:t>     existe = "Não"</a:t>
            </a:r>
          </a:p>
          <a:p>
            <a:pPr algn="l"/>
            <a:r>
              <a:rPr lang="pt-PT" sz="1100" dirty="0"/>
              <a:t>  FIMSE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891236" cy="39604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7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sequencial: V2 1/3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9</a:t>
            </a:fld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9252520" y="1412776"/>
            <a:ext cx="4572000" cy="432426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pt-PT" sz="1100" dirty="0" smtClean="0"/>
              <a:t>PerquisasequencialMelhorada</a:t>
            </a:r>
            <a:endParaRPr lang="pt-PT" sz="1100" dirty="0"/>
          </a:p>
          <a:p>
            <a:pPr algn="l"/>
            <a:r>
              <a:rPr lang="pt-PT" sz="1100" dirty="0"/>
              <a:t>2011-11-5 20:58:54</a:t>
            </a:r>
          </a:p>
          <a:p>
            <a:pPr algn="l"/>
            <a:r>
              <a:rPr lang="pt-PT" sz="1100" dirty="0"/>
              <a:t>Paulo Nunes</a:t>
            </a:r>
          </a:p>
          <a:p>
            <a:pPr algn="l"/>
            <a:r>
              <a:rPr lang="pt-PT" sz="1100" dirty="0"/>
              <a:t>1.1</a:t>
            </a:r>
          </a:p>
          <a:p>
            <a:pPr algn="l"/>
            <a:endParaRPr lang="pt-PT" sz="1100" dirty="0"/>
          </a:p>
          <a:p>
            <a:pPr algn="l"/>
            <a:r>
              <a:rPr lang="pt-PT" sz="1100" dirty="0"/>
              <a:t>0</a:t>
            </a:r>
          </a:p>
          <a:p>
            <a:pPr algn="l"/>
            <a:r>
              <a:rPr lang="pt-PT" sz="1100" dirty="0"/>
              <a:t>3</a:t>
            </a:r>
          </a:p>
          <a:p>
            <a:pPr algn="l"/>
            <a:r>
              <a:rPr lang="pt-PT" sz="1100" dirty="0"/>
              <a:t>e #Inteiro #2 #0 #0 #0 #Elemento a pesquisar #Uni0 #&gt;= 0 #&lt;= 20 #</a:t>
            </a:r>
          </a:p>
          <a:p>
            <a:pPr algn="l"/>
            <a:r>
              <a:rPr lang="pt-PT" sz="1100" dirty="0"/>
              <a:t>N #Inteiro #2 #0 #0 #0 #Dimensão do vetor # #&gt;= 1 # #</a:t>
            </a:r>
          </a:p>
          <a:p>
            <a:pPr algn="l"/>
            <a:r>
              <a:rPr lang="pt-PT" sz="1100" dirty="0"/>
              <a:t>V #Inteiro #2 #N #0 #0 #Vetor # #&gt;= 0 #&lt;= 20 #</a:t>
            </a:r>
          </a:p>
          <a:p>
            <a:pPr algn="l"/>
            <a:r>
              <a:rPr lang="pt-PT" sz="1100" dirty="0"/>
              <a:t>1</a:t>
            </a:r>
          </a:p>
          <a:p>
            <a:pPr algn="l"/>
            <a:r>
              <a:rPr lang="pt-PT" sz="1100" dirty="0"/>
              <a:t>iL #  #2 #0 #0 #0 #Desc0 #Uni0 #&gt;= Li0 #&lt;= Ls0 #0</a:t>
            </a:r>
          </a:p>
          <a:p>
            <a:pPr algn="l"/>
            <a:r>
              <a:rPr lang="pt-PT" sz="1100" dirty="0"/>
              <a:t>1</a:t>
            </a:r>
          </a:p>
          <a:p>
            <a:pPr algn="l"/>
            <a:r>
              <a:rPr lang="pt-PT" sz="1100" dirty="0"/>
              <a:t>existe #Texto #3 #0 #0 #0 #O elemento existe # #∈ {"Sim","Não"} # #</a:t>
            </a:r>
          </a:p>
          <a:p>
            <a:pPr algn="l"/>
            <a:r>
              <a:rPr lang="pt-PT" sz="1100" dirty="0"/>
              <a:t>##Permite verificar a existência de um dado elemento num </a:t>
            </a:r>
          </a:p>
          <a:p>
            <a:pPr algn="l"/>
            <a:r>
              <a:rPr lang="pt-PT" sz="1100" dirty="0"/>
              <a:t>vetor de números [0,20], sem necessidade de estar ordenado. </a:t>
            </a:r>
          </a:p>
          <a:p>
            <a:pPr algn="l"/>
            <a:r>
              <a:rPr lang="pt-PT" sz="1100" dirty="0"/>
              <a:t>Quando encontra o elemento pára a pesquisa.##  iL = 1</a:t>
            </a:r>
          </a:p>
          <a:p>
            <a:pPr algn="l"/>
            <a:r>
              <a:rPr lang="pt-PT" sz="1100" dirty="0"/>
              <a:t>  ENQUANTO ((iL ≤ N) E (e ≠ V[iL]))</a:t>
            </a:r>
          </a:p>
          <a:p>
            <a:pPr algn="l"/>
            <a:r>
              <a:rPr lang="pt-PT" sz="1100" dirty="0"/>
              <a:t>    iL ← iL + 1</a:t>
            </a:r>
          </a:p>
          <a:p>
            <a:pPr algn="l"/>
            <a:r>
              <a:rPr lang="pt-PT" sz="1100" dirty="0"/>
              <a:t>  FIMENQUANTO</a:t>
            </a:r>
          </a:p>
          <a:p>
            <a:pPr algn="l"/>
            <a:r>
              <a:rPr lang="pt-PT" sz="1100" dirty="0"/>
              <a:t>  SE (iL ≤ N) ENTÃO</a:t>
            </a:r>
          </a:p>
          <a:p>
            <a:pPr algn="l"/>
            <a:r>
              <a:rPr lang="pt-PT" sz="1100" dirty="0"/>
              <a:t>     existe = "Sim"</a:t>
            </a:r>
          </a:p>
          <a:p>
            <a:pPr algn="l"/>
            <a:r>
              <a:rPr lang="pt-PT" sz="1100" dirty="0"/>
              <a:t>  SENÃO</a:t>
            </a:r>
          </a:p>
          <a:p>
            <a:pPr algn="l"/>
            <a:r>
              <a:rPr lang="pt-PT" sz="1100" dirty="0"/>
              <a:t>     existe = "Não"</a:t>
            </a:r>
          </a:p>
          <a:p>
            <a:pPr algn="l"/>
            <a:r>
              <a:rPr lang="pt-PT" sz="1100" dirty="0"/>
              <a:t>  FIMSE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04140"/>
            <a:ext cx="7638430" cy="48769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37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loDiapositivos2007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_Ficheiros_Reservado_RH_template_apresentacao_ubi</Template>
  <TotalTime>13044</TotalTime>
  <Words>7148</Words>
  <Application>Microsoft Office PowerPoint</Application>
  <PresentationFormat>Apresentação no Ecrã (4:3)</PresentationFormat>
  <Paragraphs>1013</Paragraphs>
  <Slides>75</Slides>
  <Notes>0</Notes>
  <HiddenSlides>3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75</vt:i4>
      </vt:variant>
    </vt:vector>
  </HeadingPairs>
  <TitlesOfParts>
    <vt:vector size="76" baseType="lpstr">
      <vt:lpstr>ModeloDiapositivos2007</vt:lpstr>
      <vt:lpstr> vetores – pesquisa e ordenação </vt:lpstr>
      <vt:lpstr>Sumário</vt:lpstr>
      <vt:lpstr>técnicaS resolução problemas</vt:lpstr>
      <vt:lpstr>Métodos de pesquisa</vt:lpstr>
      <vt:lpstr>Espaço memória (N=1E4)</vt:lpstr>
      <vt:lpstr>Pesquisa sequencial 1/3</vt:lpstr>
      <vt:lpstr>Pesquisa sequencial 2/3</vt:lpstr>
      <vt:lpstr>Pesquisa sequencial 3/3</vt:lpstr>
      <vt:lpstr>Pesquisa sequencial: V2 1/3</vt:lpstr>
      <vt:lpstr>Pesquisa sequencial: V2 2/3</vt:lpstr>
      <vt:lpstr>Pesquisa sequencial: V2 3/3</vt:lpstr>
      <vt:lpstr>Pesquisa sequencial: V3 1/3</vt:lpstr>
      <vt:lpstr>Pesquisa sequencial: V3 2/3</vt:lpstr>
      <vt:lpstr>Pesquisa sequencial: V3 3/3</vt:lpstr>
      <vt:lpstr>Análise Pesquisa sequencial</vt:lpstr>
      <vt:lpstr>Análise P. sequencial (ord)</vt:lpstr>
      <vt:lpstr>Pesquisa binária</vt:lpstr>
      <vt:lpstr>Pesquisa binária 1/3</vt:lpstr>
      <vt:lpstr>Pesquisa binária 2/3</vt:lpstr>
      <vt:lpstr>Pesquisa binária 3/3</vt:lpstr>
      <vt:lpstr>análise</vt:lpstr>
      <vt:lpstr>sequencial - binária</vt:lpstr>
      <vt:lpstr>sequencial - binária</vt:lpstr>
      <vt:lpstr>CPU - Operações</vt:lpstr>
      <vt:lpstr>Algoritmos de ordenação de vetores</vt:lpstr>
      <vt:lpstr>Conceitos</vt:lpstr>
      <vt:lpstr>Exemplo: cartas</vt:lpstr>
      <vt:lpstr>Exemplo: cartas: Algoritmo</vt:lpstr>
      <vt:lpstr>Aplicações</vt:lpstr>
      <vt:lpstr>Tipos de ordens</vt:lpstr>
      <vt:lpstr>chaves de ordenação</vt:lpstr>
      <vt:lpstr>Exemplo: 1</vt:lpstr>
      <vt:lpstr>Exemplo: 2</vt:lpstr>
      <vt:lpstr>Exemplo: 3</vt:lpstr>
      <vt:lpstr>Exemplo: 4</vt:lpstr>
      <vt:lpstr>Exemplo: 4</vt:lpstr>
      <vt:lpstr>Exemplo: 4</vt:lpstr>
      <vt:lpstr>Métodos ordenação vetores</vt:lpstr>
      <vt:lpstr>Seleção: DOC</vt:lpstr>
      <vt:lpstr>ORD: Seleção: entrada</vt:lpstr>
      <vt:lpstr>Seleção: ordenação</vt:lpstr>
      <vt:lpstr>Seleção: saída</vt:lpstr>
      <vt:lpstr>Exemplo</vt:lpstr>
      <vt:lpstr>ordenação por inserção</vt:lpstr>
      <vt:lpstr>inserção: DOC</vt:lpstr>
      <vt:lpstr>inserção: ordenação</vt:lpstr>
      <vt:lpstr>inserção: comentários</vt:lpstr>
      <vt:lpstr>inserção melhorado</vt:lpstr>
      <vt:lpstr>inserção melhorado: DOC</vt:lpstr>
      <vt:lpstr>inserção melhorado: ordenação</vt:lpstr>
      <vt:lpstr>Bubblesort: DOC</vt:lpstr>
      <vt:lpstr>Bubblesort: ordenação</vt:lpstr>
      <vt:lpstr>quicksort</vt:lpstr>
      <vt:lpstr>quicksort: DOC</vt:lpstr>
      <vt:lpstr>quicksort: DOC</vt:lpstr>
      <vt:lpstr>quicksort: ordenação</vt:lpstr>
      <vt:lpstr>quicksort: DOC</vt:lpstr>
      <vt:lpstr>quicksort: ALG</vt:lpstr>
      <vt:lpstr>shellsort</vt:lpstr>
      <vt:lpstr>shellsort</vt:lpstr>
      <vt:lpstr>Apresentação do PowerPoint</vt:lpstr>
      <vt:lpstr>comparação</vt:lpstr>
      <vt:lpstr>Comparação - Métodos</vt:lpstr>
      <vt:lpstr>comparação</vt:lpstr>
      <vt:lpstr>Apresentação do PowerPoint</vt:lpstr>
      <vt:lpstr>Estável e não estável</vt:lpstr>
      <vt:lpstr>Adaptativos e não adaptativos </vt:lpstr>
      <vt:lpstr>direto e Indireto</vt:lpstr>
      <vt:lpstr>Interno e Externo</vt:lpstr>
      <vt:lpstr>Apresentação do PowerPoint</vt:lpstr>
      <vt:lpstr>Animação – Barras-fixo</vt:lpstr>
      <vt:lpstr>Animação – Barras-fixo</vt:lpstr>
      <vt:lpstr>Animação</vt:lpstr>
      <vt:lpstr>Bibliografia</vt:lpstr>
      <vt:lpstr>Links: ordenação visual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pnunes</dc:creator>
  <cp:lastModifiedBy>pnunes</cp:lastModifiedBy>
  <cp:revision>1315</cp:revision>
  <cp:lastPrinted>2011-11-06T21:48:47Z</cp:lastPrinted>
  <dcterms:created xsi:type="dcterms:W3CDTF">2009-02-04T15:37:43Z</dcterms:created>
  <dcterms:modified xsi:type="dcterms:W3CDTF">2011-11-14T12:27:04Z</dcterms:modified>
</cp:coreProperties>
</file>