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99FF33"/>
    <a:srgbClr val="0066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93" autoAdjust="0"/>
  </p:normalViewPr>
  <p:slideViewPr>
    <p:cSldViewPr>
      <p:cViewPr>
        <p:scale>
          <a:sx n="84" d="100"/>
          <a:sy n="84" d="100"/>
        </p:scale>
        <p:origin x="-114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PT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6A701F-29AA-4C89-BBB8-800F8334EA58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PT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Faça 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PT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B716AB-50AD-4DBF-974C-75421EA69502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5E-FB4B-4317-B75B-86E8C76186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33600" cy="5689600"/>
          </a:xfrm>
          <a:prstGeom prst="rect">
            <a:avLst/>
          </a:prstGeo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48400" cy="56896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1529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1529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89363"/>
            <a:ext cx="4152900" cy="2341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789363"/>
            <a:ext cx="4152900" cy="2341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501122" cy="631844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23850" y="1773238"/>
            <a:ext cx="4191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67250" y="1773238"/>
            <a:ext cx="4191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501122" cy="631844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501122" cy="631844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501122" cy="631844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73238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Faça 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 rot="-5362048">
            <a:off x="8019257" y="5693569"/>
            <a:ext cx="1979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600">
                <a:latin typeface="Tw Cen MT" pitchFamily="34" charset="0"/>
              </a:rPr>
              <a:t>Mod.AFTEBI.P-052.rev02</a:t>
            </a:r>
          </a:p>
        </p:txBody>
      </p:sp>
      <p:pic>
        <p:nvPicPr>
          <p:cNvPr id="1071" name="Picture 4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1625" y="112713"/>
            <a:ext cx="1350963" cy="1444625"/>
          </a:xfrm>
          <a:prstGeom prst="rect">
            <a:avLst/>
          </a:prstGeom>
          <a:noFill/>
        </p:spPr>
      </p:pic>
      <p:pic>
        <p:nvPicPr>
          <p:cNvPr id="1073" name="Picture 49" descr="Logos_apoios_rodapé_final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863" y="6308725"/>
            <a:ext cx="31813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7929586" y="6286520"/>
            <a:ext cx="857256" cy="357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AA9ED9-3348-4919-A034-A76A00F9DC72}" type="slidenum">
              <a:rPr kumimoji="0" lang="pt-PT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 userDrawn="1"/>
        </p:nvSpPr>
        <p:spPr bwMode="auto">
          <a:xfrm>
            <a:off x="5500694" y="188913"/>
            <a:ext cx="335758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300" b="1" dirty="0">
                <a:latin typeface="Tw Cen MT" pitchFamily="34" charset="0"/>
              </a:rPr>
              <a:t>CURSO</a:t>
            </a:r>
            <a:r>
              <a:rPr lang="pt-PT" sz="1300" b="1" dirty="0" smtClean="0">
                <a:latin typeface="Tw Cen MT" pitchFamily="34" charset="0"/>
              </a:rPr>
              <a:t>: </a:t>
            </a:r>
            <a:r>
              <a:rPr lang="pt-PT" sz="1050" b="1" dirty="0" smtClean="0">
                <a:latin typeface="Tw Cen MT" pitchFamily="34" charset="0"/>
              </a:rPr>
              <a:t>CET</a:t>
            </a:r>
            <a:r>
              <a:rPr lang="pt-PT" sz="1050" b="1" baseline="0" dirty="0" smtClean="0">
                <a:latin typeface="Tw Cen MT" pitchFamily="34" charset="0"/>
              </a:rPr>
              <a:t> Desenvolvimento de Produtos Multimédia</a:t>
            </a:r>
            <a:r>
              <a:rPr lang="pt-PT" sz="1300" b="1" dirty="0">
                <a:latin typeface="Tw Cen MT" pitchFamily="34" charset="0"/>
              </a:rPr>
              <a:t/>
            </a:r>
            <a:br>
              <a:rPr lang="pt-PT" sz="1300" b="1" dirty="0">
                <a:latin typeface="Tw Cen MT" pitchFamily="34" charset="0"/>
              </a:rPr>
            </a:br>
            <a:r>
              <a:rPr lang="pt-PT" sz="1300" b="1" dirty="0">
                <a:latin typeface="Tw Cen MT" pitchFamily="34" charset="0"/>
              </a:rPr>
              <a:t>DISCIPLINA</a:t>
            </a:r>
            <a:r>
              <a:rPr lang="pt-PT" sz="1300" b="1" dirty="0" smtClean="0">
                <a:latin typeface="Tw Cen MT" pitchFamily="34" charset="0"/>
              </a:rPr>
              <a:t>: Introdução</a:t>
            </a:r>
            <a:r>
              <a:rPr lang="pt-PT" sz="1300" b="1" baseline="0" dirty="0" smtClean="0">
                <a:latin typeface="Tw Cen MT" pitchFamily="34" charset="0"/>
              </a:rPr>
              <a:t> à Programação</a:t>
            </a:r>
            <a:endParaRPr lang="pt-PT" sz="1300" b="1" dirty="0">
              <a:latin typeface="Tw Cen MT" pitchFamily="34" charset="0"/>
            </a:endParaRPr>
          </a:p>
          <a:p>
            <a:r>
              <a:rPr lang="pt-PT" sz="1300" b="1" dirty="0">
                <a:latin typeface="Tw Cen MT" pitchFamily="34" charset="0"/>
              </a:rPr>
              <a:t>ANO LECTIVO</a:t>
            </a:r>
            <a:r>
              <a:rPr lang="pt-PT" sz="1300" b="1" dirty="0" smtClean="0">
                <a:latin typeface="Tw Cen MT" pitchFamily="34" charset="0"/>
              </a:rPr>
              <a:t>: 2010</a:t>
            </a:r>
            <a:r>
              <a:rPr lang="pt-PT" sz="1300" b="1" baseline="0" dirty="0" smtClean="0">
                <a:latin typeface="Tw Cen MT" pitchFamily="34" charset="0"/>
              </a:rPr>
              <a:t> / 2011</a:t>
            </a:r>
            <a:endParaRPr lang="pt-PT" sz="1300" b="1" dirty="0">
              <a:latin typeface="Tw Cen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400" b="1">
          <a:solidFill>
            <a:srgbClr val="99FF33"/>
          </a:solidFill>
          <a:effectLst>
            <a:outerShdw blurRad="38100" dist="38100" dir="2700000" algn="tl">
              <a:srgbClr val="C0C0C0"/>
            </a:outerShdw>
          </a:effectLst>
          <a:latin typeface="Tw Cen M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package" Target="../embeddings/Microsoft_Office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png"/><Relationship Id="rId4" Type="http://schemas.openxmlformats.org/officeDocument/2006/relationships/package" Target="../embeddings/Microsoft_Office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package" Target="../embeddings/Microsoft_Office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png"/><Relationship Id="rId4" Type="http://schemas.openxmlformats.org/officeDocument/2006/relationships/package" Target="../embeddings/Microsoft_Office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package" Target="../embeddings/Microsoft_Office_Word_Document16.docx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C/CatalogC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clibra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package" Target="../embeddings/Microsoft_Office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Introdução à Programação</a:t>
            </a:r>
            <a:br>
              <a:rPr lang="pt-PT" dirty="0" smtClean="0"/>
            </a:br>
            <a:r>
              <a:rPr lang="pt-PT" sz="3600" dirty="0" smtClean="0"/>
              <a:t> </a:t>
            </a:r>
            <a:r>
              <a:rPr lang="pt-PT" sz="3600" dirty="0" smtClean="0"/>
              <a:t>Estruturas de dados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José Quitério</a:t>
            </a:r>
          </a:p>
          <a:p>
            <a:pPr algn="r"/>
            <a:r>
              <a:rPr lang="pt-PT" dirty="0" smtClean="0"/>
              <a:t>Paulo Nunes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Paulo Nunes, 2007/2008</a:t>
            </a:r>
            <a:endParaRPr lang="en-US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/>
          <a:p>
            <a:fld id="{1143070C-834D-4266-AD53-FC7659953D8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646113" y="569913"/>
          <a:ext cx="7658100" cy="5691187"/>
        </p:xfrm>
        <a:graphic>
          <a:graphicData uri="http://schemas.openxmlformats.org/presentationml/2006/ole">
            <p:oleObj spid="_x0000_s8194" name="Document" r:id="rId4" imgW="9304358" imgH="6931443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Estrutura dentro de estruturas</a:t>
            </a:r>
            <a:endParaRPr lang="pt-PT" dirty="0"/>
          </a:p>
        </p:txBody>
      </p:sp>
      <p:graphicFrame>
        <p:nvGraphicFramePr>
          <p:cNvPr id="196610" name="Content Placeholder 6"/>
          <p:cNvGraphicFramePr>
            <a:graphicFrameLocks noChangeAspect="1"/>
          </p:cNvGraphicFramePr>
          <p:nvPr/>
        </p:nvGraphicFramePr>
        <p:xfrm>
          <a:off x="3929058" y="1142984"/>
          <a:ext cx="7691437" cy="5937250"/>
        </p:xfrm>
        <a:graphic>
          <a:graphicData uri="http://schemas.openxmlformats.org/presentationml/2006/ole">
            <p:oleObj spid="_x0000_s9218" name="Document" r:id="rId4" imgW="9329039" imgH="7216091" progId="Word.Document.12">
              <p:embed/>
            </p:oleObj>
          </a:graphicData>
        </a:graphic>
      </p:graphicFrame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2428868"/>
            <a:ext cx="2714644" cy="149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Acessando uma estrutura com ponteiros (-&gt;)</a:t>
            </a:r>
            <a:endParaRPr lang="pt-PT" dirty="0"/>
          </a:p>
        </p:txBody>
      </p:sp>
      <p:graphicFrame>
        <p:nvGraphicFramePr>
          <p:cNvPr id="196610" name="Content Placeholder 6"/>
          <p:cNvGraphicFramePr>
            <a:graphicFrameLocks noChangeAspect="1"/>
          </p:cNvGraphicFramePr>
          <p:nvPr/>
        </p:nvGraphicFramePr>
        <p:xfrm>
          <a:off x="1285852" y="1146175"/>
          <a:ext cx="7670800" cy="5711825"/>
        </p:xfrm>
        <a:graphic>
          <a:graphicData uri="http://schemas.openxmlformats.org/presentationml/2006/ole">
            <p:oleObj spid="_x0000_s10242" name="Document" r:id="rId4" imgW="9333778" imgH="7194270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Vectores/matrizes/estruturas</a:t>
            </a:r>
            <a:endParaRPr lang="pt-PT" dirty="0"/>
          </a:p>
        </p:txBody>
      </p:sp>
      <p:graphicFrame>
        <p:nvGraphicFramePr>
          <p:cNvPr id="217090" name="Content Placeholder 6"/>
          <p:cNvGraphicFramePr>
            <a:graphicFrameLocks noChangeAspect="1"/>
          </p:cNvGraphicFramePr>
          <p:nvPr/>
        </p:nvGraphicFramePr>
        <p:xfrm>
          <a:off x="569913" y="1570038"/>
          <a:ext cx="7670800" cy="4756150"/>
        </p:xfrm>
        <a:graphic>
          <a:graphicData uri="http://schemas.openxmlformats.org/presentationml/2006/ole">
            <p:oleObj spid="_x0000_s11266" name="Document" r:id="rId4" imgW="9341354" imgH="610517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Estruturas - funções</a:t>
            </a:r>
            <a:endParaRPr lang="pt-P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Paulo Nunes, 2007/2008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fld id="{1143070C-834D-4266-AD53-FC7659953D8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8114" name="Content Placeholder 6"/>
          <p:cNvGraphicFramePr>
            <a:graphicFrameLocks noChangeAspect="1"/>
          </p:cNvGraphicFramePr>
          <p:nvPr/>
        </p:nvGraphicFramePr>
        <p:xfrm>
          <a:off x="428596" y="1571612"/>
          <a:ext cx="7691437" cy="5164138"/>
        </p:xfrm>
        <a:graphic>
          <a:graphicData uri="http://schemas.openxmlformats.org/presentationml/2006/ole">
            <p:oleObj spid="_x0000_s12290" name="Document" r:id="rId4" imgW="9387170" imgH="676669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Vectores - Estruturas - funções</a:t>
            </a:r>
            <a:endParaRPr lang="pt-PT" dirty="0"/>
          </a:p>
        </p:txBody>
      </p:sp>
      <p:graphicFrame>
        <p:nvGraphicFramePr>
          <p:cNvPr id="218114" name="Content Placeholder 6"/>
          <p:cNvGraphicFramePr>
            <a:graphicFrameLocks noChangeAspect="1"/>
          </p:cNvGraphicFramePr>
          <p:nvPr/>
        </p:nvGraphicFramePr>
        <p:xfrm>
          <a:off x="857224" y="1428736"/>
          <a:ext cx="7302498" cy="5885888"/>
        </p:xfrm>
        <a:graphic>
          <a:graphicData uri="http://schemas.openxmlformats.org/presentationml/2006/ole">
            <p:oleObj spid="_x0000_s13314" name="Document" r:id="rId4" imgW="9444530" imgH="7599170" progId="Word.Document.12">
              <p:embed/>
            </p:oleObj>
          </a:graphicData>
        </a:graphic>
      </p:graphicFrame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3643314"/>
            <a:ext cx="318080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Estruturas – Vector/matriz - inicialização</a:t>
            </a:r>
            <a:endParaRPr lang="pt-PT" dirty="0"/>
          </a:p>
        </p:txBody>
      </p:sp>
      <p:graphicFrame>
        <p:nvGraphicFramePr>
          <p:cNvPr id="218114" name="Content Placeholder 6"/>
          <p:cNvGraphicFramePr>
            <a:graphicFrameLocks noChangeAspect="1"/>
          </p:cNvGraphicFramePr>
          <p:nvPr/>
        </p:nvGraphicFramePr>
        <p:xfrm>
          <a:off x="500034" y="2000240"/>
          <a:ext cx="8466138" cy="4335462"/>
        </p:xfrm>
        <a:graphic>
          <a:graphicData uri="http://schemas.openxmlformats.org/presentationml/2006/ole">
            <p:oleObj spid="_x0000_s14338" name="Document" r:id="rId4" imgW="10446703" imgH="534288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Estruturas – Vector/matriz – ler/escrever/posição</a:t>
            </a:r>
            <a:endParaRPr lang="pt-PT" dirty="0"/>
          </a:p>
        </p:txBody>
      </p:sp>
      <p:graphicFrame>
        <p:nvGraphicFramePr>
          <p:cNvPr id="218114" name="Content Placeholder 6"/>
          <p:cNvGraphicFramePr>
            <a:graphicFrameLocks noChangeAspect="1"/>
          </p:cNvGraphicFramePr>
          <p:nvPr/>
        </p:nvGraphicFramePr>
        <p:xfrm>
          <a:off x="215900" y="1709738"/>
          <a:ext cx="8723313" cy="4648200"/>
        </p:xfrm>
        <a:graphic>
          <a:graphicData uri="http://schemas.openxmlformats.org/presentationml/2006/ole">
            <p:oleObj spid="_x0000_s15362" name="Document" r:id="rId4" imgW="11091731" imgH="5715034" progId="Word.Document.12">
              <p:embed/>
            </p:oleObj>
          </a:graphicData>
        </a:graphic>
      </p:graphicFrame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5260797"/>
            <a:ext cx="2571768" cy="159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857496"/>
            <a:ext cx="2780060" cy="172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8355" name="Content Placeholder 6"/>
          <p:cNvGraphicFramePr>
            <a:graphicFrameLocks noChangeAspect="1"/>
          </p:cNvGraphicFramePr>
          <p:nvPr/>
        </p:nvGraphicFramePr>
        <p:xfrm>
          <a:off x="1117056" y="1285860"/>
          <a:ext cx="6339397" cy="5102217"/>
        </p:xfrm>
        <a:graphic>
          <a:graphicData uri="http://schemas.openxmlformats.org/presentationml/2006/ole">
            <p:oleObj spid="_x0000_s16386" name="Document" r:id="rId5" imgW="9463650" imgH="759737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Enumerações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800" dirty="0" smtClean="0"/>
              <a:t>Uma </a:t>
            </a:r>
            <a:r>
              <a:rPr lang="pt-PT" sz="2800" b="1" dirty="0" smtClean="0"/>
              <a:t>estrutura (“struct”) é uma série de localizações, </a:t>
            </a:r>
            <a:r>
              <a:rPr lang="pt-PT" sz="2800" dirty="0" smtClean="0"/>
              <a:t>possivelmente de tipos distintos. Cada localização é denominada </a:t>
            </a:r>
            <a:r>
              <a:rPr lang="pt-PT" sz="2800" b="1" dirty="0" smtClean="0"/>
              <a:t>campo.</a:t>
            </a:r>
          </a:p>
          <a:p>
            <a:r>
              <a:rPr lang="pt-PT" sz="2800" dirty="0" smtClean="0"/>
              <a:t>Sintaxe:</a:t>
            </a:r>
          </a:p>
          <a:p>
            <a:endParaRPr lang="pt-PT" sz="2800" dirty="0" smtClean="0"/>
          </a:p>
          <a:p>
            <a:pPr lvl="1">
              <a:buNone/>
            </a:pPr>
            <a:r>
              <a:rPr lang="pt-PT" sz="3600" dirty="0" smtClean="0">
                <a:solidFill>
                  <a:srgbClr val="0070C0"/>
                </a:solidFill>
              </a:rPr>
              <a:t>struct [Identificador] { </a:t>
            </a:r>
          </a:p>
          <a:p>
            <a:pPr lvl="1">
              <a:buNone/>
            </a:pPr>
            <a:r>
              <a:rPr lang="pt-PT" sz="3600" dirty="0" smtClean="0">
                <a:solidFill>
                  <a:srgbClr val="0070C0"/>
                </a:solidFill>
              </a:rPr>
              <a:t>	{DeclaraçãoVariável}+ </a:t>
            </a:r>
          </a:p>
          <a:p>
            <a:pPr lvl="1">
              <a:buNone/>
            </a:pPr>
            <a:r>
              <a:rPr lang="pt-PT" sz="3600" dirty="0" smtClean="0">
                <a:solidFill>
                  <a:srgbClr val="0070C0"/>
                </a:solidFill>
              </a:rPr>
              <a:t>} </a:t>
            </a:r>
            <a:r>
              <a:rPr lang="pt-PT" sz="2800" dirty="0" smtClean="0">
                <a:solidFill>
                  <a:srgbClr val="0070C0"/>
                </a:solidFill>
              </a:rPr>
              <a:t>[Id [=Expressão]] {, Id [=Expressão] }*</a:t>
            </a:r>
            <a:r>
              <a:rPr lang="pt-PT" sz="3600" dirty="0" smtClean="0">
                <a:solidFill>
                  <a:srgbClr val="0070C0"/>
                </a:solidFill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Enumerações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dirty="0" smtClean="0"/>
              <a:t> </a:t>
            </a:r>
            <a:r>
              <a:rPr lang="pt-PT" dirty="0" smtClean="0"/>
              <a:t>Uma enumeração é um tipo de dados definido pelo utilizador cujos valores consistem de um conjunto de constantes nomeadas</a:t>
            </a:r>
          </a:p>
          <a:p>
            <a:pPr>
              <a:buNone/>
            </a:pPr>
            <a:r>
              <a:rPr lang="pt-PT" dirty="0" smtClean="0"/>
              <a:t>Exemplos:</a:t>
            </a:r>
          </a:p>
          <a:p>
            <a:pPr>
              <a:buNone/>
            </a:pPr>
            <a:r>
              <a:rPr lang="pt-PT" b="1" dirty="0" err="1" smtClean="0"/>
              <a:t>enum</a:t>
            </a:r>
            <a:r>
              <a:rPr lang="pt-PT" b="1" dirty="0" smtClean="0"/>
              <a:t> Cor {VERMELHO, VERDE, AZUL};</a:t>
            </a:r>
          </a:p>
          <a:p>
            <a:pPr>
              <a:buNone/>
            </a:pPr>
            <a:r>
              <a:rPr lang="pt-PT" dirty="0" smtClean="0"/>
              <a:t>// valores: 0, 1, 2</a:t>
            </a:r>
          </a:p>
          <a:p>
            <a:pPr>
              <a:buNone/>
            </a:pPr>
            <a:r>
              <a:rPr lang="pt-PT" b="1" dirty="0" err="1" smtClean="0"/>
              <a:t>enum</a:t>
            </a:r>
            <a:r>
              <a:rPr lang="pt-PT" b="1" dirty="0" smtClean="0"/>
              <a:t> </a:t>
            </a:r>
            <a:r>
              <a:rPr lang="pt-PT" b="1" dirty="0" err="1" smtClean="0"/>
              <a:t>DiaSemana</a:t>
            </a:r>
            <a:r>
              <a:rPr lang="pt-PT" b="1" dirty="0" smtClean="0"/>
              <a:t> {domingo=1, segunda, </a:t>
            </a:r>
            <a:r>
              <a:rPr lang="pt-PT" b="1" dirty="0" err="1" smtClean="0"/>
              <a:t>terca</a:t>
            </a:r>
            <a:r>
              <a:rPr lang="pt-PT" b="1" dirty="0" smtClean="0"/>
              <a:t>, quarta,</a:t>
            </a:r>
          </a:p>
          <a:p>
            <a:pPr>
              <a:buNone/>
            </a:pPr>
            <a:r>
              <a:rPr lang="pt-PT" dirty="0" smtClean="0"/>
              <a:t>quinta, sexta, </a:t>
            </a:r>
            <a:r>
              <a:rPr lang="pt-PT" dirty="0" err="1" smtClean="0"/>
              <a:t>sabado</a:t>
            </a:r>
            <a:r>
              <a:rPr lang="pt-PT" dirty="0" smtClean="0"/>
              <a:t>};</a:t>
            </a:r>
          </a:p>
          <a:p>
            <a:pPr>
              <a:buNone/>
            </a:pPr>
            <a:r>
              <a:rPr lang="pt-PT" dirty="0" smtClean="0"/>
              <a:t>// valores: 1, 2, ..., 7</a:t>
            </a:r>
          </a:p>
          <a:p>
            <a:pPr>
              <a:buNone/>
            </a:pPr>
            <a:r>
              <a:rPr lang="pt-PT" dirty="0" smtClean="0"/>
              <a:t>Cor </a:t>
            </a:r>
            <a:r>
              <a:rPr lang="pt-PT" dirty="0" err="1" smtClean="0"/>
              <a:t>minhaFavorita</a:t>
            </a:r>
            <a:r>
              <a:rPr lang="pt-PT" dirty="0" smtClean="0"/>
              <a:t> = VERMELHO;</a:t>
            </a:r>
          </a:p>
          <a:p>
            <a:pPr>
              <a:buNone/>
            </a:pPr>
            <a:r>
              <a:rPr lang="pt-PT" dirty="0" smtClean="0"/>
              <a:t>• Pode-se usar uma enumeração como um inteiro  (inverso só com </a:t>
            </a:r>
            <a:r>
              <a:rPr lang="pt-PT" i="1" dirty="0" err="1" smtClean="0"/>
              <a:t>cast</a:t>
            </a:r>
            <a:r>
              <a:rPr lang="pt-PT" i="1" dirty="0" smtClean="0"/>
              <a:t>)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Bibliografia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>
                <a:hlinkClick r:id="rId3"/>
              </a:rPr>
              <a:t>http://www.cplusplus.com/reference/clibrary/cstdio/</a:t>
            </a:r>
          </a:p>
          <a:p>
            <a:endParaRPr lang="pt-PT" sz="2800" dirty="0" smtClean="0">
              <a:hlinkClick r:id="rId3"/>
            </a:endParaRPr>
          </a:p>
          <a:p>
            <a:r>
              <a:rPr lang="pt-PT" sz="2800" dirty="0" smtClean="0">
                <a:hlinkClick r:id="rId3"/>
              </a:rPr>
              <a:t>http://www.java2s.com/Code/C/CatalogC.htm</a:t>
            </a:r>
            <a:endParaRPr lang="pt-PT" sz="2800" dirty="0" smtClean="0"/>
          </a:p>
          <a:p>
            <a:endParaRPr lang="pt-PT" sz="2800" dirty="0" smtClean="0"/>
          </a:p>
          <a:p>
            <a:r>
              <a:rPr lang="pt-PT" sz="2800" dirty="0" smtClean="0">
                <a:hlinkClick r:id="rId4"/>
              </a:rPr>
              <a:t>http://www.cplusplus.com/reference/clibrary/</a:t>
            </a:r>
            <a:endParaRPr lang="pt-PT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endParaRPr lang="pt-PT" dirty="0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642910" y="1643050"/>
          <a:ext cx="7681912" cy="5948363"/>
        </p:xfrm>
        <a:graphic>
          <a:graphicData uri="http://schemas.openxmlformats.org/presentationml/2006/ole">
            <p:oleObj spid="_x0000_s1026" name="Document" r:id="rId4" imgW="9343158" imgH="7224502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 – Declaração (h1)</a:t>
            </a:r>
            <a:endParaRPr lang="pt-PT" dirty="0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569913" y="1646238"/>
          <a:ext cx="7681912" cy="4819650"/>
        </p:xfrm>
        <a:graphic>
          <a:graphicData uri="http://schemas.openxmlformats.org/presentationml/2006/ole">
            <p:oleObj spid="_x0000_s2050" name="Document" r:id="rId4" imgW="9373822" imgH="5842082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Declarando variáveis do tipo de uma estrutura criada</a:t>
            </a:r>
            <a:endParaRPr lang="pt-PT" dirty="0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500034" y="1643050"/>
          <a:ext cx="7648575" cy="5668962"/>
        </p:xfrm>
        <a:graphic>
          <a:graphicData uri="http://schemas.openxmlformats.org/presentationml/2006/ole">
            <p:oleObj spid="_x0000_s3074" name="Document" r:id="rId4" imgW="9333778" imgH="6903821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Definição-Declaração-Inicialização</a:t>
            </a:r>
            <a:endParaRPr lang="pt-PT" dirty="0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646113" y="1925638"/>
          <a:ext cx="7669212" cy="4464050"/>
        </p:xfrm>
        <a:graphic>
          <a:graphicData uri="http://schemas.openxmlformats.org/presentationml/2006/ole">
            <p:oleObj spid="_x0000_s4098" name="Document" r:id="rId4" imgW="9341354" imgH="5413428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Declaração-Inicialização</a:t>
            </a:r>
            <a:endParaRPr lang="pt-PT" dirty="0"/>
          </a:p>
        </p:txBody>
      </p:sp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646113" y="1925638"/>
          <a:ext cx="8401050" cy="4443412"/>
        </p:xfrm>
        <a:graphic>
          <a:graphicData uri="http://schemas.openxmlformats.org/presentationml/2006/ole">
            <p:oleObj spid="_x0000_s5122" name="Document" r:id="rId4" imgW="10221232" imgH="5397592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Content Placeholder 6"/>
          <p:cNvGraphicFramePr>
            <a:graphicFrameLocks noChangeAspect="1"/>
          </p:cNvGraphicFramePr>
          <p:nvPr/>
        </p:nvGraphicFramePr>
        <p:xfrm>
          <a:off x="1714480" y="500042"/>
          <a:ext cx="6265854" cy="5614987"/>
        </p:xfrm>
        <a:graphic>
          <a:graphicData uri="http://schemas.openxmlformats.org/presentationml/2006/ole">
            <p:oleObj spid="_x0000_s6146" name="Document" r:id="rId4" imgW="9304358" imgH="7636256" progId="Word.Document.12">
              <p:embed/>
            </p:oleObj>
          </a:graphicData>
        </a:graphic>
      </p:graphicFrame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2928934"/>
            <a:ext cx="313401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typedef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Ao preceder o que seria uma definição de variáveis por </a:t>
            </a:r>
            <a:r>
              <a:rPr lang="pt-PT" sz="2400" b="1" dirty="0" smtClean="0">
                <a:solidFill>
                  <a:srgbClr val="0000CC"/>
                </a:solidFill>
              </a:rPr>
              <a:t>typedef</a:t>
            </a:r>
            <a:r>
              <a:rPr lang="pt-PT" sz="2400" b="1" dirty="0" smtClean="0"/>
              <a:t>, o que seriam nomes de variáveis passam a ser </a:t>
            </a:r>
            <a:r>
              <a:rPr lang="pt-PT" sz="2400" dirty="0" smtClean="0"/>
              <a:t>nomes de tipos (com equivalência estrutural)</a:t>
            </a:r>
          </a:p>
          <a:p>
            <a:r>
              <a:rPr lang="pt-PT" sz="2400" dirty="0" smtClean="0"/>
              <a:t>Útil para simplificar declaração de tipos e variáveis envolvendo apontadores, arrays, etc.</a:t>
            </a:r>
          </a:p>
          <a:p>
            <a:endParaRPr lang="pt-PT" dirty="0"/>
          </a:p>
        </p:txBody>
      </p:sp>
      <p:graphicFrame>
        <p:nvGraphicFramePr>
          <p:cNvPr id="198659" name="Content Placeholder 6"/>
          <p:cNvGraphicFramePr>
            <a:graphicFrameLocks noChangeAspect="1"/>
          </p:cNvGraphicFramePr>
          <p:nvPr/>
        </p:nvGraphicFramePr>
        <p:xfrm>
          <a:off x="3990975" y="3643314"/>
          <a:ext cx="5153025" cy="2840038"/>
        </p:xfrm>
        <a:graphic>
          <a:graphicData uri="http://schemas.openxmlformats.org/presentationml/2006/ole">
            <p:oleObj spid="_x0000_s7170" name="Document" r:id="rId4" imgW="6266568" imgH="3468070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o de apresentação predefinido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C:\Programas\Microsoft Office\Templates\Estruturas de Apresentação\Riscas grossas.pot</Template>
  <TotalTime>945</TotalTime>
  <Words>254</Words>
  <Application>Microsoft Office PowerPoint</Application>
  <PresentationFormat>On-screen Show (4:3)</PresentationFormat>
  <Paragraphs>64</Paragraphs>
  <Slides>21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Modelo de apresentação predefinido</vt:lpstr>
      <vt:lpstr>Document</vt:lpstr>
      <vt:lpstr>Introdução à Programação  Estruturas de dados </vt:lpstr>
      <vt:lpstr>Estrutura</vt:lpstr>
      <vt:lpstr>Definição</vt:lpstr>
      <vt:lpstr>Definição – Declaração (h1)</vt:lpstr>
      <vt:lpstr>Declarando variáveis do tipo de uma estrutura criada</vt:lpstr>
      <vt:lpstr>Definição-Declaração-Inicialização</vt:lpstr>
      <vt:lpstr>Declaração-Inicialização</vt:lpstr>
      <vt:lpstr>Slide 8</vt:lpstr>
      <vt:lpstr>typedef</vt:lpstr>
      <vt:lpstr>Slide 10</vt:lpstr>
      <vt:lpstr>Estrutura dentro de estruturas</vt:lpstr>
      <vt:lpstr>Acessando uma estrutura com ponteiros (-&gt;)</vt:lpstr>
      <vt:lpstr>Vectores/matrizes/estruturas</vt:lpstr>
      <vt:lpstr>Estruturas - funções</vt:lpstr>
      <vt:lpstr>Vectores - Estruturas - funções</vt:lpstr>
      <vt:lpstr>Estruturas – Vector/matriz - inicialização</vt:lpstr>
      <vt:lpstr>Estruturas – Vector/matriz – ler/escrever/posição</vt:lpstr>
      <vt:lpstr>Slide 18</vt:lpstr>
      <vt:lpstr>Enumerações</vt:lpstr>
      <vt:lpstr>Enumerações </vt:lpstr>
      <vt:lpstr>Bibliografia</vt:lpstr>
    </vt:vector>
  </TitlesOfParts>
  <Company>Citeve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smadaleno</dc:creator>
  <cp:lastModifiedBy>pnunes</cp:lastModifiedBy>
  <cp:revision>260</cp:revision>
  <dcterms:created xsi:type="dcterms:W3CDTF">2006-04-05T09:41:52Z</dcterms:created>
  <dcterms:modified xsi:type="dcterms:W3CDTF">2010-04-23T15:00:51Z</dcterms:modified>
</cp:coreProperties>
</file>