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70" r:id="rId13"/>
    <p:sldId id="272" r:id="rId14"/>
    <p:sldId id="273" r:id="rId15"/>
    <p:sldId id="274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4706" autoAdjust="0"/>
  </p:normalViewPr>
  <p:slideViewPr>
    <p:cSldViewPr snapToGrid="0">
      <p:cViewPr varScale="1">
        <p:scale>
          <a:sx n="41" d="100"/>
          <a:sy n="41" d="100"/>
        </p:scale>
        <p:origin x="1628" y="40"/>
      </p:cViewPr>
      <p:guideLst/>
    </p:cSldViewPr>
  </p:slideViewPr>
  <p:outlineViewPr>
    <p:cViewPr>
      <p:scale>
        <a:sx n="33" d="100"/>
        <a:sy n="33" d="100"/>
      </p:scale>
      <p:origin x="0" y="-20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9DF4E-3E57-4179-9A3D-D923E17EA693}" type="datetimeFigureOut">
              <a:rPr lang="pt-PT" smtClean="0"/>
              <a:t>19/02/2022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5D3B3-D8E5-4595-9273-61BB83AAF4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591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1854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817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641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43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93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24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42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2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165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 dirty="0">
              <a:solidFill>
                <a:srgbClr val="00013C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25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75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5D3B3-D8E5-4595-9273-61BB83AAF49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07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jangoproject.com/en/4.0/intro/tutorial01/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FDDdAsUcJ-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AC79F-8CF5-4E5D-9A6F-E624CD9BD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Desenvolvimento de </a:t>
            </a:r>
            <a:r>
              <a:rPr lang="pt-PT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Back-end</a:t>
            </a:r>
            <a:r>
              <a:rPr lang="pt-PT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Django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E20B0B-7207-4650-A3B1-CD6B29C25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D7E644-CAC1-4011-9DB8-DE447E7CD096}"/>
              </a:ext>
            </a:extLst>
          </p:cNvPr>
          <p:cNvSpPr txBox="1">
            <a:spLocks/>
          </p:cNvSpPr>
          <p:nvPr/>
        </p:nvSpPr>
        <p:spPr>
          <a:xfrm>
            <a:off x="8131850" y="5843868"/>
            <a:ext cx="4060150" cy="425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Docente: Prof. Doutor Carlos Carreto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9F778456-74D4-43D3-AFEF-76A4C4ADB894}"/>
              </a:ext>
            </a:extLst>
          </p:cNvPr>
          <p:cNvSpPr txBox="1">
            <a:spLocks/>
          </p:cNvSpPr>
          <p:nvPr/>
        </p:nvSpPr>
        <p:spPr>
          <a:xfrm>
            <a:off x="6802989" y="3752989"/>
            <a:ext cx="4118384" cy="569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800" dirty="0"/>
              <a:t>Workshop com Agostinho Pina Ramos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62DD45D0-1ED2-49E9-9C82-E174D9F7DA11}"/>
              </a:ext>
            </a:extLst>
          </p:cNvPr>
          <p:cNvSpPr txBox="1">
            <a:spLocks/>
          </p:cNvSpPr>
          <p:nvPr/>
        </p:nvSpPr>
        <p:spPr>
          <a:xfrm>
            <a:off x="8116352" y="6118023"/>
            <a:ext cx="4075648" cy="56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18 fevereiro 2022 | 18:30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6893EB-4859-4381-8F1C-DA8FE3E5C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832" y="4711487"/>
            <a:ext cx="4994045" cy="4533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MESTRADO EM COMPUTAÇÃO MÓVEL</a:t>
            </a:r>
          </a:p>
        </p:txBody>
      </p:sp>
    </p:spTree>
    <p:extLst>
      <p:ext uri="{BB962C8B-B14F-4D97-AF65-F5344CB8AC3E}">
        <p14:creationId xmlns:p14="http://schemas.microsoft.com/office/powerpoint/2010/main" val="358164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F9E9C-5ABB-4618-9682-450B0670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aplicações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30A21F-0943-417A-B369-9B1910CD3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1062"/>
            <a:ext cx="2297200" cy="227925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B554BD5-2E73-4DAA-A177-7612C2EE1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10" y="1794633"/>
            <a:ext cx="1812112" cy="181211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102D4E7-6F3C-4762-B7BA-23289224C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79" y="1690688"/>
            <a:ext cx="1812113" cy="181211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274C581-F1B3-48D7-83FF-EC59F9D61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846" y="1597801"/>
            <a:ext cx="1905000" cy="1905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BF0EB2F-0833-48D9-B1D1-FC1FD1C78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20" y="3933204"/>
            <a:ext cx="1812111" cy="181211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CD4D195-6D57-481B-BC7C-FB9FCAE49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92" y="3875864"/>
            <a:ext cx="1905000" cy="1905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86E6F8-99B2-4B64-89CC-67AFAF5307B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48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16FF-37AA-49F1-9AE6-EE37AB78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prático</a:t>
            </a:r>
          </a:p>
        </p:txBody>
      </p:sp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D2073743-9906-46BB-9C9B-C99C6ED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5999"/>
            <a:ext cx="4648200" cy="766149"/>
          </a:xfr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BCD906F-5D80-42BB-B440-4F9756177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2034"/>
            <a:ext cx="2338138" cy="240521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3ACE86F-BC36-41BD-895F-C03791D59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7135"/>
            <a:ext cx="4101847" cy="76614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45DE277-4AE2-4165-9618-55CCE482E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1420"/>
            <a:ext cx="5111118" cy="889996"/>
          </a:xfrm>
          <a:prstGeom prst="rect">
            <a:avLst/>
          </a:prstGeom>
        </p:spPr>
      </p:pic>
      <p:pic>
        <p:nvPicPr>
          <p:cNvPr id="14" name="Imagem 13" descr="Uma imagem com texto&#10;&#10;Descrição gerada automaticamente">
            <a:extLst>
              <a:ext uri="{FF2B5EF4-FFF2-40B4-BE49-F238E27FC236}">
                <a16:creationId xmlns:a16="http://schemas.microsoft.com/office/drawing/2014/main" id="{67733CDD-47B5-49A2-A8C3-C39732515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2324"/>
            <a:ext cx="3049160" cy="32285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D994B1-DF91-419B-8834-22221396B29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382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16FF-37AA-49F1-9AE6-EE37AB78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prático</a:t>
            </a:r>
          </a:p>
        </p:txBody>
      </p:sp>
      <p:pic>
        <p:nvPicPr>
          <p:cNvPr id="7" name="Marcador de Posição de Conteúdo 6" descr="Uma imagem com texto&#10;&#10;Descrição gerada automaticamente">
            <a:extLst>
              <a:ext uri="{FF2B5EF4-FFF2-40B4-BE49-F238E27FC236}">
                <a16:creationId xmlns:a16="http://schemas.microsoft.com/office/drawing/2014/main" id="{7F4B38CB-97F5-43EF-BDC1-86074985C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22432" cy="2041921"/>
          </a:xfrm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2900F1C3-ED07-434E-A448-A760DFF08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11" y="3999618"/>
            <a:ext cx="4873647" cy="231877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282C194-28CF-4CD6-B707-05C33BB62678}"/>
              </a:ext>
            </a:extLst>
          </p:cNvPr>
          <p:cNvSpPr txBox="1"/>
          <p:nvPr/>
        </p:nvSpPr>
        <p:spPr>
          <a:xfrm>
            <a:off x="8321843" y="1664871"/>
            <a:ext cx="274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5"/>
              </a:rPr>
              <a:t>https://docs.djangoproject.com/en/4.0/intro/tutorial01/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422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4EB21-C125-4985-9F23-B8FFD38D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Breve tutorial</a:t>
            </a:r>
          </a:p>
        </p:txBody>
      </p:sp>
      <p:pic>
        <p:nvPicPr>
          <p:cNvPr id="5" name="Marcador de Posição de Conteúdo 4">
            <a:hlinkClick r:id="rId2"/>
            <a:extLst>
              <a:ext uri="{FF2B5EF4-FFF2-40B4-BE49-F238E27FC236}">
                <a16:creationId xmlns:a16="http://schemas.microsoft.com/office/drawing/2014/main" id="{7DDDBF1E-651B-4865-804F-6977535E8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93" y="1934300"/>
            <a:ext cx="6528213" cy="3670328"/>
          </a:xfrm>
        </p:spPr>
      </p:pic>
    </p:spTree>
    <p:extLst>
      <p:ext uri="{BB962C8B-B14F-4D97-AF65-F5344CB8AC3E}">
        <p14:creationId xmlns:p14="http://schemas.microsoft.com/office/powerpoint/2010/main" val="365836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EC012-03D6-4C0E-A188-C5961B6B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Node.js </a:t>
            </a:r>
            <a:r>
              <a:rPr lang="pt-PT" dirty="0" err="1"/>
              <a:t>vs</a:t>
            </a:r>
            <a:r>
              <a:rPr lang="pt-PT" dirty="0"/>
              <a:t> Django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334732E4-7472-4022-B391-005E2642A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58" y="1634250"/>
            <a:ext cx="8039484" cy="4469521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506A686-0D66-4B08-8B06-83990E51DA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236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69E40-99BB-4B0B-B341-ACFAE0DC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Node.js ou Django: Qual devo usar?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76941-4FCB-48F1-80BD-A426864D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Se for um profissional experiente em JavaScript ou tem tempo suficiente para aprender e implementar, o Node.js é o melhor caminho a seguir.</a:t>
            </a:r>
          </a:p>
          <a:p>
            <a:endParaRPr lang="pt-PT" sz="3200" dirty="0"/>
          </a:p>
          <a:p>
            <a:r>
              <a:rPr lang="pt-PT" sz="3200" dirty="0"/>
              <a:t>Se tem prazos a cumprir, tem experiência com Python e está preocupado em entender as funcionalidades, então deve optar pelo Django para criar a sua aplicação.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8A99AB-6550-4FDC-98EB-D473B1A73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869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6E745-E334-4B64-80B6-AA1119CA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0A3AEF-4121-4E83-8ECE-7FDB3503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9322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https://docs.djangoproject.com/en/3.0/</a:t>
            </a:r>
          </a:p>
          <a:p>
            <a:r>
              <a:rPr lang="pt-PT" dirty="0"/>
              <a:t>https://developer.mozilla.org/pt-BR/docs/Learn/Server-side/Django</a:t>
            </a:r>
          </a:p>
          <a:p>
            <a:r>
              <a:rPr lang="pt-PT" dirty="0"/>
              <a:t>https://pythonacademy.com.br/blog/desenvolvimento-web-com-python-e-django-introducao</a:t>
            </a:r>
          </a:p>
          <a:p>
            <a:r>
              <a:rPr lang="pt-PT" dirty="0"/>
              <a:t>https://ericstk.wordpress.com/2014/03/17/por-que-escolher-django/</a:t>
            </a:r>
          </a:p>
          <a:p>
            <a:r>
              <a:rPr lang="pt-PT" dirty="0"/>
              <a:t>https://developer.mozilla.org/es/docs/Learn/Server-side/Primeros_pa</a:t>
            </a:r>
          </a:p>
          <a:p>
            <a:pPr marL="0" indent="0">
              <a:buNone/>
            </a:pPr>
            <a:r>
              <a:rPr lang="pt-PT" dirty="0" err="1"/>
              <a:t>sos</a:t>
            </a:r>
            <a:r>
              <a:rPr lang="pt-PT" dirty="0"/>
              <a:t>/</a:t>
            </a:r>
            <a:r>
              <a:rPr lang="pt-PT" dirty="0" err="1"/>
              <a:t>Web_frameworks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847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21C893-68ED-49C1-AA14-1CCA3125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Questões?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63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7D75DF4-0DD9-4816-9442-CA36DD248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1752461"/>
            <a:ext cx="4777381" cy="31803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B4968-D158-40CF-AB91-A696909C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PT" dirty="0"/>
              <a:t>Sumário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33DE17-DD34-400F-BEE2-A4D70FA9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pt-BR" sz="2000"/>
              <a:t>Introdução ao Django</a:t>
            </a:r>
          </a:p>
          <a:p>
            <a:r>
              <a:rPr lang="pt-BR" sz="2000"/>
              <a:t>Qual a sua arquitetura?</a:t>
            </a:r>
          </a:p>
          <a:p>
            <a:r>
              <a:rPr lang="pt-BR" sz="2000"/>
              <a:t>Principais características</a:t>
            </a:r>
          </a:p>
          <a:p>
            <a:r>
              <a:rPr lang="pt-BR" sz="2000"/>
              <a:t>Quais são as vantagens de usar Django?</a:t>
            </a:r>
          </a:p>
          <a:p>
            <a:r>
              <a:rPr lang="pt-BR" sz="2000"/>
              <a:t>Como instalar o Django?</a:t>
            </a:r>
          </a:p>
          <a:p>
            <a:r>
              <a:rPr lang="pt-BR" sz="2000"/>
              <a:t>Exemplo de aplicações</a:t>
            </a:r>
          </a:p>
          <a:p>
            <a:r>
              <a:rPr lang="pt-BR" sz="2000"/>
              <a:t>Exemplo prático</a:t>
            </a:r>
          </a:p>
          <a:p>
            <a:r>
              <a:rPr lang="pt-BR" sz="2000"/>
              <a:t>Breve tutorial</a:t>
            </a:r>
          </a:p>
          <a:p>
            <a:r>
              <a:rPr lang="pt-BR" sz="2000"/>
              <a:t>Node.js vs Django</a:t>
            </a:r>
          </a:p>
          <a:p>
            <a:r>
              <a:rPr lang="pt-PT" sz="2000"/>
              <a:t>Node.js ou Django: Qual devo usar?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39BC08-6011-461B-92E5-148C622977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596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2EC4C-4204-460D-A4BA-CDFBA2E0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Introdução ao Django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C347CA-6C1C-4149-8BB6-739FECE7B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O Django é uma framework de código aberto e gratuito, escrito em Python</a:t>
            </a:r>
          </a:p>
          <a:p>
            <a:endParaRPr lang="pt-PT" dirty="0"/>
          </a:p>
          <a:p>
            <a:r>
              <a:rPr lang="pt-PT" dirty="0"/>
              <a:t>O Django surgiu entre 2003 e 2005</a:t>
            </a:r>
          </a:p>
          <a:p>
            <a:endParaRPr lang="pt-PT" dirty="0"/>
          </a:p>
          <a:p>
            <a:r>
              <a:rPr lang="pt-PT" dirty="0"/>
              <a:t>É mantido pela Django Software Foundation (DSF)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8DAF4D-37F2-48C6-933E-5BE1E9AA4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930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67278A-42B6-49B9-A365-DB7AB75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Introdução ao Django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A93F02-6A03-4C87-A3C5-F91B9026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Capaz de construir aplicações para a web com alto desempenho</a:t>
            </a:r>
          </a:p>
          <a:p>
            <a:endParaRPr lang="pt-PT" dirty="0"/>
          </a:p>
          <a:p>
            <a:r>
              <a:rPr lang="pt-PT" dirty="0"/>
              <a:t>Permite desenvolvimento rápido de websites</a:t>
            </a:r>
          </a:p>
          <a:p>
            <a:endParaRPr lang="pt-PT" dirty="0"/>
          </a:p>
          <a:p>
            <a:r>
              <a:rPr lang="pt-PT" dirty="0"/>
              <a:t>Bom para automatizar tarefas repetitivas</a:t>
            </a:r>
          </a:p>
          <a:p>
            <a:endParaRPr lang="pt-BR" dirty="0"/>
          </a:p>
          <a:p>
            <a:r>
              <a:rPr lang="pt-BR" dirty="0"/>
              <a:t>O Django cuida de grande parte do trabalho de desenvolvimento web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402063-06F6-4923-8851-922665A86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399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AA0E-B543-42D6-89C4-34DFEEF4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BR" dirty="0"/>
              <a:t>Qual é a sua arquitetura?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A74E49-9155-4FD6-8D52-D37E56C6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pt-PT" sz="2400" dirty="0"/>
              <a:t>A arquitetura do Django é relativamente simples. Basicamente, um projeto Django possui como padrão de projeto o MTV.  (Modelo, </a:t>
            </a:r>
            <a:r>
              <a:rPr lang="pt-PT" sz="2400" dirty="0" err="1"/>
              <a:t>Template</a:t>
            </a:r>
            <a:r>
              <a:rPr lang="pt-PT" sz="2400" dirty="0"/>
              <a:t>, </a:t>
            </a:r>
            <a:r>
              <a:rPr lang="pt-PT" sz="2400" dirty="0" err="1"/>
              <a:t>View</a:t>
            </a:r>
            <a:r>
              <a:rPr lang="pt-PT" sz="2400" dirty="0"/>
              <a:t>)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/>
              <a:t>Tratamento de requisições</a:t>
            </a:r>
          </a:p>
          <a:p>
            <a:r>
              <a:rPr lang="pt-PT" sz="2400" dirty="0"/>
              <a:t>Mapeamento objeto-relacional</a:t>
            </a:r>
          </a:p>
          <a:p>
            <a:r>
              <a:rPr lang="pt-PT" sz="2400" dirty="0"/>
              <a:t>Preparação de respostas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714D79-BAB9-4CC4-A70A-FE3DD6EB9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7" name="Imagem 6" descr="Uma imagem com quadro branco&#10;&#10;Descrição gerada automaticamente">
            <a:extLst>
              <a:ext uri="{FF2B5EF4-FFF2-40B4-BE49-F238E27FC236}">
                <a16:creationId xmlns:a16="http://schemas.microsoft.com/office/drawing/2014/main" id="{DB0F4C13-CD70-4F94-9EB3-DA51F8C87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42" y="520749"/>
            <a:ext cx="4021203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42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7E589-C951-43E2-AE7A-B81E74C9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a sua arquitetura?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EBAB431-562B-4EE3-86D3-FEB0CC16E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28" y="1554501"/>
            <a:ext cx="8915400" cy="4665725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DC17AE1-7652-4B90-8293-9D9F9AB5F6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28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DF21C2-8136-497D-A472-09499B19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t-PT" dirty="0"/>
              <a:t>Principais características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5B45BA-A148-4302-B10C-6010817B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pt-PT" dirty="0"/>
              <a:t>Mapeamento Objeto-Relacional (ORM)</a:t>
            </a:r>
          </a:p>
          <a:p>
            <a:r>
              <a:rPr lang="pt-PT" dirty="0"/>
              <a:t>Interface Administrativa</a:t>
            </a:r>
          </a:p>
          <a:p>
            <a:r>
              <a:rPr lang="pt-PT" dirty="0"/>
              <a:t>Formulários</a:t>
            </a:r>
          </a:p>
          <a:p>
            <a:r>
              <a:rPr lang="pt-PT" dirty="0" err="1"/>
              <a:t>URL’s</a:t>
            </a:r>
            <a:r>
              <a:rPr lang="pt-PT" dirty="0"/>
              <a:t> Amigáveis</a:t>
            </a:r>
          </a:p>
          <a:p>
            <a:r>
              <a:rPr lang="pt-PT" dirty="0"/>
              <a:t>Sistema de Templates</a:t>
            </a:r>
          </a:p>
          <a:p>
            <a:r>
              <a:rPr lang="pt-PT" dirty="0"/>
              <a:t>Sistema de Cache</a:t>
            </a:r>
          </a:p>
          <a:p>
            <a:r>
              <a:rPr lang="pt-PT" dirty="0"/>
              <a:t>Internacionalização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6D60C1-81C8-4CA8-9DA9-2381E58031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5D12C0-9A3D-4A03-ADB6-6EE1EDABA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1999008"/>
            <a:ext cx="4777381" cy="26872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917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041081-8C86-4B2E-8CAB-71BAEAC1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pt-BR" sz="4100"/>
              <a:t>Quais são as vantagens de usar Django?</a:t>
            </a:r>
            <a:endParaRPr lang="pt-PT" sz="41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B15EE1-5276-4EBB-9689-E9497140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pt-PT" sz="4000" dirty="0"/>
              <a:t>Completo</a:t>
            </a:r>
          </a:p>
          <a:p>
            <a:r>
              <a:rPr lang="pt-PT" sz="4000" dirty="0"/>
              <a:t>Versátil</a:t>
            </a:r>
          </a:p>
          <a:p>
            <a:r>
              <a:rPr lang="pt-PT" sz="4000" dirty="0"/>
              <a:t>Seguro</a:t>
            </a:r>
          </a:p>
          <a:p>
            <a:r>
              <a:rPr lang="pt-PT" sz="4000" dirty="0"/>
              <a:t>Escalável</a:t>
            </a:r>
          </a:p>
          <a:p>
            <a:r>
              <a:rPr lang="pt-PT" sz="4000" dirty="0"/>
              <a:t>Sustentável</a:t>
            </a:r>
          </a:p>
          <a:p>
            <a:r>
              <a:rPr lang="pt-PT" sz="4000" dirty="0"/>
              <a:t>Portável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958711-C467-447F-894E-845ADA024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5" r="2097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4A72B3-6FDE-44BF-969E-2D93CD826A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676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533D4342-C055-4E92-9EF5-6FB21693A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5" y="3507615"/>
            <a:ext cx="5674893" cy="304123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1C2EC-9EEC-49BF-8BAF-321C1EE4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6140115" cy="1325563"/>
          </a:xfrm>
        </p:spPr>
        <p:txBody>
          <a:bodyPr>
            <a:normAutofit/>
          </a:bodyPr>
          <a:lstStyle/>
          <a:p>
            <a:r>
              <a:rPr lang="pt-PT" dirty="0"/>
              <a:t>Como instalar o Django?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A379CF-820D-405C-A082-8B70EC34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pt-PT" sz="2400"/>
              <a:t>Tudo que precisa é ter Python e o Gerenciador de pacotes para projetos Python  (</a:t>
            </a:r>
            <a:r>
              <a:rPr lang="pt-PT" sz="2400" b="1"/>
              <a:t>PIP</a:t>
            </a:r>
            <a:r>
              <a:rPr lang="pt-PT" sz="2400"/>
              <a:t>) instalado na sua máquina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95B10E-116F-4547-91EA-C9FCE89EFB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 r="-3" b="6187"/>
          <a:stretch/>
        </p:blipFill>
        <p:spPr>
          <a:xfrm>
            <a:off x="10878028" y="227542"/>
            <a:ext cx="1064306" cy="909648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9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Formas</Template>
  <TotalTime>1365</TotalTime>
  <Words>433</Words>
  <Application>Microsoft Office PowerPoint</Application>
  <PresentationFormat>Ecrã Panorâmico</PresentationFormat>
  <Paragraphs>84</Paragraphs>
  <Slides>17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Montserrat</vt:lpstr>
      <vt:lpstr>Tw Cen MT</vt:lpstr>
      <vt:lpstr>ShapesVTI</vt:lpstr>
      <vt:lpstr>Desenvolvimento de Back-end Django</vt:lpstr>
      <vt:lpstr>Sumário</vt:lpstr>
      <vt:lpstr>Introdução ao Django</vt:lpstr>
      <vt:lpstr>Introdução ao Django</vt:lpstr>
      <vt:lpstr>Qual é a sua arquitetura?</vt:lpstr>
      <vt:lpstr>Qual é a sua arquitetura?</vt:lpstr>
      <vt:lpstr>Principais características</vt:lpstr>
      <vt:lpstr>Quais são as vantagens de usar Django?</vt:lpstr>
      <vt:lpstr>Como instalar o Django?</vt:lpstr>
      <vt:lpstr>Exemplo de aplicações</vt:lpstr>
      <vt:lpstr>Exemplo prático</vt:lpstr>
      <vt:lpstr>Exemplo prático</vt:lpstr>
      <vt:lpstr>Breve tutorial</vt:lpstr>
      <vt:lpstr>Node.js vs Django</vt:lpstr>
      <vt:lpstr>Node.js ou Django: Qual devo usar?</vt:lpstr>
      <vt:lpstr>Referências</vt:lpstr>
      <vt:lpstr>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Back-end Django</dc:title>
  <dc:creator>Agostinho Pina Ramos</dc:creator>
  <cp:lastModifiedBy>Agostinho Pina Ramos</cp:lastModifiedBy>
  <cp:revision>3</cp:revision>
  <dcterms:created xsi:type="dcterms:W3CDTF">2022-02-18T01:45:31Z</dcterms:created>
  <dcterms:modified xsi:type="dcterms:W3CDTF">2022-02-19T23:23:38Z</dcterms:modified>
</cp:coreProperties>
</file>