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sldIdLst>
    <p:sldId id="290" r:id="rId6"/>
    <p:sldId id="299" r:id="rId7"/>
    <p:sldId id="301" r:id="rId8"/>
    <p:sldId id="308" r:id="rId9"/>
    <p:sldId id="302" r:id="rId10"/>
    <p:sldId id="307" r:id="rId11"/>
    <p:sldId id="309" r:id="rId12"/>
    <p:sldId id="305" r:id="rId13"/>
    <p:sldId id="306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hima DIALLO[OGC DRSI/PSI/DESI/SSIF]" initials="IDD" lastIdx="3" clrIdx="0">
    <p:extLst>
      <p:ext uri="{19B8F6BF-5375-455C-9EA6-DF929625EA0E}">
        <p15:presenceInfo xmlns:p15="http://schemas.microsoft.com/office/powerpoint/2012/main" userId="S-1-5-21-1648212374-108316283-1031727223-22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 autoAdjust="0"/>
    <p:restoredTop sz="96312" autoAdjust="0"/>
  </p:normalViewPr>
  <p:slideViewPr>
    <p:cSldViewPr>
      <p:cViewPr varScale="1">
        <p:scale>
          <a:sx n="157" d="100"/>
          <a:sy n="157" d="100"/>
        </p:scale>
        <p:origin x="21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Objectifs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GN"/>
        </a:p>
      </c:txPr>
    </c:title>
    <c:autoTitleDeleted val="0"/>
    <c:plotArea>
      <c:layout>
        <c:manualLayout>
          <c:layoutTarget val="inner"/>
          <c:xMode val="edge"/>
          <c:yMode val="edge"/>
          <c:x val="1.6741644547203227E-2"/>
          <c:y val="0.11052054562785266"/>
          <c:w val="0.96651671090559355"/>
          <c:h val="0.73359510804442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Feuil1!$C$2</c:f>
              <c:strCache>
                <c:ptCount val="1"/>
                <c:pt idx="0">
                  <c:v>Chaine DevOps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9C4-744E-804F-38854C26013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DAE-4646-96F4-0B64DAE64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G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Feuil1!$D$1:$J$1</c:f>
              <c:strCache>
                <c:ptCount val="7"/>
                <c:pt idx="0">
                  <c:v>Target</c:v>
                </c:pt>
                <c:pt idx="1">
                  <c:v>Janvier</c:v>
                </c:pt>
                <c:pt idx="2">
                  <c:v>Février</c:v>
                </c:pt>
                <c:pt idx="3">
                  <c:v>Mars</c:v>
                </c:pt>
                <c:pt idx="4">
                  <c:v>Avril</c:v>
                </c:pt>
                <c:pt idx="5">
                  <c:v>Mai</c:v>
                </c:pt>
                <c:pt idx="6">
                  <c:v>Juin</c:v>
                </c:pt>
              </c:strCache>
            </c:strRef>
          </c:cat>
          <c:val>
            <c:numRef>
              <c:f>Feuil1!$D$2:$J$2</c:f>
              <c:numCache>
                <c:formatCode>0%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DD-0B47-B081-E0F729522788}"/>
            </c:ext>
          </c:extLst>
        </c:ser>
        <c:ser>
          <c:idx val="1"/>
          <c:order val="1"/>
          <c:tx>
            <c:strRef>
              <c:f>Feuil1!$C$3</c:f>
              <c:strCache>
                <c:ptCount val="1"/>
                <c:pt idx="0">
                  <c:v>Livraison Apps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DAE-4646-96F4-0B64DAE645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E66-2645-9EDE-D1917210474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NA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57-9741-9182-70FC61131E4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NA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2D-5848-A070-498266CA07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G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Feuil1!$D$1:$J$1</c:f>
              <c:strCache>
                <c:ptCount val="7"/>
                <c:pt idx="0">
                  <c:v>Target</c:v>
                </c:pt>
                <c:pt idx="1">
                  <c:v>Janvier</c:v>
                </c:pt>
                <c:pt idx="2">
                  <c:v>Février</c:v>
                </c:pt>
                <c:pt idx="3">
                  <c:v>Mars</c:v>
                </c:pt>
                <c:pt idx="4">
                  <c:v>Avril</c:v>
                </c:pt>
                <c:pt idx="5">
                  <c:v>Mai</c:v>
                </c:pt>
                <c:pt idx="6">
                  <c:v>Juin</c:v>
                </c:pt>
              </c:strCache>
            </c:strRef>
          </c:cat>
          <c:val>
            <c:numRef>
              <c:f>Feuil1!$D$3:$J$3</c:f>
              <c:numCache>
                <c:formatCode>0%</c:formatCode>
                <c:ptCount val="7"/>
                <c:pt idx="0">
                  <c:v>0.85</c:v>
                </c:pt>
                <c:pt idx="1">
                  <c:v>1</c:v>
                </c:pt>
                <c:pt idx="2">
                  <c:v>0</c:v>
                </c:pt>
                <c:pt idx="3">
                  <c:v>0.98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DD-0B47-B081-E0F729522788}"/>
            </c:ext>
          </c:extLst>
        </c:ser>
        <c:ser>
          <c:idx val="2"/>
          <c:order val="2"/>
          <c:tx>
            <c:strRef>
              <c:f>Feuil1!$C$4</c:f>
              <c:strCache>
                <c:ptCount val="1"/>
                <c:pt idx="0">
                  <c:v>GitLab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G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Feuil1!$D$1:$J$1</c:f>
              <c:strCache>
                <c:ptCount val="7"/>
                <c:pt idx="0">
                  <c:v>Target</c:v>
                </c:pt>
                <c:pt idx="1">
                  <c:v>Janvier</c:v>
                </c:pt>
                <c:pt idx="2">
                  <c:v>Février</c:v>
                </c:pt>
                <c:pt idx="3">
                  <c:v>Mars</c:v>
                </c:pt>
                <c:pt idx="4">
                  <c:v>Avril</c:v>
                </c:pt>
                <c:pt idx="5">
                  <c:v>Mai</c:v>
                </c:pt>
                <c:pt idx="6">
                  <c:v>Juin</c:v>
                </c:pt>
              </c:strCache>
            </c:strRef>
          </c:cat>
          <c:val>
            <c:numRef>
              <c:f>Feuil1!$D$4:$J$4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DD-0B47-B081-E0F729522788}"/>
            </c:ext>
          </c:extLst>
        </c:ser>
        <c:ser>
          <c:idx val="3"/>
          <c:order val="3"/>
          <c:tx>
            <c:strRef>
              <c:f>Feuil1!$C$5</c:f>
              <c:strCache>
                <c:ptCount val="1"/>
                <c:pt idx="0">
                  <c:v>Health Check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NA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E66-2645-9EDE-D191721047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G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Feuil1!$D$1:$J$1</c:f>
              <c:strCache>
                <c:ptCount val="7"/>
                <c:pt idx="0">
                  <c:v>Target</c:v>
                </c:pt>
                <c:pt idx="1">
                  <c:v>Janvier</c:v>
                </c:pt>
                <c:pt idx="2">
                  <c:v>Février</c:v>
                </c:pt>
                <c:pt idx="3">
                  <c:v>Mars</c:v>
                </c:pt>
                <c:pt idx="4">
                  <c:v>Avril</c:v>
                </c:pt>
                <c:pt idx="5">
                  <c:v>Mai</c:v>
                </c:pt>
                <c:pt idx="6">
                  <c:v>Juin</c:v>
                </c:pt>
              </c:strCache>
            </c:strRef>
          </c:cat>
          <c:val>
            <c:numRef>
              <c:f>Feuil1!$D$5:$J$5</c:f>
              <c:numCache>
                <c:formatCode>0%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DD-0B47-B081-E0F729522788}"/>
            </c:ext>
          </c:extLst>
        </c:ser>
        <c:ser>
          <c:idx val="4"/>
          <c:order val="4"/>
          <c:tx>
            <c:strRef>
              <c:f>Feuil1!$C$6</c:f>
              <c:strCache>
                <c:ptCount val="1"/>
                <c:pt idx="0">
                  <c:v>Etudes Faisabilités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9C4-744E-804F-38854C2601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G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Feuil1!$D$1:$J$1</c:f>
              <c:strCache>
                <c:ptCount val="7"/>
                <c:pt idx="0">
                  <c:v>Target</c:v>
                </c:pt>
                <c:pt idx="1">
                  <c:v>Janvier</c:v>
                </c:pt>
                <c:pt idx="2">
                  <c:v>Février</c:v>
                </c:pt>
                <c:pt idx="3">
                  <c:v>Mars</c:v>
                </c:pt>
                <c:pt idx="4">
                  <c:v>Avril</c:v>
                </c:pt>
                <c:pt idx="5">
                  <c:v>Mai</c:v>
                </c:pt>
                <c:pt idx="6">
                  <c:v>Juin</c:v>
                </c:pt>
              </c:strCache>
            </c:strRef>
          </c:cat>
          <c:val>
            <c:numRef>
              <c:f>Feuil1!$D$6:$J$6</c:f>
              <c:numCache>
                <c:formatCode>0%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DD-0B47-B081-E0F729522788}"/>
            </c:ext>
          </c:extLst>
        </c:ser>
        <c:ser>
          <c:idx val="5"/>
          <c:order val="5"/>
          <c:tx>
            <c:strRef>
              <c:f>Feuil1!$C$7</c:f>
              <c:strCache>
                <c:ptCount val="1"/>
                <c:pt idx="0">
                  <c:v>Disfonctionnement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G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Feuil1!$D$1:$J$1</c:f>
              <c:strCache>
                <c:ptCount val="7"/>
                <c:pt idx="0">
                  <c:v>Target</c:v>
                </c:pt>
                <c:pt idx="1">
                  <c:v>Janvier</c:v>
                </c:pt>
                <c:pt idx="2">
                  <c:v>Février</c:v>
                </c:pt>
                <c:pt idx="3">
                  <c:v>Mars</c:v>
                </c:pt>
                <c:pt idx="4">
                  <c:v>Avril</c:v>
                </c:pt>
                <c:pt idx="5">
                  <c:v>Mai</c:v>
                </c:pt>
                <c:pt idx="6">
                  <c:v>Juin</c:v>
                </c:pt>
              </c:strCache>
            </c:strRef>
          </c:cat>
          <c:val>
            <c:numRef>
              <c:f>Feuil1!$D$7:$J$7</c:f>
              <c:numCache>
                <c:formatCode>0%</c:formatCode>
                <c:ptCount val="7"/>
                <c:pt idx="0">
                  <c:v>0.8</c:v>
                </c:pt>
                <c:pt idx="1">
                  <c:v>1</c:v>
                </c:pt>
                <c:pt idx="2">
                  <c:v>0.67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DD-0B47-B081-E0F7295227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50"/>
        <c:axId val="1298319696"/>
        <c:axId val="1298690240"/>
      </c:barChart>
      <c:catAx>
        <c:axId val="1298319696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GN"/>
          </a:p>
        </c:txPr>
        <c:crossAx val="1298690240"/>
        <c:crosses val="autoZero"/>
        <c:auto val="1"/>
        <c:lblAlgn val="ctr"/>
        <c:lblOffset val="100"/>
        <c:noMultiLvlLbl val="0"/>
      </c:catAx>
      <c:valAx>
        <c:axId val="12986902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9831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371229130317705"/>
          <c:y val="0.95084708084327441"/>
          <c:w val="0.782914318851751"/>
          <c:h val="4.1054169147236891E-2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G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G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974F7-634A-46DA-86F2-EA422CDEDDAE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B8398-BEA9-4D69-83FA-8A1514B11F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74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213-D3B9-4C25-AD39-F833B17B2C24}" type="datetime1">
              <a:rPr lang="fr-FR" smtClean="0"/>
              <a:t>01/08/2024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6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2D77-D1C2-4B43-BF3F-25C04430FCEC}" type="datetime1">
              <a:rPr lang="fr-FR" smtClean="0"/>
              <a:t>01/08/2024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5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8BE4-8F90-43D9-AFC8-E4D56B3BC516}" type="datetime1">
              <a:rPr lang="fr-FR" smtClean="0"/>
              <a:t>01/08/2024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5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574801"/>
            <a:ext cx="8515350" cy="4493683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saisir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Modifiez le titre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6" y="6332195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>
                <a:solidFill>
                  <a:srgbClr val="FF7900"/>
                </a:solidFill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6444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6" y="356825"/>
            <a:ext cx="4829289" cy="307217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Modifiez le texte du masque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355602"/>
            <a:ext cx="3028950" cy="453813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fr-FR" noProof="0" dirty="0"/>
              <a:t>Modifiez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6" y="3605525"/>
            <a:ext cx="4827547" cy="128820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indiquer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6" y="5645152"/>
            <a:ext cx="612775" cy="817033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6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356660"/>
            <a:ext cx="8515349" cy="5711825"/>
          </a:xfrm>
        </p:spPr>
        <p:txBody>
          <a:bodyPr/>
          <a:lstStyle>
            <a:lvl1pPr>
              <a:spcBef>
                <a:spcPts val="0"/>
              </a:spcBef>
              <a:defRPr sz="3000" baseline="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modifiez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6" y="6332195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>
                <a:solidFill>
                  <a:srgbClr val="FF7900"/>
                </a:solidFill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0995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70" y="357718"/>
            <a:ext cx="6096839" cy="571076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6" y="6332195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>
                <a:solidFill>
                  <a:srgbClr val="FF7900"/>
                </a:solidFill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7682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1" y="1574800"/>
            <a:ext cx="3968055" cy="4493683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Modifiez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574800"/>
            <a:ext cx="3964880" cy="449368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Modifiez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200" y="357717"/>
            <a:ext cx="8516475" cy="9884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noProof="0" dirty="0"/>
              <a:t>Cliquez pour modifiez le titre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6" y="6332195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>
                <a:solidFill>
                  <a:srgbClr val="FF7900"/>
                </a:solidFill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17969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modifiez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6" y="6332195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>
                <a:solidFill>
                  <a:srgbClr val="FF7900"/>
                </a:solidFill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9964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sur l’icone pour ajouter une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Cliquez pour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4213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6" y="6332195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>
                <a:solidFill>
                  <a:srgbClr val="FF7900"/>
                </a:solidFill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996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382-25A4-4B80-8D7D-F366A419F3C5}" type="datetime1">
              <a:rPr lang="fr-FR" smtClean="0"/>
              <a:t>01/08/2024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2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FEB-CF48-4EAA-80BF-C4084356584D}" type="datetime1">
              <a:rPr lang="fr-FR" smtClean="0"/>
              <a:t>01/08/2024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0715-7F5D-4C8B-93FC-13B29FF7AF91}" type="datetime1">
              <a:rPr lang="fr-FR" smtClean="0"/>
              <a:t>01/08/2024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CF8A-29FF-4933-B1CF-9D53A87B1A65}" type="datetime1">
              <a:rPr lang="fr-FR" smtClean="0"/>
              <a:t>01/08/2024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BDE0-04C1-4CD2-BC25-A53B65A4DFB1}" type="datetime1">
              <a:rPr lang="fr-FR" smtClean="0"/>
              <a:t>01/08/2024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17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C397-CAC2-419D-9FA5-C3C304CAFBDB}" type="datetime1">
              <a:rPr lang="fr-FR" smtClean="0"/>
              <a:t>01/08/2024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3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518-7E4A-4764-8118-A6CA8123D968}" type="datetime1">
              <a:rPr lang="fr-FR" smtClean="0"/>
              <a:t>01/08/2024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2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7DA0-C66A-4CF2-AFF7-EDC55D90F7D9}" type="datetime1">
              <a:rPr lang="fr-FR" smtClean="0"/>
              <a:t>01/08/2024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973A-8740-40FC-BBA8-01EADABC86DA}" type="datetime1">
              <a:rPr lang="fr-FR" smtClean="0"/>
              <a:t>01/08/2024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0098-F3B8-4511-84DD-57BB089943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1" y="357717"/>
            <a:ext cx="8516475" cy="988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ici pour saisir le texte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1" y="1574801"/>
            <a:ext cx="8516475" cy="44936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Modifier le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6047314"/>
            <a:ext cx="275010" cy="446615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7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1617965752851.atlassian.net/jira/software/projects/NMPLUS/issues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eam-1617965752851.atlassian.net/jira/software/projects/PS/boards/117" TargetMode="External"/><Relationship Id="rId4" Type="http://schemas.openxmlformats.org/officeDocument/2006/relationships/hyperlink" Target="https://team-1617965752851.atlassian.net/jira/software/projects/SD/boards/9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1617965752851.atlassian.net/jira/software/projects/SAPER/boards/110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eam-1617965752851.atlassian.net/jira/software/projects/RHADMIN/boards/120" TargetMode="External"/><Relationship Id="rId4" Type="http://schemas.openxmlformats.org/officeDocument/2006/relationships/hyperlink" Target="https://team-1617965752851.atlassian.net/jira/software/projects/INTRANET/boards/114/backlog?selectedIssue=INTRANET-16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1617965752851.atlassian.net/jira/software/projects/PRETRH/boards/19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eam-1617965752851.atlassian.net/jira/software/projects/PBAIL/boards/122" TargetMode="External"/><Relationship Id="rId4" Type="http://schemas.openxmlformats.org/officeDocument/2006/relationships/hyperlink" Target="https://team-1617965752851.atlassian.net/jira/software/projects/REFRH/boards/12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5688632" cy="1656184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Orange G</a:t>
            </a:r>
            <a:r>
              <a:rPr lang="fr-FR" dirty="0">
                <a:solidFill>
                  <a:schemeClr val="bg2"/>
                </a:solidFill>
              </a:rPr>
              <a:t>u</a:t>
            </a:r>
            <a:r>
              <a:rPr lang="fr-FR" dirty="0">
                <a:solidFill>
                  <a:schemeClr val="accent1"/>
                </a:solidFill>
              </a:rPr>
              <a:t>inée </a:t>
            </a:r>
            <a:r>
              <a:rPr lang="fr-FR" dirty="0"/>
              <a:t>Weekly Co-SDA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240911" y="332656"/>
            <a:ext cx="2867430" cy="115212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FR" dirty="0"/>
              <a:t>Semaine 31</a:t>
            </a:r>
          </a:p>
          <a:p>
            <a:pPr lvl="1" algn="just">
              <a:lnSpc>
                <a:spcPct val="100000"/>
              </a:lnSpc>
            </a:pPr>
            <a:r>
              <a:rPr lang="fr-FR" dirty="0"/>
              <a:t>Structure : DSI/DF/SDA</a:t>
            </a:r>
          </a:p>
          <a:p>
            <a:pPr lvl="1" algn="just">
              <a:lnSpc>
                <a:spcPct val="100000"/>
              </a:lnSpc>
            </a:pPr>
            <a:r>
              <a:rPr lang="fr-FR" dirty="0"/>
              <a:t>Date : </a:t>
            </a:r>
            <a:r>
              <a:rPr lang="fr-FR" dirty="0">
                <a:solidFill>
                  <a:schemeClr val="bg2"/>
                </a:solidFill>
              </a:rPr>
              <a:t>30/07/2024</a:t>
            </a:r>
          </a:p>
          <a:p>
            <a:pPr lvl="1" algn="just">
              <a:lnSpc>
                <a:spcPct val="100000"/>
              </a:lnSpc>
            </a:pPr>
            <a:r>
              <a:rPr lang="fr-FR" dirty="0"/>
              <a:t>Prochaine Réunion : </a:t>
            </a:r>
            <a:r>
              <a:rPr lang="fr-FR" dirty="0">
                <a:solidFill>
                  <a:schemeClr val="bg2"/>
                </a:solidFill>
              </a:rPr>
              <a:t>06/08/2024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212976"/>
            <a:ext cx="6048672" cy="7920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 dirty="0"/>
              <a:t>Présentation des </a:t>
            </a:r>
            <a:r>
              <a:rPr lang="fr-FR" sz="2400" dirty="0">
                <a:solidFill>
                  <a:schemeClr val="bg2"/>
                </a:solidFill>
              </a:rPr>
              <a:t>activités hebdomadaires </a:t>
            </a:r>
            <a:r>
              <a:rPr lang="fr-FR" sz="2400" dirty="0"/>
              <a:t>du service </a:t>
            </a:r>
            <a:r>
              <a:rPr lang="fr-FR" sz="2400" dirty="0">
                <a:solidFill>
                  <a:schemeClr val="bg2"/>
                </a:solidFill>
              </a:rPr>
              <a:t>Studio Digital &amp; Agilité</a:t>
            </a:r>
          </a:p>
        </p:txBody>
      </p:sp>
    </p:spTree>
    <p:extLst>
      <p:ext uri="{BB962C8B-B14F-4D97-AF65-F5344CB8AC3E}">
        <p14:creationId xmlns:p14="http://schemas.microsoft.com/office/powerpoint/2010/main" val="2082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9F9C-007D-445E-9B00-CDECD97D828A}" type="datetime1">
              <a:rPr lang="fr-FR" smtClean="0"/>
              <a:t>01/08/2024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0" y="5589240"/>
            <a:ext cx="1123958" cy="10119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313535" y="267618"/>
            <a:ext cx="8362921" cy="42415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sng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 panose="020B0804020202020204" pitchFamily="34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15449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BE49D-9C7F-4F93-B4F2-5FF76F6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1" cy="478995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3600" dirty="0">
                <a:solidFill>
                  <a:schemeClr val="bg2"/>
                </a:solidFill>
              </a:rPr>
              <a:t>Participants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437E3FB-BDED-3ACE-2E56-7D81E3E75467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7EAC41E-DFC7-3A07-4F57-B69E227EC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30553"/>
              </p:ext>
            </p:extLst>
          </p:nvPr>
        </p:nvGraphicFramePr>
        <p:xfrm>
          <a:off x="7987456" y="6203103"/>
          <a:ext cx="787486" cy="594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7486">
                  <a:extLst>
                    <a:ext uri="{9D8B030D-6E8A-4147-A177-3AD203B41FA5}">
                      <a16:colId xmlns:a16="http://schemas.microsoft.com/office/drawing/2014/main" val="3003208392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r>
                        <a:rPr lang="fr-FR" sz="700" dirty="0"/>
                        <a:t>LEGENDE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825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r>
                        <a:rPr lang="fr-FR" sz="700"/>
                        <a:t>P = Présent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6888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r>
                        <a:rPr lang="fr-FR" sz="700" dirty="0"/>
                        <a:t>E = excusé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28592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273CE734-763D-C215-4E76-4CF5D1CB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5320872C-182C-2186-B3FB-C4D19471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84332"/>
              </p:ext>
            </p:extLst>
          </p:nvPr>
        </p:nvGraphicFramePr>
        <p:xfrm>
          <a:off x="314328" y="1656545"/>
          <a:ext cx="85153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56">
                  <a:extLst>
                    <a:ext uri="{9D8B030D-6E8A-4147-A177-3AD203B41FA5}">
                      <a16:colId xmlns:a16="http://schemas.microsoft.com/office/drawing/2014/main" val="350021114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30238550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9124001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061629450"/>
                    </a:ext>
                  </a:extLst>
                </a:gridCol>
                <a:gridCol w="1449365">
                  <a:extLst>
                    <a:ext uri="{9D8B030D-6E8A-4147-A177-3AD203B41FA5}">
                      <a16:colId xmlns:a16="http://schemas.microsoft.com/office/drawing/2014/main" val="208672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chemeClr val="lt1"/>
                          </a:solidFill>
                        </a:rPr>
                        <a:t>Prénoms et Noms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</a:rPr>
                        <a:t>Présence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</a:rPr>
                        <a:t>Date Congés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Solde Congé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Ousmane BARRY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15/07/2024 au 15/08/2024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7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Ibrahima Assiatou DIALLO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1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2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Abdoul Goudoussy DIALLO</a:t>
                      </a:r>
                      <a:r>
                        <a:rPr lang="fr-FR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fr-F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54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u="sng" dirty="0"/>
                        <a:t>Aissatou Bella DIALLO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18/04/2024 au 30/04/2024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Alpha Oumar Djouly DIALLO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01/12/2024 au 31/12/2024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3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Abdourahamane </a:t>
                      </a:r>
                      <a:r>
                        <a:rPr lang="fr-FR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Besmor</a:t>
                      </a: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/>
                        <a:t>01/08/2024 au 21/08/2024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Saidou BAH </a:t>
                      </a:r>
                      <a:r>
                        <a:rPr lang="fr-FR" sz="1200" b="1" u="none" strike="noStrike" kern="1200" dirty="0">
                          <a:solidFill>
                            <a:schemeClr val="accent5"/>
                          </a:solidFill>
                          <a:effectLst/>
                        </a:rPr>
                        <a:t>(STG)</a:t>
                      </a:r>
                      <a:endParaRPr lang="fr-FR" sz="1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18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Hadja Fatoumata CAMARA</a:t>
                      </a:r>
                      <a:r>
                        <a:rPr lang="fr-F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Baïlo</a:t>
                      </a:r>
                      <a:r>
                        <a:rPr lang="fr-F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CONDE </a:t>
                      </a:r>
                      <a:r>
                        <a:rPr lang="fr-FR" sz="120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44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2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BE49D-9C7F-4F93-B4F2-5FF76F6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fr-FR" sz="3200" dirty="0"/>
              <a:t>I. Informations Générales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6D11BAE-64FF-2C4D-1AD5-28BB3124E9BB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3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C02914-16B9-D575-4086-CDF33689A423}"/>
              </a:ext>
            </a:extLst>
          </p:cNvPr>
          <p:cNvSpPr txBox="1"/>
          <p:nvPr/>
        </p:nvSpPr>
        <p:spPr>
          <a:xfrm>
            <a:off x="608978" y="1652935"/>
            <a:ext cx="7926043" cy="32047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>
                <a:solidFill>
                  <a:schemeClr val="accent1"/>
                </a:solidFill>
                <a:latin typeface="+mj-lt"/>
              </a:rPr>
              <a:t>Faits marquants: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200" dirty="0"/>
              <a:t>SAPER : mise a disposition pour les tests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200" dirty="0"/>
              <a:t>DISTRINET: En attente du Go live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200" dirty="0"/>
              <a:t>Nimba plus: Intégration de </a:t>
            </a:r>
            <a:r>
              <a:rPr lang="fr-FR" sz="1200" dirty="0" err="1"/>
              <a:t>keycloak</a:t>
            </a:r>
            <a:r>
              <a:rPr lang="fr-FR" sz="1200" dirty="0"/>
              <a:t> encours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>
                <a:solidFill>
                  <a:schemeClr val="accent1"/>
                </a:solidFill>
              </a:rPr>
              <a:t>Infos Générales</a:t>
            </a:r>
            <a:endParaRPr lang="fr-FR" sz="12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200" dirty="0"/>
              <a:t>Mise en place d’un nouveau </a:t>
            </a:r>
            <a:r>
              <a:rPr lang="fr-FR" sz="1200" dirty="0" err="1"/>
              <a:t>Quality</a:t>
            </a:r>
            <a:r>
              <a:rPr lang="fr-FR" sz="1200" dirty="0"/>
              <a:t> </a:t>
            </a:r>
            <a:r>
              <a:rPr lang="fr-FR" sz="1200" dirty="0" err="1"/>
              <a:t>Gate</a:t>
            </a:r>
            <a:r>
              <a:rPr lang="fr-FR" sz="1200" dirty="0"/>
              <a:t> sur la chaine </a:t>
            </a:r>
            <a:r>
              <a:rPr lang="fr-FR" sz="1200" dirty="0" err="1"/>
              <a:t>devops</a:t>
            </a:r>
            <a:endParaRPr lang="fr-F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>
                <a:solidFill>
                  <a:schemeClr val="accent1"/>
                </a:solidFill>
              </a:rPr>
              <a:t>Infos </a:t>
            </a:r>
            <a:r>
              <a:rPr lang="fr-FR" sz="1400" dirty="0" err="1">
                <a:solidFill>
                  <a:schemeClr val="accent1"/>
                </a:solidFill>
              </a:rPr>
              <a:t>CoDSI</a:t>
            </a:r>
            <a:endParaRPr lang="fr-FR" sz="14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2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>
                <a:solidFill>
                  <a:schemeClr val="accent1"/>
                </a:solidFill>
              </a:rPr>
              <a:t>Points </a:t>
            </a:r>
            <a:r>
              <a:rPr lang="fr-FR" sz="1400" dirty="0" err="1">
                <a:solidFill>
                  <a:schemeClr val="accent1"/>
                </a:solidFill>
              </a:rPr>
              <a:t>CoDSI</a:t>
            </a:r>
            <a:endParaRPr lang="fr-FR" sz="14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200" dirty="0"/>
              <a:t>Développer un module de Inventory management pour </a:t>
            </a:r>
            <a:r>
              <a:rPr lang="fr-FR" sz="1200" dirty="0" err="1"/>
              <a:t>Distrinet</a:t>
            </a:r>
            <a:endParaRPr lang="fr-FR" sz="1200" dirty="0"/>
          </a:p>
          <a:p>
            <a:pPr marL="742950" lvl="1" indent="-285750" fontAlgn="base">
              <a:lnSpc>
                <a:spcPct val="150000"/>
              </a:lnSpc>
              <a:buFont typeface="Wingdings" pitchFamily="2" charset="2"/>
              <a:buChar char="ü"/>
            </a:pP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EA0FE7-CDBB-79ED-E17E-2C45702C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62445-9C3B-FC47-12DE-AC2679E5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B6BB974-52CB-F24A-2FB8-8BFE71E9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fr-FR" sz="3600" dirty="0"/>
              <a:t>II. Tableau de Bord</a:t>
            </a:r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A76118A-EDDF-EFDE-C959-458B2A976F6E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4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ABF20C9-7DF0-D745-BDB3-690B1C39BE66}"/>
              </a:ext>
            </a:extLst>
          </p:cNvPr>
          <p:cNvSpPr txBox="1"/>
          <p:nvPr/>
        </p:nvSpPr>
        <p:spPr>
          <a:xfrm>
            <a:off x="370913" y="1652935"/>
            <a:ext cx="8402173" cy="61504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fr-FR" sz="1400" dirty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7C8702-89F3-BB03-6477-1EE5AAB1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F6191468-6FF3-06C1-CFA3-7BE527CE9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024830"/>
              </p:ext>
            </p:extLst>
          </p:nvPr>
        </p:nvGraphicFramePr>
        <p:xfrm>
          <a:off x="370913" y="1194429"/>
          <a:ext cx="8344461" cy="461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04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60E719E-CA1C-81F8-2331-20DE10FF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3FBE49D-9C7F-4F93-B4F2-5FF76F6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III. Revu des activités sur les Projets </a:t>
            </a:r>
            <a:r>
              <a:rPr lang="fr-FR" dirty="0">
                <a:solidFill>
                  <a:schemeClr val="accent1"/>
                </a:solidFill>
              </a:rPr>
              <a:t>1/3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FA89798-AEB4-0B15-274E-4E52D0C8E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789564"/>
              </p:ext>
            </p:extLst>
          </p:nvPr>
        </p:nvGraphicFramePr>
        <p:xfrm>
          <a:off x="342900" y="1194429"/>
          <a:ext cx="854958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11">
                  <a:extLst>
                    <a:ext uri="{9D8B030D-6E8A-4147-A177-3AD203B41FA5}">
                      <a16:colId xmlns:a16="http://schemas.microsoft.com/office/drawing/2014/main" val="2993425495"/>
                    </a:ext>
                  </a:extLst>
                </a:gridCol>
                <a:gridCol w="812872">
                  <a:extLst>
                    <a:ext uri="{9D8B030D-6E8A-4147-A177-3AD203B41FA5}">
                      <a16:colId xmlns:a16="http://schemas.microsoft.com/office/drawing/2014/main" val="2053533430"/>
                    </a:ext>
                  </a:extLst>
                </a:gridCol>
                <a:gridCol w="812873">
                  <a:extLst>
                    <a:ext uri="{9D8B030D-6E8A-4147-A177-3AD203B41FA5}">
                      <a16:colId xmlns:a16="http://schemas.microsoft.com/office/drawing/2014/main" val="1436256038"/>
                    </a:ext>
                  </a:extLst>
                </a:gridCol>
                <a:gridCol w="812872">
                  <a:extLst>
                    <a:ext uri="{9D8B030D-6E8A-4147-A177-3AD203B41FA5}">
                      <a16:colId xmlns:a16="http://schemas.microsoft.com/office/drawing/2014/main" val="1327121166"/>
                    </a:ext>
                  </a:extLst>
                </a:gridCol>
                <a:gridCol w="812873">
                  <a:extLst>
                    <a:ext uri="{9D8B030D-6E8A-4147-A177-3AD203B41FA5}">
                      <a16:colId xmlns:a16="http://schemas.microsoft.com/office/drawing/2014/main" val="3002583955"/>
                    </a:ext>
                  </a:extLst>
                </a:gridCol>
                <a:gridCol w="812872">
                  <a:extLst>
                    <a:ext uri="{9D8B030D-6E8A-4147-A177-3AD203B41FA5}">
                      <a16:colId xmlns:a16="http://schemas.microsoft.com/office/drawing/2014/main" val="2026036015"/>
                    </a:ext>
                  </a:extLst>
                </a:gridCol>
                <a:gridCol w="1087233">
                  <a:extLst>
                    <a:ext uri="{9D8B030D-6E8A-4147-A177-3AD203B41FA5}">
                      <a16:colId xmlns:a16="http://schemas.microsoft.com/office/drawing/2014/main" val="998790311"/>
                    </a:ext>
                  </a:extLst>
                </a:gridCol>
                <a:gridCol w="2082674">
                  <a:extLst>
                    <a:ext uri="{9D8B030D-6E8A-4147-A177-3AD203B41FA5}">
                      <a16:colId xmlns:a16="http://schemas.microsoft.com/office/drawing/2014/main" val="3921449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Projets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sz="1400" dirty="0"/>
                        <a:t>Taches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Responsable(s)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35778"/>
                  </a:ext>
                </a:extLst>
              </a:tr>
              <a:tr h="132080">
                <a:tc rowSpan="3">
                  <a:txBody>
                    <a:bodyPr/>
                    <a:lstStyle/>
                    <a:p>
                      <a:r>
                        <a:rPr lang="fr-F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NIMBA+</a:t>
                      </a:r>
                      <a:endParaRPr lang="fr-F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Projet Refonte NIMBA: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100" b="1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TELCO</a:t>
                      </a: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fr-FR" sz="1100" b="0" i="0" kern="120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vente</a:t>
                      </a: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b="0" i="0" kern="120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swap</a:t>
                      </a: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b="0" i="0" kern="120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swap-4G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100" b="1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OM</a:t>
                      </a: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i="0" kern="1200" dirty="0">
                          <a:solidFill>
                            <a:srgbClr val="00B050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création</a:t>
                      </a:r>
                      <a:r>
                        <a:rPr lang="fr-FR" sz="1100" b="0" i="0" kern="1200" dirty="0">
                          <a:solidFill>
                            <a:srgbClr val="C00000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b="0" i="0" kern="1200" dirty="0">
                          <a:solidFill>
                            <a:srgbClr val="00B050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Régularisation</a:t>
                      </a:r>
                      <a:r>
                        <a:rPr lang="fr-FR" sz="1100" b="0" i="0" kern="1200" dirty="0">
                          <a:solidFill>
                            <a:srgbClr val="C00000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, Suspension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Environnement et Chaine DevOps </a:t>
                      </a:r>
                      <a:r>
                        <a:rPr lang="fr-FR" sz="1100" b="1" i="0" kern="1200" dirty="0">
                          <a:solidFill>
                            <a:srgbClr val="C00000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NOK</a:t>
                      </a:r>
                      <a:endParaRPr lang="fr-FR" sz="1100" b="1" i="0" kern="1200" dirty="0">
                        <a:solidFill>
                          <a:srgbClr val="C00000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DDV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02725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34965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74617"/>
                  </a:ext>
                </a:extLst>
              </a:tr>
              <a:tr h="1320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Unique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(migration des pièces)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1" i="0" u="none" dirty="0">
                          <a:latin typeface="Helvetica Light" panose="020B0403020202020204" pitchFamily="34" charset="0"/>
                        </a:rPr>
                        <a:t>Reprise de migration des données vers la prod</a:t>
                      </a:r>
                      <a:endParaRPr lang="fr-FR" sz="1100" b="0" i="0" u="none" dirty="0">
                        <a:latin typeface="Helvetica Light" panose="020B04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DCIRE/DDV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latin typeface="Helvetica Oblique" pitchFamily="2" charset="0"/>
                        </a:rPr>
                        <a:t>Ousmane BARRY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latin typeface="Helvetica Oblique" pitchFamily="2" charset="0"/>
                        </a:rPr>
                        <a:t>Aissatou Bella DIALLO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i="1" dirty="0">
                        <a:latin typeface="Helvetica Oblique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i="1" u="sng" dirty="0">
                          <a:solidFill>
                            <a:srgbClr val="C00000"/>
                          </a:solidFill>
                          <a:latin typeface="Helvetica Oblique" pitchFamily="2" charset="0"/>
                        </a:rPr>
                        <a:t>ETAT</a:t>
                      </a:r>
                      <a:r>
                        <a:rPr lang="fr-FR" sz="1050" b="1" i="1" dirty="0">
                          <a:solidFill>
                            <a:srgbClr val="C00000"/>
                          </a:solidFill>
                          <a:latin typeface="Helvetica Oblique" pitchFamily="2" charset="0"/>
                        </a:rPr>
                        <a:t>: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77904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Pièces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80595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12.165.578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1.879.000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bg2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02"/>
                  </a:ext>
                </a:extLst>
              </a:tr>
              <a:tr h="132080">
                <a:tc rowSpan="3">
                  <a:txBody>
                    <a:bodyPr/>
                    <a:lstStyle/>
                    <a:p>
                      <a:r>
                        <a:rPr lang="fr-FR" sz="1200" u="sng" dirty="0">
                          <a:solidFill>
                            <a:schemeClr val="accent1"/>
                          </a:solidFill>
                        </a:rPr>
                        <a:t>Iventory Management </a:t>
                      </a:r>
                      <a:r>
                        <a:rPr lang="fr-FR" sz="1000" dirty="0">
                          <a:solidFill>
                            <a:schemeClr val="accent1"/>
                          </a:solidFill>
                        </a:rPr>
                        <a:t>(simma)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Tests en cours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DSI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Ousmane BARRY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Hadja Fatoumata CAMARA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1" dirty="0">
                        <a:latin typeface="Helvetica Oblique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u="sng" dirty="0">
                          <a:latin typeface="Helvetica Oblique" pitchFamily="2" charset="0"/>
                        </a:rPr>
                        <a:t>Deadline</a:t>
                      </a:r>
                      <a:r>
                        <a:rPr lang="fr-FR" sz="1000" b="0" i="1" dirty="0">
                          <a:latin typeface="Helvetica Oblique" pitchFamily="2" charset="0"/>
                        </a:rPr>
                        <a:t>: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63141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224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30856"/>
                  </a:ext>
                </a:extLst>
              </a:tr>
              <a:tr h="1320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JIRA Distrinet"/>
                        </a:rPr>
                        <a:t>Distrinet</a:t>
                      </a:r>
                      <a:endParaRPr lang="fr-F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dirty="0">
                          <a:solidFill>
                            <a:schemeClr val="tx1"/>
                          </a:solidFill>
                          <a:latin typeface="Helvetica Light" panose="020B0403020202020204" pitchFamily="34" charset="0"/>
                        </a:rPr>
                        <a:t>En attente du Go Live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DDV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000" b="0" i="1" dirty="0">
                          <a:latin typeface="Helvetica Oblique" pitchFamily="2" charset="0"/>
                        </a:rPr>
                        <a:t>Abdourahamane </a:t>
                      </a:r>
                      <a:r>
                        <a:rPr lang="fr-FR" sz="1000" b="0" i="1" dirty="0" err="1">
                          <a:latin typeface="Helvetica Oblique" pitchFamily="2" charset="0"/>
                        </a:rPr>
                        <a:t>Besmor</a:t>
                      </a:r>
                      <a:r>
                        <a:rPr lang="fr-FR" sz="1000" b="0" i="1" dirty="0">
                          <a:latin typeface="Helvetica Oblique" pitchFamily="2" charset="0"/>
                        </a:rPr>
                        <a:t> BAH</a:t>
                      </a:r>
                    </a:p>
                    <a:p>
                      <a:r>
                        <a:rPr lang="fr-FR" sz="1000" b="0" i="1" dirty="0">
                          <a:latin typeface="Helvetica Oblique" pitchFamily="2" charset="0"/>
                        </a:rPr>
                        <a:t>Ibrahima Assiatou DIALLO</a:t>
                      </a:r>
                    </a:p>
                    <a:p>
                      <a:endParaRPr lang="fr-FR" sz="1000" b="0" i="1" dirty="0">
                        <a:latin typeface="Helvetica Oblique" pitchFamily="2" charset="0"/>
                      </a:endParaRPr>
                    </a:p>
                    <a:p>
                      <a:r>
                        <a:rPr lang="fr-FR" sz="1000" b="0" i="1" u="sng" dirty="0">
                          <a:latin typeface="Helvetica Oblique" pitchFamily="2" charset="0"/>
                        </a:rPr>
                        <a:t>Deadline</a:t>
                      </a:r>
                      <a:r>
                        <a:rPr lang="fr-FR" sz="1000" b="0" i="1" dirty="0">
                          <a:latin typeface="Helvetica Oblique" pitchFamily="2" charset="0"/>
                        </a:rPr>
                        <a:t>: 28/06/2024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02428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29085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92509"/>
                  </a:ext>
                </a:extLst>
              </a:tr>
              <a:tr h="132080">
                <a:tc rowSpan="3">
                  <a:txBody>
                    <a:bodyPr/>
                    <a:lstStyle/>
                    <a:p>
                      <a:r>
                        <a:rPr lang="fr-FR" sz="1100" dirty="0">
                          <a:hlinkClick r:id="rId5" tooltip="JIRA PayPro"/>
                        </a:rPr>
                        <a:t>PayPro</a:t>
                      </a:r>
                      <a:endParaRPr lang="fr-FR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100" b="1" i="0" kern="120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Livrée en attente de </a:t>
                      </a:r>
                      <a:r>
                        <a:rPr lang="fr-FR" sz="1100" b="1" i="0" kern="1200" dirty="0" err="1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GoLive</a:t>
                      </a:r>
                      <a:r>
                        <a:rPr lang="fr-FR" sz="1100" b="1" i="0" kern="120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0" i="0" kern="1200" dirty="0">
                        <a:solidFill>
                          <a:schemeClr val="dk1"/>
                        </a:solidFill>
                        <a:latin typeface="Helvetica Light" panose="020B04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OFMG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Saidou BAH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7108080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64385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05864"/>
                  </a:ext>
                </a:extLst>
              </a:tr>
            </a:tbl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56D11BAE-64FF-2C4D-1AD5-28BB3124E9BB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5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4E82-CBED-6CC4-8AE7-134EAA25E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334DC5-5737-3722-C1D1-9B9690B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B8D8500-4844-9C39-1A74-0FED2B6D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III. Revu des activités sur les Projets </a:t>
            </a:r>
            <a:r>
              <a:rPr lang="fr-FR" dirty="0">
                <a:solidFill>
                  <a:schemeClr val="accent1"/>
                </a:solidFill>
              </a:rPr>
              <a:t>2/3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6797D60-8C73-6550-F034-C0EB3A56E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469784"/>
              </p:ext>
            </p:extLst>
          </p:nvPr>
        </p:nvGraphicFramePr>
        <p:xfrm>
          <a:off x="279303" y="1381216"/>
          <a:ext cx="817689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47">
                  <a:extLst>
                    <a:ext uri="{9D8B030D-6E8A-4147-A177-3AD203B41FA5}">
                      <a16:colId xmlns:a16="http://schemas.microsoft.com/office/drawing/2014/main" val="2993425495"/>
                    </a:ext>
                  </a:extLst>
                </a:gridCol>
                <a:gridCol w="806715">
                  <a:extLst>
                    <a:ext uri="{9D8B030D-6E8A-4147-A177-3AD203B41FA5}">
                      <a16:colId xmlns:a16="http://schemas.microsoft.com/office/drawing/2014/main" val="2053533430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3263568480"/>
                    </a:ext>
                  </a:extLst>
                </a:gridCol>
                <a:gridCol w="806715">
                  <a:extLst>
                    <a:ext uri="{9D8B030D-6E8A-4147-A177-3AD203B41FA5}">
                      <a16:colId xmlns:a16="http://schemas.microsoft.com/office/drawing/2014/main" val="2844977861"/>
                    </a:ext>
                  </a:extLst>
                </a:gridCol>
                <a:gridCol w="806714">
                  <a:extLst>
                    <a:ext uri="{9D8B030D-6E8A-4147-A177-3AD203B41FA5}">
                      <a16:colId xmlns:a16="http://schemas.microsoft.com/office/drawing/2014/main" val="2257575830"/>
                    </a:ext>
                  </a:extLst>
                </a:gridCol>
                <a:gridCol w="860776">
                  <a:extLst>
                    <a:ext uri="{9D8B030D-6E8A-4147-A177-3AD203B41FA5}">
                      <a16:colId xmlns:a16="http://schemas.microsoft.com/office/drawing/2014/main" val="118563417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998790311"/>
                    </a:ext>
                  </a:extLst>
                </a:gridCol>
                <a:gridCol w="1939703">
                  <a:extLst>
                    <a:ext uri="{9D8B030D-6E8A-4147-A177-3AD203B41FA5}">
                      <a16:colId xmlns:a16="http://schemas.microsoft.com/office/drawing/2014/main" val="3921449665"/>
                    </a:ext>
                  </a:extLst>
                </a:gridCol>
              </a:tblGrid>
              <a:tr h="300402">
                <a:tc>
                  <a:txBody>
                    <a:bodyPr/>
                    <a:lstStyle/>
                    <a:p>
                      <a:r>
                        <a:rPr lang="fr-FR" sz="1400" dirty="0"/>
                        <a:t>Projets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sz="1400" dirty="0"/>
                        <a:t>Taches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Responsable(s)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35778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r>
                        <a:rPr lang="fr-FR" sz="11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FEINTEINGNI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Sprint Terminé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100" b="0" i="1" dirty="0">
                        <a:latin typeface="Helvetica Oblique" pitchFamily="2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Aissatou Bella DIALLO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Hadja Fatoumata Camara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 err="1">
                          <a:latin typeface="Helvetica Oblique" pitchFamily="2" charset="0"/>
                        </a:rPr>
                        <a:t>Baïlo</a:t>
                      </a:r>
                      <a:r>
                        <a:rPr lang="fr-FR" sz="1000" b="0" i="1" dirty="0">
                          <a:latin typeface="Helvetica Oblique" pitchFamily="2" charset="0"/>
                        </a:rPr>
                        <a:t> Condé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41764"/>
                  </a:ext>
                </a:extLst>
              </a:tr>
              <a:tr h="2098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71290"/>
                  </a:ext>
                </a:extLst>
              </a:tr>
              <a:tr h="2098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1448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r>
                        <a:rPr lang="fr-FR" sz="12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JIRA SAP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Saper</a:t>
                      </a:r>
                      <a:endParaRPr lang="fr-FR" sz="1200" b="0" i="0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i="0" dirty="0">
                          <a:latin typeface="Helvetica Light" panose="020B0403020202020204" pitchFamily="34" charset="0"/>
                        </a:rPr>
                        <a:t>Déploiement terminé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i="0" dirty="0">
                          <a:solidFill>
                            <a:srgbClr val="C00000"/>
                          </a:solidFill>
                          <a:latin typeface="Helvetica Light" panose="020B0403020202020204" pitchFamily="34" charset="0"/>
                        </a:rPr>
                        <a:t>Tests encours au niveau DRH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dirty="0">
                        <a:latin typeface="Helvetica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Alpha Oumar Djouly DIALLO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Abdoul Goudoussy DIALLO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01646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48121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12192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r>
                        <a:rPr lang="fr-FR" sz="12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Intranet</a:t>
                      </a:r>
                      <a:endParaRPr lang="fr-FR" sz="1200" b="0" i="0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i="0" dirty="0" err="1">
                          <a:solidFill>
                            <a:schemeClr val="accent1"/>
                          </a:solidFill>
                          <a:latin typeface="Helvetica" pitchFamily="2" charset="0"/>
                          <a:sym typeface="Wingdings" pitchFamily="2" charset="2"/>
                        </a:rPr>
                        <a:t>Intégraton</a:t>
                      </a:r>
                      <a:r>
                        <a:rPr lang="fr-FR" sz="1100" b="0" i="0" dirty="0">
                          <a:solidFill>
                            <a:schemeClr val="accent1"/>
                          </a:solidFill>
                          <a:latin typeface="Helvetica" pitchFamily="2" charset="0"/>
                          <a:sym typeface="Wingdings" pitchFamily="2" charset="2"/>
                        </a:rPr>
                        <a:t> de </a:t>
                      </a:r>
                      <a:r>
                        <a:rPr lang="fr-FR" sz="1100" b="0" i="0" dirty="0" err="1">
                          <a:solidFill>
                            <a:schemeClr val="accent1"/>
                          </a:solidFill>
                          <a:latin typeface="Helvetica" pitchFamily="2" charset="0"/>
                          <a:sym typeface="Wingdings" pitchFamily="2" charset="2"/>
                        </a:rPr>
                        <a:t>docuware</a:t>
                      </a:r>
                      <a:r>
                        <a:rPr lang="fr-FR" sz="1100" b="0" i="0" dirty="0">
                          <a:solidFill>
                            <a:schemeClr val="accent1"/>
                          </a:solidFill>
                          <a:latin typeface="Helvetica" pitchFamily="2" charset="0"/>
                          <a:sym typeface="Wingdings" pitchFamily="2" charset="2"/>
                        </a:rPr>
                        <a:t> encours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Alpha Oumar Djouly DIALLO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2970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32541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83560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r>
                        <a:rPr lang="fr-FR" sz="11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JIRA Porta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Portail</a:t>
                      </a:r>
                      <a:endParaRPr lang="fr-FR" sz="1100" b="0" i="0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100" b="0" i="0" kern="120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Deploiement </a:t>
                      </a:r>
                      <a:r>
                        <a:rPr lang="fr-FR" sz="1100" b="0" i="0" kern="1200">
                          <a:solidFill>
                            <a:schemeClr val="dk1"/>
                          </a:solidFill>
                          <a:latin typeface="Helvetica Light" panose="020B0403020202020204" pitchFamily="34" charset="0"/>
                          <a:ea typeface="+mn-ea"/>
                          <a:cs typeface="+mn-cs"/>
                          <a:sym typeface="Wingdings" pitchFamily="2" charset="2"/>
                        </a:rPr>
                        <a:t> OK</a:t>
                      </a: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DRH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Alpha Oumar Djouly DIALLO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Abdourahamane </a:t>
                      </a:r>
                      <a:r>
                        <a:rPr lang="fr-FR" sz="1000" b="0" i="1" dirty="0" err="1">
                          <a:latin typeface="Helvetica Oblique" pitchFamily="2" charset="0"/>
                        </a:rPr>
                        <a:t>Besmor</a:t>
                      </a:r>
                      <a:r>
                        <a:rPr lang="fr-FR" sz="1000" b="0" i="1" dirty="0">
                          <a:latin typeface="Helvetica Oblique" pitchFamily="2" charset="0"/>
                        </a:rPr>
                        <a:t> BAH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9291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0438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11683"/>
                  </a:ext>
                </a:extLst>
              </a:tr>
              <a:tr h="19752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Recrut OGC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0" i="0" dirty="0" err="1">
                          <a:latin typeface="Helvetica Light" panose="020B0403020202020204" pitchFamily="34" charset="0"/>
                        </a:rPr>
                        <a:t>GoLive</a:t>
                      </a:r>
                      <a:r>
                        <a:rPr lang="fr-FR" sz="1100" b="0" i="0" dirty="0">
                          <a:latin typeface="Helvetica Light" panose="020B0403020202020204" pitchFamily="34" charset="0"/>
                        </a:rPr>
                        <a:t> </a:t>
                      </a:r>
                      <a:r>
                        <a:rPr lang="fr-FR" sz="1100" b="0" i="0" dirty="0">
                          <a:latin typeface="Helvetica Light" panose="020B0403020202020204" pitchFamily="34" charset="0"/>
                          <a:sym typeface="Wingdings" pitchFamily="2" charset="2"/>
                        </a:rPr>
                        <a:t> </a:t>
                      </a:r>
                      <a:r>
                        <a:rPr lang="fr-FR" sz="1100" b="0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sym typeface="Wingdings" pitchFamily="2" charset="2"/>
                        </a:rPr>
                        <a:t>OK</a:t>
                      </a:r>
                      <a:endParaRPr lang="fr-FR" sz="1100" b="0" i="0" dirty="0">
                        <a:solidFill>
                          <a:schemeClr val="accent3"/>
                        </a:solidFill>
                        <a:latin typeface="Helvetica Light" panose="020B04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Alpha Oumar Djouly DIALLO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8758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15954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bg2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75281"/>
                  </a:ext>
                </a:extLst>
              </a:tr>
              <a:tr h="19752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CartOM</a:t>
                      </a:r>
                      <a:r>
                        <a:rPr lang="fr-FR" sz="12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Go Live </a:t>
                      </a:r>
                      <a:r>
                        <a:rPr lang="fr-FR" sz="1100" b="1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sym typeface="Wingdings" pitchFamily="2" charset="2"/>
                        </a:rPr>
                        <a:t>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sym typeface="Wingdings" pitchFamily="2" charset="2"/>
                        </a:rPr>
                        <a:t>MEP  OK</a:t>
                      </a:r>
                      <a:endParaRPr lang="fr-FR" sz="1100" b="1" i="0" dirty="0">
                        <a:solidFill>
                          <a:schemeClr val="accent3"/>
                        </a:solidFill>
                        <a:latin typeface="Helvetica Light" panose="020B04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>
                          <a:latin typeface="Helvetica Oblique" pitchFamily="2" charset="0"/>
                        </a:rPr>
                        <a:t>DCIRE/DDV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Saidou BAH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3648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51106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  <a:endParaRPr lang="fr-FR" sz="1000" b="1" i="0" kern="1200" dirty="0">
                        <a:solidFill>
                          <a:schemeClr val="bg2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6632"/>
                  </a:ext>
                </a:extLst>
              </a:tr>
            </a:tbl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78895739-2D57-14C0-2DFD-207E9E970B27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6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4E82-CBED-6CC4-8AE7-134EAA25E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334DC5-5737-3722-C1D1-9B9690B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B8D8500-4844-9C39-1A74-0FED2B6D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III. Revu des activités sur les Projets </a:t>
            </a:r>
            <a:r>
              <a:rPr lang="fr-FR" dirty="0">
                <a:solidFill>
                  <a:schemeClr val="accent1"/>
                </a:solidFill>
              </a:rPr>
              <a:t>3/3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6797D60-8C73-6550-F034-C0EB3A56E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242722"/>
              </p:ext>
            </p:extLst>
          </p:nvPr>
        </p:nvGraphicFramePr>
        <p:xfrm>
          <a:off x="259139" y="1501012"/>
          <a:ext cx="8176891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47">
                  <a:extLst>
                    <a:ext uri="{9D8B030D-6E8A-4147-A177-3AD203B41FA5}">
                      <a16:colId xmlns:a16="http://schemas.microsoft.com/office/drawing/2014/main" val="2993425495"/>
                    </a:ext>
                  </a:extLst>
                </a:gridCol>
                <a:gridCol w="806715">
                  <a:extLst>
                    <a:ext uri="{9D8B030D-6E8A-4147-A177-3AD203B41FA5}">
                      <a16:colId xmlns:a16="http://schemas.microsoft.com/office/drawing/2014/main" val="2053533430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3263568480"/>
                    </a:ext>
                  </a:extLst>
                </a:gridCol>
                <a:gridCol w="806715">
                  <a:extLst>
                    <a:ext uri="{9D8B030D-6E8A-4147-A177-3AD203B41FA5}">
                      <a16:colId xmlns:a16="http://schemas.microsoft.com/office/drawing/2014/main" val="2844977861"/>
                    </a:ext>
                  </a:extLst>
                </a:gridCol>
                <a:gridCol w="806714">
                  <a:extLst>
                    <a:ext uri="{9D8B030D-6E8A-4147-A177-3AD203B41FA5}">
                      <a16:colId xmlns:a16="http://schemas.microsoft.com/office/drawing/2014/main" val="2257575830"/>
                    </a:ext>
                  </a:extLst>
                </a:gridCol>
                <a:gridCol w="1168697">
                  <a:extLst>
                    <a:ext uri="{9D8B030D-6E8A-4147-A177-3AD203B41FA5}">
                      <a16:colId xmlns:a16="http://schemas.microsoft.com/office/drawing/2014/main" val="118563417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98790311"/>
                    </a:ext>
                  </a:extLst>
                </a:gridCol>
                <a:gridCol w="1775798">
                  <a:extLst>
                    <a:ext uri="{9D8B030D-6E8A-4147-A177-3AD203B41FA5}">
                      <a16:colId xmlns:a16="http://schemas.microsoft.com/office/drawing/2014/main" val="3921449665"/>
                    </a:ext>
                  </a:extLst>
                </a:gridCol>
              </a:tblGrid>
              <a:tr h="300402">
                <a:tc>
                  <a:txBody>
                    <a:bodyPr/>
                    <a:lstStyle/>
                    <a:p>
                      <a:r>
                        <a:rPr lang="fr-FR" sz="1400" dirty="0"/>
                        <a:t>Projets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sz="1400" dirty="0"/>
                        <a:t>Taches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Responsable(s)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35778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PretRH</a:t>
                      </a:r>
                      <a:endParaRPr lang="fr-F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Test des corrections en cours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DRH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Aissatou Bella Diallo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01646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48121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12192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ReformeRH</a:t>
                      </a:r>
                      <a:endParaRPr lang="fr-F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Helvetica Light" panose="020B0403020202020204" pitchFamily="34" charset="0"/>
                        </a:rPr>
                        <a:t>Sprint pour correction de bugs: </a:t>
                      </a:r>
                      <a:r>
                        <a:rPr lang="fr-FR" sz="1100" b="1" i="1" dirty="0">
                          <a:solidFill>
                            <a:schemeClr val="bg2"/>
                          </a:solidFill>
                          <a:latin typeface="Helvetica Bold Oblique" pitchFamily="2" charset="0"/>
                        </a:rPr>
                        <a:t>en attente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/>
                          </a:solidFill>
                          <a:latin typeface="Helvetica Light" panose="020B0403020202020204" pitchFamily="34" charset="0"/>
                        </a:rPr>
                        <a:t>Mise à jour base employés (encours).</a:t>
                      </a:r>
                      <a:endParaRPr lang="fr-FR" sz="1100" b="0" i="1" dirty="0">
                        <a:solidFill>
                          <a:schemeClr val="tx1"/>
                        </a:solidFill>
                        <a:latin typeface="Helvetica Bold Oblique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2970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32541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83560"/>
                  </a:ext>
                </a:extLst>
              </a:tr>
              <a:tr h="209870">
                <a:tc rowSpan="3">
                  <a:txBody>
                    <a:bodyPr/>
                    <a:lstStyle/>
                    <a:p>
                      <a:r>
                        <a:rPr lang="fr-FR" sz="1100" dirty="0" err="1">
                          <a:hlinkClick r:id="rId5" tooltip="JIRA"/>
                        </a:rPr>
                        <a:t>PBailleur</a:t>
                      </a:r>
                      <a:endParaRPr lang="fr-FR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1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0" i="1" dirty="0">
                          <a:latin typeface="Helvetica Oblique" pitchFamily="2" charset="0"/>
                        </a:rPr>
                        <a:t>DRPS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9291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0438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11683"/>
                  </a:ext>
                </a:extLst>
              </a:tr>
              <a:tr h="19752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Nimba BO</a:t>
                      </a:r>
                      <a:endParaRPr lang="fr-F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Intégration de </a:t>
                      </a:r>
                      <a:r>
                        <a:rPr lang="fr-FR" sz="1100" b="1" i="0" dirty="0" err="1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ChatBot</a:t>
                      </a:r>
                      <a:r>
                        <a:rPr lang="fr-FR" sz="1100" b="1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 (</a:t>
                      </a:r>
                      <a:r>
                        <a:rPr lang="fr-FR" sz="1100" b="1" i="0" dirty="0" err="1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deployé</a:t>
                      </a:r>
                      <a:r>
                        <a:rPr lang="fr-FR" sz="1100" b="1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Souci </a:t>
                      </a:r>
                      <a:r>
                        <a:rPr lang="fr-FR" sz="1100" b="0" i="0" dirty="0" err="1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refresh</a:t>
                      </a:r>
                      <a:r>
                        <a:rPr lang="fr-FR" sz="1100" b="0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</a:rPr>
                        <a:t> </a:t>
                      </a:r>
                      <a:r>
                        <a:rPr lang="fr-FR" sz="1100" b="0" i="0" dirty="0">
                          <a:solidFill>
                            <a:schemeClr val="accent3"/>
                          </a:solidFill>
                          <a:latin typeface="Helvetica Light" panose="020B0403020202020204" pitchFamily="34" charset="0"/>
                          <a:sym typeface="Wingdings" pitchFamily="2" charset="2"/>
                        </a:rPr>
                        <a:t> Test concluant, en attente de déploiement</a:t>
                      </a:r>
                      <a:endParaRPr lang="fr-FR" sz="1100" b="0" i="0" dirty="0">
                        <a:solidFill>
                          <a:schemeClr val="accent3"/>
                        </a:solidFill>
                        <a:latin typeface="Helvetica Light" panose="020B04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DDV/DREC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Abdoul Goudoussy DIALLO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8758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15954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bg2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accent3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75281"/>
                  </a:ext>
                </a:extLst>
              </a:tr>
              <a:tr h="19752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Simma</a:t>
                      </a:r>
                      <a:r>
                        <a:rPr lang="fr-F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 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Helvetica Light" panose="020B0403020202020204" pitchFamily="34" charset="0"/>
                        </a:rPr>
                        <a:t>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endParaRPr lang="fr-FR" sz="11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1" dirty="0">
                          <a:latin typeface="Helvetica Oblique" pitchFamily="2" charset="0"/>
                        </a:rPr>
                        <a:t>DREC/DDV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Ousmane BARRY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1" dirty="0">
                          <a:latin typeface="Helvetica Oblique" pitchFamily="2" charset="0"/>
                        </a:rPr>
                        <a:t>Alpha Oumar Djouly DIALLO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1" dirty="0">
                        <a:latin typeface="Helvetica Obliqu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36485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attentes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terminés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51106"/>
                  </a:ext>
                </a:extLst>
              </a:tr>
              <a:tr h="19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fr-FR" sz="1000" b="1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bg2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itchFamily="2" charset="2"/>
                        <a:buNone/>
                      </a:pPr>
                      <a:endParaRPr lang="fr-FR" sz="1000" b="1" i="0" kern="1200" dirty="0">
                        <a:solidFill>
                          <a:schemeClr val="accent3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6632"/>
                  </a:ext>
                </a:extLst>
              </a:tr>
            </a:tbl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78895739-2D57-14C0-2DFD-207E9E970B27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7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BE49D-9C7F-4F93-B4F2-5FF76F6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fr-FR" sz="3600" dirty="0"/>
              <a:t>IV. Plan d’actions</a:t>
            </a:r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6D11BAE-64FF-2C4D-1AD5-28BB3124E9BB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8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D1E4DE-2042-E2CD-2751-A76819079BC6}"/>
              </a:ext>
            </a:extLst>
          </p:cNvPr>
          <p:cNvSpPr txBox="1"/>
          <p:nvPr/>
        </p:nvSpPr>
        <p:spPr>
          <a:xfrm>
            <a:off x="318364" y="1652935"/>
            <a:ext cx="8507271" cy="8041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fr-F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fr-F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3DF5C3-F445-4CDD-C319-5F0CA1F6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D53C1C1-5EDC-D877-125E-0E01B9E07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52801"/>
              </p:ext>
            </p:extLst>
          </p:nvPr>
        </p:nvGraphicFramePr>
        <p:xfrm>
          <a:off x="313200" y="1124744"/>
          <a:ext cx="8402173" cy="4871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4765">
                  <a:extLst>
                    <a:ext uri="{9D8B030D-6E8A-4147-A177-3AD203B41FA5}">
                      <a16:colId xmlns:a16="http://schemas.microsoft.com/office/drawing/2014/main" val="3566259068"/>
                    </a:ext>
                  </a:extLst>
                </a:gridCol>
                <a:gridCol w="4540383">
                  <a:extLst>
                    <a:ext uri="{9D8B030D-6E8A-4147-A177-3AD203B41FA5}">
                      <a16:colId xmlns:a16="http://schemas.microsoft.com/office/drawing/2014/main" val="53540503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1767434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29613379"/>
                    </a:ext>
                  </a:extLst>
                </a:gridCol>
                <a:gridCol w="1328833">
                  <a:extLst>
                    <a:ext uri="{9D8B030D-6E8A-4147-A177-3AD203B41FA5}">
                      <a16:colId xmlns:a16="http://schemas.microsoft.com/office/drawing/2014/main" val="952609379"/>
                    </a:ext>
                  </a:extLst>
                </a:gridCol>
              </a:tblGrid>
              <a:tr h="184917">
                <a:tc>
                  <a:txBody>
                    <a:bodyPr/>
                    <a:lstStyle/>
                    <a:p>
                      <a:r>
                        <a:rPr lang="fr-FR" sz="1100" b="0" i="0" dirty="0">
                          <a:latin typeface="Helvetica" pitchFamily="2" charset="0"/>
                        </a:rPr>
                        <a:t>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dirty="0">
                          <a:latin typeface="Helvetica" pitchFamily="2" charset="0"/>
                        </a:rPr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dirty="0">
                          <a:latin typeface="Helvetica" pitchFamily="2" charset="0"/>
                        </a:rPr>
                        <a:t>Affecté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0" i="0">
                          <a:latin typeface="Helvetica" pitchFamily="2" charset="0"/>
                        </a:rPr>
                        <a:t>Statut</a:t>
                      </a:r>
                      <a:endParaRPr lang="fr-FR" sz="10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675"/>
                  </a:ext>
                </a:extLst>
              </a:tr>
              <a:tr h="157179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0" i="0" dirty="0">
                          <a:latin typeface="Helvetica" pitchFamily="2" charset="0"/>
                        </a:rPr>
                        <a:t>Analyse remontée : compte OM full dans Nimba et Light dans Tango (option Export historique)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0" i="0" dirty="0">
                          <a:latin typeface="Helvetica" pitchFamily="2" charset="0"/>
                        </a:rPr>
                        <a:t>15/03/2024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0" i="0" dirty="0">
                          <a:latin typeface="Helvetica" pitchFamily="2" charset="0"/>
                        </a:rPr>
                        <a:t>Le filtre c’est soit sur </a:t>
                      </a:r>
                      <a:r>
                        <a:rPr lang="fr-FR" sz="800" b="1" i="0" u="sng" dirty="0">
                          <a:latin typeface="Helvetica" pitchFamily="2" charset="0"/>
                        </a:rPr>
                        <a:t>création</a:t>
                      </a:r>
                      <a:r>
                        <a:rPr lang="fr-FR" sz="800" b="0" i="0" dirty="0">
                          <a:latin typeface="Helvetica" pitchFamily="2" charset="0"/>
                        </a:rPr>
                        <a:t> ou update pas les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94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fr-FR" sz="9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Les ventes couplés </a:t>
                      </a:r>
                      <a:r>
                        <a:rPr lang="fr-FR" sz="900" b="0" i="0" kern="1200" dirty="0" err="1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telco</a:t>
                      </a:r>
                      <a:r>
                        <a:rPr lang="fr-FR" sz="9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/om qui disparaissent du panneau vente </a:t>
                      </a:r>
                      <a:r>
                        <a:rPr lang="fr-FR" sz="900" b="0" i="0" kern="1200" dirty="0" err="1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sim</a:t>
                      </a:r>
                      <a:r>
                        <a:rPr lang="fr-FR" sz="9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 après le traitement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Bella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0" i="0" dirty="0">
                          <a:latin typeface="Helvetica" pitchFamily="2" charset="0"/>
                        </a:rPr>
                        <a:t>15/03/2024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20/06/2024</a:t>
                      </a:r>
                    </a:p>
                    <a:p>
                      <a:pPr algn="r"/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0" i="0" dirty="0">
                          <a:latin typeface="Helvetica" pitchFamily="2" charset="0"/>
                        </a:rPr>
                        <a:t>Corrigé, test concluant, attente de 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2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La mise à jour du lieu de naissance dans nimba n'est pas prise en compte dans simma pour les anciens cas mais OK pour les nouveaux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OK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FFFF00"/>
                          </a:highlight>
                          <a:latin typeface="Helvetica" pitchFamily="2" charset="0"/>
                        </a:rPr>
                        <a:t>Attente de MEP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Le souci concernait les anciennes données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3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SIMMA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Les caractères spéciaux ne sont pas pris en compte sur le lieu de naissance dans SIMMA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15/02/2024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15/03/2024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corrigé.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Déploiement en 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0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L'action création OM dans nimba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dirty="0">
                          <a:latin typeface="Helvetica Light Oblique" panose="020B0403020202020204" pitchFamily="34" charset="0"/>
                        </a:rPr>
                        <a:t>Fait, non déployé</a:t>
                      </a: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9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L'exportation des données (action création OM) ne marche pas avec un grand volume de données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Helvetica Light Oblique" panose="020B0403020202020204" pitchFamily="34" charset="0"/>
                          <a:ea typeface="+mn-ea"/>
                          <a:cs typeface="+mn-cs"/>
                        </a:rPr>
                        <a:t>en attendant exporter par intervalles</a:t>
                      </a:r>
                      <a:endParaRPr lang="fr-FR" sz="800" b="0" i="0" dirty="0">
                        <a:highlight>
                          <a:srgbClr val="00FF00"/>
                        </a:highlight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6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La mise à jour du nom et prénoms dans nimba intervertit les champs dans simma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Djouly &amp; 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15/03/2024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API MAJ mais nécessite des reco de </a:t>
                      </a:r>
                      <a:r>
                        <a:rPr lang="fr-FR" sz="800" b="0" i="0" dirty="0" err="1">
                          <a:latin typeface="Helvetica" pitchFamily="2" charset="0"/>
                        </a:rPr>
                        <a:t>Nouhou</a:t>
                      </a: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NIMBA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Code d’erreur (999) simma sur vente SIM nimba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dirty="0">
                          <a:latin typeface="Helvetica Light Oblique" panose="020B0403020202020204" pitchFamily="34" charset="0"/>
                        </a:rPr>
                        <a:t>A vérifier</a:t>
                      </a: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9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>
                          <a:latin typeface="Helvetica" pitchFamily="2" charset="0"/>
                        </a:rPr>
                        <a:t>SIMMA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On y trouve dans les ventes des N° de pièces utilisées pour activer plus de 5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sims</a:t>
                      </a:r>
                      <a:b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Limiter le nombre de SIM à 5 par pièce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15/02/2024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dirty="0">
                          <a:latin typeface="Helvetica Light Oblique" panose="020B0403020202020204" pitchFamily="34" charset="0"/>
                        </a:rPr>
                        <a:t>ventes simultanées (à la même seconde)</a:t>
                      </a: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0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sz="10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Autoriser la création des comptes en full pour les agences et franchises tout en mettant un contrôle afin d’éviter que les 3 comptes par pièce soient tous migrés en full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API + 15j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Attente API </a:t>
                      </a:r>
                      <a:r>
                        <a:rPr lang="fr-FR" sz="800" b="0" i="0" dirty="0" err="1">
                          <a:latin typeface="Helvetica" pitchFamily="2" charset="0"/>
                        </a:rPr>
                        <a:t>Bigdata</a:t>
                      </a: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sz="10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Dashboard PDV (ventes, souscriptions, migrations, </a:t>
                      </a:r>
                      <a:r>
                        <a:rPr lang="fr-F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etc</a:t>
                      </a:r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15/03/2024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Pour 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9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sz="10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Intégrer dans NIMBA MOBILE les argumentaires des offres OFMG et technique de vente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highlight>
                            <a:srgbClr val="00FF00"/>
                          </a:highlight>
                          <a:latin typeface="Helvetica" pitchFamily="2" charset="0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dirty="0">
                          <a:latin typeface="Helvetica Light Oblique" panose="020B0403020202020204" pitchFamily="34" charset="0"/>
                        </a:rPr>
                        <a:t>Réception des Liens + 3j</a:t>
                      </a: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5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sz="10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Traitement des dossiers identifications dans nimba (MAJ des infos dans simma)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latin typeface="Helvetica" pitchFamily="2" charset="0"/>
                        </a:rPr>
                        <a:t>Djouly &amp; Abdoul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8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15/03/2024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fr-FR" sz="800" b="0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6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0" i="0" dirty="0" err="1">
                          <a:latin typeface="Helvetica" pitchFamily="2" charset="0"/>
                        </a:rPr>
                        <a:t>Dec</a:t>
                      </a:r>
                      <a:r>
                        <a:rPr lang="fr-FR" sz="1000" b="0" i="0" dirty="0">
                          <a:latin typeface="Helvetica" pitchFamily="2" charset="0"/>
                        </a:rPr>
                        <a:t>. </a:t>
                      </a:r>
                      <a:r>
                        <a:rPr lang="fr-FR" sz="1000" b="0" i="0" dirty="0" err="1">
                          <a:latin typeface="Helvetica" pitchFamily="2" charset="0"/>
                        </a:rPr>
                        <a:t>Interet</a:t>
                      </a:r>
                      <a:endParaRPr lang="fr-FR" sz="10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Demande d’évolutions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fr-FR" sz="800" b="0" i="0" kern="1200" dirty="0">
                        <a:solidFill>
                          <a:schemeClr val="dk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800" b="0" i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 attente des 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8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9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BE49D-9C7F-4F93-B4F2-5FF76F6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1" y="357717"/>
            <a:ext cx="8402173" cy="47899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fr-FR" sz="3600" dirty="0"/>
              <a:t>V. Divers</a:t>
            </a:r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6D11BAE-64FF-2C4D-1AD5-28BB3124E9BB}"/>
              </a:ext>
            </a:extLst>
          </p:cNvPr>
          <p:cNvSpPr/>
          <p:nvPr/>
        </p:nvSpPr>
        <p:spPr>
          <a:xfrm>
            <a:off x="0" y="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8D56C4-FB79-4A43-967F-95DB2783F014}" type="slidenum">
              <a:rPr lang="fr-GN" sz="12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9</a:t>
            </a:fld>
            <a:endParaRPr lang="fr-GN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4790E6-41DE-0A73-595F-084A00EA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800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R Brest Practic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GC-DSI-TemplateCordination-SXX-XXXX" id="{C667332C-C833-884C-B1EF-8FB57D6D4EC8}" vid="{AB97AC1A-023E-A545-891D-B5A49C2E4A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A56A494086942A24D2A0FED29AD12" ma:contentTypeVersion="17" ma:contentTypeDescription="Crée un document." ma:contentTypeScope="" ma:versionID="d9a66521deece2a3b6516019979e0089">
  <xsd:schema xmlns:xsd="http://www.w3.org/2001/XMLSchema" xmlns:xs="http://www.w3.org/2001/XMLSchema" xmlns:p="http://schemas.microsoft.com/office/2006/metadata/properties" xmlns:ns2="bf625f91-3365-4d91-9a22-14a5e24216fa" xmlns:ns3="f3fe6545-091d-4db1-ae7c-b43ab871c8c2" targetNamespace="http://schemas.microsoft.com/office/2006/metadata/properties" ma:root="true" ma:fieldsID="713036ba725682338e7cf3e8611277d1" ns2:_="" ns3:_="">
    <xsd:import namespace="bf625f91-3365-4d91-9a22-14a5e24216fa"/>
    <xsd:import namespace="f3fe6545-091d-4db1-ae7c-b43ab871c8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25f91-3365-4d91-9a22-14a5e2421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30b67c4c-652c-4658-a871-988872e924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e6545-091d-4db1-ae7c-b43ab871c8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c19ddf2-ef89-4a3a-851f-ff1de391fb95}" ma:internalName="TaxCatchAll" ma:showField="CatchAllData" ma:web="f3fe6545-091d-4db1-ae7c-b43ab871c8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fe6545-091d-4db1-ae7c-b43ab871c8c2" xsi:nil="true"/>
    <lcf76f155ced4ddcb4097134ff3c332f xmlns="bf625f91-3365-4d91-9a22-14a5e24216f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B0AA32-F0FE-4173-A142-0DE063063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4493B-B3F3-4A3F-AEB7-68AE1C6B9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625f91-3365-4d91-9a22-14a5e24216fa"/>
    <ds:schemaRef ds:uri="f3fe6545-091d-4db1-ae7c-b43ab871c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E4E751-952F-4AA0-BA9A-41DDCE931D2E}">
  <ds:schemaRefs>
    <ds:schemaRef ds:uri="http://schemas.microsoft.com/office/2006/metadata/properties"/>
    <ds:schemaRef ds:uri="http://www.w3.org/XML/1998/namespace"/>
    <ds:schemaRef ds:uri="f3fe6545-091d-4db1-ae7c-b43ab871c8c2"/>
    <ds:schemaRef ds:uri="http://purl.org/dc/dcmitype/"/>
    <ds:schemaRef ds:uri="http://purl.org/dc/terms/"/>
    <ds:schemaRef ds:uri="bf625f91-3365-4d91-9a22-14a5e24216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93622</TotalTime>
  <Words>987</Words>
  <Application>Microsoft Macintosh PowerPoint</Application>
  <PresentationFormat>Affichage à l'écran (4:3)</PresentationFormat>
  <Paragraphs>402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3" baseType="lpstr">
      <vt:lpstr>Arial</vt:lpstr>
      <vt:lpstr>Calibri</vt:lpstr>
      <vt:lpstr>Helvetica</vt:lpstr>
      <vt:lpstr>Helvetica 55 Roman</vt:lpstr>
      <vt:lpstr>Helvetica 75</vt:lpstr>
      <vt:lpstr>Helvetica 75 Bold</vt:lpstr>
      <vt:lpstr>Helvetica Bold Oblique</vt:lpstr>
      <vt:lpstr>Helvetica Light</vt:lpstr>
      <vt:lpstr>Helvetica Light Oblique</vt:lpstr>
      <vt:lpstr>Helvetica Oblique</vt:lpstr>
      <vt:lpstr>Wingdings</vt:lpstr>
      <vt:lpstr>Thème Office</vt:lpstr>
      <vt:lpstr>OFR Brest Practice</vt:lpstr>
      <vt:lpstr>Orange Guinée Weekly Co-SDA</vt:lpstr>
      <vt:lpstr>Participants</vt:lpstr>
      <vt:lpstr>I. Informations Générales</vt:lpstr>
      <vt:lpstr>II. Tableau de Bord</vt:lpstr>
      <vt:lpstr>III. Revu des activités sur les Projets 1/3</vt:lpstr>
      <vt:lpstr>III. Revu des activités sur les Projets 2/3</vt:lpstr>
      <vt:lpstr>III. Revu des activités sur les Projets 3/3</vt:lpstr>
      <vt:lpstr>IV. Plan d’actions</vt:lpstr>
      <vt:lpstr>V. Divers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REUNION SIDEC S21</dc:title>
  <dc:creator>Abdoulaye SOW[OGC DRSI/DESI/SIDEC]</dc:creator>
  <cp:lastModifiedBy>Ousmane BARRY[OGN DSI/DDF/SDA]</cp:lastModifiedBy>
  <cp:revision>4472</cp:revision>
  <dcterms:created xsi:type="dcterms:W3CDTF">2018-05-16T21:06:15Z</dcterms:created>
  <dcterms:modified xsi:type="dcterms:W3CDTF">2024-08-01T08:40:14Z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0x010100EEFA56A494086942A24D2A0FED29AD12</vt:lpwstr>
  </property>
</Properties>
</file>