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7" r:id="rId3"/>
    <p:sldId id="306" r:id="rId4"/>
    <p:sldId id="311" r:id="rId5"/>
    <p:sldId id="307" r:id="rId6"/>
    <p:sldId id="302" r:id="rId7"/>
    <p:sldId id="304" r:id="rId8"/>
    <p:sldId id="308" r:id="rId9"/>
    <p:sldId id="312" r:id="rId10"/>
    <p:sldId id="310" r:id="rId11"/>
    <p:sldId id="305" r:id="rId12"/>
    <p:sldId id="299" r:id="rId13"/>
    <p:sldId id="300" r:id="rId14"/>
    <p:sldId id="309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FFA5"/>
    <a:srgbClr val="89AAD3"/>
    <a:srgbClr val="A0BBDC"/>
    <a:srgbClr val="1F8AD3"/>
    <a:srgbClr val="83C2ED"/>
    <a:srgbClr val="9DCFF1"/>
    <a:srgbClr val="8AC6EE"/>
    <a:srgbClr val="A8EEAF"/>
    <a:srgbClr val="C3F3C8"/>
    <a:srgbClr val="EA8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94638" autoAdjust="0"/>
  </p:normalViewPr>
  <p:slideViewPr>
    <p:cSldViewPr>
      <p:cViewPr varScale="1">
        <p:scale>
          <a:sx n="72" d="100"/>
          <a:sy n="72" d="100"/>
        </p:scale>
        <p:origin x="78" y="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C882-5822-4B05-A69C-E82DB27AD127}" type="datetimeFigureOut">
              <a:rPr lang="de-DE" smtClean="0"/>
              <a:t>22.02.2020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732C-73A6-4C93-AEC8-99901377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05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E0A7-C8B8-40F6-8D64-AD119451BB53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08EF-2AEB-4569-84FE-A87923EEE6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Drop a </a:t>
            </a:r>
            <a:r>
              <a:rPr lang="de-DE" dirty="0" err="1" smtClean="0"/>
              <a:t>screenshot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mutation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rules</a:t>
            </a:r>
            <a:r>
              <a:rPr lang="de-DE" baseline="0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08EF-2AEB-4569-84FE-A87923EEE6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b % 2 == 0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ceil</a:t>
            </a:r>
            <a:r>
              <a:rPr lang="de-DE" dirty="0" smtClean="0"/>
              <a:t>(b / 2) == b</a:t>
            </a:r>
            <a:r>
              <a:rPr lang="de-DE" baseline="0" dirty="0" smtClean="0"/>
              <a:t> / 2 </a:t>
            </a:r>
            <a:r>
              <a:rPr lang="de-DE" baseline="0" dirty="0" err="1" smtClean="0"/>
              <a:t>else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ceil</a:t>
            </a:r>
            <a:r>
              <a:rPr lang="de-DE" baseline="0" dirty="0" smtClean="0"/>
              <a:t>(b / 2) == b/2 + 1</a:t>
            </a:r>
          </a:p>
          <a:p>
            <a:r>
              <a:rPr lang="de-DE" baseline="0" dirty="0" smtClean="0"/>
              <a:t>Floor(b / 2) == b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08EF-2AEB-4569-84FE-A87923EEE6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99098" y="84018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A1F3D"/>
              </a:buClr>
              <a:defRPr sz="3600" b="1">
                <a:solidFill>
                  <a:schemeClr val="accent2">
                    <a:lumMod val="75000"/>
                  </a:schemeClr>
                </a:solidFill>
                <a:latin typeface="+mj-lt"/>
                <a:ea typeface="ＭＳ Ｐゴシック" pitchFamily="-112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  <a:ea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altLang="en-US" kern="0" dirty="0"/>
          </a:p>
        </p:txBody>
      </p:sp>
      <p:sp>
        <p:nvSpPr>
          <p:cNvPr id="7" name="TextShape 1"/>
          <p:cNvSpPr txBox="1"/>
          <p:nvPr/>
        </p:nvSpPr>
        <p:spPr>
          <a:xfrm>
            <a:off x="395537" y="2787774"/>
            <a:ext cx="4176464" cy="1656184"/>
          </a:xfrm>
          <a:prstGeom prst="rect">
            <a:avLst/>
          </a:prstGeom>
        </p:spPr>
        <p:txBody>
          <a:bodyPr lIns="82945" tIns="41473" rIns="82945" bIns="41473" anchor="ctr"/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/>
                <a:ea typeface="ＭＳ Ｐゴシック"/>
              </a:rPr>
              <a:t>Deutsches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Forschungszentrum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für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ＭＳ Ｐゴシック"/>
              </a:rPr>
              <a:t>Künstliche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/>
                <a:ea typeface="ＭＳ Ｐゴシック"/>
              </a:rPr>
              <a:t>Intelligenz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/>
              </a:rPr>
              <a:t> (DFKI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Forschungsbereich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ＭＳ Ｐゴシック"/>
              </a:rPr>
              <a:t>Cyber-Physical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/>
              </a:rPr>
              <a:t>Systems (CPS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ＭＳ Ｐゴシック"/>
              </a:rPr>
              <a:t>http://www.dfki.de/cps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95537" y="1059582"/>
            <a:ext cx="7700391" cy="1200150"/>
          </a:xfrm>
        </p:spPr>
        <p:txBody>
          <a:bodyPr/>
          <a:lstStyle>
            <a:lvl1pPr algn="l">
              <a:spcBef>
                <a:spcPct val="20000"/>
              </a:spcBef>
              <a:buClr>
                <a:srgbClr val="DA1F3D"/>
              </a:buClr>
              <a:defRPr sz="2800" b="1" i="0"/>
            </a:lvl1pPr>
          </a:lstStyle>
          <a:p>
            <a:r>
              <a:rPr lang="de-DE" altLang="en-US" smtClean="0"/>
              <a:t>Titelmasterformat durch Klicken bearbeiten</a:t>
            </a:r>
            <a:endParaRPr lang="en-US" alt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00374"/>
            <a:ext cx="3084655" cy="2043584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5537" y="1879030"/>
            <a:ext cx="4177084" cy="764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19725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391314" y="4011909"/>
            <a:ext cx="4176464" cy="452927"/>
          </a:xfrm>
          <a:prstGeom prst="rect">
            <a:avLst/>
          </a:prstGeom>
        </p:spPr>
        <p:txBody>
          <a:bodyPr lIns="82945" tIns="41473" rIns="82945" bIns="41473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Forschungsbereich</a:t>
            </a:r>
            <a:endParaRPr lang="en-US" sz="1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ＭＳ Ｐゴシック"/>
              </a:rPr>
              <a:t>Cyber-Physical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ＭＳ Ｐゴシック"/>
              </a:rPr>
              <a:t>Systems (CPS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91314" y="1059581"/>
            <a:ext cx="7772400" cy="980753"/>
          </a:xfrm>
        </p:spPr>
        <p:txBody>
          <a:bodyPr/>
          <a:lstStyle>
            <a:lvl1pPr algn="l">
              <a:spcBef>
                <a:spcPct val="20000"/>
              </a:spcBef>
              <a:buClr>
                <a:srgbClr val="DA1F3D"/>
              </a:buClr>
              <a:defRPr sz="3200" b="1" i="0"/>
            </a:lvl1pPr>
          </a:lstStyle>
          <a:p>
            <a:r>
              <a:rPr lang="de-DE" altLang="en-US" smtClean="0"/>
              <a:t>Titelmasterformat durch Klicken bearbeiten</a:t>
            </a:r>
            <a:endParaRPr lang="en-US" alt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314" y="2283718"/>
            <a:ext cx="4464495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8" y="3291830"/>
            <a:ext cx="2424853" cy="504056"/>
          </a:xfrm>
          <a:prstGeom prst="rect">
            <a:avLst/>
          </a:prstGeom>
        </p:spPr>
      </p:pic>
      <p:sp>
        <p:nvSpPr>
          <p:cNvPr id="17" name="TextShape 1"/>
          <p:cNvSpPr txBox="1"/>
          <p:nvPr/>
        </p:nvSpPr>
        <p:spPr>
          <a:xfrm>
            <a:off x="4745149" y="4011909"/>
            <a:ext cx="4176464" cy="452927"/>
          </a:xfrm>
          <a:prstGeom prst="rect">
            <a:avLst/>
          </a:prstGeom>
        </p:spPr>
        <p:txBody>
          <a:bodyPr lIns="82945" tIns="41473" rIns="82945" bIns="41473" anchor="ctr"/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rial"/>
                <a:ea typeface="ＭＳ Ｐゴシック"/>
              </a:rPr>
              <a:t>FB</a:t>
            </a:r>
            <a:r>
              <a:rPr lang="en-US" sz="1400" baseline="0" dirty="0" smtClean="0">
                <a:solidFill>
                  <a:srgbClr val="000000"/>
                </a:solidFill>
                <a:latin typeface="Arial"/>
                <a:ea typeface="ＭＳ Ｐゴシック"/>
              </a:rPr>
              <a:t> 3 – </a:t>
            </a:r>
            <a:r>
              <a:rPr lang="en-US" sz="1400" baseline="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Mathematik</a:t>
            </a:r>
            <a:r>
              <a:rPr lang="en-US" sz="1400" baseline="0" dirty="0" smtClean="0">
                <a:solidFill>
                  <a:srgbClr val="000000"/>
                </a:solidFill>
                <a:latin typeface="Arial"/>
                <a:ea typeface="ＭＳ Ｐゴシック"/>
              </a:rPr>
              <a:t> und </a:t>
            </a:r>
            <a:r>
              <a:rPr lang="en-US" sz="1400" baseline="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Informatik</a:t>
            </a:r>
            <a:endParaRPr lang="en-US" sz="1400" baseline="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pic>
        <p:nvPicPr>
          <p:cNvPr id="19" name="Picture 9" descr="Uni_Universität Brem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5149" y="3300990"/>
            <a:ext cx="2829783" cy="49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46116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421555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sz="2400"/>
            </a:lvl2pPr>
            <a:lvl3pPr marL="1371600" indent="-457200"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89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421555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sz="2400"/>
            </a:lvl2pPr>
            <a:lvl3pPr marL="1371600" indent="-457200"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0"/>
          </p:nvPr>
        </p:nvSpPr>
        <p:spPr>
          <a:xfrm>
            <a:off x="4788024" y="1200151"/>
            <a:ext cx="4042792" cy="339447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§"/>
              <a:defRPr sz="2400"/>
            </a:lvl2pPr>
            <a:lvl3pPr marL="1371600" indent="-457200"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50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421555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40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3718"/>
            <a:ext cx="8229600" cy="421555"/>
          </a:xfrm>
          <a:prstGeom prst="rect">
            <a:avLst/>
          </a:prstGeom>
        </p:spPr>
        <p:txBody>
          <a:bodyPr/>
          <a:lstStyle>
            <a:lvl1pPr algn="ctr">
              <a:defRPr sz="2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9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1116" y="4876005"/>
            <a:ext cx="9144000" cy="267495"/>
          </a:xfrm>
          <a:prstGeom prst="rect">
            <a:avLst/>
          </a:prstGeom>
          <a:solidFill>
            <a:schemeClr val="tx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75343" y="4769090"/>
            <a:ext cx="1365250" cy="22030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solidFill>
                  <a:srgbClr val="292929"/>
                </a:solidFill>
                <a:cs typeface="Arial" charset="0"/>
              </a:rPr>
              <a:t> </a:t>
            </a:r>
            <a:endParaRPr lang="en-GB" dirty="0">
              <a:solidFill>
                <a:srgbClr val="292929"/>
              </a:solidFill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97843" y="487600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</a:pPr>
            <a:fld id="{D5A8212F-497F-48CE-BD55-3104F92814E2}" type="slidenum">
              <a:rPr lang="de-DE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 flipV="1">
            <a:off x="-2704" y="868057"/>
            <a:ext cx="9144000" cy="108011"/>
          </a:xfrm>
          <a:prstGeom prst="rect">
            <a:avLst/>
          </a:prstGeom>
          <a:solidFill>
            <a:srgbClr val="DE7C0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31" y="287846"/>
            <a:ext cx="1689362" cy="3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53" r:id="rId4"/>
    <p:sldLayoutId id="2147483652" r:id="rId5"/>
    <p:sldLayoutId id="214748365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RISC-V Metamorphic Testing 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Vladimir </a:t>
            </a:r>
            <a:r>
              <a:rPr lang="en-GB" dirty="0" err="1" smtClean="0"/>
              <a:t>Herdt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0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Mutators</a:t>
            </a:r>
            <a:r>
              <a:rPr lang="de-DE" dirty="0" smtClean="0"/>
              <a:t>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030146"/>
            <a:ext cx="8939593" cy="3629835"/>
          </a:xfrm>
        </p:spPr>
      </p:pic>
      <p:sp>
        <p:nvSpPr>
          <p:cNvPr id="5" name="Textfeld 4"/>
          <p:cNvSpPr txBox="1"/>
          <p:nvPr/>
        </p:nvSpPr>
        <p:spPr>
          <a:xfrm>
            <a:off x="3056534" y="4598732"/>
            <a:ext cx="6146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source</a:t>
            </a:r>
            <a:r>
              <a:rPr lang="de-DE" sz="1200" dirty="0" smtClean="0"/>
              <a:t> (</a:t>
            </a:r>
            <a:r>
              <a:rPr lang="de-DE" sz="1200" dirty="0" err="1" smtClean="0"/>
              <a:t>screenshot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paper</a:t>
            </a:r>
            <a:r>
              <a:rPr lang="de-DE" sz="1200" dirty="0" smtClean="0"/>
              <a:t>): „</a:t>
            </a:r>
            <a:r>
              <a:rPr lang="en-US" sz="1200" dirty="0" smtClean="0"/>
              <a:t>Assessing </a:t>
            </a:r>
            <a:r>
              <a:rPr lang="en-US" sz="1200" dirty="0"/>
              <a:t>and Improving the Mutation Testing Practice of </a:t>
            </a:r>
            <a:r>
              <a:rPr lang="en-US" sz="1200" dirty="0" smtClean="0"/>
              <a:t>PIT”</a:t>
            </a:r>
            <a:endParaRPr lang="en-US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1475656" y="2337386"/>
            <a:ext cx="5832648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2060"/>
                </a:solidFill>
              </a:rPr>
              <a:t>=&gt; A </a:t>
            </a:r>
            <a:r>
              <a:rPr lang="de-DE" sz="2800" b="1" dirty="0" err="1" smtClean="0">
                <a:solidFill>
                  <a:srgbClr val="002060"/>
                </a:solidFill>
              </a:rPr>
              <a:t>lot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of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effort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manually</a:t>
            </a:r>
            <a:r>
              <a:rPr lang="de-DE" sz="2800" b="1" dirty="0" smtClean="0">
                <a:solidFill>
                  <a:srgbClr val="002060"/>
                </a:solidFill>
              </a:rPr>
              <a:t>, </a:t>
            </a:r>
            <a:r>
              <a:rPr lang="de-DE" sz="2800" b="1" dirty="0" err="1" smtClean="0">
                <a:solidFill>
                  <a:srgbClr val="002060"/>
                </a:solidFill>
              </a:rPr>
              <a:t>mutator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generation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should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be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automated</a:t>
            </a:r>
            <a:r>
              <a:rPr lang="de-DE" sz="2800" b="1" dirty="0" smtClean="0">
                <a:solidFill>
                  <a:srgbClr val="002060"/>
                </a:solidFill>
              </a:rPr>
              <a:t>!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Mutation </a:t>
            </a:r>
            <a:r>
              <a:rPr lang="de-DE" dirty="0" err="1" smtClean="0"/>
              <a:t>Injection</a:t>
            </a:r>
            <a:r>
              <a:rPr lang="de-DE" dirty="0" smtClean="0"/>
              <a:t>: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Dynamic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35280" cy="3394472"/>
          </a:xfrm>
        </p:spPr>
        <p:txBody>
          <a:bodyPr/>
          <a:lstStyle/>
          <a:p>
            <a:r>
              <a:rPr lang="de-DE" dirty="0" smtClean="0"/>
              <a:t>Dynamic </a:t>
            </a:r>
            <a:r>
              <a:rPr lang="de-DE" dirty="0" err="1" smtClean="0"/>
              <a:t>approach</a:t>
            </a:r>
            <a:r>
              <a:rPr lang="de-DE" dirty="0" smtClean="0"/>
              <a:t>:</a:t>
            </a:r>
          </a:p>
          <a:p>
            <a:pPr lvl="1"/>
            <a:r>
              <a:rPr lang="de-DE" sz="2000" dirty="0" smtClean="0"/>
              <a:t>In </a:t>
            </a:r>
            <a:r>
              <a:rPr lang="de-DE" sz="2000" dirty="0" err="1" smtClean="0"/>
              <a:t>the</a:t>
            </a:r>
            <a:r>
              <a:rPr lang="de-DE" sz="2000" dirty="0" smtClean="0"/>
              <a:t> ISS </a:t>
            </a:r>
            <a:r>
              <a:rPr lang="de-DE" sz="2000" dirty="0" err="1" smtClean="0"/>
              <a:t>intercept</a:t>
            </a:r>
            <a:r>
              <a:rPr lang="de-DE" sz="2000" dirty="0" smtClean="0"/>
              <a:t> </a:t>
            </a:r>
            <a:r>
              <a:rPr lang="de-DE" sz="2000" dirty="0" err="1" smtClean="0"/>
              <a:t>instruction</a:t>
            </a:r>
            <a:r>
              <a:rPr lang="de-DE" sz="2000" dirty="0" smtClean="0"/>
              <a:t> </a:t>
            </a:r>
            <a:r>
              <a:rPr lang="de-DE" sz="2000" dirty="0" err="1" smtClean="0"/>
              <a:t>execution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direct</a:t>
            </a:r>
            <a:r>
              <a:rPr lang="de-DE" sz="2000" dirty="0" smtClean="0"/>
              <a:t> </a:t>
            </a:r>
            <a:r>
              <a:rPr lang="de-DE" sz="2000" dirty="0" err="1" smtClean="0"/>
              <a:t>control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user-</a:t>
            </a:r>
            <a:r>
              <a:rPr lang="de-DE" sz="2000" dirty="0" err="1" smtClean="0"/>
              <a:t>defined</a:t>
            </a:r>
            <a:r>
              <a:rPr lang="de-DE" sz="2000" dirty="0" smtClean="0"/>
              <a:t> </a:t>
            </a:r>
            <a:r>
              <a:rPr lang="de-DE" sz="2000" dirty="0" err="1" smtClean="0"/>
              <a:t>mutator</a:t>
            </a:r>
            <a:r>
              <a:rPr lang="de-DE" sz="2000" dirty="0" smtClean="0"/>
              <a:t> (</a:t>
            </a:r>
            <a:r>
              <a:rPr lang="de-DE" sz="2000" dirty="0" err="1" smtClean="0"/>
              <a:t>currently</a:t>
            </a:r>
            <a:r>
              <a:rPr lang="de-DE" sz="2000" dirty="0" smtClean="0"/>
              <a:t> </a:t>
            </a:r>
            <a:r>
              <a:rPr lang="de-DE" sz="2000" dirty="0" err="1" smtClean="0"/>
              <a:t>implemented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err="1" smtClean="0"/>
              <a:t>Idea</a:t>
            </a:r>
            <a:r>
              <a:rPr lang="de-DE" sz="2000" dirty="0" smtClean="0"/>
              <a:t>: </a:t>
            </a:r>
            <a:r>
              <a:rPr lang="de-DE" sz="2000" dirty="0" err="1" smtClean="0"/>
              <a:t>use</a:t>
            </a:r>
            <a:r>
              <a:rPr lang="de-DE" sz="2000" dirty="0" smtClean="0"/>
              <a:t> a Python </a:t>
            </a:r>
            <a:r>
              <a:rPr lang="de-DE" sz="2000" dirty="0" err="1" smtClean="0"/>
              <a:t>script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generate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mutators</a:t>
            </a:r>
            <a:r>
              <a:rPr lang="de-DE" sz="2000" dirty="0" smtClean="0"/>
              <a:t> (</a:t>
            </a:r>
            <a:r>
              <a:rPr lang="de-DE" sz="2000" dirty="0" err="1" smtClean="0"/>
              <a:t>based</a:t>
            </a:r>
            <a:r>
              <a:rPr lang="de-DE" sz="2000" dirty="0" smtClean="0"/>
              <a:t> on an AST </a:t>
            </a:r>
            <a:r>
              <a:rPr lang="de-DE" sz="2000" dirty="0" err="1" smtClean="0"/>
              <a:t>representation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ISS) [still TODO]</a:t>
            </a:r>
          </a:p>
          <a:p>
            <a:pPr lvl="1"/>
            <a:r>
              <a:rPr lang="de-DE" sz="2000" dirty="0" smtClean="0"/>
              <a:t>All </a:t>
            </a:r>
            <a:r>
              <a:rPr lang="de-DE" sz="2000" dirty="0" err="1" smtClean="0"/>
              <a:t>mutators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in a </a:t>
            </a:r>
            <a:r>
              <a:rPr lang="de-DE" sz="2000" dirty="0" err="1" smtClean="0"/>
              <a:t>single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linked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a </a:t>
            </a:r>
            <a:r>
              <a:rPr lang="de-DE" sz="2000" dirty="0" err="1" smtClean="0"/>
              <a:t>single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</a:t>
            </a:r>
            <a:endParaRPr lang="de-DE" sz="2000" dirty="0" smtClean="0"/>
          </a:p>
          <a:p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sz="2000" dirty="0" err="1" smtClean="0"/>
              <a:t>Mutate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ISS in-place, </a:t>
            </a:r>
            <a:r>
              <a:rPr lang="de-DE" sz="2000" dirty="0" err="1" smtClean="0"/>
              <a:t>generate</a:t>
            </a:r>
            <a:r>
              <a:rPr lang="de-DE" sz="2000" dirty="0" smtClean="0"/>
              <a:t> a </a:t>
            </a:r>
            <a:r>
              <a:rPr lang="de-DE" sz="2000" dirty="0" err="1" smtClean="0"/>
              <a:t>new</a:t>
            </a:r>
            <a:r>
              <a:rPr lang="de-DE" sz="2000" dirty="0" smtClean="0"/>
              <a:t> ISS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mutator</a:t>
            </a:r>
            <a:endParaRPr lang="de-DE" sz="2000" dirty="0" smtClean="0"/>
          </a:p>
          <a:p>
            <a:pPr lvl="1"/>
            <a:r>
              <a:rPr lang="de-DE" sz="2000" dirty="0" smtClean="0"/>
              <a:t>Link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mutated</a:t>
            </a:r>
            <a:r>
              <a:rPr lang="de-DE" sz="2000" dirty="0" smtClean="0"/>
              <a:t> ISS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rules</a:t>
            </a:r>
            <a:r>
              <a:rPr lang="de-DE" sz="2000" dirty="0" smtClean="0"/>
              <a:t> (</a:t>
            </a:r>
            <a:r>
              <a:rPr lang="de-DE" sz="2000" dirty="0" err="1" smtClean="0"/>
              <a:t>library</a:t>
            </a:r>
            <a:r>
              <a:rPr lang="de-DE" sz="2000" dirty="0" smtClean="0"/>
              <a:t>) </a:t>
            </a:r>
            <a:r>
              <a:rPr lang="de-DE" sz="2000" dirty="0" err="1" smtClean="0"/>
              <a:t>into</a:t>
            </a:r>
            <a:r>
              <a:rPr lang="de-DE" sz="2000" dirty="0" smtClean="0"/>
              <a:t> a </a:t>
            </a:r>
            <a:r>
              <a:rPr lang="de-DE" sz="2000" dirty="0" err="1" smtClean="0"/>
              <a:t>seperate</a:t>
            </a:r>
            <a:r>
              <a:rPr lang="de-DE" sz="2000" dirty="0"/>
              <a:t> </a:t>
            </a:r>
            <a:r>
              <a:rPr lang="de-DE" sz="2000" dirty="0" err="1" smtClean="0"/>
              <a:t>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6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r>
              <a:rPr lang="de-DE" dirty="0" smtClean="0"/>
              <a:t>: </a:t>
            </a:r>
            <a:r>
              <a:rPr lang="de-DE" dirty="0" err="1" smtClean="0"/>
              <a:t>Completness</a:t>
            </a:r>
            <a:r>
              <a:rPr lang="de-DE" dirty="0" smtClean="0"/>
              <a:t>/Correctness?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/>
          <a:lstStyle/>
          <a:p>
            <a:r>
              <a:rPr lang="de-DE" dirty="0" smtClean="0"/>
              <a:t>Can </a:t>
            </a:r>
            <a:r>
              <a:rPr lang="de-DE" dirty="0" err="1" smtClean="0"/>
              <a:t>we</a:t>
            </a:r>
            <a:r>
              <a:rPr lang="de-DE" dirty="0" smtClean="0"/>
              <a:t> find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in </a:t>
            </a:r>
            <a:r>
              <a:rPr lang="de-DE" dirty="0" err="1" smtClean="0"/>
              <a:t>general</a:t>
            </a:r>
            <a:r>
              <a:rPr lang="de-DE" dirty="0" smtClean="0"/>
              <a:t>?</a:t>
            </a:r>
          </a:p>
          <a:p>
            <a:pPr lvl="1"/>
            <a:r>
              <a:rPr lang="de-DE" sz="2000" dirty="0" smtClean="0"/>
              <a:t>Random </a:t>
            </a:r>
            <a:r>
              <a:rPr lang="de-DE" sz="2000" dirty="0" err="1" smtClean="0"/>
              <a:t>testing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a </a:t>
            </a:r>
            <a:r>
              <a:rPr lang="de-DE" sz="2000" dirty="0" err="1" smtClean="0"/>
              <a:t>reference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model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(</a:t>
            </a:r>
            <a:r>
              <a:rPr lang="de-DE" sz="2000" dirty="0" err="1" smtClean="0"/>
              <a:t>by</a:t>
            </a:r>
            <a:r>
              <a:rPr lang="de-DE" sz="2000" dirty="0" smtClean="0"/>
              <a:t> „just“ </a:t>
            </a:r>
            <a:r>
              <a:rPr lang="de-DE" sz="2000" dirty="0" err="1" smtClean="0"/>
              <a:t>guessing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err="1" smtClean="0"/>
              <a:t>Probably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won‘t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able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prove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all </a:t>
            </a:r>
            <a:r>
              <a:rPr lang="de-DE" sz="2000" dirty="0" err="1" smtClean="0"/>
              <a:t>instructions</a:t>
            </a:r>
            <a:endParaRPr lang="de-DE" sz="2000" dirty="0" smtClean="0"/>
          </a:p>
          <a:p>
            <a:pPr lvl="1"/>
            <a:r>
              <a:rPr lang="de-DE" sz="2000" dirty="0" smtClean="0"/>
              <a:t>Can </a:t>
            </a:r>
            <a:r>
              <a:rPr lang="de-DE" sz="2000" dirty="0" err="1" smtClean="0"/>
              <a:t>prove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instructions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small</a:t>
            </a:r>
            <a:r>
              <a:rPr lang="de-DE" sz="2000" dirty="0" smtClean="0"/>
              <a:t> </a:t>
            </a:r>
            <a:r>
              <a:rPr lang="de-DE" sz="2000" dirty="0" err="1" smtClean="0"/>
              <a:t>operand</a:t>
            </a:r>
            <a:r>
              <a:rPr lang="de-DE" sz="2000" dirty="0" smtClean="0"/>
              <a:t> </a:t>
            </a:r>
            <a:r>
              <a:rPr lang="de-DE" sz="2000" dirty="0" err="1" smtClean="0"/>
              <a:t>sizes</a:t>
            </a:r>
            <a:r>
              <a:rPr lang="de-DE" sz="2000" dirty="0" smtClean="0"/>
              <a:t> (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next</a:t>
            </a:r>
            <a:r>
              <a:rPr lang="de-DE" sz="2000" dirty="0" smtClean="0"/>
              <a:t> </a:t>
            </a:r>
            <a:r>
              <a:rPr lang="de-DE" sz="2000" dirty="0" err="1" smtClean="0"/>
              <a:t>slide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err="1" smtClean="0"/>
              <a:t>We</a:t>
            </a:r>
            <a:r>
              <a:rPr lang="de-DE" sz="2000" dirty="0" smtClean="0"/>
              <a:t> will </a:t>
            </a:r>
            <a:r>
              <a:rPr lang="de-DE" sz="2000" dirty="0" err="1" smtClean="0"/>
              <a:t>need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argue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point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extent</a:t>
            </a:r>
            <a:r>
              <a:rPr lang="de-DE" sz="2000" dirty="0" smtClean="0"/>
              <a:t> </a:t>
            </a:r>
            <a:r>
              <a:rPr lang="de-DE" sz="2000" dirty="0" err="1" smtClean="0"/>
              <a:t>probably</a:t>
            </a:r>
            <a:endParaRPr lang="de-DE" sz="2000" dirty="0" smtClean="0"/>
          </a:p>
          <a:p>
            <a:r>
              <a:rPr lang="de-DE" dirty="0" smtClean="0"/>
              <a:t>Experiments </a:t>
            </a:r>
            <a:r>
              <a:rPr lang="de-DE" dirty="0" err="1" smtClean="0"/>
              <a:t>basically</a:t>
            </a:r>
            <a:r>
              <a:rPr lang="de-DE" dirty="0" smtClean="0"/>
              <a:t> will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find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mutation-based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Proof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76331" y="935619"/>
            <a:ext cx="6692858" cy="39703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z3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BitVec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('a', 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BitVec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('b', 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 = Function('f',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BitVecSort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BitVecSort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BitVecSort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!=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== 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b+a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(b%2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==0,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a+ceil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(b/2)+floor(b/2)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f(f(a,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(b,2)),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(b,2)),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== f(f(a,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(b,2)+1),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(b,2))),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==0, 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)==a, 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)!=a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b==0 =&gt; </a:t>
            </a:r>
            <a:r>
              <a:rPr lang="en-US" sz="1200" b="1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==a; b!=0 =&gt; </a:t>
            </a:r>
            <a:r>
              <a:rPr lang="en-US" sz="1200" b="1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!=a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solve(simplify(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-&gt; no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 (UNSAT)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92080" y="1131590"/>
            <a:ext cx="3611886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LI(rs1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LI(rs2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ADD(rd1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rs1, rs2);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SRLI(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rs2, 1);	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floor(b/2)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ADD(rd2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rs1,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+ floor(b/2)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ANDI(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rs2, 1);	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% 2 == 1 ?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ceil(b/2)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ADD(rd2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rd2,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get_reg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(rd1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get_reg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(rd2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4716016" y="2283718"/>
            <a:ext cx="576064" cy="93610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938172" y="2116475"/>
            <a:ext cx="126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alternative</a:t>
            </a:r>
          </a:p>
          <a:p>
            <a:r>
              <a:rPr lang="de-DE" sz="1400" dirty="0" err="1" smtClean="0"/>
              <a:t>representation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4283968" y="3894896"/>
            <a:ext cx="4619998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2060"/>
                </a:solidFill>
              </a:rPr>
              <a:t>What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about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load</a:t>
            </a:r>
            <a:r>
              <a:rPr lang="de-DE" sz="2800" b="1" dirty="0" smtClean="0">
                <a:solidFill>
                  <a:srgbClr val="002060"/>
                </a:solidFill>
              </a:rPr>
              <a:t>/</a:t>
            </a:r>
            <a:r>
              <a:rPr lang="de-DE" sz="2800" b="1" dirty="0" err="1" smtClean="0">
                <a:solidFill>
                  <a:srgbClr val="002060"/>
                </a:solidFill>
              </a:rPr>
              <a:t>store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and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branch</a:t>
            </a:r>
            <a:r>
              <a:rPr lang="de-DE" sz="2800" b="1" dirty="0" smtClean="0">
                <a:solidFill>
                  <a:srgbClr val="002060"/>
                </a:solidFill>
              </a:rPr>
              <a:t>/jump </a:t>
            </a:r>
            <a:r>
              <a:rPr lang="de-DE" sz="2800" b="1" dirty="0" err="1" smtClean="0">
                <a:solidFill>
                  <a:srgbClr val="002060"/>
                </a:solidFill>
              </a:rPr>
              <a:t>instructions</a:t>
            </a:r>
            <a:r>
              <a:rPr lang="de-DE" sz="2800" b="1" dirty="0" smtClean="0">
                <a:solidFill>
                  <a:srgbClr val="002060"/>
                </a:solidFill>
              </a:rPr>
              <a:t>?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94472"/>
          </a:xfrm>
        </p:spPr>
        <p:txBody>
          <a:bodyPr/>
          <a:lstStyle/>
          <a:p>
            <a:r>
              <a:rPr lang="de-DE" dirty="0" smtClean="0"/>
              <a:t>Devise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cover</a:t>
            </a:r>
            <a:r>
              <a:rPr lang="de-DE" dirty="0" smtClean="0"/>
              <a:t> all RV32I </a:t>
            </a:r>
            <a:r>
              <a:rPr lang="de-DE" dirty="0" err="1" smtClean="0"/>
              <a:t>instructions</a:t>
            </a:r>
            <a:endParaRPr lang="de-DE" dirty="0" smtClean="0"/>
          </a:p>
          <a:p>
            <a:pPr lvl="1"/>
            <a:r>
              <a:rPr lang="de-DE" sz="2000" dirty="0" err="1" smtClean="0"/>
              <a:t>Vladi</a:t>
            </a:r>
            <a:r>
              <a:rPr lang="de-DE" sz="2000" dirty="0" smtClean="0"/>
              <a:t> (</a:t>
            </a:r>
            <a:r>
              <a:rPr lang="de-DE" sz="2000" dirty="0" err="1" smtClean="0"/>
              <a:t>implement</a:t>
            </a:r>
            <a:r>
              <a:rPr lang="de-DE" sz="2000" dirty="0" smtClean="0"/>
              <a:t>) &amp; all (</a:t>
            </a:r>
            <a:r>
              <a:rPr lang="de-DE" sz="2000" dirty="0" err="1" smtClean="0"/>
              <a:t>ideas</a:t>
            </a:r>
            <a:r>
              <a:rPr lang="de-DE" sz="2000" dirty="0" smtClean="0"/>
              <a:t>)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mutators</a:t>
            </a:r>
            <a:endParaRPr lang="de-DE" dirty="0" smtClean="0"/>
          </a:p>
          <a:p>
            <a:pPr lvl="1"/>
            <a:r>
              <a:rPr lang="de-DE" sz="2000" dirty="0" err="1" smtClean="0"/>
              <a:t>Static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dynamic</a:t>
            </a:r>
            <a:r>
              <a:rPr lang="de-DE" sz="2000" dirty="0" smtClean="0"/>
              <a:t> </a:t>
            </a:r>
            <a:r>
              <a:rPr lang="de-DE" sz="2000" dirty="0" err="1" smtClean="0"/>
              <a:t>framework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? </a:t>
            </a:r>
            <a:r>
              <a:rPr lang="de-DE" sz="2000" dirty="0" err="1" smtClean="0"/>
              <a:t>Static</a:t>
            </a:r>
            <a:r>
              <a:rPr lang="de-DE" sz="2000" dirty="0" smtClean="0"/>
              <a:t> </a:t>
            </a:r>
            <a:r>
              <a:rPr lang="de-DE" sz="2000" dirty="0" err="1" smtClean="0"/>
              <a:t>framework</a:t>
            </a:r>
            <a:r>
              <a:rPr lang="de-DE" sz="2000" dirty="0" smtClean="0"/>
              <a:t> </a:t>
            </a:r>
            <a:r>
              <a:rPr lang="de-DE" sz="2000" dirty="0" err="1" smtClean="0"/>
              <a:t>setup</a:t>
            </a:r>
            <a:r>
              <a:rPr lang="de-DE" sz="2000" dirty="0" smtClean="0"/>
              <a:t> (</a:t>
            </a:r>
            <a:r>
              <a:rPr lang="de-DE" sz="2000" dirty="0" err="1"/>
              <a:t>V</a:t>
            </a:r>
            <a:r>
              <a:rPr lang="de-DE" sz="2000" dirty="0" err="1" smtClean="0"/>
              <a:t>ladi</a:t>
            </a:r>
            <a:r>
              <a:rPr lang="de-DE" sz="2000" dirty="0" smtClean="0"/>
              <a:t> &amp; Hassan) [</a:t>
            </a:r>
            <a:r>
              <a:rPr lang="de-DE" sz="2000" dirty="0" err="1" smtClean="0"/>
              <a:t>early</a:t>
            </a:r>
            <a:r>
              <a:rPr lang="de-DE" sz="2000" dirty="0" smtClean="0"/>
              <a:t> &amp; </a:t>
            </a:r>
            <a:r>
              <a:rPr lang="de-DE" sz="2000" dirty="0" err="1" smtClean="0"/>
              <a:t>continuous</a:t>
            </a:r>
            <a:r>
              <a:rPr lang="de-DE" sz="2000" dirty="0" smtClean="0"/>
              <a:t> </a:t>
            </a:r>
            <a:r>
              <a:rPr lang="de-DE" sz="2000" dirty="0" err="1" smtClean="0"/>
              <a:t>testing</a:t>
            </a:r>
            <a:r>
              <a:rPr lang="de-DE" sz="2000" dirty="0" smtClean="0"/>
              <a:t>]</a:t>
            </a:r>
          </a:p>
          <a:p>
            <a:pPr lvl="1"/>
            <a:r>
              <a:rPr lang="de-DE" sz="2000" dirty="0" smtClean="0"/>
              <a:t>Hassan (</a:t>
            </a:r>
            <a:r>
              <a:rPr lang="de-DE" sz="2000" dirty="0" err="1" smtClean="0"/>
              <a:t>implement</a:t>
            </a:r>
            <a:r>
              <a:rPr lang="de-DE" sz="2000" dirty="0" smtClean="0"/>
              <a:t>) &amp; all (</a:t>
            </a:r>
            <a:r>
              <a:rPr lang="de-DE" sz="2000" dirty="0" err="1" smtClean="0"/>
              <a:t>ideas</a:t>
            </a:r>
            <a:r>
              <a:rPr lang="de-DE" sz="2000" dirty="0" smtClean="0"/>
              <a:t>)</a:t>
            </a:r>
          </a:p>
          <a:p>
            <a:r>
              <a:rPr lang="de-DE" dirty="0" smtClean="0"/>
              <a:t>Run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on </a:t>
            </a:r>
            <a:r>
              <a:rPr lang="de-DE" dirty="0" err="1" smtClean="0"/>
              <a:t>completeness</a:t>
            </a:r>
            <a:r>
              <a:rPr lang="de-DE" dirty="0" smtClean="0"/>
              <a:t>/</a:t>
            </a:r>
            <a:r>
              <a:rPr lang="de-DE" dirty="0" err="1" smtClean="0"/>
              <a:t>correctness</a:t>
            </a:r>
            <a:endParaRPr lang="de-DE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conference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Contributions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</a:t>
            </a:r>
            <a:r>
              <a:rPr lang="en-US" dirty="0"/>
              <a:t>metamorphic Testing for processor </a:t>
            </a:r>
            <a:r>
              <a:rPr lang="en-US" dirty="0" smtClean="0"/>
              <a:t>verification</a:t>
            </a:r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a set of metamorphic rules tailored for the RISC-V </a:t>
            </a:r>
            <a:r>
              <a:rPr lang="en-US" dirty="0" smtClean="0"/>
              <a:t>ISA</a:t>
            </a:r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and implement a framework for efficient "on-the-fly" </a:t>
            </a:r>
            <a:r>
              <a:rPr lang="en-US" dirty="0" smtClean="0"/>
              <a:t>metamorphic-testing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extensive experimental evaluation that demonstrates the effectiveness of our </a:t>
            </a:r>
            <a:r>
              <a:rPr lang="en-US" dirty="0" smtClean="0"/>
              <a:t>approach</a:t>
            </a:r>
          </a:p>
          <a:p>
            <a:r>
              <a:rPr lang="de-DE" dirty="0" err="1" smtClean="0"/>
              <a:t>Discussion</a:t>
            </a:r>
            <a:r>
              <a:rPr lang="de-DE" dirty="0" smtClean="0"/>
              <a:t> on </a:t>
            </a:r>
            <a:r>
              <a:rPr lang="de-DE" dirty="0" err="1" smtClean="0"/>
              <a:t>limitations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???</a:t>
            </a:r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our implementation as open source???</a:t>
            </a:r>
          </a:p>
        </p:txBody>
      </p:sp>
    </p:spTree>
    <p:extLst>
      <p:ext uri="{BB962C8B-B14F-4D97-AF65-F5344CB8AC3E}">
        <p14:creationId xmlns:p14="http://schemas.microsoft.com/office/powerpoint/2010/main" val="19605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Status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GitLab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/>
              <a:t>: </a:t>
            </a:r>
            <a:br>
              <a:rPr lang="de-DE" dirty="0"/>
            </a:br>
            <a:r>
              <a:rPr lang="de-DE" sz="2000" dirty="0" err="1" smtClean="0"/>
              <a:t>gitlab.informatik.uni-bremen.de:riscv</a:t>
            </a:r>
            <a:r>
              <a:rPr lang="de-DE" sz="2000" dirty="0" smtClean="0"/>
              <a:t>/</a:t>
            </a:r>
            <a:r>
              <a:rPr lang="de-DE" sz="2000" dirty="0" err="1" smtClean="0"/>
              <a:t>riscv-metamorphic-testing.git</a:t>
            </a:r>
            <a:endParaRPr lang="de-DE" dirty="0" smtClean="0"/>
          </a:p>
          <a:p>
            <a:r>
              <a:rPr lang="de-DE" dirty="0" smtClean="0"/>
              <a:t>Basic </a:t>
            </a:r>
            <a:r>
              <a:rPr lang="de-DE" dirty="0" err="1" smtClean="0"/>
              <a:t>Testing</a:t>
            </a:r>
            <a:r>
              <a:rPr lang="de-DE" dirty="0" smtClean="0"/>
              <a:t> Framework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(not </a:t>
            </a:r>
            <a:r>
              <a:rPr lang="de-DE" dirty="0" err="1" smtClean="0"/>
              <a:t>yet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RV32I)</a:t>
            </a:r>
          </a:p>
          <a:p>
            <a:pPr lvl="1"/>
            <a:r>
              <a:rPr lang="de-DE" dirty="0" smtClean="0"/>
              <a:t>Dynamic </a:t>
            </a:r>
            <a:r>
              <a:rPr lang="de-DE" dirty="0" err="1" smtClean="0"/>
              <a:t>mutation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  <a:p>
            <a:r>
              <a:rPr lang="de-DE" dirty="0" smtClean="0"/>
              <a:t>First </a:t>
            </a:r>
            <a:r>
              <a:rPr lang="de-DE" dirty="0" err="1" smtClean="0"/>
              <a:t>ideas</a:t>
            </a:r>
            <a:r>
              <a:rPr lang="de-DE" dirty="0" smtClean="0"/>
              <a:t> on </a:t>
            </a:r>
            <a:r>
              <a:rPr lang="de-DE" dirty="0" err="1" smtClean="0"/>
              <a:t>completness</a:t>
            </a:r>
            <a:r>
              <a:rPr lang="de-DE" dirty="0" smtClean="0"/>
              <a:t>/</a:t>
            </a:r>
            <a:r>
              <a:rPr lang="de-DE" dirty="0" err="1" smtClean="0"/>
              <a:t>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2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1467450" y="4078541"/>
            <a:ext cx="3888432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465265" y="1121199"/>
            <a:ext cx="3888432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: </a:t>
            </a:r>
            <a:r>
              <a:rPr lang="de-DE" dirty="0" err="1" smtClean="0"/>
              <a:t>Testing</a:t>
            </a:r>
            <a:r>
              <a:rPr lang="de-DE" dirty="0" smtClean="0"/>
              <a:t> Framework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03209" y="2571750"/>
            <a:ext cx="1028431" cy="675698"/>
          </a:xfrm>
          <a:prstGeom prst="rect">
            <a:avLst/>
          </a:prstGeom>
          <a:solidFill>
            <a:srgbClr val="89A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ISS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547664" y="4155926"/>
            <a:ext cx="914400" cy="504056"/>
          </a:xfrm>
          <a:prstGeom prst="rect">
            <a:avLst/>
          </a:prstGeom>
          <a:solidFill>
            <a:srgbClr val="89A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3640" y="4223288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Mutators</a:t>
            </a:r>
            <a:r>
              <a:rPr lang="de-DE" b="1" dirty="0" smtClean="0"/>
              <a:t>:</a:t>
            </a:r>
            <a:endParaRPr lang="en-US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303209" y="122354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Rules:</a:t>
            </a:r>
            <a:endParaRPr lang="en-US" b="1" dirty="0"/>
          </a:p>
        </p:txBody>
      </p:sp>
      <p:sp>
        <p:nvSpPr>
          <p:cNvPr id="8" name="Rechteck 7"/>
          <p:cNvSpPr/>
          <p:nvPr/>
        </p:nvSpPr>
        <p:spPr>
          <a:xfrm>
            <a:off x="1547664" y="1188746"/>
            <a:ext cx="914400" cy="504056"/>
          </a:xfrm>
          <a:prstGeom prst="rect">
            <a:avLst/>
          </a:prstGeom>
          <a:solidFill>
            <a:srgbClr val="89A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99792" y="1188746"/>
            <a:ext cx="914400" cy="504056"/>
          </a:xfrm>
          <a:prstGeom prst="rect">
            <a:avLst/>
          </a:prstGeom>
          <a:solidFill>
            <a:srgbClr val="89A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355976" y="1188746"/>
            <a:ext cx="914400" cy="504056"/>
          </a:xfrm>
          <a:prstGeom prst="rect">
            <a:avLst/>
          </a:prstGeom>
          <a:solidFill>
            <a:srgbClr val="89A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Rn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759130" y="113159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...</a:t>
            </a:r>
            <a:endParaRPr lang="en-US" sz="2400" b="1" dirty="0"/>
          </a:p>
        </p:txBody>
      </p:sp>
      <p:sp>
        <p:nvSpPr>
          <p:cNvPr id="12" name="Rechteck 11"/>
          <p:cNvSpPr/>
          <p:nvPr/>
        </p:nvSpPr>
        <p:spPr>
          <a:xfrm>
            <a:off x="2699792" y="4155926"/>
            <a:ext cx="914400" cy="504056"/>
          </a:xfrm>
          <a:prstGeom prst="rect">
            <a:avLst/>
          </a:prstGeom>
          <a:solidFill>
            <a:srgbClr val="89A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355976" y="4155926"/>
            <a:ext cx="914400" cy="504056"/>
          </a:xfrm>
          <a:prstGeom prst="rect">
            <a:avLst/>
          </a:prstGeom>
          <a:solidFill>
            <a:srgbClr val="89A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M</a:t>
            </a:r>
            <a:r>
              <a:rPr lang="de-DE" sz="2400" b="1" dirty="0" err="1">
                <a:solidFill>
                  <a:schemeClr val="tx1"/>
                </a:solidFill>
              </a:rPr>
              <a:t>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759130" y="409877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...</a:t>
            </a:r>
            <a:endParaRPr lang="en-US" sz="2400" b="1" dirty="0"/>
          </a:p>
        </p:txBody>
      </p:sp>
      <p:sp>
        <p:nvSpPr>
          <p:cNvPr id="17" name="Rechteck 16"/>
          <p:cNvSpPr/>
          <p:nvPr/>
        </p:nvSpPr>
        <p:spPr>
          <a:xfrm>
            <a:off x="2696747" y="2671878"/>
            <a:ext cx="914400" cy="504056"/>
          </a:xfrm>
          <a:prstGeom prst="rect">
            <a:avLst/>
          </a:prstGeom>
          <a:solidFill>
            <a:srgbClr val="89AA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Rx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Gewinkelter Verbinder 18"/>
          <p:cNvCxnSpPr>
            <a:stCxn id="15" idx="2"/>
            <a:endCxn id="17" idx="0"/>
          </p:cNvCxnSpPr>
          <p:nvPr/>
        </p:nvCxnSpPr>
        <p:spPr>
          <a:xfrm rot="5400000">
            <a:off x="2830411" y="2092807"/>
            <a:ext cx="902607" cy="25553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40042" y="1871862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endParaRPr lang="de-DE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3646155" y="2550437"/>
            <a:ext cx="211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randomize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endParaRPr lang="de-DE" dirty="0" smtClean="0"/>
          </a:p>
          <a:p>
            <a:r>
              <a:rPr lang="de-DE" dirty="0" smtClean="0"/>
              <a:t>(e.g. sample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  <a:endParaRPr lang="en-US" dirty="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331640" y="2787774"/>
            <a:ext cx="1365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1331640" y="3075806"/>
            <a:ext cx="1365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524732" y="3023176"/>
            <a:ext cx="11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(s)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1346801" y="2156374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instr</a:t>
            </a:r>
            <a:r>
              <a:rPr lang="de-DE" dirty="0" smtClean="0"/>
              <a:t>. /</a:t>
            </a:r>
          </a:p>
          <a:p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mem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2888137" y="3164549"/>
            <a:ext cx="200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check (final) </a:t>
            </a:r>
            <a:r>
              <a:rPr lang="de-DE" dirty="0" err="1" smtClean="0"/>
              <a:t>results</a:t>
            </a:r>
            <a:endParaRPr lang="en-US" dirty="0"/>
          </a:p>
        </p:txBody>
      </p:sp>
      <p:cxnSp>
        <p:nvCxnSpPr>
          <p:cNvPr id="30" name="Gewinkelter Verbinder 29"/>
          <p:cNvCxnSpPr>
            <a:stCxn id="16" idx="0"/>
            <a:endCxn id="4" idx="2"/>
          </p:cNvCxnSpPr>
          <p:nvPr/>
        </p:nvCxnSpPr>
        <p:spPr>
          <a:xfrm rot="16200000" flipV="1">
            <a:off x="1699000" y="2365874"/>
            <a:ext cx="831093" cy="25942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65265" y="3588248"/>
            <a:ext cx="199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en-US" dirty="0"/>
          </a:p>
        </p:txBody>
      </p:sp>
      <p:sp>
        <p:nvSpPr>
          <p:cNvPr id="32" name="Rechteck 31"/>
          <p:cNvSpPr/>
          <p:nvPr/>
        </p:nvSpPr>
        <p:spPr>
          <a:xfrm>
            <a:off x="5908057" y="1059582"/>
            <a:ext cx="3056431" cy="1234528"/>
          </a:xfrm>
          <a:prstGeom prst="rect">
            <a:avLst/>
          </a:prstGeom>
          <a:solidFill>
            <a:srgbClr val="5BF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Concept</a:t>
            </a:r>
            <a:r>
              <a:rPr lang="de-DE" b="1" dirty="0" smtClean="0">
                <a:solidFill>
                  <a:schemeClr val="tx1"/>
                </a:solidFill>
              </a:rPr>
              <a:t>: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rules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act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as</a:t>
            </a:r>
            <a:r>
              <a:rPr lang="de-DE" dirty="0" smtClean="0">
                <a:solidFill>
                  <a:schemeClr val="tx1"/>
                </a:solidFill>
              </a:rPr>
              <a:t> ISS </a:t>
            </a:r>
            <a:r>
              <a:rPr lang="de-DE" dirty="0" err="1" smtClean="0">
                <a:solidFill>
                  <a:schemeClr val="tx1"/>
                </a:solidFill>
              </a:rPr>
              <a:t>testbenches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implement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ISS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interface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=&gt; „on-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-</a:t>
            </a:r>
            <a:r>
              <a:rPr lang="de-DE" dirty="0" err="1" smtClean="0">
                <a:solidFill>
                  <a:schemeClr val="tx1"/>
                </a:solidFill>
              </a:rPr>
              <a:t>fly</a:t>
            </a:r>
            <a:r>
              <a:rPr lang="de-DE" dirty="0" smtClean="0">
                <a:solidFill>
                  <a:schemeClr val="tx1"/>
                </a:solidFill>
              </a:rPr>
              <a:t>“ </a:t>
            </a:r>
            <a:r>
              <a:rPr lang="de-DE" dirty="0" err="1" smtClean="0">
                <a:solidFill>
                  <a:schemeClr val="tx1"/>
                </a:solidFill>
              </a:rPr>
              <a:t>test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08056" y="2479690"/>
            <a:ext cx="3056431" cy="1234528"/>
          </a:xfrm>
          <a:prstGeom prst="rect">
            <a:avLst/>
          </a:prstGeom>
          <a:solidFill>
            <a:srgbClr val="5BF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Example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rule</a:t>
            </a:r>
            <a:r>
              <a:rPr lang="de-DE" b="1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a+b</a:t>
            </a:r>
            <a:r>
              <a:rPr lang="de-DE" dirty="0" smtClean="0">
                <a:solidFill>
                  <a:schemeClr val="tx1"/>
                </a:solidFill>
              </a:rPr>
              <a:t> == </a:t>
            </a:r>
            <a:r>
              <a:rPr lang="de-DE" dirty="0" err="1" smtClean="0">
                <a:solidFill>
                  <a:schemeClr val="tx1"/>
                </a:solidFill>
              </a:rPr>
              <a:t>b+a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b="1" dirty="0" err="1" smtClean="0">
                <a:solidFill>
                  <a:schemeClr val="tx1"/>
                </a:solidFill>
              </a:rPr>
              <a:t>Randomize</a:t>
            </a:r>
            <a:r>
              <a:rPr lang="de-DE" b="1" dirty="0" smtClean="0">
                <a:solidFill>
                  <a:schemeClr val="tx1"/>
                </a:solidFill>
              </a:rPr>
              <a:t>: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- </a:t>
            </a:r>
            <a:r>
              <a:rPr lang="de-DE" dirty="0" err="1" smtClean="0">
                <a:solidFill>
                  <a:schemeClr val="tx1"/>
                </a:solidFill>
              </a:rPr>
              <a:t>values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b</a:t>
            </a:r>
          </a:p>
          <a:p>
            <a:r>
              <a:rPr lang="de-DE" dirty="0">
                <a:solidFill>
                  <a:schemeClr val="tx1"/>
                </a:solidFill>
              </a:rPr>
              <a:t>-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registers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914735" y="3895964"/>
            <a:ext cx="3056431" cy="882972"/>
          </a:xfrm>
          <a:prstGeom prst="rect">
            <a:avLst/>
          </a:prstGeom>
          <a:solidFill>
            <a:srgbClr val="5BFF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Alternatively</a:t>
            </a:r>
            <a:r>
              <a:rPr lang="de-DE" b="1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randomize</a:t>
            </a:r>
            <a:r>
              <a:rPr lang="de-DE" dirty="0" smtClean="0">
                <a:solidFill>
                  <a:schemeClr val="tx1"/>
                </a:solidFill>
              </a:rPr>
              <a:t> ISS initial </a:t>
            </a:r>
            <a:r>
              <a:rPr lang="de-DE" dirty="0" err="1" smtClean="0">
                <a:solidFill>
                  <a:schemeClr val="tx1"/>
                </a:solidFill>
              </a:rPr>
              <a:t>state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run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rules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without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loading</a:t>
            </a:r>
            <a:r>
              <a:rPr lang="de-DE" dirty="0" smtClean="0">
                <a:solidFill>
                  <a:schemeClr val="tx1"/>
                </a:solidFill>
              </a:rPr>
              <a:t> (initial) </a:t>
            </a:r>
            <a:r>
              <a:rPr lang="de-DE" dirty="0" err="1" smtClean="0">
                <a:solidFill>
                  <a:schemeClr val="tx1"/>
                </a:solidFill>
              </a:rPr>
              <a:t>values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7" grpId="0" animBg="1"/>
      <p:bldP spid="20" grpId="0"/>
      <p:bldP spid="21" grpId="0"/>
      <p:bldP spid="26" grpId="0"/>
      <p:bldP spid="27" grpId="0"/>
      <p:bldP spid="28" grpId="0"/>
      <p:bldP spid="31" grpId="0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 Implementation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6278" y="1007627"/>
            <a:ext cx="5027338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ADD_Comm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test_rule_if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1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+ b == b + a</a:t>
            </a:r>
            <a:endParaRPr lang="en-US" sz="11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rd1, rd2, rs1, rs2;</a:t>
            </a: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uint32_t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a, b;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randomize(Random &amp;random)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rs1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random.reg();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rs2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random.reg();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rd1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random.unique_reg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({rs1, rs2, zero});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rd2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random.unique_reg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({rd1, rs1, rs2, zero});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random.reg_val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random.reg_val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run(Executor &amp;x)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x.code.LI(rs1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x.code.LI(rs2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b);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x.code.ADD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(rd1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rs1, rs2);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x.code.ADD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(rd2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rs2, rs1);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x.check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x.get_reg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(rd1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x.get_reg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(rd2));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34373" y="1007627"/>
            <a:ext cx="3752950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MemoryInterface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-US" sz="11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load_instr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=0) {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code.has_next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code.has_next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core.run_step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code.clear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core.regs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core.regs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91680" y="1118338"/>
            <a:ext cx="7272808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2060"/>
                </a:solidFill>
              </a:rPr>
              <a:t>Only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use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comparison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checks</a:t>
            </a:r>
            <a:r>
              <a:rPr lang="de-DE" sz="2800" b="1" dirty="0" smtClean="0">
                <a:solidFill>
                  <a:srgbClr val="002060"/>
                </a:solidFill>
              </a:rPr>
              <a:t> (==, !=, &lt;, &gt;, &gt;=, &lt;=) in </a:t>
            </a:r>
            <a:r>
              <a:rPr lang="de-DE" sz="2800" b="1" dirty="0" err="1" smtClean="0">
                <a:solidFill>
                  <a:srgbClr val="002060"/>
                </a:solidFill>
              </a:rPr>
              <a:t>the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rules</a:t>
            </a:r>
            <a:r>
              <a:rPr lang="de-DE" sz="2800" b="1" dirty="0" smtClean="0">
                <a:solidFill>
                  <a:srgbClr val="002060"/>
                </a:solidFill>
              </a:rPr>
              <a:t>, do not </a:t>
            </a:r>
            <a:r>
              <a:rPr lang="de-DE" sz="2800" b="1" dirty="0" err="1" smtClean="0">
                <a:solidFill>
                  <a:srgbClr val="002060"/>
                </a:solidFill>
              </a:rPr>
              <a:t>pre-compute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the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results</a:t>
            </a:r>
            <a:r>
              <a:rPr lang="de-DE" sz="2800" b="1" dirty="0" smtClean="0">
                <a:solidFill>
                  <a:srgbClr val="002060"/>
                </a:solidFill>
              </a:rPr>
              <a:t> (</a:t>
            </a:r>
            <a:r>
              <a:rPr lang="de-DE" sz="2800" b="1" dirty="0" err="1" smtClean="0">
                <a:solidFill>
                  <a:srgbClr val="002060"/>
                </a:solidFill>
              </a:rPr>
              <a:t>compute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everything</a:t>
            </a:r>
            <a:r>
              <a:rPr lang="de-DE" sz="2800" b="1" dirty="0" smtClean="0">
                <a:solidFill>
                  <a:srgbClr val="002060"/>
                </a:solidFill>
              </a:rPr>
              <a:t> on </a:t>
            </a:r>
            <a:r>
              <a:rPr lang="de-DE" sz="2800" b="1" dirty="0" err="1" smtClean="0">
                <a:solidFill>
                  <a:srgbClr val="002060"/>
                </a:solidFill>
              </a:rPr>
              <a:t>the</a:t>
            </a:r>
            <a:r>
              <a:rPr lang="de-DE" sz="2800" b="1" dirty="0" smtClean="0">
                <a:solidFill>
                  <a:srgbClr val="002060"/>
                </a:solidFill>
              </a:rPr>
              <a:t> ISS </a:t>
            </a:r>
            <a:r>
              <a:rPr lang="de-DE" sz="2800" b="1" dirty="0" err="1" smtClean="0">
                <a:solidFill>
                  <a:srgbClr val="002060"/>
                </a:solidFill>
              </a:rPr>
              <a:t>under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test</a:t>
            </a:r>
            <a:r>
              <a:rPr lang="de-DE" sz="2800" b="1" dirty="0" smtClean="0">
                <a:solidFill>
                  <a:srgbClr val="002060"/>
                </a:solidFill>
              </a:rPr>
              <a:t>). </a:t>
            </a:r>
            <a:r>
              <a:rPr lang="de-DE" sz="2800" b="1" dirty="0" err="1" smtClean="0">
                <a:solidFill>
                  <a:srgbClr val="002060"/>
                </a:solidFill>
              </a:rPr>
              <a:t>Otherwise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the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rules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would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effectively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be</a:t>
            </a:r>
            <a:r>
              <a:rPr lang="de-DE" sz="2800" b="1" dirty="0" smtClean="0">
                <a:solidFill>
                  <a:srgbClr val="002060"/>
                </a:solidFill>
              </a:rPr>
              <a:t> „</a:t>
            </a:r>
            <a:r>
              <a:rPr lang="de-DE" sz="2800" b="1" dirty="0" err="1" smtClean="0">
                <a:solidFill>
                  <a:srgbClr val="002060"/>
                </a:solidFill>
              </a:rPr>
              <a:t>reference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implementation</a:t>
            </a:r>
            <a:r>
              <a:rPr lang="de-DE" sz="2800" b="1" dirty="0" smtClean="0">
                <a:solidFill>
                  <a:srgbClr val="002060"/>
                </a:solidFill>
              </a:rPr>
              <a:t> </a:t>
            </a:r>
            <a:r>
              <a:rPr lang="de-DE" sz="2800" b="1" dirty="0" err="1" smtClean="0">
                <a:solidFill>
                  <a:srgbClr val="002060"/>
                </a:solidFill>
              </a:rPr>
              <a:t>models</a:t>
            </a:r>
            <a:r>
              <a:rPr lang="de-DE" sz="2800" b="1" dirty="0" smtClean="0">
                <a:solidFill>
                  <a:srgbClr val="002060"/>
                </a:solidFill>
              </a:rPr>
              <a:t>“.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/>
              <a:t>-</a:t>
            </a:r>
            <a:r>
              <a:rPr lang="de-DE" dirty="0" smtClean="0"/>
              <a:t>Set: ADD </a:t>
            </a:r>
            <a:r>
              <a:rPr lang="de-DE" dirty="0" err="1" smtClean="0"/>
              <a:t>and</a:t>
            </a:r>
            <a:r>
              <a:rPr lang="de-DE" dirty="0" smtClean="0"/>
              <a:t> XOR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200151"/>
            <a:ext cx="4608512" cy="180364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ADD</a:t>
            </a:r>
          </a:p>
          <a:p>
            <a:r>
              <a:rPr lang="de-DE" dirty="0" err="1" smtClean="0"/>
              <a:t>a+b</a:t>
            </a:r>
            <a:r>
              <a:rPr lang="de-DE" dirty="0" smtClean="0"/>
              <a:t> == </a:t>
            </a:r>
            <a:r>
              <a:rPr lang="de-DE" dirty="0" err="1" smtClean="0"/>
              <a:t>b+a</a:t>
            </a:r>
            <a:endParaRPr lang="de-DE" dirty="0" smtClean="0"/>
          </a:p>
          <a:p>
            <a:r>
              <a:rPr lang="de-DE" dirty="0" err="1" smtClean="0"/>
              <a:t>a+b</a:t>
            </a:r>
            <a:r>
              <a:rPr lang="de-DE" dirty="0" smtClean="0"/>
              <a:t> == </a:t>
            </a:r>
            <a:r>
              <a:rPr lang="de-DE" dirty="0" err="1" smtClean="0"/>
              <a:t>a+</a:t>
            </a:r>
            <a:r>
              <a:rPr lang="de-DE" b="1" dirty="0" err="1" smtClean="0"/>
              <a:t>ceil</a:t>
            </a:r>
            <a:r>
              <a:rPr lang="de-DE" dirty="0" smtClean="0"/>
              <a:t>(b/2)+</a:t>
            </a:r>
            <a:r>
              <a:rPr lang="de-DE" b="1" dirty="0" err="1" smtClean="0"/>
              <a:t>floor</a:t>
            </a:r>
            <a:r>
              <a:rPr lang="de-DE" dirty="0" smtClean="0"/>
              <a:t>(b/2)</a:t>
            </a:r>
          </a:p>
          <a:p>
            <a:r>
              <a:rPr lang="de-DE" b="1" dirty="0" err="1" smtClean="0"/>
              <a:t>if</a:t>
            </a:r>
            <a:r>
              <a:rPr lang="de-DE" dirty="0" smtClean="0"/>
              <a:t> b==0 </a:t>
            </a:r>
            <a:r>
              <a:rPr lang="de-DE" b="1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a+b</a:t>
            </a:r>
            <a:r>
              <a:rPr lang="de-DE" dirty="0" smtClean="0"/>
              <a:t>==a </a:t>
            </a:r>
            <a:r>
              <a:rPr lang="de-DE" b="1" dirty="0" err="1" smtClean="0"/>
              <a:t>else</a:t>
            </a:r>
            <a:r>
              <a:rPr lang="de-DE" dirty="0" smtClean="0"/>
              <a:t> </a:t>
            </a:r>
            <a:r>
              <a:rPr lang="de-DE" dirty="0" err="1" smtClean="0"/>
              <a:t>a+b</a:t>
            </a:r>
            <a:r>
              <a:rPr lang="de-DE" dirty="0" smtClean="0"/>
              <a:t>!=a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004048" y="1200151"/>
            <a:ext cx="3995936" cy="3394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XOR</a:t>
            </a:r>
          </a:p>
          <a:p>
            <a:r>
              <a:rPr lang="de-DE" dirty="0" smtClean="0"/>
              <a:t>f(a, b == f(b, a)</a:t>
            </a:r>
          </a:p>
          <a:p>
            <a:r>
              <a:rPr lang="de-DE" dirty="0"/>
              <a:t>f</a:t>
            </a:r>
            <a:r>
              <a:rPr lang="de-DE" dirty="0" smtClean="0"/>
              <a:t>(a, 0) == a</a:t>
            </a:r>
          </a:p>
          <a:p>
            <a:r>
              <a:rPr lang="de-DE" dirty="0"/>
              <a:t>f</a:t>
            </a:r>
            <a:r>
              <a:rPr lang="de-DE" dirty="0" smtClean="0"/>
              <a:t>(a, -1) == ~a</a:t>
            </a:r>
          </a:p>
          <a:p>
            <a:r>
              <a:rPr lang="de-DE" dirty="0"/>
              <a:t>f</a:t>
            </a:r>
            <a:r>
              <a:rPr lang="de-DE" dirty="0" smtClean="0"/>
              <a:t>(a, a) == 0</a:t>
            </a:r>
          </a:p>
          <a:p>
            <a:r>
              <a:rPr lang="en-US" dirty="0" smtClean="0"/>
              <a:t>f(</a:t>
            </a:r>
            <a:r>
              <a:rPr lang="en-US" dirty="0" err="1" smtClean="0"/>
              <a:t>a,b</a:t>
            </a:r>
            <a:r>
              <a:rPr lang="en-US" dirty="0"/>
              <a:t>) == f(f(a, </a:t>
            </a:r>
            <a:r>
              <a:rPr lang="en-US" dirty="0" err="1"/>
              <a:t>b&amp;c</a:t>
            </a:r>
            <a:r>
              <a:rPr lang="en-US" dirty="0"/>
              <a:t>), b&amp;~c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=&gt; f </a:t>
            </a:r>
            <a:r>
              <a:rPr lang="de-DE" dirty="0" err="1" smtClean="0"/>
              <a:t>is</a:t>
            </a:r>
            <a:r>
              <a:rPr lang="de-DE" dirty="0" smtClean="0"/>
              <a:t> XOR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proofed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4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operands</a:t>
            </a:r>
            <a:r>
              <a:rPr lang="de-DE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79512" y="3486627"/>
            <a:ext cx="460851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Specific</a:t>
            </a:r>
            <a:r>
              <a:rPr lang="de-DE" sz="2200" dirty="0" smtClean="0"/>
              <a:t> </a:t>
            </a:r>
            <a:r>
              <a:rPr lang="de-DE" sz="2200" dirty="0" err="1" smtClean="0"/>
              <a:t>rules</a:t>
            </a:r>
            <a:r>
              <a:rPr lang="de-DE" sz="2200" dirty="0" smtClean="0"/>
              <a:t> </a:t>
            </a:r>
            <a:r>
              <a:rPr lang="de-DE" sz="2200" dirty="0" err="1" smtClean="0"/>
              <a:t>for</a:t>
            </a:r>
            <a:r>
              <a:rPr lang="de-DE" sz="2200" dirty="0" smtClean="0"/>
              <a:t> </a:t>
            </a:r>
            <a:r>
              <a:rPr lang="de-DE" sz="2200" dirty="0" err="1" smtClean="0"/>
              <a:t>each</a:t>
            </a:r>
            <a:r>
              <a:rPr lang="de-DE" sz="2200" dirty="0" smtClean="0"/>
              <a:t> </a:t>
            </a:r>
            <a:r>
              <a:rPr lang="de-DE" sz="2200" dirty="0" err="1" smtClean="0"/>
              <a:t>computational</a:t>
            </a:r>
            <a:r>
              <a:rPr lang="de-DE" sz="2200" dirty="0" smtClean="0"/>
              <a:t> / </a:t>
            </a:r>
            <a:r>
              <a:rPr lang="de-DE" sz="2200" dirty="0" err="1" smtClean="0"/>
              <a:t>logic</a:t>
            </a:r>
            <a:r>
              <a:rPr lang="de-DE" sz="2200" dirty="0" smtClean="0"/>
              <a:t> </a:t>
            </a:r>
            <a:r>
              <a:rPr lang="de-DE" sz="2200" dirty="0" err="1" smtClean="0"/>
              <a:t>instruction</a:t>
            </a:r>
            <a:r>
              <a:rPr lang="de-DE" sz="2200" dirty="0" smtClean="0"/>
              <a:t>. Rules </a:t>
            </a:r>
            <a:r>
              <a:rPr lang="de-DE" sz="2200" dirty="0" err="1" smtClean="0"/>
              <a:t>have</a:t>
            </a:r>
            <a:r>
              <a:rPr lang="de-DE" sz="2200" dirty="0" smtClean="0"/>
              <a:t> </a:t>
            </a:r>
            <a:r>
              <a:rPr lang="de-DE" sz="2200" dirty="0" err="1" smtClean="0"/>
              <a:t>dependencies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other</a:t>
            </a:r>
            <a:r>
              <a:rPr lang="de-DE" sz="2200" dirty="0" smtClean="0"/>
              <a:t> </a:t>
            </a:r>
            <a:r>
              <a:rPr lang="de-DE" sz="2200" dirty="0" err="1" smtClean="0"/>
              <a:t>instructions</a:t>
            </a:r>
            <a:r>
              <a:rPr lang="de-DE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577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/>
              <a:t>-</a:t>
            </a:r>
            <a:r>
              <a:rPr lang="de-DE" dirty="0" smtClean="0"/>
              <a:t>Set: Load/Store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67877"/>
            <a:ext cx="8229600" cy="3394472"/>
          </a:xfrm>
        </p:spPr>
        <p:txBody>
          <a:bodyPr/>
          <a:lstStyle/>
          <a:p>
            <a:r>
              <a:rPr lang="en-US" sz="2000" dirty="0"/>
              <a:t>Same load from same address yields same </a:t>
            </a:r>
            <a:r>
              <a:rPr lang="en-US" sz="2000" dirty="0" smtClean="0"/>
              <a:t>result</a:t>
            </a:r>
          </a:p>
          <a:p>
            <a:pPr lvl="1"/>
            <a:r>
              <a:rPr lang="de-DE" sz="2000" dirty="0" err="1" smtClean="0"/>
              <a:t>Use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parts</a:t>
            </a:r>
            <a:endParaRPr lang="de-DE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is stored is also </a:t>
            </a:r>
            <a:r>
              <a:rPr lang="en-US" sz="2000" dirty="0" smtClean="0"/>
              <a:t>loaded</a:t>
            </a:r>
          </a:p>
          <a:p>
            <a:pPr lvl="1"/>
            <a:r>
              <a:rPr lang="de-DE" sz="2000" dirty="0" err="1" smtClean="0"/>
              <a:t>Use</a:t>
            </a:r>
            <a:r>
              <a:rPr lang="de-DE" sz="2000" dirty="0" smtClean="0"/>
              <a:t> </a:t>
            </a:r>
            <a:r>
              <a:rPr lang="de-DE" sz="2000" dirty="0" err="1" smtClean="0"/>
              <a:t>zero</a:t>
            </a:r>
            <a:r>
              <a:rPr lang="de-DE" sz="2000" dirty="0" smtClean="0"/>
              <a:t> </a:t>
            </a:r>
            <a:r>
              <a:rPr lang="de-DE" sz="2000" dirty="0" err="1" smtClean="0"/>
              <a:t>extended</a:t>
            </a:r>
            <a:r>
              <a:rPr lang="de-DE" sz="2000" dirty="0" smtClean="0"/>
              <a:t> (</a:t>
            </a:r>
            <a:r>
              <a:rPr lang="de-DE" sz="2000" dirty="0" err="1" smtClean="0"/>
              <a:t>unsigned</a:t>
            </a:r>
            <a:r>
              <a:rPr lang="de-DE" sz="2000" dirty="0" smtClean="0"/>
              <a:t>) </a:t>
            </a:r>
            <a:r>
              <a:rPr lang="de-DE" sz="2000" dirty="0" err="1" smtClean="0"/>
              <a:t>load</a:t>
            </a:r>
            <a:endParaRPr lang="de-DE" sz="2000" dirty="0" smtClean="0"/>
          </a:p>
          <a:p>
            <a:r>
              <a:rPr lang="en-US" sz="2000" dirty="0"/>
              <a:t>LW can be emulated with two </a:t>
            </a:r>
            <a:r>
              <a:rPr lang="en-US" sz="2000" dirty="0" smtClean="0"/>
              <a:t>LHU</a:t>
            </a:r>
          </a:p>
          <a:p>
            <a:pPr lvl="1"/>
            <a:r>
              <a:rPr lang="en-US" sz="2000" dirty="0" smtClean="0"/>
              <a:t>LHU </a:t>
            </a:r>
            <a:r>
              <a:rPr lang="en-US" sz="2000" dirty="0"/>
              <a:t>can be emulated with two </a:t>
            </a:r>
            <a:r>
              <a:rPr lang="en-US" sz="2000" dirty="0" smtClean="0"/>
              <a:t>LBU</a:t>
            </a:r>
          </a:p>
          <a:p>
            <a:r>
              <a:rPr lang="de-DE" sz="2000" dirty="0" err="1"/>
              <a:t>Sign</a:t>
            </a:r>
            <a:r>
              <a:rPr lang="de-DE" sz="2000" dirty="0"/>
              <a:t>/Zero </a:t>
            </a:r>
            <a:r>
              <a:rPr lang="de-DE" sz="2000" dirty="0" err="1" smtClean="0"/>
              <a:t>extension</a:t>
            </a:r>
            <a:r>
              <a:rPr lang="de-DE" sz="2000" dirty="0" smtClean="0"/>
              <a:t> </a:t>
            </a:r>
            <a:r>
              <a:rPr lang="de-DE" sz="2000" dirty="0" err="1" smtClean="0"/>
              <a:t>works</a:t>
            </a:r>
            <a:r>
              <a:rPr lang="de-DE" sz="2000" dirty="0" smtClean="0"/>
              <a:t> </a:t>
            </a:r>
            <a:r>
              <a:rPr lang="de-DE" sz="2000" dirty="0" err="1" smtClean="0"/>
              <a:t>correctly</a:t>
            </a:r>
            <a:endParaRPr lang="de-DE" sz="2000" dirty="0" smtClean="0"/>
          </a:p>
          <a:p>
            <a:r>
              <a:rPr lang="en-US" sz="2000" dirty="0"/>
              <a:t>Compare signed/unsigned load with same </a:t>
            </a:r>
            <a:r>
              <a:rPr lang="en-US" sz="2000" dirty="0" smtClean="0"/>
              <a:t>width</a:t>
            </a:r>
          </a:p>
          <a:p>
            <a:r>
              <a:rPr lang="de-DE" sz="2000" dirty="0" smtClean="0"/>
              <a:t>Baseline: SW </a:t>
            </a:r>
            <a:r>
              <a:rPr lang="de-DE" sz="2000" dirty="0" err="1" smtClean="0"/>
              <a:t>works</a:t>
            </a:r>
            <a:r>
              <a:rPr lang="de-DE" sz="2000" dirty="0" smtClean="0"/>
              <a:t> </a:t>
            </a:r>
            <a:r>
              <a:rPr lang="de-DE" sz="2000" dirty="0" err="1" smtClean="0"/>
              <a:t>correctly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en-US" sz="1400" dirty="0"/>
              <a:t>(otherwise we cannot ensure that address/value is </a:t>
            </a:r>
            <a:r>
              <a:rPr lang="en-US" sz="1400" dirty="0" smtClean="0"/>
              <a:t>not modified </a:t>
            </a:r>
            <a:r>
              <a:rPr lang="en-US" sz="1400" dirty="0"/>
              <a:t>by all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load/store </a:t>
            </a:r>
            <a:r>
              <a:rPr lang="en-US" sz="1400" dirty="0"/>
              <a:t>instructions in some consistent way, e.g. apply XOR on </a:t>
            </a:r>
            <a:r>
              <a:rPr lang="en-US" sz="1400" dirty="0" smtClean="0"/>
              <a:t>the value </a:t>
            </a:r>
            <a:r>
              <a:rPr lang="en-US" sz="1400" dirty="0"/>
              <a:t>before/after store/load)</a:t>
            </a:r>
            <a:endParaRPr lang="de-DE" sz="2000" dirty="0"/>
          </a:p>
          <a:p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6228184" y="1112426"/>
            <a:ext cx="2821606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@assume R[rs1]+off1 == R[rs2]+off2</a:t>
            </a:r>
          </a:p>
          <a:p>
            <a:r>
              <a:rPr lang="en-US" sz="1400" dirty="0" err="1"/>
              <a:t>lX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rs1, off1 == </a:t>
            </a:r>
            <a:r>
              <a:rPr lang="en-US" sz="1400" dirty="0" err="1"/>
              <a:t>lX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rs2, off2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30520" y="1755886"/>
            <a:ext cx="3816366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@assume R[rs1]+off is properly aligned</a:t>
            </a:r>
          </a:p>
          <a:p>
            <a:r>
              <a:rPr lang="en-US" sz="1400" dirty="0" err="1"/>
              <a:t>sw</a:t>
            </a:r>
            <a:r>
              <a:rPr lang="en-US" sz="1400" dirty="0"/>
              <a:t> rs2, rs1, off == </a:t>
            </a:r>
            <a:r>
              <a:rPr lang="en-US" sz="1400" dirty="0" err="1"/>
              <a:t>lw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rs1, </a:t>
            </a:r>
            <a:r>
              <a:rPr lang="en-US" sz="1400" dirty="0" smtClean="0"/>
              <a:t>off   { </a:t>
            </a:r>
            <a:r>
              <a:rPr lang="en-US" sz="1400" dirty="0"/>
              <a:t>R[</a:t>
            </a:r>
            <a:r>
              <a:rPr lang="en-US" sz="1400" dirty="0" err="1"/>
              <a:t>rd</a:t>
            </a:r>
            <a:r>
              <a:rPr lang="en-US" sz="1400" dirty="0"/>
              <a:t>] == R[rs2] }</a:t>
            </a:r>
          </a:p>
          <a:p>
            <a:r>
              <a:rPr lang="en-US" sz="1400" dirty="0" err="1"/>
              <a:t>sh</a:t>
            </a:r>
            <a:r>
              <a:rPr lang="en-US" sz="1400" dirty="0"/>
              <a:t> rs2, rs1, off == </a:t>
            </a:r>
            <a:r>
              <a:rPr lang="en-US" sz="1400" dirty="0" err="1"/>
              <a:t>lhu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rs1, </a:t>
            </a:r>
            <a:r>
              <a:rPr lang="en-US" sz="1400" dirty="0" smtClean="0"/>
              <a:t>off  { </a:t>
            </a:r>
            <a:r>
              <a:rPr lang="en-US" sz="1400" dirty="0"/>
              <a:t>R[</a:t>
            </a:r>
            <a:r>
              <a:rPr lang="en-US" sz="1400" dirty="0" err="1"/>
              <a:t>rd</a:t>
            </a:r>
            <a:r>
              <a:rPr lang="en-US" sz="1400" dirty="0"/>
              <a:t>] == R[rs2] }</a:t>
            </a:r>
          </a:p>
          <a:p>
            <a:r>
              <a:rPr lang="en-US" sz="1400" dirty="0" err="1"/>
              <a:t>sb</a:t>
            </a:r>
            <a:r>
              <a:rPr lang="en-US" sz="1400" dirty="0"/>
              <a:t> rs2, rs1, off == </a:t>
            </a:r>
            <a:r>
              <a:rPr lang="en-US" sz="1400" dirty="0" err="1"/>
              <a:t>lbu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rs1, </a:t>
            </a:r>
            <a:r>
              <a:rPr lang="en-US" sz="1400" dirty="0" smtClean="0"/>
              <a:t>off  { </a:t>
            </a:r>
            <a:r>
              <a:rPr lang="en-US" sz="1400" dirty="0"/>
              <a:t>R[</a:t>
            </a:r>
            <a:r>
              <a:rPr lang="en-US" sz="1400" dirty="0" err="1"/>
              <a:t>rd</a:t>
            </a:r>
            <a:r>
              <a:rPr lang="en-US" sz="1400" dirty="0"/>
              <a:t>] == R[rs2] }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004048" y="2803491"/>
            <a:ext cx="404283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LW(rs1+off) == LHU(rs1+off) | (LHU(rs1+off+2) &lt;&lt; 16)</a:t>
            </a:r>
          </a:p>
          <a:p>
            <a:r>
              <a:rPr lang="en-US" sz="1400" dirty="0"/>
              <a:t>LHU(rs1+off) == LBU(rs1+off) | (LBU(rs1+off+1) &lt;&lt; 8)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49856" y="3440857"/>
            <a:ext cx="2497030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lbu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rs1, off ==</a:t>
            </a:r>
          </a:p>
          <a:p>
            <a:r>
              <a:rPr lang="en-US" sz="1400" dirty="0" err="1"/>
              <a:t>lb</a:t>
            </a:r>
            <a:r>
              <a:rPr lang="en-US" sz="1400" dirty="0"/>
              <a:t> </a:t>
            </a:r>
            <a:r>
              <a:rPr lang="en-US" sz="1400" dirty="0" err="1"/>
              <a:t>rx</a:t>
            </a:r>
            <a:r>
              <a:rPr lang="en-US" sz="1400" dirty="0"/>
              <a:t>, rs1, off</a:t>
            </a:r>
          </a:p>
          <a:p>
            <a:r>
              <a:rPr lang="en-US" sz="1400" dirty="0" err="1"/>
              <a:t>slli</a:t>
            </a:r>
            <a:r>
              <a:rPr lang="en-US" sz="1400" dirty="0"/>
              <a:t> </a:t>
            </a:r>
            <a:r>
              <a:rPr lang="en-US" sz="1400" dirty="0" err="1"/>
              <a:t>ry</a:t>
            </a:r>
            <a:r>
              <a:rPr lang="en-US" sz="1400" dirty="0"/>
              <a:t>, </a:t>
            </a:r>
            <a:r>
              <a:rPr lang="en-US" sz="1400" dirty="0" err="1"/>
              <a:t>rx</a:t>
            </a:r>
            <a:r>
              <a:rPr lang="en-US" sz="1400" dirty="0"/>
              <a:t>, 24</a:t>
            </a:r>
          </a:p>
          <a:p>
            <a:r>
              <a:rPr lang="en-US" sz="1400" dirty="0" err="1"/>
              <a:t>srli</a:t>
            </a:r>
            <a:r>
              <a:rPr lang="en-US" sz="1400" dirty="0"/>
              <a:t> </a:t>
            </a:r>
            <a:r>
              <a:rPr lang="en-US" sz="1400" dirty="0" err="1"/>
              <a:t>ry</a:t>
            </a:r>
            <a:r>
              <a:rPr lang="en-US" sz="1400" dirty="0"/>
              <a:t>, </a:t>
            </a:r>
            <a:r>
              <a:rPr lang="en-US" sz="1400" dirty="0" err="1"/>
              <a:t>ry</a:t>
            </a:r>
            <a:r>
              <a:rPr lang="en-US" sz="1400" dirty="0"/>
              <a:t>, 24</a:t>
            </a:r>
          </a:p>
          <a:p>
            <a:r>
              <a:rPr lang="en-US" sz="1400" dirty="0"/>
              <a:t>{ R[</a:t>
            </a:r>
            <a:r>
              <a:rPr lang="en-US" sz="1400" dirty="0" err="1"/>
              <a:t>rd</a:t>
            </a:r>
            <a:r>
              <a:rPr lang="en-US" sz="1400" dirty="0"/>
              <a:t>] *&lt;= R[</a:t>
            </a:r>
            <a:r>
              <a:rPr lang="en-US" sz="1400" dirty="0" err="1"/>
              <a:t>rx</a:t>
            </a:r>
            <a:r>
              <a:rPr lang="en-US" sz="1400" dirty="0"/>
              <a:t>]; R[</a:t>
            </a:r>
            <a:r>
              <a:rPr lang="en-US" sz="1400" dirty="0" err="1"/>
              <a:t>rd</a:t>
            </a:r>
            <a:r>
              <a:rPr lang="en-US" sz="1400" dirty="0"/>
              <a:t>] == R[</a:t>
            </a:r>
            <a:r>
              <a:rPr lang="en-US" sz="1400" dirty="0" err="1"/>
              <a:t>ry</a:t>
            </a:r>
            <a:r>
              <a:rPr lang="en-US" sz="1400" dirty="0"/>
              <a:t>] }</a:t>
            </a:r>
          </a:p>
        </p:txBody>
      </p:sp>
      <p:cxnSp>
        <p:nvCxnSpPr>
          <p:cNvPr id="9" name="Gerader Verbinder 8"/>
          <p:cNvCxnSpPr>
            <a:endCxn id="7" idx="1"/>
          </p:cNvCxnSpPr>
          <p:nvPr/>
        </p:nvCxnSpPr>
        <p:spPr>
          <a:xfrm>
            <a:off x="5940152" y="3939902"/>
            <a:ext cx="609704" cy="857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4" idx="1"/>
          </p:cNvCxnSpPr>
          <p:nvPr/>
        </p:nvCxnSpPr>
        <p:spPr>
          <a:xfrm>
            <a:off x="5940152" y="1374036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5" idx="1"/>
          </p:cNvCxnSpPr>
          <p:nvPr/>
        </p:nvCxnSpPr>
        <p:spPr>
          <a:xfrm>
            <a:off x="3851920" y="2139702"/>
            <a:ext cx="1378600" cy="932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4499992" y="2865113"/>
            <a:ext cx="504056" cy="2267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0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/>
              <a:t>-</a:t>
            </a:r>
            <a:r>
              <a:rPr lang="de-DE" dirty="0" smtClean="0"/>
              <a:t>Set: Jump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59574" y="1027680"/>
            <a:ext cx="8804914" cy="37856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x == R[rs1]+y </a:t>
            </a:r>
            <a:r>
              <a:rPr lang="en-US" sz="1600" dirty="0" smtClean="0"/>
              <a:t> =&gt; </a:t>
            </a:r>
            <a:r>
              <a:rPr lang="en-US" sz="1600" dirty="0" err="1" smtClean="0"/>
              <a:t>jal</a:t>
            </a:r>
            <a:r>
              <a:rPr lang="en-US" sz="1600" dirty="0" smtClean="0"/>
              <a:t> </a:t>
            </a:r>
            <a:r>
              <a:rPr lang="en-US" sz="1600" dirty="0" err="1"/>
              <a:t>rd</a:t>
            </a:r>
            <a:r>
              <a:rPr lang="en-US" sz="1600" dirty="0"/>
              <a:t>, x == </a:t>
            </a:r>
            <a:r>
              <a:rPr lang="en-US" sz="1600" dirty="0" err="1"/>
              <a:t>jalr</a:t>
            </a:r>
            <a:r>
              <a:rPr lang="en-US" sz="1600" dirty="0"/>
              <a:t> </a:t>
            </a:r>
            <a:r>
              <a:rPr lang="en-US" sz="1600" dirty="0" err="1"/>
              <a:t>rd</a:t>
            </a:r>
            <a:r>
              <a:rPr lang="en-US" sz="1600" dirty="0"/>
              <a:t>, rs1, </a:t>
            </a:r>
            <a:r>
              <a:rPr lang="en-US" sz="1600" dirty="0" smtClean="0"/>
              <a:t>y 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// both jumps are equal on same effective jump offset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b="1" dirty="0"/>
              <a:t>@assume</a:t>
            </a:r>
            <a:r>
              <a:rPr lang="en-US" sz="1600" dirty="0"/>
              <a:t> x \in </a:t>
            </a:r>
            <a:r>
              <a:rPr lang="en-US" sz="1600" dirty="0" smtClean="0"/>
              <a:t>J-</a:t>
            </a:r>
            <a:r>
              <a:rPr lang="en-US" sz="1600" dirty="0" err="1" smtClean="0"/>
              <a:t>Imm</a:t>
            </a: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// valid jump immediate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b="1" dirty="0"/>
              <a:t>@assume</a:t>
            </a:r>
            <a:r>
              <a:rPr lang="en-US" sz="1600" dirty="0"/>
              <a:t> x % 8 == </a:t>
            </a:r>
            <a:r>
              <a:rPr lang="en-US" sz="1600" dirty="0" smtClean="0"/>
              <a:t>0   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// large enough to be split into two parts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/>
              <a:t>j x == j x/2; j x/2;</a:t>
            </a:r>
          </a:p>
          <a:p>
            <a:endParaRPr lang="en-US" sz="1600" dirty="0"/>
          </a:p>
          <a:p>
            <a:r>
              <a:rPr lang="en-US" sz="1600" b="1" dirty="0"/>
              <a:t>@assume</a:t>
            </a:r>
            <a:r>
              <a:rPr lang="en-US" sz="1600" dirty="0"/>
              <a:t> x \in J-</a:t>
            </a:r>
            <a:r>
              <a:rPr lang="en-US" sz="1600" dirty="0" err="1"/>
              <a:t>Imm</a:t>
            </a:r>
            <a:endParaRPr lang="en-US" sz="1600" dirty="0"/>
          </a:p>
          <a:p>
            <a:r>
              <a:rPr lang="en-US" sz="1600" b="1" dirty="0"/>
              <a:t>@assume</a:t>
            </a:r>
            <a:r>
              <a:rPr lang="en-US" sz="1600" dirty="0"/>
              <a:t> x != MIN_NEG    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// not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2**19-1 because it has no positive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counterpart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dirty="0"/>
              <a:t>j x; j -x </a:t>
            </a:r>
            <a:r>
              <a:rPr lang="en-US" sz="1600" dirty="0" smtClean="0"/>
              <a:t>=&gt; </a:t>
            </a:r>
            <a:r>
              <a:rPr lang="en-US" sz="1600" dirty="0" err="1"/>
              <a:t>old_pc</a:t>
            </a:r>
            <a:r>
              <a:rPr lang="en-US" sz="1600" dirty="0"/>
              <a:t> == </a:t>
            </a:r>
            <a:r>
              <a:rPr lang="en-US" sz="1600" dirty="0" err="1"/>
              <a:t>new_pc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j 0 </a:t>
            </a:r>
            <a:r>
              <a:rPr lang="en-US" sz="1600" dirty="0" smtClean="0"/>
              <a:t>=&gt; </a:t>
            </a:r>
            <a:r>
              <a:rPr lang="en-US" sz="1600" dirty="0" err="1"/>
              <a:t>old_pc</a:t>
            </a:r>
            <a:r>
              <a:rPr lang="en-US" sz="1600" dirty="0"/>
              <a:t> == </a:t>
            </a:r>
            <a:r>
              <a:rPr lang="en-US" sz="1600" dirty="0" err="1" smtClean="0"/>
              <a:t>new_pc</a:t>
            </a:r>
            <a:r>
              <a:rPr lang="en-US" sz="1600" dirty="0" smtClean="0"/>
              <a:t>    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// self loop does not modify PC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b="1" dirty="0"/>
              <a:t>@invariant</a:t>
            </a:r>
            <a:r>
              <a:rPr lang="en-US" sz="1600" dirty="0"/>
              <a:t>: </a:t>
            </a:r>
            <a:r>
              <a:rPr lang="en-US" sz="1600" dirty="0" err="1"/>
              <a:t>rd</a:t>
            </a:r>
            <a:r>
              <a:rPr lang="en-US" sz="1600" dirty="0"/>
              <a:t>!=0 =&gt; R[</a:t>
            </a:r>
            <a:r>
              <a:rPr lang="en-US" sz="1600" dirty="0" err="1"/>
              <a:t>rd</a:t>
            </a:r>
            <a:r>
              <a:rPr lang="en-US" sz="1600" dirty="0"/>
              <a:t>]==</a:t>
            </a:r>
            <a:r>
              <a:rPr lang="en-US" sz="1600" dirty="0" smtClean="0"/>
              <a:t>old_pc+4  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// link address is correct, [too much like a “reference” rule!?]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can do the same for JALR, then simply replace the J-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Imm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 value assumption with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Reg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value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/>
              <a:t>-</a:t>
            </a:r>
            <a:r>
              <a:rPr lang="de-DE" dirty="0" smtClean="0"/>
              <a:t>Set: </a:t>
            </a:r>
            <a:r>
              <a:rPr lang="de-DE" dirty="0" err="1" smtClean="0"/>
              <a:t>Branch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6566" y="1027680"/>
            <a:ext cx="3047886" cy="3754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equality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should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be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consistent</a:t>
            </a:r>
            <a:endParaRPr lang="en-US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dirty="0" err="1" smtClean="0"/>
              <a:t>beq</a:t>
            </a:r>
            <a:r>
              <a:rPr lang="en-US" sz="1400" dirty="0" smtClean="0"/>
              <a:t> </a:t>
            </a:r>
            <a:r>
              <a:rPr lang="en-US" sz="1400" dirty="0"/>
              <a:t>rs1, rs2, off == </a:t>
            </a:r>
            <a:r>
              <a:rPr lang="en-US" sz="1400" dirty="0" err="1"/>
              <a:t>beq</a:t>
            </a:r>
            <a:r>
              <a:rPr lang="en-US" sz="1400" dirty="0"/>
              <a:t> rs1+x, rs2+x, off</a:t>
            </a:r>
          </a:p>
          <a:p>
            <a:r>
              <a:rPr lang="en-US" sz="1400" dirty="0" err="1"/>
              <a:t>bne</a:t>
            </a:r>
            <a:r>
              <a:rPr lang="en-US" sz="1400" dirty="0"/>
              <a:t> rs1, rs2, off == </a:t>
            </a:r>
            <a:r>
              <a:rPr lang="en-US" sz="1400" dirty="0" err="1"/>
              <a:t>beq</a:t>
            </a:r>
            <a:r>
              <a:rPr lang="en-US" sz="1400" dirty="0"/>
              <a:t> rs1+x, rs2+x, </a:t>
            </a:r>
            <a:r>
              <a:rPr lang="en-US" sz="1400" dirty="0" smtClean="0"/>
              <a:t>off</a:t>
            </a:r>
          </a:p>
          <a:p>
            <a:endParaRPr lang="de-DE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opposite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operations</a:t>
            </a:r>
            <a:endParaRPr lang="de-DE" sz="1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dirty="0" err="1"/>
              <a:t>beq</a:t>
            </a:r>
            <a:r>
              <a:rPr lang="en-US" sz="1400" dirty="0"/>
              <a:t>  rs1, rs2 || </a:t>
            </a:r>
            <a:r>
              <a:rPr lang="en-US" sz="1400" dirty="0" err="1"/>
              <a:t>bne</a:t>
            </a:r>
            <a:r>
              <a:rPr lang="en-US" sz="1400" dirty="0"/>
              <a:t>  rs1, </a:t>
            </a:r>
            <a:r>
              <a:rPr lang="en-US" sz="1400" dirty="0" smtClean="0"/>
              <a:t>rs2</a:t>
            </a:r>
          </a:p>
          <a:p>
            <a:r>
              <a:rPr lang="en-US" sz="1400" dirty="0" err="1"/>
              <a:t>blt</a:t>
            </a:r>
            <a:r>
              <a:rPr lang="en-US" sz="1400" dirty="0"/>
              <a:t>  rs1, rs2 || </a:t>
            </a:r>
            <a:r>
              <a:rPr lang="en-US" sz="1400" dirty="0" err="1"/>
              <a:t>bge</a:t>
            </a:r>
            <a:r>
              <a:rPr lang="en-US" sz="1400" dirty="0"/>
              <a:t>  rs1, rs2</a:t>
            </a:r>
          </a:p>
          <a:p>
            <a:r>
              <a:rPr lang="en-US" sz="1400" dirty="0" err="1"/>
              <a:t>bltu</a:t>
            </a:r>
            <a:r>
              <a:rPr lang="en-US" sz="1400" dirty="0"/>
              <a:t> rs1, rs2 || </a:t>
            </a:r>
            <a:r>
              <a:rPr lang="en-US" sz="1400" dirty="0" err="1"/>
              <a:t>bgeu</a:t>
            </a:r>
            <a:r>
              <a:rPr lang="en-US" sz="1400" dirty="0"/>
              <a:t> rs1, </a:t>
            </a:r>
            <a:r>
              <a:rPr lang="en-US" sz="1400" dirty="0" smtClean="0"/>
              <a:t>rs2</a:t>
            </a:r>
            <a:endParaRPr lang="de-DE" sz="1400" dirty="0"/>
          </a:p>
          <a:p>
            <a:r>
              <a:rPr lang="en-US" sz="1400" dirty="0" err="1" smtClean="0"/>
              <a:t>beq</a:t>
            </a:r>
            <a:r>
              <a:rPr lang="en-US" sz="1400" dirty="0" smtClean="0"/>
              <a:t>  </a:t>
            </a:r>
            <a:r>
              <a:rPr lang="en-US" sz="1400" dirty="0"/>
              <a:t>rs1, rs2 != </a:t>
            </a:r>
            <a:r>
              <a:rPr lang="en-US" sz="1400" dirty="0" err="1"/>
              <a:t>bne</a:t>
            </a:r>
            <a:r>
              <a:rPr lang="en-US" sz="1400" dirty="0"/>
              <a:t>  rs1, rs2</a:t>
            </a:r>
          </a:p>
          <a:p>
            <a:r>
              <a:rPr lang="en-US" sz="1400" dirty="0" err="1"/>
              <a:t>blt</a:t>
            </a:r>
            <a:r>
              <a:rPr lang="en-US" sz="1400" dirty="0"/>
              <a:t>  rs1, rs2 != </a:t>
            </a:r>
            <a:r>
              <a:rPr lang="en-US" sz="1400" dirty="0" err="1"/>
              <a:t>bge</a:t>
            </a:r>
            <a:r>
              <a:rPr lang="en-US" sz="1400" dirty="0"/>
              <a:t>  rs1, rs2</a:t>
            </a:r>
          </a:p>
          <a:p>
            <a:r>
              <a:rPr lang="en-US" sz="1400" dirty="0" err="1"/>
              <a:t>bltu</a:t>
            </a:r>
            <a:r>
              <a:rPr lang="en-US" sz="1400" dirty="0"/>
              <a:t> rs1, rs2 != </a:t>
            </a:r>
            <a:r>
              <a:rPr lang="en-US" sz="1400" dirty="0" err="1"/>
              <a:t>bgeu</a:t>
            </a:r>
            <a:r>
              <a:rPr lang="en-US" sz="1400" dirty="0"/>
              <a:t> rs1, rs2</a:t>
            </a:r>
          </a:p>
          <a:p>
            <a:endParaRPr lang="de-DE" sz="1400" dirty="0" smtClean="0"/>
          </a:p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subsumed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operations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dirty="0" err="1"/>
              <a:t>beq</a:t>
            </a:r>
            <a:r>
              <a:rPr lang="en-US" sz="1400" dirty="0"/>
              <a:t> rs1, rs2 =&gt; </a:t>
            </a:r>
            <a:r>
              <a:rPr lang="en-US" sz="1400" dirty="0" err="1"/>
              <a:t>bge</a:t>
            </a:r>
            <a:r>
              <a:rPr lang="en-US" sz="1400" dirty="0"/>
              <a:t>  rs1, rs2</a:t>
            </a:r>
          </a:p>
          <a:p>
            <a:r>
              <a:rPr lang="en-US" sz="1400" dirty="0" err="1"/>
              <a:t>beq</a:t>
            </a:r>
            <a:r>
              <a:rPr lang="en-US" sz="1400" dirty="0"/>
              <a:t> rs1, rs2 =&gt; </a:t>
            </a:r>
            <a:r>
              <a:rPr lang="en-US" sz="1400" dirty="0" err="1"/>
              <a:t>bgeu</a:t>
            </a:r>
            <a:r>
              <a:rPr lang="en-US" sz="1400" dirty="0"/>
              <a:t> rs1, </a:t>
            </a:r>
            <a:r>
              <a:rPr lang="en-US" sz="1400" dirty="0" smtClean="0"/>
              <a:t>rs2</a:t>
            </a:r>
          </a:p>
          <a:p>
            <a:r>
              <a:rPr lang="en-US" sz="1400" dirty="0" err="1" smtClean="0"/>
              <a:t>blt</a:t>
            </a:r>
            <a:r>
              <a:rPr lang="en-US" sz="1400" dirty="0" smtClean="0"/>
              <a:t>  </a:t>
            </a:r>
            <a:r>
              <a:rPr lang="en-US" sz="1400" dirty="0"/>
              <a:t>rs1, rs2 =&gt; </a:t>
            </a:r>
            <a:r>
              <a:rPr lang="en-US" sz="1400" dirty="0" err="1"/>
              <a:t>bne</a:t>
            </a:r>
            <a:r>
              <a:rPr lang="en-US" sz="1400" dirty="0"/>
              <a:t> rs1, rs2</a:t>
            </a:r>
          </a:p>
          <a:p>
            <a:r>
              <a:rPr lang="en-US" sz="1400" dirty="0" err="1"/>
              <a:t>bltu</a:t>
            </a:r>
            <a:r>
              <a:rPr lang="en-US" sz="1400" dirty="0"/>
              <a:t> rs1, rs2 =&gt; </a:t>
            </a:r>
            <a:r>
              <a:rPr lang="en-US" sz="1400" dirty="0" err="1"/>
              <a:t>bne</a:t>
            </a:r>
            <a:r>
              <a:rPr lang="en-US" sz="1400" dirty="0"/>
              <a:t> rs1, </a:t>
            </a:r>
            <a:r>
              <a:rPr lang="en-US" sz="1400" dirty="0" err="1" smtClean="0"/>
              <a:t>rs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4411747" y="1027680"/>
            <a:ext cx="4638001" cy="3108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sign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unsigned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comparison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relation</a:t>
            </a:r>
            <a:endParaRPr lang="en-US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dirty="0" smtClean="0"/>
              <a:t>R[rs2</a:t>
            </a:r>
            <a:r>
              <a:rPr lang="en-US" sz="1400" dirty="0"/>
              <a:t>] &gt;= 0 or R[rs1] &lt; 0:</a:t>
            </a:r>
          </a:p>
          <a:p>
            <a:r>
              <a:rPr lang="en-US" sz="1400" dirty="0" err="1"/>
              <a:t>bge</a:t>
            </a:r>
            <a:r>
              <a:rPr lang="en-US" sz="1400" dirty="0"/>
              <a:t> rs1, rs2 =&gt; </a:t>
            </a:r>
            <a:r>
              <a:rPr lang="en-US" sz="1400" dirty="0" err="1"/>
              <a:t>bgeu</a:t>
            </a:r>
            <a:r>
              <a:rPr lang="en-US" sz="1400" dirty="0"/>
              <a:t> rs1, </a:t>
            </a:r>
            <a:r>
              <a:rPr lang="en-US" sz="1400" dirty="0" smtClean="0"/>
              <a:t>rs2</a:t>
            </a:r>
            <a:endParaRPr lang="en-US" sz="1400" dirty="0"/>
          </a:p>
          <a:p>
            <a:r>
              <a:rPr lang="en-US" sz="1400" dirty="0"/>
              <a:t>R[rs1] &lt;= 2^31-1 or R[rs2] &gt;= 2^31:</a:t>
            </a:r>
          </a:p>
          <a:p>
            <a:r>
              <a:rPr lang="en-US" sz="1400" dirty="0" err="1"/>
              <a:t>bgeu</a:t>
            </a:r>
            <a:r>
              <a:rPr lang="en-US" sz="1400" dirty="0"/>
              <a:t> rs1, rs2 =&gt; </a:t>
            </a:r>
            <a:r>
              <a:rPr lang="en-US" sz="1400" dirty="0" err="1"/>
              <a:t>bge</a:t>
            </a:r>
            <a:r>
              <a:rPr lang="en-US" sz="1400" dirty="0"/>
              <a:t> rs1, </a:t>
            </a:r>
            <a:r>
              <a:rPr lang="en-US" sz="1400" dirty="0" smtClean="0"/>
              <a:t>rs2</a:t>
            </a:r>
          </a:p>
          <a:p>
            <a:endParaRPr lang="de-DE" sz="1400" dirty="0" smtClean="0"/>
          </a:p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// normal PC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forward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if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branch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not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taken</a:t>
            </a:r>
            <a:endParaRPr lang="de-DE" sz="1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dirty="0"/>
              <a:t>not </a:t>
            </a:r>
            <a:r>
              <a:rPr lang="en-US" sz="1400" dirty="0" err="1"/>
              <a:t>bX</a:t>
            </a:r>
            <a:r>
              <a:rPr lang="en-US" sz="1400" dirty="0"/>
              <a:t> rs1, rs2 =&gt; next-pc == </a:t>
            </a:r>
            <a:r>
              <a:rPr lang="en-US" sz="1400" dirty="0" err="1"/>
              <a:t>orig</a:t>
            </a:r>
            <a:r>
              <a:rPr lang="en-US" sz="1400" dirty="0"/>
              <a:t>-pc + </a:t>
            </a:r>
            <a:r>
              <a:rPr lang="en-US" sz="1400" dirty="0" smtClean="0"/>
              <a:t>4</a:t>
            </a:r>
          </a:p>
          <a:p>
            <a:endParaRPr lang="de-DE" sz="1400" dirty="0" smtClean="0"/>
          </a:p>
          <a:p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compare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with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jumps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gets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jump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properties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for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 „</a:t>
            </a:r>
            <a:r>
              <a:rPr lang="de-DE" sz="1400" b="1" dirty="0" err="1" smtClean="0">
                <a:solidFill>
                  <a:schemeClr val="accent3">
                    <a:lumMod val="50000"/>
                  </a:schemeClr>
                </a:solidFill>
              </a:rPr>
              <a:t>free</a:t>
            </a:r>
            <a:r>
              <a:rPr lang="de-DE" sz="1400" b="1" dirty="0" smtClean="0">
                <a:solidFill>
                  <a:schemeClr val="accent3">
                    <a:lumMod val="50000"/>
                  </a:schemeClr>
                </a:solidFill>
              </a:rPr>
              <a:t>“)</a:t>
            </a:r>
            <a:endParaRPr lang="de-DE" sz="1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dirty="0" err="1"/>
              <a:t>bX</a:t>
            </a:r>
            <a:r>
              <a:rPr lang="en-US" sz="1400" dirty="0"/>
              <a:t> rs1, rs2 =&gt; </a:t>
            </a:r>
            <a:r>
              <a:rPr lang="en-US" sz="1400" dirty="0" err="1"/>
              <a:t>bX</a:t>
            </a:r>
            <a:r>
              <a:rPr lang="en-US" sz="1400" dirty="0"/>
              <a:t> rs1, rs2, off == </a:t>
            </a:r>
            <a:r>
              <a:rPr lang="en-US" sz="1400" dirty="0" err="1"/>
              <a:t>jal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off</a:t>
            </a:r>
          </a:p>
          <a:p>
            <a:r>
              <a:rPr lang="en-US" sz="1400" dirty="0" err="1"/>
              <a:t>bX</a:t>
            </a:r>
            <a:r>
              <a:rPr lang="en-US" sz="1400" dirty="0"/>
              <a:t> rs1, rs2 =&gt; </a:t>
            </a:r>
            <a:r>
              <a:rPr lang="en-US" sz="1400" dirty="0" err="1"/>
              <a:t>bX</a:t>
            </a:r>
            <a:r>
              <a:rPr lang="en-US" sz="1400" dirty="0"/>
              <a:t> rs1, rs2, off :: </a:t>
            </a:r>
            <a:r>
              <a:rPr lang="en-US" sz="1400" dirty="0" err="1"/>
              <a:t>jal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-off</a:t>
            </a:r>
          </a:p>
          <a:p>
            <a:r>
              <a:rPr lang="en-US" sz="1400" dirty="0" err="1"/>
              <a:t>bX</a:t>
            </a:r>
            <a:r>
              <a:rPr lang="en-US" sz="1400" dirty="0"/>
              <a:t> rs1, rs2 =&gt; </a:t>
            </a:r>
            <a:r>
              <a:rPr lang="en-US" sz="1400" dirty="0" err="1"/>
              <a:t>bX</a:t>
            </a:r>
            <a:r>
              <a:rPr lang="en-US" sz="1400" dirty="0"/>
              <a:t> rs1, rs2, off == </a:t>
            </a:r>
            <a:r>
              <a:rPr lang="en-US" sz="1400" dirty="0" err="1"/>
              <a:t>jalr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zero, off</a:t>
            </a:r>
          </a:p>
          <a:p>
            <a:r>
              <a:rPr lang="en-US" sz="1400" dirty="0" err="1"/>
              <a:t>bX</a:t>
            </a:r>
            <a:r>
              <a:rPr lang="en-US" sz="1400" dirty="0"/>
              <a:t> rs1, rs2 =&gt; </a:t>
            </a:r>
            <a:r>
              <a:rPr lang="en-US" sz="1400" dirty="0" err="1"/>
              <a:t>bX</a:t>
            </a:r>
            <a:r>
              <a:rPr lang="en-US" sz="1400" dirty="0"/>
              <a:t> rs1, rs2, off :: </a:t>
            </a:r>
            <a:r>
              <a:rPr lang="en-US" sz="1400" dirty="0" err="1"/>
              <a:t>jalr</a:t>
            </a:r>
            <a:r>
              <a:rPr lang="en-US" sz="1400" dirty="0"/>
              <a:t> </a:t>
            </a:r>
            <a:r>
              <a:rPr lang="en-US" sz="1400" dirty="0" err="1"/>
              <a:t>rd</a:t>
            </a:r>
            <a:r>
              <a:rPr lang="en-US" sz="1400" dirty="0"/>
              <a:t>, zero, off</a:t>
            </a:r>
          </a:p>
        </p:txBody>
      </p:sp>
    </p:spTree>
    <p:extLst>
      <p:ext uri="{BB962C8B-B14F-4D97-AF65-F5344CB8AC3E}">
        <p14:creationId xmlns:p14="http://schemas.microsoft.com/office/powerpoint/2010/main" val="12480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Vorlage-Foli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1011_DFKI_Präsentation_16zu9_DE" id="{153FBA86-CC61-4A71-95F2-8D8363C2539F}" vid="{BADEF2D2-A446-4B22-BE3F-08D8ABCF01C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Vorlage-Folien</Template>
  <TotalTime>0</TotalTime>
  <Words>1401</Words>
  <Application>Microsoft Office PowerPoint</Application>
  <PresentationFormat>Bildschirmpräsentation (16:9)</PresentationFormat>
  <Paragraphs>244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Times</vt:lpstr>
      <vt:lpstr>Wingdings</vt:lpstr>
      <vt:lpstr>Vorlage-Folien</vt:lpstr>
      <vt:lpstr>RISC-V Metamorphic Testing </vt:lpstr>
      <vt:lpstr>Contributions</vt:lpstr>
      <vt:lpstr>Current Status</vt:lpstr>
      <vt:lpstr>Overview: Testing Framework</vt:lpstr>
      <vt:lpstr>Example Rule Implementation</vt:lpstr>
      <vt:lpstr>Rule-Set: ADD and XOR</vt:lpstr>
      <vt:lpstr>Rule-Set: Load/Store</vt:lpstr>
      <vt:lpstr>Rule-Set: Jump</vt:lpstr>
      <vt:lpstr>Rule-Set: Branch</vt:lpstr>
      <vt:lpstr>Which Mutators?</vt:lpstr>
      <vt:lpstr>Mutation Injection: Static vs Dynamic</vt:lpstr>
      <vt:lpstr>Discussion: Completness/Correctness?</vt:lpstr>
      <vt:lpstr>Example Proof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CPS.</dc:title>
  <dc:creator>cxl</dc:creator>
  <cp:lastModifiedBy>Windows User</cp:lastModifiedBy>
  <cp:revision>187</cp:revision>
  <dcterms:created xsi:type="dcterms:W3CDTF">2020-01-28T07:51:31Z</dcterms:created>
  <dcterms:modified xsi:type="dcterms:W3CDTF">2020-02-22T23:38:16Z</dcterms:modified>
</cp:coreProperties>
</file>