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0" r:id="rId2"/>
    <p:sldId id="256" r:id="rId3"/>
    <p:sldId id="257" r:id="rId4"/>
    <p:sldId id="258" r:id="rId5"/>
    <p:sldId id="259" r:id="rId6"/>
    <p:sldId id="289" r:id="rId7"/>
    <p:sldId id="261" r:id="rId8"/>
    <p:sldId id="290" r:id="rId9"/>
    <p:sldId id="268" r:id="rId10"/>
    <p:sldId id="270" r:id="rId11"/>
    <p:sldId id="291" r:id="rId12"/>
    <p:sldId id="292" r:id="rId13"/>
    <p:sldId id="269" r:id="rId14"/>
    <p:sldId id="263" r:id="rId15"/>
    <p:sldId id="284" r:id="rId16"/>
    <p:sldId id="294" r:id="rId17"/>
    <p:sldId id="293" r:id="rId18"/>
    <p:sldId id="288" r:id="rId19"/>
    <p:sldId id="285" r:id="rId20"/>
    <p:sldId id="286" r:id="rId21"/>
    <p:sldId id="287" r:id="rId22"/>
    <p:sldId id="277" r:id="rId23"/>
    <p:sldId id="278" r:id="rId24"/>
    <p:sldId id="279" r:id="rId25"/>
    <p:sldId id="281" r:id="rId2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av Agrawal" initials="RA" lastIdx="1" clrIdx="0">
    <p:extLst>
      <p:ext uri="{19B8F6BF-5375-455C-9EA6-DF929625EA0E}">
        <p15:presenceInfo xmlns:p15="http://schemas.microsoft.com/office/powerpoint/2012/main" userId="Raghav Agra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1" d="100"/>
          <a:sy n="61" d="100"/>
        </p:scale>
        <p:origin x="67" y="83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Lato"/>
                <a:cs typeface="La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A9987"/>
          </a:solidFill>
        </p:spPr>
        <p:txBody>
          <a:bodyPr wrap="square" lIns="0" tIns="0" rIns="0" bIns="0" rtlCol="0"/>
          <a:lstStyle/>
          <a:p>
            <a:endParaRPr/>
          </a:p>
        </p:txBody>
      </p:sp>
      <p:sp>
        <p:nvSpPr>
          <p:cNvPr id="17" name="bg object 17"/>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E8EDED"/>
          </a:solidFill>
        </p:spPr>
        <p:txBody>
          <a:bodyPr wrap="square" lIns="0" tIns="0" rIns="0" bIns="0" rtlCol="0"/>
          <a:lstStyle/>
          <a:p>
            <a:endParaRPr/>
          </a:p>
        </p:txBody>
      </p:sp>
      <p:sp>
        <p:nvSpPr>
          <p:cNvPr id="17" name="bg object 17"/>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18" name="bg object 18"/>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sp>
        <p:nvSpPr>
          <p:cNvPr id="2" name="Holder 2"/>
          <p:cNvSpPr>
            <a:spLocks noGrp="1"/>
          </p:cNvSpPr>
          <p:nvPr>
            <p:ph type="title"/>
          </p:nvPr>
        </p:nvSpPr>
        <p:spPr>
          <a:xfrm>
            <a:off x="800823" y="1328131"/>
            <a:ext cx="7542352" cy="1126489"/>
          </a:xfrm>
          <a:prstGeom prst="rect">
            <a:avLst/>
          </a:prstGeom>
        </p:spPr>
        <p:txBody>
          <a:bodyPr wrap="square" lIns="0" tIns="0" rIns="0" bIns="0">
            <a:spAutoFit/>
          </a:bodyPr>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a:xfrm>
            <a:off x="800673" y="1428400"/>
            <a:ext cx="7542653" cy="2540000"/>
          </a:xfrm>
          <a:prstGeom prst="rect">
            <a:avLst/>
          </a:prstGeom>
        </p:spPr>
        <p:txBody>
          <a:bodyPr wrap="square" lIns="0" tIns="0" rIns="0" bIns="0">
            <a:spAutoFit/>
          </a:bodyPr>
          <a:lstStyle>
            <a:lvl1pPr>
              <a:defRPr sz="1800" b="0" i="0">
                <a:solidFill>
                  <a:schemeClr val="tx1"/>
                </a:solidFill>
                <a:latin typeface="Lato"/>
                <a:cs typeface="La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5/5/2022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 y="1379480"/>
            <a:ext cx="4570474" cy="1924885"/>
          </a:xfrm>
          <a:prstGeom prst="rect">
            <a:avLst/>
          </a:prstGeom>
        </p:spPr>
        <p:txBody>
          <a:bodyPr vert="horz" wrap="square" lIns="0" tIns="27939" rIns="0" bIns="0" rtlCol="0">
            <a:spAutoFit/>
          </a:bodyPr>
          <a:lstStyle/>
          <a:p>
            <a:pPr marL="12700" marR="636905" algn="ctr">
              <a:lnSpc>
                <a:spcPts val="2850"/>
              </a:lnSpc>
              <a:spcBef>
                <a:spcPts val="219"/>
              </a:spcBef>
            </a:pPr>
            <a:r>
              <a:rPr sz="2400" b="1" spc="10" dirty="0">
                <a:solidFill>
                  <a:srgbClr val="FFFFFF"/>
                </a:solidFill>
                <a:latin typeface="Arial"/>
                <a:cs typeface="Arial"/>
              </a:rPr>
              <a:t>Project </a:t>
            </a:r>
            <a:r>
              <a:rPr sz="2400" b="1" spc="45" dirty="0">
                <a:solidFill>
                  <a:srgbClr val="FFFFFF"/>
                </a:solidFill>
                <a:latin typeface="Arial"/>
                <a:cs typeface="Arial"/>
              </a:rPr>
              <a:t>Under  </a:t>
            </a:r>
            <a:r>
              <a:rPr sz="2400" b="1" spc="-25" dirty="0">
                <a:solidFill>
                  <a:srgbClr val="FFFFFF"/>
                </a:solidFill>
                <a:latin typeface="Arial"/>
                <a:cs typeface="Arial"/>
              </a:rPr>
              <a:t>Supervision</a:t>
            </a:r>
            <a:r>
              <a:rPr sz="2400" b="1" spc="-170" dirty="0">
                <a:solidFill>
                  <a:srgbClr val="FFFFFF"/>
                </a:solidFill>
                <a:latin typeface="Arial"/>
                <a:cs typeface="Arial"/>
              </a:rPr>
              <a:t> </a:t>
            </a:r>
            <a:r>
              <a:rPr sz="2400" b="1" spc="35" dirty="0">
                <a:solidFill>
                  <a:srgbClr val="FFFFFF"/>
                </a:solidFill>
                <a:latin typeface="Arial"/>
                <a:cs typeface="Arial"/>
              </a:rPr>
              <a:t>of</a:t>
            </a:r>
            <a:endParaRPr lang="en-IN" sz="2400" b="1" spc="35" dirty="0">
              <a:solidFill>
                <a:srgbClr val="FFFFFF"/>
              </a:solidFill>
              <a:latin typeface="Arial"/>
              <a:cs typeface="Arial"/>
            </a:endParaRPr>
          </a:p>
          <a:p>
            <a:pPr marL="12700" marR="636905" algn="ctr">
              <a:lnSpc>
                <a:spcPts val="2850"/>
              </a:lnSpc>
              <a:spcBef>
                <a:spcPts val="219"/>
              </a:spcBef>
            </a:pPr>
            <a:endParaRPr lang="en-IN" sz="2400" b="1" spc="35" dirty="0">
              <a:solidFill>
                <a:srgbClr val="FFFFFF"/>
              </a:solidFill>
              <a:latin typeface="Arial"/>
              <a:cs typeface="Arial"/>
            </a:endParaRPr>
          </a:p>
          <a:p>
            <a:pPr marL="12700" marR="636905" algn="ctr">
              <a:lnSpc>
                <a:spcPts val="2850"/>
              </a:lnSpc>
              <a:spcBef>
                <a:spcPts val="219"/>
              </a:spcBef>
            </a:pPr>
            <a:r>
              <a:rPr lang="en" sz="2800" b="1" dirty="0">
                <a:solidFill>
                  <a:schemeClr val="bg1"/>
                </a:solidFill>
                <a:latin typeface="Economica"/>
                <a:ea typeface="Economica"/>
                <a:cs typeface="Economica"/>
                <a:sym typeface="Economica"/>
              </a:rPr>
              <a:t>Prof. </a:t>
            </a:r>
            <a:r>
              <a:rPr lang="en" sz="2800" b="1" dirty="0">
                <a:solidFill>
                  <a:schemeClr val="bg1"/>
                </a:solidFill>
                <a:latin typeface="Old Standard TT"/>
                <a:ea typeface="Old Standard TT"/>
                <a:cs typeface="Old Standard TT"/>
                <a:sym typeface="Old Standard TT"/>
              </a:rPr>
              <a:t>Vishwambhar Nath Mishra</a:t>
            </a:r>
            <a:endParaRPr sz="2800" b="1" dirty="0">
              <a:solidFill>
                <a:schemeClr val="bg1"/>
              </a:solidFill>
              <a:latin typeface="Arial"/>
              <a:cs typeface="Arial"/>
            </a:endParaRPr>
          </a:p>
        </p:txBody>
      </p:sp>
      <p:sp>
        <p:nvSpPr>
          <p:cNvPr id="7" name="object 7"/>
          <p:cNvSpPr txBox="1">
            <a:spLocks noGrp="1"/>
          </p:cNvSpPr>
          <p:nvPr>
            <p:ph type="title"/>
          </p:nvPr>
        </p:nvSpPr>
        <p:spPr>
          <a:xfrm>
            <a:off x="5134818" y="1022360"/>
            <a:ext cx="14395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rPr>
              <a:t>Efforts</a:t>
            </a:r>
            <a:r>
              <a:rPr sz="2400" spc="-165" dirty="0">
                <a:solidFill>
                  <a:srgbClr val="000000"/>
                </a:solidFill>
              </a:rPr>
              <a:t> </a:t>
            </a:r>
            <a:r>
              <a:rPr sz="2400" spc="20" dirty="0">
                <a:solidFill>
                  <a:srgbClr val="000000"/>
                </a:solidFill>
              </a:rPr>
              <a:t>by</a:t>
            </a:r>
            <a:endParaRPr sz="2400"/>
          </a:p>
        </p:txBody>
      </p:sp>
      <p:sp>
        <p:nvSpPr>
          <p:cNvPr id="8" name="object 8"/>
          <p:cNvSpPr txBox="1"/>
          <p:nvPr/>
        </p:nvSpPr>
        <p:spPr>
          <a:xfrm>
            <a:off x="5134818" y="1808488"/>
            <a:ext cx="2409190" cy="1597873"/>
          </a:xfrm>
          <a:prstGeom prst="rect">
            <a:avLst/>
          </a:prstGeom>
        </p:spPr>
        <p:txBody>
          <a:bodyPr vert="horz" wrap="square" lIns="0" tIns="12700" rIns="0" bIns="0" rtlCol="0">
            <a:spAutoFit/>
          </a:bodyPr>
          <a:lstStyle/>
          <a:p>
            <a:pPr marL="12700">
              <a:lnSpc>
                <a:spcPct val="100000"/>
              </a:lnSpc>
              <a:spcBef>
                <a:spcPts val="100"/>
              </a:spcBef>
            </a:pPr>
            <a:r>
              <a:rPr lang="en-IN" sz="1400" b="1" spc="-5" dirty="0">
                <a:latin typeface="Times New Roman"/>
                <a:cs typeface="Times New Roman"/>
              </a:rPr>
              <a:t>Raghav Agrawal – 20095140</a:t>
            </a:r>
          </a:p>
          <a:p>
            <a:pPr marL="12700">
              <a:lnSpc>
                <a:spcPct val="100000"/>
              </a:lnSpc>
              <a:spcBef>
                <a:spcPts val="100"/>
              </a:spcBef>
            </a:pPr>
            <a:endParaRPr lang="en-IN" sz="1400" b="1" spc="-5" dirty="0">
              <a:latin typeface="Times New Roman"/>
              <a:cs typeface="Times New Roman"/>
            </a:endParaRPr>
          </a:p>
          <a:p>
            <a:pPr marL="12700">
              <a:lnSpc>
                <a:spcPct val="100000"/>
              </a:lnSpc>
              <a:spcBef>
                <a:spcPts val="100"/>
              </a:spcBef>
            </a:pPr>
            <a:r>
              <a:rPr lang="en-IN" sz="1400" b="1" spc="-5" dirty="0">
                <a:latin typeface="Times New Roman"/>
                <a:cs typeface="Times New Roman"/>
              </a:rPr>
              <a:t>Vikrant - 20095123</a:t>
            </a:r>
          </a:p>
          <a:p>
            <a:pPr marL="12700">
              <a:lnSpc>
                <a:spcPct val="100000"/>
              </a:lnSpc>
              <a:spcBef>
                <a:spcPts val="100"/>
              </a:spcBef>
            </a:pPr>
            <a:endParaRPr lang="en-IN" sz="1400" b="1" spc="-5" dirty="0">
              <a:latin typeface="Times New Roman"/>
              <a:cs typeface="Times New Roman"/>
            </a:endParaRPr>
          </a:p>
          <a:p>
            <a:pPr marL="12700">
              <a:lnSpc>
                <a:spcPct val="100000"/>
              </a:lnSpc>
              <a:spcBef>
                <a:spcPts val="100"/>
              </a:spcBef>
            </a:pPr>
            <a:r>
              <a:rPr lang="en-IN" sz="1400" b="1" spc="-5" dirty="0">
                <a:latin typeface="Times New Roman"/>
                <a:cs typeface="Times New Roman"/>
              </a:rPr>
              <a:t>Nelson Rahul Tigga – 20095072</a:t>
            </a:r>
          </a:p>
          <a:p>
            <a:pPr marL="12700">
              <a:lnSpc>
                <a:spcPct val="100000"/>
              </a:lnSpc>
              <a:spcBef>
                <a:spcPts val="100"/>
              </a:spcBef>
            </a:pPr>
            <a:endParaRPr lang="en-IN" sz="1400" b="1" spc="-5" dirty="0">
              <a:latin typeface="Times New Roman"/>
              <a:cs typeface="Times New Roman"/>
            </a:endParaRPr>
          </a:p>
          <a:p>
            <a:pPr marL="12700">
              <a:lnSpc>
                <a:spcPct val="100000"/>
              </a:lnSpc>
              <a:spcBef>
                <a:spcPts val="100"/>
              </a:spcBef>
            </a:pPr>
            <a:r>
              <a:rPr lang="en-IN" sz="1400" b="1" spc="-5" dirty="0">
                <a:latin typeface="Times New Roman"/>
                <a:cs typeface="Times New Roman"/>
              </a:rPr>
              <a:t>Abhinav Raj – 20095001 </a:t>
            </a:r>
            <a:endParaRPr sz="1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352550"/>
            <a:ext cx="8153400" cy="3275256"/>
          </a:xfrm>
          <a:prstGeom prst="rect">
            <a:avLst/>
          </a:prstGeom>
        </p:spPr>
        <p:txBody>
          <a:bodyPr vert="horz" wrap="square" lIns="0" tIns="12700" rIns="0" bIns="0" rtlCol="0">
            <a:spAutoFit/>
          </a:bodyPr>
          <a:lstStyle/>
          <a:p>
            <a:pPr marL="12700">
              <a:lnSpc>
                <a:spcPct val="100000"/>
              </a:lnSpc>
              <a:spcBef>
                <a:spcPts val="100"/>
              </a:spcBef>
            </a:pPr>
            <a:r>
              <a:rPr lang="en-IN" sz="2800" dirty="0"/>
              <a:t>Transfer Learning</a:t>
            </a:r>
            <a:br>
              <a:rPr lang="en-IN" sz="4400" dirty="0">
                <a:solidFill>
                  <a:srgbClr val="92D050"/>
                </a:solidFill>
              </a:rPr>
            </a:br>
            <a:br>
              <a:rPr lang="en-IN" sz="4400" dirty="0"/>
            </a:br>
            <a:r>
              <a:rPr lang="en-IN" sz="2000" dirty="0"/>
              <a:t>Transfer learning is a </a:t>
            </a:r>
            <a:r>
              <a:rPr lang="en-IN" sz="1800" dirty="0"/>
              <a:t>machine</a:t>
            </a:r>
            <a:r>
              <a:rPr lang="en-IN" sz="2000" dirty="0"/>
              <a:t> learning technique that uses a pre-trained model on some other same type of task.</a:t>
            </a:r>
            <a:br>
              <a:rPr lang="en-IN" sz="2000" dirty="0"/>
            </a:br>
            <a:br>
              <a:rPr lang="en-IN" sz="2000" dirty="0"/>
            </a:br>
            <a:r>
              <a:rPr lang="en-IN" sz="2000" dirty="0"/>
              <a:t>Some transfer learning models that are used with image data are:</a:t>
            </a:r>
            <a:br>
              <a:rPr lang="en-IN" sz="2000" dirty="0"/>
            </a:br>
            <a:r>
              <a:rPr lang="en-IN" sz="2000" dirty="0" err="1"/>
              <a:t>i</a:t>
            </a:r>
            <a:r>
              <a:rPr lang="en-IN" sz="2000" dirty="0"/>
              <a:t>) Oxford VGG Model</a:t>
            </a:r>
            <a:br>
              <a:rPr lang="en-IN" sz="2000" dirty="0"/>
            </a:br>
            <a:r>
              <a:rPr lang="en-IN" sz="2000" dirty="0"/>
              <a:t>ii) Google Inception Model</a:t>
            </a:r>
            <a:br>
              <a:rPr lang="en-IN" sz="2000" dirty="0"/>
            </a:br>
            <a:r>
              <a:rPr lang="en-IN" sz="2000" dirty="0"/>
              <a:t>iii) Microsoft </a:t>
            </a:r>
            <a:r>
              <a:rPr lang="en-IN" sz="2000" dirty="0" err="1"/>
              <a:t>ResNet</a:t>
            </a:r>
            <a:r>
              <a:rPr lang="en-IN" sz="2000" dirty="0"/>
              <a:t> Model</a:t>
            </a:r>
            <a:endParaRPr sz="2000" spc="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845A-1E67-CAD7-1F2B-25740F3E6E43}"/>
              </a:ext>
            </a:extLst>
          </p:cNvPr>
          <p:cNvSpPr>
            <a:spLocks noGrp="1"/>
          </p:cNvSpPr>
          <p:nvPr>
            <p:ph type="title"/>
          </p:nvPr>
        </p:nvSpPr>
        <p:spPr>
          <a:xfrm>
            <a:off x="800823" y="1328131"/>
            <a:ext cx="7542352" cy="553998"/>
          </a:xfrm>
        </p:spPr>
        <p:txBody>
          <a:bodyPr/>
          <a:lstStyle/>
          <a:p>
            <a:r>
              <a:rPr lang="en-IN" dirty="0"/>
              <a:t>CNN Classifier Model</a:t>
            </a:r>
          </a:p>
        </p:txBody>
      </p:sp>
    </p:spTree>
    <p:extLst>
      <p:ext uri="{BB962C8B-B14F-4D97-AF65-F5344CB8AC3E}">
        <p14:creationId xmlns:p14="http://schemas.microsoft.com/office/powerpoint/2010/main" val="120817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A7B5-4ADD-B35E-1F8C-6F6CBCB193E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799DC0A-EAD3-9F2B-E830-4B41EBC81B7A}"/>
              </a:ext>
            </a:extLst>
          </p:cNvPr>
          <p:cNvSpPr>
            <a:spLocks noGrp="1"/>
          </p:cNvSpPr>
          <p:nvPr>
            <p:ph type="body" idx="1"/>
          </p:nvPr>
        </p:nvSpPr>
        <p:spPr>
          <a:xfrm>
            <a:off x="800673" y="1428400"/>
            <a:ext cx="8190927" cy="3354765"/>
          </a:xfrm>
        </p:spPr>
        <p:txBody>
          <a:bodyPr/>
          <a:lstStyle/>
          <a:p>
            <a:r>
              <a:rPr lang="en-IN" sz="2800" b="1" dirty="0"/>
              <a:t>Inception V3 as Base Model</a:t>
            </a:r>
            <a:br>
              <a:rPr lang="en-IN" sz="2800" b="1" dirty="0"/>
            </a:br>
            <a:br>
              <a:rPr lang="en-IN" sz="2800" b="1" dirty="0"/>
            </a:br>
            <a:r>
              <a:rPr lang="en-IN" sz="1800" b="1" dirty="0">
                <a:solidFill>
                  <a:schemeClr val="bg1">
                    <a:lumMod val="50000"/>
                  </a:schemeClr>
                </a:solidFill>
              </a:rPr>
              <a:t>Our model’s architecture uses </a:t>
            </a:r>
            <a:r>
              <a:rPr lang="en-US" sz="1800" b="1" dirty="0">
                <a:solidFill>
                  <a:schemeClr val="bg1">
                    <a:lumMod val="50000"/>
                  </a:schemeClr>
                </a:solidFill>
                <a:effectLst/>
                <a:latin typeface="Arial" panose="020B0604020202020204" pitchFamily="34" charset="0"/>
                <a:cs typeface="Arial" panose="020B0604020202020204" pitchFamily="34" charset="0"/>
              </a:rPr>
              <a:t>Google Inception v3 as the base model. The first 248 out of 311 layers of the model (i.e. up to the third last inception block) are locked, leaving only the last 2 inception blocks for training. </a:t>
            </a:r>
            <a:r>
              <a:rPr lang="en-US" sz="1800" b="1" dirty="0">
                <a:solidFill>
                  <a:schemeClr val="bg1">
                    <a:lumMod val="50000"/>
                  </a:schemeClr>
                </a:solidFill>
                <a:latin typeface="Arial" panose="020B0604020202020204" pitchFamily="34" charset="0"/>
                <a:cs typeface="Arial" panose="020B0604020202020204" pitchFamily="34" charset="0"/>
              </a:rPr>
              <a:t>We’ve </a:t>
            </a:r>
            <a:r>
              <a:rPr lang="en-US" sz="1800" b="1" dirty="0">
                <a:solidFill>
                  <a:schemeClr val="bg1">
                    <a:lumMod val="50000"/>
                  </a:schemeClr>
                </a:solidFill>
                <a:effectLst/>
                <a:latin typeface="Arial" panose="020B0604020202020204" pitchFamily="34" charset="0"/>
                <a:cs typeface="Arial" panose="020B0604020202020204" pitchFamily="34" charset="0"/>
              </a:rPr>
              <a:t>also removed the fully connected layers at the top of Inception network and added our own set of fully connected layers after the inception network so as to conform the neural network for our application. </a:t>
            </a:r>
            <a:r>
              <a:rPr lang="en-US" sz="1800" b="1" dirty="0">
                <a:solidFill>
                  <a:schemeClr val="bg1">
                    <a:lumMod val="50000"/>
                  </a:schemeClr>
                </a:solidFill>
                <a:latin typeface="Arial" panose="020B0604020202020204" pitchFamily="34" charset="0"/>
                <a:cs typeface="Arial" panose="020B0604020202020204" pitchFamily="34" charset="0"/>
              </a:rPr>
              <a:t>We’ve added 2</a:t>
            </a:r>
            <a:r>
              <a:rPr lang="en-US" sz="1800" b="1" dirty="0">
                <a:solidFill>
                  <a:schemeClr val="bg1">
                    <a:lumMod val="50000"/>
                  </a:schemeClr>
                </a:solidFill>
                <a:effectLst/>
                <a:latin typeface="Arial" panose="020B0604020202020204" pitchFamily="34" charset="0"/>
                <a:cs typeface="Arial" panose="020B0604020202020204" pitchFamily="34" charset="0"/>
              </a:rPr>
              <a:t> </a:t>
            </a:r>
            <a:r>
              <a:rPr lang="en-US" sz="1800" b="1" dirty="0">
                <a:solidFill>
                  <a:schemeClr val="bg1">
                    <a:lumMod val="50000"/>
                  </a:schemeClr>
                </a:solidFill>
                <a:latin typeface="Arial" panose="020B0604020202020204" pitchFamily="34" charset="0"/>
                <a:cs typeface="Arial" panose="020B0604020202020204" pitchFamily="34" charset="0"/>
              </a:rPr>
              <a:t>fully connected </a:t>
            </a:r>
            <a:r>
              <a:rPr lang="en-US" sz="1800" b="1" dirty="0">
                <a:solidFill>
                  <a:schemeClr val="bg1">
                    <a:lumMod val="50000"/>
                  </a:schemeClr>
                </a:solidFill>
                <a:effectLst/>
                <a:latin typeface="Arial" panose="020B0604020202020204" pitchFamily="34" charset="0"/>
                <a:cs typeface="Arial" panose="020B0604020202020204" pitchFamily="34" charset="0"/>
              </a:rPr>
              <a:t>layers, one consisting of 1024 </a:t>
            </a:r>
            <a:r>
              <a:rPr lang="en-US" sz="1800" b="1" dirty="0" err="1">
                <a:solidFill>
                  <a:schemeClr val="bg1">
                    <a:lumMod val="50000"/>
                  </a:schemeClr>
                </a:solidFill>
                <a:effectLst/>
                <a:latin typeface="Arial" panose="020B0604020202020204" pitchFamily="34" charset="0"/>
                <a:cs typeface="Arial" panose="020B0604020202020204" pitchFamily="34" charset="0"/>
              </a:rPr>
              <a:t>ReLU</a:t>
            </a:r>
            <a:r>
              <a:rPr lang="en-US" sz="1800" b="1" dirty="0">
                <a:solidFill>
                  <a:schemeClr val="bg1">
                    <a:lumMod val="50000"/>
                  </a:schemeClr>
                </a:solidFill>
                <a:effectLst/>
                <a:latin typeface="Arial" panose="020B0604020202020204" pitchFamily="34" charset="0"/>
                <a:cs typeface="Arial" panose="020B0604020202020204" pitchFamily="34" charset="0"/>
              </a:rPr>
              <a:t> units and the other of 29 </a:t>
            </a:r>
            <a:r>
              <a:rPr lang="en-US" sz="1800" b="1" dirty="0" err="1">
                <a:solidFill>
                  <a:schemeClr val="bg1">
                    <a:lumMod val="50000"/>
                  </a:schemeClr>
                </a:solidFill>
                <a:effectLst/>
                <a:latin typeface="Arial" panose="020B0604020202020204" pitchFamily="34" charset="0"/>
                <a:cs typeface="Arial" panose="020B0604020202020204" pitchFamily="34" charset="0"/>
              </a:rPr>
              <a:t>Softmax</a:t>
            </a:r>
            <a:r>
              <a:rPr lang="en-US" sz="1800" b="1" dirty="0">
                <a:solidFill>
                  <a:schemeClr val="bg1">
                    <a:lumMod val="50000"/>
                  </a:schemeClr>
                </a:solidFill>
                <a:effectLst/>
                <a:latin typeface="Arial" panose="020B0604020202020204" pitchFamily="34" charset="0"/>
                <a:cs typeface="Arial" panose="020B0604020202020204" pitchFamily="34" charset="0"/>
              </a:rPr>
              <a:t> units for the prediction of 29 classes. The model is then trained on the set of new images for the ASL Application</a:t>
            </a:r>
            <a:r>
              <a:rPr lang="en-US" sz="1400" b="1" dirty="0">
                <a:solidFill>
                  <a:schemeClr val="bg1">
                    <a:lumMod val="50000"/>
                  </a:schemeClr>
                </a:solidFill>
                <a:effectLst/>
                <a:latin typeface="Arial" panose="020B0604020202020204" pitchFamily="34" charset="0"/>
                <a:cs typeface="Arial" panose="020B0604020202020204" pitchFamily="34" charset="0"/>
              </a:rPr>
              <a:t>.</a:t>
            </a:r>
            <a:endParaRPr lang="en-IN" b="1" dirty="0">
              <a:solidFill>
                <a:schemeClr val="bg1">
                  <a:lumMod val="50000"/>
                </a:schemeClr>
              </a:solidFill>
            </a:endParaRPr>
          </a:p>
        </p:txBody>
      </p:sp>
    </p:spTree>
    <p:extLst>
      <p:ext uri="{BB962C8B-B14F-4D97-AF65-F5344CB8AC3E}">
        <p14:creationId xmlns:p14="http://schemas.microsoft.com/office/powerpoint/2010/main" val="372798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5923" y="666750"/>
            <a:ext cx="5777865" cy="482600"/>
          </a:xfrm>
          <a:prstGeom prst="rect">
            <a:avLst/>
          </a:prstGeom>
        </p:spPr>
        <p:txBody>
          <a:bodyPr vert="horz" wrap="square" lIns="0" tIns="12700" rIns="0" bIns="0" rtlCol="0">
            <a:spAutoFit/>
          </a:bodyPr>
          <a:lstStyle/>
          <a:p>
            <a:pPr marL="12700">
              <a:lnSpc>
                <a:spcPct val="100000"/>
              </a:lnSpc>
              <a:spcBef>
                <a:spcPts val="100"/>
              </a:spcBef>
            </a:pPr>
            <a:endParaRPr sz="3000" dirty="0"/>
          </a:p>
        </p:txBody>
      </p:sp>
      <p:sp>
        <p:nvSpPr>
          <p:cNvPr id="3" name="object 3"/>
          <p:cNvSpPr txBox="1"/>
          <p:nvPr/>
        </p:nvSpPr>
        <p:spPr>
          <a:xfrm>
            <a:off x="854608" y="1276350"/>
            <a:ext cx="4976203" cy="3079305"/>
          </a:xfrm>
          <a:prstGeom prst="rect">
            <a:avLst/>
          </a:prstGeom>
        </p:spPr>
        <p:txBody>
          <a:bodyPr vert="horz" wrap="square" lIns="0" tIns="12700" rIns="0" bIns="0" rtlCol="0">
            <a:spAutoFit/>
          </a:bodyPr>
          <a:lstStyle/>
          <a:p>
            <a:pPr marL="12065" marR="40005">
              <a:lnSpc>
                <a:spcPct val="114599"/>
              </a:lnSpc>
              <a:spcBef>
                <a:spcPts val="100"/>
              </a:spcBef>
              <a:tabLst>
                <a:tab pos="379095" algn="l"/>
                <a:tab pos="379730" algn="l"/>
              </a:tabLst>
            </a:pPr>
            <a:r>
              <a:rPr lang="en-IN" sz="2800" b="1" spc="10" dirty="0">
                <a:solidFill>
                  <a:srgbClr val="1A1A1A"/>
                </a:solidFill>
              </a:rPr>
              <a:t>Convolutional </a:t>
            </a:r>
            <a:r>
              <a:rPr lang="en-IN" sz="2800" b="1" spc="70" dirty="0">
                <a:solidFill>
                  <a:srgbClr val="1A1A1A"/>
                </a:solidFill>
              </a:rPr>
              <a:t>Neural</a:t>
            </a:r>
            <a:r>
              <a:rPr lang="en-IN" sz="2800" b="1" spc="-240" dirty="0">
                <a:solidFill>
                  <a:srgbClr val="1A1A1A"/>
                </a:solidFill>
              </a:rPr>
              <a:t> </a:t>
            </a:r>
            <a:r>
              <a:rPr lang="en-IN" sz="2800" b="1" spc="45" dirty="0">
                <a:solidFill>
                  <a:srgbClr val="1A1A1A"/>
                </a:solidFill>
              </a:rPr>
              <a:t>Networks</a:t>
            </a:r>
            <a:endParaRPr lang="en-IN" sz="2800" b="1" dirty="0">
              <a:solidFill>
                <a:srgbClr val="595959"/>
              </a:solidFill>
              <a:latin typeface="Lato"/>
              <a:cs typeface="Lato"/>
            </a:endParaRPr>
          </a:p>
          <a:p>
            <a:pPr marL="379095" marR="40005" indent="-367030">
              <a:lnSpc>
                <a:spcPct val="114599"/>
              </a:lnSpc>
              <a:spcBef>
                <a:spcPts val="100"/>
              </a:spcBef>
              <a:buFont typeface="Arial"/>
              <a:buChar char="●"/>
              <a:tabLst>
                <a:tab pos="379095" algn="l"/>
                <a:tab pos="379730" algn="l"/>
              </a:tabLst>
            </a:pPr>
            <a:endParaRPr lang="en-IN" sz="1800" b="1" dirty="0">
              <a:solidFill>
                <a:srgbClr val="595959"/>
              </a:solidFill>
              <a:latin typeface="Lato"/>
              <a:cs typeface="Lato"/>
            </a:endParaRPr>
          </a:p>
          <a:p>
            <a:pPr marL="379095" marR="40005" indent="-367030">
              <a:lnSpc>
                <a:spcPct val="114599"/>
              </a:lnSpc>
              <a:spcBef>
                <a:spcPts val="100"/>
              </a:spcBef>
              <a:buFont typeface="Arial"/>
              <a:buChar char="●"/>
              <a:tabLst>
                <a:tab pos="379095" algn="l"/>
                <a:tab pos="379730" algn="l"/>
              </a:tabLst>
            </a:pPr>
            <a:r>
              <a:rPr sz="1800" b="1" dirty="0">
                <a:solidFill>
                  <a:srgbClr val="595959"/>
                </a:solidFill>
                <a:latin typeface="Lato"/>
                <a:cs typeface="Lato"/>
              </a:rPr>
              <a:t>CNNs consist </a:t>
            </a:r>
            <a:r>
              <a:rPr sz="1800" b="1" spc="-25" dirty="0">
                <a:solidFill>
                  <a:srgbClr val="595959"/>
                </a:solidFill>
                <a:latin typeface="Lato"/>
                <a:cs typeface="Lato"/>
              </a:rPr>
              <a:t>of </a:t>
            </a:r>
            <a:r>
              <a:rPr sz="1800" b="1" spc="10" dirty="0">
                <a:solidFill>
                  <a:srgbClr val="595959"/>
                </a:solidFill>
                <a:latin typeface="Lato"/>
                <a:cs typeface="Lato"/>
              </a:rPr>
              <a:t>multiple </a:t>
            </a:r>
            <a:r>
              <a:rPr sz="1800" b="1" dirty="0">
                <a:solidFill>
                  <a:srgbClr val="595959"/>
                </a:solidFill>
                <a:latin typeface="Lato"/>
                <a:cs typeface="Lato"/>
              </a:rPr>
              <a:t>convolutional  </a:t>
            </a:r>
            <a:r>
              <a:rPr sz="1800" b="1" spc="15" dirty="0">
                <a:solidFill>
                  <a:srgbClr val="595959"/>
                </a:solidFill>
                <a:latin typeface="Lato"/>
                <a:cs typeface="Lato"/>
              </a:rPr>
              <a:t>layers </a:t>
            </a:r>
            <a:r>
              <a:rPr sz="1800" b="1" spc="-5" dirty="0">
                <a:solidFill>
                  <a:srgbClr val="595959"/>
                </a:solidFill>
                <a:latin typeface="Lato"/>
                <a:cs typeface="Lato"/>
              </a:rPr>
              <a:t>each </a:t>
            </a:r>
            <a:r>
              <a:rPr sz="1800" b="1" spc="20" dirty="0">
                <a:solidFill>
                  <a:srgbClr val="595959"/>
                </a:solidFill>
                <a:latin typeface="Lato"/>
                <a:cs typeface="Lato"/>
              </a:rPr>
              <a:t>layer </a:t>
            </a:r>
            <a:r>
              <a:rPr sz="1800" b="1" dirty="0">
                <a:solidFill>
                  <a:srgbClr val="595959"/>
                </a:solidFill>
                <a:latin typeface="Lato"/>
                <a:cs typeface="Lato"/>
              </a:rPr>
              <a:t>containing numerous  </a:t>
            </a:r>
            <a:r>
              <a:rPr sz="1800" b="1" spc="10" dirty="0">
                <a:solidFill>
                  <a:srgbClr val="595959"/>
                </a:solidFill>
                <a:latin typeface="Lato"/>
                <a:cs typeface="Lato"/>
              </a:rPr>
              <a:t>“filters”</a:t>
            </a:r>
            <a:r>
              <a:rPr sz="1800" b="1" spc="-120" dirty="0">
                <a:solidFill>
                  <a:srgbClr val="595959"/>
                </a:solidFill>
                <a:latin typeface="Lato"/>
                <a:cs typeface="Lato"/>
              </a:rPr>
              <a:t> </a:t>
            </a:r>
            <a:r>
              <a:rPr sz="1800" b="1" spc="-10" dirty="0">
                <a:solidFill>
                  <a:srgbClr val="595959"/>
                </a:solidFill>
                <a:latin typeface="Lato"/>
                <a:cs typeface="Lato"/>
              </a:rPr>
              <a:t>which</a:t>
            </a:r>
            <a:r>
              <a:rPr sz="1800" b="1" spc="-114" dirty="0">
                <a:solidFill>
                  <a:srgbClr val="595959"/>
                </a:solidFill>
                <a:latin typeface="Lato"/>
                <a:cs typeface="Lato"/>
              </a:rPr>
              <a:t> </a:t>
            </a:r>
            <a:r>
              <a:rPr sz="1800" b="1" spc="10" dirty="0">
                <a:solidFill>
                  <a:srgbClr val="595959"/>
                </a:solidFill>
                <a:latin typeface="Lato"/>
                <a:cs typeface="Lato"/>
              </a:rPr>
              <a:t>perform</a:t>
            </a:r>
            <a:r>
              <a:rPr sz="1800" b="1" spc="-120" dirty="0">
                <a:solidFill>
                  <a:srgbClr val="595959"/>
                </a:solidFill>
                <a:latin typeface="Lato"/>
                <a:cs typeface="Lato"/>
              </a:rPr>
              <a:t> </a:t>
            </a:r>
            <a:r>
              <a:rPr sz="1800" b="1" spc="10" dirty="0">
                <a:solidFill>
                  <a:srgbClr val="595959"/>
                </a:solidFill>
                <a:latin typeface="Lato"/>
                <a:cs typeface="Lato"/>
              </a:rPr>
              <a:t>feature</a:t>
            </a:r>
            <a:r>
              <a:rPr sz="1800" b="1" spc="-114" dirty="0">
                <a:solidFill>
                  <a:srgbClr val="595959"/>
                </a:solidFill>
                <a:latin typeface="Lato"/>
                <a:cs typeface="Lato"/>
              </a:rPr>
              <a:t> </a:t>
            </a:r>
            <a:r>
              <a:rPr sz="1800" b="1" spc="5" dirty="0">
                <a:solidFill>
                  <a:srgbClr val="595959"/>
                </a:solidFill>
                <a:latin typeface="Lato"/>
                <a:cs typeface="Lato"/>
              </a:rPr>
              <a:t>extraction.</a:t>
            </a:r>
            <a:endParaRPr sz="1800" b="1" dirty="0">
              <a:latin typeface="Lato"/>
              <a:cs typeface="Lato"/>
            </a:endParaRPr>
          </a:p>
          <a:p>
            <a:pPr marL="379095" marR="5080" indent="-367030">
              <a:lnSpc>
                <a:spcPct val="114599"/>
              </a:lnSpc>
              <a:buFont typeface="Arial"/>
              <a:buChar char="●"/>
              <a:tabLst>
                <a:tab pos="379095" algn="l"/>
                <a:tab pos="379730" algn="l"/>
              </a:tabLst>
            </a:pPr>
            <a:r>
              <a:rPr sz="1800" b="1" spc="20" dirty="0">
                <a:solidFill>
                  <a:srgbClr val="595959"/>
                </a:solidFill>
                <a:latin typeface="Lato"/>
                <a:cs typeface="Lato"/>
              </a:rPr>
              <a:t>Initially </a:t>
            </a:r>
            <a:r>
              <a:rPr sz="1800" b="1" dirty="0">
                <a:solidFill>
                  <a:srgbClr val="595959"/>
                </a:solidFill>
                <a:latin typeface="Lato"/>
                <a:cs typeface="Lato"/>
              </a:rPr>
              <a:t>these </a:t>
            </a:r>
            <a:r>
              <a:rPr sz="1800" b="1" spc="10" dirty="0">
                <a:solidFill>
                  <a:srgbClr val="595959"/>
                </a:solidFill>
                <a:latin typeface="Lato"/>
                <a:cs typeface="Lato"/>
              </a:rPr>
              <a:t>“filters” </a:t>
            </a:r>
            <a:r>
              <a:rPr sz="1800" b="1" spc="25" dirty="0">
                <a:solidFill>
                  <a:srgbClr val="595959"/>
                </a:solidFill>
                <a:latin typeface="Lato"/>
                <a:cs typeface="Lato"/>
              </a:rPr>
              <a:t>are </a:t>
            </a:r>
            <a:r>
              <a:rPr sz="1800" b="1" spc="10" dirty="0">
                <a:solidFill>
                  <a:srgbClr val="595959"/>
                </a:solidFill>
                <a:latin typeface="Lato"/>
                <a:cs typeface="Lato"/>
              </a:rPr>
              <a:t>random </a:t>
            </a:r>
            <a:r>
              <a:rPr sz="1800" b="1" dirty="0">
                <a:solidFill>
                  <a:srgbClr val="595959"/>
                </a:solidFill>
                <a:latin typeface="Lato"/>
                <a:cs typeface="Lato"/>
              </a:rPr>
              <a:t>and </a:t>
            </a:r>
            <a:r>
              <a:rPr sz="1800" b="1" spc="-5" dirty="0">
                <a:solidFill>
                  <a:srgbClr val="595959"/>
                </a:solidFill>
                <a:latin typeface="Lato"/>
                <a:cs typeface="Lato"/>
              </a:rPr>
              <a:t>by  </a:t>
            </a:r>
            <a:r>
              <a:rPr sz="1800" b="1" spc="10" dirty="0">
                <a:solidFill>
                  <a:srgbClr val="595959"/>
                </a:solidFill>
                <a:latin typeface="Lato"/>
                <a:cs typeface="Lato"/>
              </a:rPr>
              <a:t>training,</a:t>
            </a:r>
            <a:r>
              <a:rPr sz="1800" b="1" spc="-120" dirty="0">
                <a:solidFill>
                  <a:srgbClr val="595959"/>
                </a:solidFill>
                <a:latin typeface="Lato"/>
                <a:cs typeface="Lato"/>
              </a:rPr>
              <a:t> </a:t>
            </a:r>
            <a:r>
              <a:rPr sz="1800" b="1" spc="5" dirty="0">
                <a:solidFill>
                  <a:srgbClr val="595959"/>
                </a:solidFill>
                <a:latin typeface="Lato"/>
                <a:cs typeface="Lato"/>
              </a:rPr>
              <a:t>the</a:t>
            </a:r>
            <a:r>
              <a:rPr sz="1800" b="1" spc="-120" dirty="0">
                <a:solidFill>
                  <a:srgbClr val="595959"/>
                </a:solidFill>
                <a:latin typeface="Lato"/>
                <a:cs typeface="Lato"/>
              </a:rPr>
              <a:t> </a:t>
            </a:r>
            <a:r>
              <a:rPr sz="1800" b="1" spc="10" dirty="0">
                <a:solidFill>
                  <a:srgbClr val="595959"/>
                </a:solidFill>
                <a:latin typeface="Lato"/>
                <a:cs typeface="Lato"/>
              </a:rPr>
              <a:t>feature</a:t>
            </a:r>
            <a:r>
              <a:rPr sz="1800" b="1" spc="-114" dirty="0">
                <a:solidFill>
                  <a:srgbClr val="595959"/>
                </a:solidFill>
                <a:latin typeface="Lato"/>
                <a:cs typeface="Lato"/>
              </a:rPr>
              <a:t> </a:t>
            </a:r>
            <a:r>
              <a:rPr sz="1800" b="1" spc="10" dirty="0">
                <a:solidFill>
                  <a:srgbClr val="595959"/>
                </a:solidFill>
                <a:latin typeface="Lato"/>
                <a:cs typeface="Lato"/>
              </a:rPr>
              <a:t>extraction</a:t>
            </a:r>
            <a:r>
              <a:rPr sz="1800" b="1" spc="-120" dirty="0">
                <a:solidFill>
                  <a:srgbClr val="595959"/>
                </a:solidFill>
                <a:latin typeface="Lato"/>
                <a:cs typeface="Lato"/>
              </a:rPr>
              <a:t> </a:t>
            </a:r>
            <a:r>
              <a:rPr sz="1800" b="1" dirty="0">
                <a:solidFill>
                  <a:srgbClr val="595959"/>
                </a:solidFill>
                <a:latin typeface="Lato"/>
                <a:cs typeface="Lato"/>
              </a:rPr>
              <a:t>gets</a:t>
            </a:r>
            <a:r>
              <a:rPr sz="1800" b="1" spc="-114" dirty="0">
                <a:solidFill>
                  <a:srgbClr val="595959"/>
                </a:solidFill>
                <a:latin typeface="Lato"/>
                <a:cs typeface="Lato"/>
              </a:rPr>
              <a:t> </a:t>
            </a:r>
            <a:r>
              <a:rPr sz="1800" b="1" spc="15" dirty="0">
                <a:solidFill>
                  <a:srgbClr val="595959"/>
                </a:solidFill>
                <a:latin typeface="Lato"/>
                <a:cs typeface="Lato"/>
              </a:rPr>
              <a:t>better  </a:t>
            </a:r>
            <a:r>
              <a:rPr sz="1800" b="1" spc="-5" dirty="0">
                <a:solidFill>
                  <a:srgbClr val="595959"/>
                </a:solidFill>
                <a:latin typeface="Lato"/>
                <a:cs typeface="Lato"/>
              </a:rPr>
              <a:t>by</a:t>
            </a:r>
            <a:r>
              <a:rPr sz="1800" b="1" spc="-120" dirty="0">
                <a:solidFill>
                  <a:srgbClr val="595959"/>
                </a:solidFill>
                <a:latin typeface="Lato"/>
                <a:cs typeface="Lato"/>
              </a:rPr>
              <a:t> </a:t>
            </a:r>
            <a:r>
              <a:rPr sz="1800" b="1" spc="5" dirty="0">
                <a:solidFill>
                  <a:srgbClr val="595959"/>
                </a:solidFill>
                <a:latin typeface="Lato"/>
                <a:cs typeface="Lato"/>
              </a:rPr>
              <a:t>better.</a:t>
            </a:r>
            <a:endParaRPr sz="1800" b="1" dirty="0">
              <a:latin typeface="Lato"/>
              <a:cs typeface="Lato"/>
            </a:endParaRPr>
          </a:p>
          <a:p>
            <a:pPr marL="379095" indent="-367030">
              <a:lnSpc>
                <a:spcPct val="100000"/>
              </a:lnSpc>
              <a:spcBef>
                <a:spcPts val="315"/>
              </a:spcBef>
              <a:buFont typeface="Arial"/>
              <a:buChar char="●"/>
              <a:tabLst>
                <a:tab pos="379095" algn="l"/>
                <a:tab pos="379730" algn="l"/>
              </a:tabLst>
            </a:pPr>
            <a:r>
              <a:rPr sz="1800" b="1" spc="15" dirty="0">
                <a:solidFill>
                  <a:srgbClr val="595959"/>
                </a:solidFill>
                <a:latin typeface="Lato"/>
                <a:cs typeface="Lato"/>
              </a:rPr>
              <a:t>It’s</a:t>
            </a:r>
            <a:r>
              <a:rPr sz="1800" b="1" spc="-114" dirty="0">
                <a:solidFill>
                  <a:srgbClr val="595959"/>
                </a:solidFill>
                <a:latin typeface="Lato"/>
                <a:cs typeface="Lato"/>
              </a:rPr>
              <a:t> </a:t>
            </a:r>
            <a:r>
              <a:rPr sz="1800" b="1" spc="25" dirty="0">
                <a:solidFill>
                  <a:srgbClr val="595959"/>
                </a:solidFill>
                <a:latin typeface="Lato"/>
                <a:cs typeface="Lato"/>
              </a:rPr>
              <a:t>primarily</a:t>
            </a:r>
            <a:r>
              <a:rPr sz="1800" b="1" spc="-110" dirty="0">
                <a:solidFill>
                  <a:srgbClr val="595959"/>
                </a:solidFill>
                <a:latin typeface="Lato"/>
                <a:cs typeface="Lato"/>
              </a:rPr>
              <a:t> </a:t>
            </a:r>
            <a:r>
              <a:rPr sz="1800" b="1" spc="-5" dirty="0">
                <a:solidFill>
                  <a:srgbClr val="595959"/>
                </a:solidFill>
                <a:latin typeface="Lato"/>
                <a:cs typeface="Lato"/>
              </a:rPr>
              <a:t>used</a:t>
            </a:r>
            <a:r>
              <a:rPr sz="1800" b="1" spc="-114" dirty="0">
                <a:solidFill>
                  <a:srgbClr val="595959"/>
                </a:solidFill>
                <a:latin typeface="Lato"/>
                <a:cs typeface="Lato"/>
              </a:rPr>
              <a:t> </a:t>
            </a:r>
            <a:r>
              <a:rPr sz="1800" b="1" spc="5" dirty="0">
                <a:solidFill>
                  <a:srgbClr val="595959"/>
                </a:solidFill>
                <a:latin typeface="Lato"/>
                <a:cs typeface="Lato"/>
              </a:rPr>
              <a:t>for</a:t>
            </a:r>
            <a:r>
              <a:rPr sz="1800" b="1" spc="-110" dirty="0">
                <a:solidFill>
                  <a:srgbClr val="595959"/>
                </a:solidFill>
                <a:latin typeface="Lato"/>
                <a:cs typeface="Lato"/>
              </a:rPr>
              <a:t> </a:t>
            </a:r>
            <a:r>
              <a:rPr sz="1800" b="1" dirty="0">
                <a:solidFill>
                  <a:srgbClr val="595959"/>
                </a:solidFill>
                <a:latin typeface="Lato"/>
                <a:cs typeface="Lato"/>
              </a:rPr>
              <a:t>image</a:t>
            </a:r>
            <a:r>
              <a:rPr sz="1800" b="1" spc="-114" dirty="0">
                <a:solidFill>
                  <a:srgbClr val="595959"/>
                </a:solidFill>
                <a:latin typeface="Lato"/>
                <a:cs typeface="Lato"/>
              </a:rPr>
              <a:t> </a:t>
            </a:r>
            <a:r>
              <a:rPr sz="1800" b="1" dirty="0">
                <a:solidFill>
                  <a:srgbClr val="595959"/>
                </a:solidFill>
                <a:latin typeface="Lato"/>
                <a:cs typeface="Lato"/>
              </a:rPr>
              <a:t>classification.</a:t>
            </a:r>
            <a:endParaRPr sz="1800" b="1" dirty="0">
              <a:latin typeface="Lato"/>
              <a:cs typeface="Lato"/>
            </a:endParaRPr>
          </a:p>
        </p:txBody>
      </p:sp>
      <p:sp>
        <p:nvSpPr>
          <p:cNvPr id="4" name="object 4"/>
          <p:cNvSpPr/>
          <p:nvPr/>
        </p:nvSpPr>
        <p:spPr>
          <a:xfrm>
            <a:off x="6533312" y="1607471"/>
            <a:ext cx="2247210" cy="298484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614" y="1352550"/>
            <a:ext cx="7948186" cy="1120820"/>
          </a:xfrm>
          <a:prstGeom prst="rect">
            <a:avLst/>
          </a:prstGeom>
        </p:spPr>
        <p:txBody>
          <a:bodyPr vert="horz" wrap="square" lIns="0" tIns="12700" rIns="0" bIns="0" rtlCol="0">
            <a:spAutoFit/>
          </a:bodyPr>
          <a:lstStyle/>
          <a:p>
            <a:pPr marL="12700">
              <a:spcBef>
                <a:spcPts val="100"/>
              </a:spcBef>
            </a:pPr>
            <a:br>
              <a:rPr lang="en-US" dirty="0">
                <a:solidFill>
                  <a:srgbClr val="FFFFFF"/>
                </a:solidFill>
                <a:effectLst/>
                <a:latin typeface="Arial" panose="020B0604020202020204" pitchFamily="34" charset="0"/>
                <a:cs typeface="Arial" panose="020B0604020202020204" pitchFamily="34" charset="0"/>
              </a:rPr>
            </a:br>
            <a:endParaRPr spc="-45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7753725-37B4-4AA5-ABEA-E6D00645F99E}"/>
              </a:ext>
            </a:extLst>
          </p:cNvPr>
          <p:cNvSpPr txBox="1"/>
          <p:nvPr/>
        </p:nvSpPr>
        <p:spPr>
          <a:xfrm>
            <a:off x="738614" y="1321684"/>
            <a:ext cx="7490986" cy="584775"/>
          </a:xfrm>
          <a:prstGeom prst="rect">
            <a:avLst/>
          </a:prstGeom>
          <a:noFill/>
        </p:spPr>
        <p:txBody>
          <a:bodyPr wrap="square" rtlCol="0">
            <a:spAutoFit/>
          </a:bodyPr>
          <a:lstStyle/>
          <a:p>
            <a:r>
              <a:rPr lang="en-US" sz="3200" b="1" dirty="0">
                <a:solidFill>
                  <a:schemeClr val="bg1"/>
                </a:solidFill>
                <a:effectLst/>
                <a:latin typeface="Arial" panose="020B0604020202020204" pitchFamily="34" charset="0"/>
                <a:cs typeface="Arial" panose="020B0604020202020204" pitchFamily="34" charset="0"/>
              </a:rPr>
              <a:t>Model Training</a:t>
            </a:r>
            <a:endParaRPr lang="en-IN" sz="32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60A26B-7088-4143-92F9-2DE1AAD41268}"/>
              </a:ext>
            </a:extLst>
          </p:cNvPr>
          <p:cNvSpPr txBox="1"/>
          <p:nvPr/>
        </p:nvSpPr>
        <p:spPr>
          <a:xfrm>
            <a:off x="762000" y="1276350"/>
            <a:ext cx="8153400" cy="3539430"/>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lumMod val="50000"/>
                  </a:schemeClr>
                </a:solidFill>
                <a:effectLst/>
                <a:latin typeface="Arial" panose="020B0604020202020204" pitchFamily="34" charset="0"/>
                <a:cs typeface="Arial" panose="020B0604020202020204" pitchFamily="34" charset="0"/>
              </a:rPr>
              <a:t>For training, Categorical </a:t>
            </a:r>
            <a:r>
              <a:rPr lang="en-US" sz="1600" b="1" dirty="0" err="1">
                <a:solidFill>
                  <a:schemeClr val="bg1">
                    <a:lumMod val="50000"/>
                  </a:schemeClr>
                </a:solidFill>
                <a:effectLst/>
                <a:latin typeface="Arial" panose="020B0604020202020204" pitchFamily="34" charset="0"/>
                <a:cs typeface="Arial" panose="020B0604020202020204" pitchFamily="34" charset="0"/>
              </a:rPr>
              <a:t>Crossentropy</a:t>
            </a:r>
            <a:r>
              <a:rPr lang="en-US" sz="1600" b="1" dirty="0">
                <a:solidFill>
                  <a:schemeClr val="bg1">
                    <a:lumMod val="50000"/>
                  </a:schemeClr>
                </a:solidFill>
                <a:effectLst/>
                <a:latin typeface="Arial" panose="020B0604020202020204" pitchFamily="34" charset="0"/>
                <a:cs typeface="Arial" panose="020B0604020202020204" pitchFamily="34" charset="0"/>
              </a:rPr>
              <a:t> was used to measure the loss along with Stochastic Gradient Descent</a:t>
            </a:r>
            <a:r>
              <a:rPr lang="en-US" sz="1600" b="1" dirty="0">
                <a:solidFill>
                  <a:schemeClr val="bg1">
                    <a:lumMod val="50000"/>
                  </a:schemeClr>
                </a:solidFill>
                <a:latin typeface="Arial" panose="020B0604020202020204" pitchFamily="34" charset="0"/>
                <a:cs typeface="Arial" panose="020B0604020202020204" pitchFamily="34" charset="0"/>
              </a:rPr>
              <a:t> </a:t>
            </a:r>
            <a:r>
              <a:rPr lang="en-US" sz="1600" b="1" dirty="0">
                <a:solidFill>
                  <a:schemeClr val="bg1">
                    <a:lumMod val="50000"/>
                  </a:schemeClr>
                </a:solidFill>
                <a:effectLst/>
                <a:latin typeface="Arial" panose="020B0604020202020204" pitchFamily="34" charset="0"/>
                <a:cs typeface="Arial" panose="020B0604020202020204" pitchFamily="34" charset="0"/>
              </a:rPr>
              <a:t>optimizer (with </a:t>
            </a:r>
            <a:r>
              <a:rPr lang="en-US" sz="1600" b="1" dirty="0">
                <a:solidFill>
                  <a:schemeClr val="bg1">
                    <a:lumMod val="50000"/>
                  </a:schemeClr>
                </a:solidFill>
                <a:latin typeface="Arial" panose="020B0604020202020204" pitchFamily="34" charset="0"/>
                <a:cs typeface="Arial" panose="020B0604020202020204" pitchFamily="34" charset="0"/>
              </a:rPr>
              <a:t>l</a:t>
            </a:r>
            <a:r>
              <a:rPr lang="en-US" sz="1600" b="1" dirty="0">
                <a:solidFill>
                  <a:schemeClr val="bg1">
                    <a:lumMod val="50000"/>
                  </a:schemeClr>
                </a:solidFill>
                <a:effectLst/>
                <a:latin typeface="Arial" panose="020B0604020202020204" pitchFamily="34" charset="0"/>
                <a:cs typeface="Arial" panose="020B0604020202020204" pitchFamily="34" charset="0"/>
              </a:rPr>
              <a:t>earning rate of 0.0001 and momentum of 0.9) to optimize our model. The model is trained for 24 epochs.</a:t>
            </a:r>
          </a:p>
          <a:p>
            <a:pPr marL="285750" indent="-285750">
              <a:buFont typeface="Arial" panose="020B0604020202020204" pitchFamily="34" charset="0"/>
              <a:buChar char="•"/>
            </a:pPr>
            <a:endParaRPr lang="en-US" sz="1600" b="1" dirty="0">
              <a:solidFill>
                <a:schemeClr val="bg1">
                  <a:lumMod val="50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lumMod val="50000"/>
                  </a:schemeClr>
                </a:solidFill>
                <a:effectLst/>
                <a:latin typeface="Arial" panose="020B0604020202020204" pitchFamily="34" charset="0"/>
                <a:cs typeface="Arial" panose="020B0604020202020204" pitchFamily="34" charset="0"/>
              </a:rPr>
              <a:t>After the model is trained, it is then loaded in the</a:t>
            </a:r>
          </a:p>
          <a:p>
            <a:r>
              <a:rPr lang="en-US" sz="1600" b="1" dirty="0">
                <a:solidFill>
                  <a:schemeClr val="bg1">
                    <a:lumMod val="50000"/>
                  </a:schemeClr>
                </a:solidFill>
                <a:latin typeface="Arial" panose="020B0604020202020204" pitchFamily="34" charset="0"/>
                <a:cs typeface="Arial" panose="020B0604020202020204" pitchFamily="34" charset="0"/>
              </a:rPr>
              <a:t>     </a:t>
            </a:r>
            <a:r>
              <a:rPr lang="en-US" sz="1600" b="1" dirty="0">
                <a:solidFill>
                  <a:schemeClr val="bg1">
                    <a:lumMod val="50000"/>
                  </a:schemeClr>
                </a:solidFill>
                <a:effectLst/>
                <a:latin typeface="Arial" panose="020B0604020202020204" pitchFamily="34" charset="0"/>
                <a:cs typeface="Arial" panose="020B0604020202020204" pitchFamily="34" charset="0"/>
              </a:rPr>
              <a:t>application. OpenCV is used to capture frames </a:t>
            </a:r>
          </a:p>
          <a:p>
            <a:r>
              <a:rPr lang="en-US" sz="1600" b="1" dirty="0">
                <a:solidFill>
                  <a:schemeClr val="bg1">
                    <a:lumMod val="50000"/>
                  </a:schemeClr>
                </a:solidFill>
                <a:effectLst/>
                <a:latin typeface="Arial" panose="020B0604020202020204" pitchFamily="34" charset="0"/>
                <a:cs typeface="Arial" panose="020B0604020202020204" pitchFamily="34" charset="0"/>
              </a:rPr>
              <a:t>     from a video feed. The application provides </a:t>
            </a:r>
          </a:p>
          <a:p>
            <a:r>
              <a:rPr lang="en-US" sz="1600" b="1" dirty="0">
                <a:solidFill>
                  <a:schemeClr val="bg1">
                    <a:lumMod val="50000"/>
                  </a:schemeClr>
                </a:solidFill>
                <a:effectLst/>
                <a:latin typeface="Arial" panose="020B0604020202020204" pitchFamily="34" charset="0"/>
                <a:cs typeface="Arial" panose="020B0604020202020204" pitchFamily="34" charset="0"/>
              </a:rPr>
              <a:t>     an area (inside the green rectangle) where the </a:t>
            </a:r>
          </a:p>
          <a:p>
            <a:r>
              <a:rPr lang="en-US" sz="1600" b="1" dirty="0">
                <a:solidFill>
                  <a:schemeClr val="bg1">
                    <a:lumMod val="50000"/>
                  </a:schemeClr>
                </a:solidFill>
                <a:effectLst/>
                <a:latin typeface="Arial" panose="020B0604020202020204" pitchFamily="34" charset="0"/>
                <a:cs typeface="Arial" panose="020B0604020202020204" pitchFamily="34" charset="0"/>
              </a:rPr>
              <a:t>     signs are to be presented to be detected or </a:t>
            </a:r>
          </a:p>
          <a:p>
            <a:r>
              <a:rPr lang="en-US" sz="1600" b="1" dirty="0">
                <a:solidFill>
                  <a:schemeClr val="bg1">
                    <a:lumMod val="50000"/>
                  </a:schemeClr>
                </a:solidFill>
                <a:effectLst/>
                <a:latin typeface="Arial" panose="020B0604020202020204" pitchFamily="34" charset="0"/>
                <a:cs typeface="Arial" panose="020B0604020202020204" pitchFamily="34" charset="0"/>
              </a:rPr>
              <a:t>     recognized.</a:t>
            </a:r>
          </a:p>
          <a:p>
            <a:pPr marL="285750" indent="-285750">
              <a:buFont typeface="Arial" panose="020B0604020202020204" pitchFamily="34" charset="0"/>
              <a:buChar char="•"/>
            </a:pPr>
            <a:endParaRPr lang="en-US" sz="1600" b="1" dirty="0">
              <a:solidFill>
                <a:schemeClr val="bg1">
                  <a:lumMod val="50000"/>
                </a:schemeClr>
              </a:solidFill>
              <a:effectLst/>
              <a:latin typeface="Arial" panose="020B0604020202020204" pitchFamily="34" charset="0"/>
              <a:cs typeface="Arial" panose="020B0604020202020204" pitchFamily="34" charset="0"/>
            </a:endParaRPr>
          </a:p>
          <a:p>
            <a:endParaRPr lang="en-US" sz="1600" b="1" dirty="0">
              <a:solidFill>
                <a:schemeClr val="bg1">
                  <a:lumMod val="50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b="1" dirty="0">
              <a:solidFill>
                <a:schemeClr val="bg1">
                  <a:lumMod val="50000"/>
                </a:schemeClr>
              </a:solidFill>
              <a:effectLst/>
              <a:latin typeface="Arial" panose="020B0604020202020204" pitchFamily="34" charset="0"/>
              <a:cs typeface="Arial" panose="020B0604020202020204" pitchFamily="34" charset="0"/>
            </a:endParaRPr>
          </a:p>
          <a:p>
            <a:endParaRPr lang="en-IN" sz="1600" b="1"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1CFF4AE-09B7-5D23-A271-115C1509FD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190750"/>
            <a:ext cx="2286000" cy="2021305"/>
          </a:xfrm>
          <a:prstGeom prst="rect">
            <a:avLst/>
          </a:prstGeom>
        </p:spPr>
      </p:pic>
    </p:spTree>
    <p:extLst>
      <p:ext uri="{BB962C8B-B14F-4D97-AF65-F5344CB8AC3E}">
        <p14:creationId xmlns:p14="http://schemas.microsoft.com/office/powerpoint/2010/main" val="4283621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A584-DCF9-858B-8EAF-B7CB11DE8DB5}"/>
              </a:ext>
            </a:extLst>
          </p:cNvPr>
          <p:cNvSpPr>
            <a:spLocks noGrp="1"/>
          </p:cNvSpPr>
          <p:nvPr>
            <p:ph type="title"/>
          </p:nvPr>
        </p:nvSpPr>
        <p:spPr>
          <a:xfrm>
            <a:off x="800823" y="1328131"/>
            <a:ext cx="7542352" cy="553998"/>
          </a:xfrm>
        </p:spPr>
        <p:txBody>
          <a:bodyPr/>
          <a:lstStyle/>
          <a:p>
            <a:r>
              <a:rPr lang="en-IN" dirty="0"/>
              <a:t>Model Testing</a:t>
            </a:r>
          </a:p>
        </p:txBody>
      </p:sp>
    </p:spTree>
    <p:extLst>
      <p:ext uri="{BB962C8B-B14F-4D97-AF65-F5344CB8AC3E}">
        <p14:creationId xmlns:p14="http://schemas.microsoft.com/office/powerpoint/2010/main" val="3543853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402E-17C9-134B-72C3-D19973E59E4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5A89FD1-C98E-9AAA-64F7-D24F0C2880FF}"/>
              </a:ext>
            </a:extLst>
          </p:cNvPr>
          <p:cNvSpPr>
            <a:spLocks noGrp="1"/>
          </p:cNvSpPr>
          <p:nvPr>
            <p:ph type="body" idx="1"/>
          </p:nvPr>
        </p:nvSpPr>
        <p:spPr>
          <a:xfrm>
            <a:off x="800673" y="1428400"/>
            <a:ext cx="8114727" cy="3323987"/>
          </a:xfrm>
        </p:spPr>
        <p:txBody>
          <a:bodyPr/>
          <a:lstStyle/>
          <a:p>
            <a:pPr marL="285750" indent="-285750">
              <a:buFont typeface="Arial" panose="020B0604020202020204" pitchFamily="34" charset="0"/>
              <a:buChar char="•"/>
            </a:pPr>
            <a:r>
              <a:rPr lang="en-US" sz="1800" b="1" dirty="0">
                <a:solidFill>
                  <a:schemeClr val="bg1">
                    <a:lumMod val="50000"/>
                  </a:schemeClr>
                </a:solidFill>
                <a:effectLst/>
                <a:latin typeface="Arial" panose="020B0604020202020204" pitchFamily="34" charset="0"/>
                <a:cs typeface="Arial" panose="020B0604020202020204" pitchFamily="34" charset="0"/>
              </a:rPr>
              <a:t>The signs are captured in frames using OpenCV, the frame is processed for the model and then fed to the model. Based on the sign made, the model predicts the sign captured. </a:t>
            </a:r>
          </a:p>
          <a:p>
            <a:pPr marL="285750" indent="-285750">
              <a:buFont typeface="Arial" panose="020B0604020202020204" pitchFamily="34" charset="0"/>
              <a:buChar char="•"/>
            </a:pPr>
            <a:r>
              <a:rPr lang="en-US" sz="1800" b="1" dirty="0">
                <a:solidFill>
                  <a:schemeClr val="bg1">
                    <a:lumMod val="50000"/>
                  </a:schemeClr>
                </a:solidFill>
                <a:effectLst/>
                <a:latin typeface="Arial" panose="020B0604020202020204" pitchFamily="34" charset="0"/>
                <a:cs typeface="Arial" panose="020B0604020202020204" pitchFamily="34" charset="0"/>
              </a:rPr>
              <a:t>If the model predicts a sign with a confidence greater than `20%`, the prediction is presented to the user (`LOW` confidence sign predictions are predictions above `20%` to `50%` confidence which are presented with a `Maybe [sign] - [confidence]` output and `HIGH` confidence sign predictions are above `50%` confidence and presented with a `[sign] - [confidence]` output where `[sign]` is the model predicted sign and `[confidence]` is the model's confidence for that prediction). Else, the model displays `nothing` as output.</a:t>
            </a:r>
          </a:p>
          <a:p>
            <a:endParaRPr lang="en-IN" dirty="0"/>
          </a:p>
        </p:txBody>
      </p:sp>
    </p:spTree>
    <p:extLst>
      <p:ext uri="{BB962C8B-B14F-4D97-AF65-F5344CB8AC3E}">
        <p14:creationId xmlns:p14="http://schemas.microsoft.com/office/powerpoint/2010/main" val="3541569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D85040-01CE-4E52-BABC-A975F7E55EAD}"/>
              </a:ext>
            </a:extLst>
          </p:cNvPr>
          <p:cNvSpPr txBox="1"/>
          <p:nvPr/>
        </p:nvSpPr>
        <p:spPr>
          <a:xfrm>
            <a:off x="533400" y="514350"/>
            <a:ext cx="6629400" cy="584775"/>
          </a:xfrm>
          <a:prstGeom prst="rect">
            <a:avLst/>
          </a:prstGeom>
          <a:noFill/>
        </p:spPr>
        <p:txBody>
          <a:bodyPr wrap="square" rtlCol="0">
            <a:spAutoFit/>
          </a:bodyPr>
          <a:lstStyle/>
          <a:p>
            <a:r>
              <a:rPr lang="en-IN" sz="3200" b="1" dirty="0">
                <a:solidFill>
                  <a:schemeClr val="bg1">
                    <a:lumMod val="50000"/>
                  </a:schemeClr>
                </a:solidFill>
                <a:latin typeface="Arial" panose="020B0604020202020204" pitchFamily="34" charset="0"/>
                <a:cs typeface="Arial" panose="020B0604020202020204" pitchFamily="34" charset="0"/>
              </a:rPr>
              <a:t>Outputs :</a:t>
            </a:r>
          </a:p>
        </p:txBody>
      </p:sp>
      <p:pic>
        <p:nvPicPr>
          <p:cNvPr id="7" name="Picture 6">
            <a:extLst>
              <a:ext uri="{FF2B5EF4-FFF2-40B4-BE49-F238E27FC236}">
                <a16:creationId xmlns:a16="http://schemas.microsoft.com/office/drawing/2014/main" id="{FE04CCB3-0D4F-4961-9081-F5A938B8F9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352550"/>
            <a:ext cx="2438400" cy="2017471"/>
          </a:xfrm>
          <a:prstGeom prst="rect">
            <a:avLst/>
          </a:prstGeom>
        </p:spPr>
      </p:pic>
      <p:pic>
        <p:nvPicPr>
          <p:cNvPr id="9" name="Picture 8">
            <a:extLst>
              <a:ext uri="{FF2B5EF4-FFF2-40B4-BE49-F238E27FC236}">
                <a16:creationId xmlns:a16="http://schemas.microsoft.com/office/drawing/2014/main" id="{0015EE0C-945A-4719-A344-D69AED7E64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5350" y="1396807"/>
            <a:ext cx="2554900" cy="2051818"/>
          </a:xfrm>
          <a:prstGeom prst="rect">
            <a:avLst/>
          </a:prstGeom>
        </p:spPr>
      </p:pic>
      <p:pic>
        <p:nvPicPr>
          <p:cNvPr id="13" name="Picture 12">
            <a:extLst>
              <a:ext uri="{FF2B5EF4-FFF2-40B4-BE49-F238E27FC236}">
                <a16:creationId xmlns:a16="http://schemas.microsoft.com/office/drawing/2014/main" id="{D0CB9857-91EA-472E-A120-70FB4DC739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34795"/>
            <a:ext cx="2526551" cy="1975842"/>
          </a:xfrm>
          <a:prstGeom prst="rect">
            <a:avLst/>
          </a:prstGeom>
        </p:spPr>
      </p:pic>
    </p:spTree>
    <p:extLst>
      <p:ext uri="{BB962C8B-B14F-4D97-AF65-F5344CB8AC3E}">
        <p14:creationId xmlns:p14="http://schemas.microsoft.com/office/powerpoint/2010/main" val="3395438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3F0B-194B-4546-AECE-EB2B9DE616E1}"/>
              </a:ext>
            </a:extLst>
          </p:cNvPr>
          <p:cNvSpPr>
            <a:spLocks noGrp="1"/>
          </p:cNvSpPr>
          <p:nvPr>
            <p:ph type="title"/>
          </p:nvPr>
        </p:nvSpPr>
        <p:spPr>
          <a:xfrm>
            <a:off x="800823" y="1328131"/>
            <a:ext cx="7542352" cy="553998"/>
          </a:xfrm>
        </p:spPr>
        <p:txBody>
          <a:bodyPr/>
          <a:lstStyle/>
          <a:p>
            <a:r>
              <a:rPr lang="en-IN" dirty="0"/>
              <a:t>Results</a:t>
            </a:r>
          </a:p>
        </p:txBody>
      </p:sp>
    </p:spTree>
    <p:extLst>
      <p:ext uri="{BB962C8B-B14F-4D97-AF65-F5344CB8AC3E}">
        <p14:creationId xmlns:p14="http://schemas.microsoft.com/office/powerpoint/2010/main" val="184683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7799"/>
            <a:ext cx="9144000" cy="4655820"/>
          </a:xfrm>
          <a:custGeom>
            <a:avLst/>
            <a:gdLst/>
            <a:ahLst/>
            <a:cxnLst/>
            <a:rect l="l" t="t" r="r" b="b"/>
            <a:pathLst>
              <a:path w="9144000" h="4655820">
                <a:moveTo>
                  <a:pt x="0" y="4655690"/>
                </a:moveTo>
                <a:lnTo>
                  <a:pt x="9143981" y="4655690"/>
                </a:lnTo>
                <a:lnTo>
                  <a:pt x="9143981" y="0"/>
                </a:lnTo>
                <a:lnTo>
                  <a:pt x="0" y="0"/>
                </a:lnTo>
                <a:lnTo>
                  <a:pt x="0" y="4655690"/>
                </a:lnTo>
                <a:close/>
              </a:path>
            </a:pathLst>
          </a:custGeom>
          <a:solidFill>
            <a:srgbClr val="E8EDED"/>
          </a:solidFill>
        </p:spPr>
        <p:txBody>
          <a:bodyPr wrap="square" lIns="0" tIns="0" rIns="0" bIns="0" rtlCol="0"/>
          <a:lstStyle/>
          <a:p>
            <a:endParaRPr/>
          </a:p>
        </p:txBody>
      </p:sp>
      <p:grpSp>
        <p:nvGrpSpPr>
          <p:cNvPr id="3" name="object 3"/>
          <p:cNvGrpSpPr/>
          <p:nvPr/>
        </p:nvGrpSpPr>
        <p:grpSpPr>
          <a:xfrm>
            <a:off x="830390" y="1191252"/>
            <a:ext cx="746125" cy="46355"/>
            <a:chOff x="830390" y="1191252"/>
            <a:chExt cx="746125" cy="46355"/>
          </a:xfrm>
        </p:grpSpPr>
        <p:sp>
          <p:nvSpPr>
            <p:cNvPr id="4" name="object 4"/>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5" name="object 5"/>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grpSp>
      <p:sp>
        <p:nvSpPr>
          <p:cNvPr id="6" name="object 6"/>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FFFFFF"/>
          </a:solidFill>
        </p:spPr>
        <p:txBody>
          <a:bodyPr wrap="square" lIns="0" tIns="0" rIns="0" bIns="0" rtlCol="0"/>
          <a:lstStyle/>
          <a:p>
            <a:endParaRPr/>
          </a:p>
        </p:txBody>
      </p:sp>
      <p:grpSp>
        <p:nvGrpSpPr>
          <p:cNvPr id="7" name="object 7"/>
          <p:cNvGrpSpPr/>
          <p:nvPr/>
        </p:nvGrpSpPr>
        <p:grpSpPr>
          <a:xfrm>
            <a:off x="4606890" y="1384397"/>
            <a:ext cx="4537710" cy="2822575"/>
            <a:chOff x="4606890" y="1384397"/>
            <a:chExt cx="4537710" cy="2822575"/>
          </a:xfrm>
        </p:grpSpPr>
        <p:sp>
          <p:nvSpPr>
            <p:cNvPr id="8" name="object 8"/>
            <p:cNvSpPr/>
            <p:nvPr/>
          </p:nvSpPr>
          <p:spPr>
            <a:xfrm>
              <a:off x="4606890" y="1384397"/>
              <a:ext cx="4537090" cy="282239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232589" y="1896621"/>
              <a:ext cx="3445242" cy="1558971"/>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802473" y="1375153"/>
            <a:ext cx="3383279" cy="2463800"/>
          </a:xfrm>
          <a:prstGeom prst="rect">
            <a:avLst/>
          </a:prstGeom>
        </p:spPr>
        <p:txBody>
          <a:bodyPr vert="horz" wrap="square" lIns="0" tIns="12700" rIns="0" bIns="0" rtlCol="0">
            <a:spAutoFit/>
          </a:bodyPr>
          <a:lstStyle/>
          <a:p>
            <a:pPr marL="12700" marR="5080">
              <a:lnSpc>
                <a:spcPct val="100000"/>
              </a:lnSpc>
              <a:spcBef>
                <a:spcPts val="100"/>
              </a:spcBef>
            </a:pPr>
            <a:r>
              <a:rPr sz="4000" b="1" spc="-45" dirty="0">
                <a:solidFill>
                  <a:srgbClr val="1A1A1A"/>
                </a:solidFill>
                <a:latin typeface="Arial"/>
                <a:cs typeface="Arial"/>
              </a:rPr>
              <a:t>Conversion</a:t>
            </a:r>
            <a:r>
              <a:rPr sz="4000" b="1" spc="-229" dirty="0">
                <a:solidFill>
                  <a:srgbClr val="1A1A1A"/>
                </a:solidFill>
                <a:latin typeface="Arial"/>
                <a:cs typeface="Arial"/>
              </a:rPr>
              <a:t> </a:t>
            </a:r>
            <a:r>
              <a:rPr sz="4000" b="1" spc="60" dirty="0">
                <a:solidFill>
                  <a:srgbClr val="1A1A1A"/>
                </a:solidFill>
                <a:latin typeface="Arial"/>
                <a:cs typeface="Arial"/>
              </a:rPr>
              <a:t>of  </a:t>
            </a:r>
            <a:r>
              <a:rPr sz="4000" b="1" spc="-65" dirty="0">
                <a:solidFill>
                  <a:srgbClr val="1A1A1A"/>
                </a:solidFill>
                <a:latin typeface="Arial"/>
                <a:cs typeface="Arial"/>
              </a:rPr>
              <a:t>Sign  </a:t>
            </a:r>
            <a:r>
              <a:rPr sz="4000" b="1" spc="45" dirty="0">
                <a:solidFill>
                  <a:srgbClr val="1A1A1A"/>
                </a:solidFill>
                <a:latin typeface="Arial"/>
                <a:cs typeface="Arial"/>
              </a:rPr>
              <a:t>Language </a:t>
            </a:r>
            <a:r>
              <a:rPr sz="4000" b="1" spc="90" dirty="0">
                <a:solidFill>
                  <a:srgbClr val="1A1A1A"/>
                </a:solidFill>
                <a:latin typeface="Arial"/>
                <a:cs typeface="Arial"/>
              </a:rPr>
              <a:t>to  </a:t>
            </a:r>
            <a:r>
              <a:rPr sz="4000" b="1" spc="75" dirty="0">
                <a:solidFill>
                  <a:srgbClr val="1A1A1A"/>
                </a:solidFill>
                <a:latin typeface="Arial"/>
                <a:cs typeface="Arial"/>
              </a:rPr>
              <a:t>Text</a:t>
            </a:r>
            <a:endParaRPr sz="4000">
              <a:latin typeface="Arial"/>
              <a:cs typeface="Arial"/>
            </a:endParaRPr>
          </a:p>
        </p:txBody>
      </p:sp>
      <p:sp>
        <p:nvSpPr>
          <p:cNvPr id="11" name="object 11"/>
          <p:cNvSpPr txBox="1"/>
          <p:nvPr/>
        </p:nvSpPr>
        <p:spPr>
          <a:xfrm>
            <a:off x="802473" y="4050110"/>
            <a:ext cx="1760220" cy="269240"/>
          </a:xfrm>
          <a:prstGeom prst="rect">
            <a:avLst/>
          </a:prstGeom>
        </p:spPr>
        <p:txBody>
          <a:bodyPr vert="horz" wrap="square" lIns="0" tIns="12700" rIns="0" bIns="0" rtlCol="0">
            <a:spAutoFit/>
          </a:bodyPr>
          <a:lstStyle/>
          <a:p>
            <a:pPr marL="12700">
              <a:lnSpc>
                <a:spcPct val="100000"/>
              </a:lnSpc>
              <a:spcBef>
                <a:spcPts val="100"/>
              </a:spcBef>
            </a:pPr>
            <a:r>
              <a:rPr sz="1600" spc="15" dirty="0">
                <a:solidFill>
                  <a:srgbClr val="595959"/>
                </a:solidFill>
                <a:latin typeface="Lato"/>
                <a:cs typeface="Lato"/>
              </a:rPr>
              <a:t>For</a:t>
            </a:r>
            <a:r>
              <a:rPr sz="1600" spc="-130" dirty="0">
                <a:solidFill>
                  <a:srgbClr val="595959"/>
                </a:solidFill>
                <a:latin typeface="Lato"/>
                <a:cs typeface="Lato"/>
              </a:rPr>
              <a:t> </a:t>
            </a:r>
            <a:r>
              <a:rPr sz="1600" spc="-5" dirty="0">
                <a:solidFill>
                  <a:srgbClr val="595959"/>
                </a:solidFill>
                <a:latin typeface="Lato"/>
                <a:cs typeface="Lato"/>
              </a:rPr>
              <a:t>Dumb</a:t>
            </a:r>
            <a:r>
              <a:rPr sz="1600" spc="-125" dirty="0">
                <a:solidFill>
                  <a:srgbClr val="595959"/>
                </a:solidFill>
                <a:latin typeface="Lato"/>
                <a:cs typeface="Lato"/>
              </a:rPr>
              <a:t> </a:t>
            </a:r>
            <a:r>
              <a:rPr sz="1600" dirty="0">
                <a:solidFill>
                  <a:srgbClr val="595959"/>
                </a:solidFill>
                <a:latin typeface="Lato"/>
                <a:cs typeface="Lato"/>
              </a:rPr>
              <a:t>and</a:t>
            </a:r>
            <a:r>
              <a:rPr sz="1600" spc="-125" dirty="0">
                <a:solidFill>
                  <a:srgbClr val="595959"/>
                </a:solidFill>
                <a:latin typeface="Lato"/>
                <a:cs typeface="Lato"/>
              </a:rPr>
              <a:t> </a:t>
            </a:r>
            <a:r>
              <a:rPr sz="1600" spc="-10" dirty="0">
                <a:solidFill>
                  <a:srgbClr val="595959"/>
                </a:solidFill>
                <a:latin typeface="Lato"/>
                <a:cs typeface="Lato"/>
              </a:rPr>
              <a:t>Deaf</a:t>
            </a:r>
            <a:endParaRPr sz="1600">
              <a:latin typeface="Lato"/>
              <a:cs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15BB02-CFD6-4823-B968-8DDDC21613DF}"/>
              </a:ext>
            </a:extLst>
          </p:cNvPr>
          <p:cNvSpPr txBox="1"/>
          <p:nvPr/>
        </p:nvSpPr>
        <p:spPr>
          <a:xfrm>
            <a:off x="623170" y="590550"/>
            <a:ext cx="8229600" cy="646331"/>
          </a:xfrm>
          <a:prstGeom prst="rect">
            <a:avLst/>
          </a:prstGeom>
          <a:noFill/>
        </p:spPr>
        <p:txBody>
          <a:bodyPr wrap="square" rtlCol="0">
            <a:spAutoFit/>
          </a:bodyPr>
          <a:lstStyle/>
          <a:p>
            <a:endParaRPr lang="en-US" b="1" dirty="0">
              <a:solidFill>
                <a:schemeClr val="bg1">
                  <a:lumMod val="50000"/>
                </a:schemeClr>
              </a:solidFill>
              <a:effectLst/>
              <a:latin typeface="Arial" panose="020B0604020202020204" pitchFamily="34" charset="0"/>
              <a:cs typeface="Arial" panose="020B0604020202020204" pitchFamily="34" charset="0"/>
            </a:endParaRPr>
          </a:p>
          <a:p>
            <a:endParaRPr lang="en-IN" b="1" dirty="0">
              <a:solidFill>
                <a:schemeClr val="bg1">
                  <a:lumMod val="50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82857EF-A78F-4E7C-B667-B1D00C0AAF59}"/>
              </a:ext>
            </a:extLst>
          </p:cNvPr>
          <p:cNvSpPr txBox="1"/>
          <p:nvPr/>
        </p:nvSpPr>
        <p:spPr>
          <a:xfrm>
            <a:off x="762000" y="1250190"/>
            <a:ext cx="6629400" cy="2954655"/>
          </a:xfrm>
          <a:prstGeom prst="rect">
            <a:avLst/>
          </a:prstGeom>
          <a:noFill/>
        </p:spPr>
        <p:txBody>
          <a:bodyPr wrap="square" rtlCol="0">
            <a:spAutoFit/>
          </a:bodyPr>
          <a:lstStyle/>
          <a:p>
            <a:r>
              <a:rPr lang="en-IN" sz="2400" b="1" dirty="0">
                <a:effectLst/>
                <a:latin typeface="cascadia code" panose="020B0609020000020004" pitchFamily="49" charset="0"/>
              </a:rPr>
              <a:t>Training Accuracy : 0.9887 or 98.87%</a:t>
            </a:r>
          </a:p>
          <a:p>
            <a:endParaRPr lang="en-IN" sz="1200" b="1" dirty="0">
              <a:effectLst/>
              <a:latin typeface="cascadia code" panose="020B0609020000020004" pitchFamily="49" charset="0"/>
            </a:endParaRPr>
          </a:p>
          <a:p>
            <a:r>
              <a:rPr lang="en-IN" sz="2400" b="1" dirty="0">
                <a:latin typeface="cascadia code" panose="020B0609020000020004" pitchFamily="49" charset="0"/>
              </a:rPr>
              <a:t>Training Loss : 0.1100</a:t>
            </a:r>
          </a:p>
          <a:p>
            <a:endParaRPr lang="en-IN" sz="1200" b="1" dirty="0">
              <a:latin typeface="cascadia code" panose="020B0609020000020004" pitchFamily="49" charset="0"/>
            </a:endParaRPr>
          </a:p>
          <a:p>
            <a:r>
              <a:rPr lang="en-IN" sz="2400" b="1" dirty="0">
                <a:effectLst/>
                <a:latin typeface="cascadia code" panose="020B0609020000020004" pitchFamily="49" charset="0"/>
              </a:rPr>
              <a:t>Validation Accuracy : 0.9575 or 95.75%</a:t>
            </a:r>
          </a:p>
          <a:p>
            <a:endParaRPr lang="en-IN" sz="1200" b="1" dirty="0">
              <a:latin typeface="cascadia code" panose="020B0609020000020004" pitchFamily="49" charset="0"/>
            </a:endParaRPr>
          </a:p>
          <a:p>
            <a:r>
              <a:rPr lang="en-IN" sz="2400" b="1" dirty="0">
                <a:latin typeface="cascadia code" panose="020B0609020000020004" pitchFamily="49" charset="0"/>
              </a:rPr>
              <a:t>Validation Loss : 0.1926</a:t>
            </a:r>
          </a:p>
          <a:p>
            <a:endParaRPr lang="en-IN" sz="1200" b="1" dirty="0">
              <a:effectLst/>
              <a:latin typeface="cascadia code" panose="020B0609020000020004" pitchFamily="49" charset="0"/>
            </a:endParaRPr>
          </a:p>
          <a:p>
            <a:r>
              <a:rPr lang="en-IN" sz="2400" b="1" dirty="0">
                <a:effectLst/>
                <a:latin typeface="cascadia code" panose="020B0609020000020004" pitchFamily="49" charset="0"/>
              </a:rPr>
              <a:t>Test Accuracy : 96.43%</a:t>
            </a:r>
          </a:p>
          <a:p>
            <a:endParaRPr lang="en-IN" b="1" dirty="0"/>
          </a:p>
        </p:txBody>
      </p:sp>
    </p:spTree>
    <p:extLst>
      <p:ext uri="{BB962C8B-B14F-4D97-AF65-F5344CB8AC3E}">
        <p14:creationId xmlns:p14="http://schemas.microsoft.com/office/powerpoint/2010/main" val="2699740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798499-9FC6-4AD8-A3C6-458E62A06A03}"/>
              </a:ext>
            </a:extLst>
          </p:cNvPr>
          <p:cNvSpPr txBox="1"/>
          <p:nvPr/>
        </p:nvSpPr>
        <p:spPr>
          <a:xfrm>
            <a:off x="675362" y="1319859"/>
            <a:ext cx="5181600"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Graphical Results :</a:t>
            </a:r>
          </a:p>
        </p:txBody>
      </p:sp>
      <p:pic>
        <p:nvPicPr>
          <p:cNvPr id="8" name="Picture 7">
            <a:extLst>
              <a:ext uri="{FF2B5EF4-FFF2-40B4-BE49-F238E27FC236}">
                <a16:creationId xmlns:a16="http://schemas.microsoft.com/office/drawing/2014/main" id="{53C973D8-B0AA-442D-A644-9549C4063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76711"/>
            <a:ext cx="3610479" cy="2534004"/>
          </a:xfrm>
          <a:prstGeom prst="rect">
            <a:avLst/>
          </a:prstGeom>
        </p:spPr>
      </p:pic>
      <p:pic>
        <p:nvPicPr>
          <p:cNvPr id="10" name="Picture 9">
            <a:extLst>
              <a:ext uri="{FF2B5EF4-FFF2-40B4-BE49-F238E27FC236}">
                <a16:creationId xmlns:a16="http://schemas.microsoft.com/office/drawing/2014/main" id="{795B042E-608D-488D-BEEB-833D88AF5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0308" y="1861125"/>
            <a:ext cx="3477110" cy="2486372"/>
          </a:xfrm>
          <a:prstGeom prst="rect">
            <a:avLst/>
          </a:prstGeom>
        </p:spPr>
      </p:pic>
    </p:spTree>
    <p:extLst>
      <p:ext uri="{BB962C8B-B14F-4D97-AF65-F5344CB8AC3E}">
        <p14:creationId xmlns:p14="http://schemas.microsoft.com/office/powerpoint/2010/main" val="2062504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1376432"/>
            <a:ext cx="449643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1A1A1A"/>
                </a:solidFill>
              </a:rPr>
              <a:t>Limitations </a:t>
            </a:r>
            <a:r>
              <a:rPr sz="3000" spc="45" dirty="0">
                <a:solidFill>
                  <a:srgbClr val="1A1A1A"/>
                </a:solidFill>
              </a:rPr>
              <a:t>of </a:t>
            </a:r>
            <a:r>
              <a:rPr sz="3000" dirty="0">
                <a:solidFill>
                  <a:srgbClr val="1A1A1A"/>
                </a:solidFill>
              </a:rPr>
              <a:t>our</a:t>
            </a:r>
            <a:r>
              <a:rPr sz="3000" spc="-430" dirty="0">
                <a:solidFill>
                  <a:srgbClr val="1A1A1A"/>
                </a:solidFill>
              </a:rPr>
              <a:t> </a:t>
            </a:r>
            <a:r>
              <a:rPr sz="3000" spc="90" dirty="0">
                <a:solidFill>
                  <a:srgbClr val="1A1A1A"/>
                </a:solidFill>
              </a:rPr>
              <a:t>model</a:t>
            </a:r>
            <a:endParaRPr sz="3000" dirty="0"/>
          </a:p>
        </p:txBody>
      </p:sp>
      <p:sp>
        <p:nvSpPr>
          <p:cNvPr id="3" name="object 3"/>
          <p:cNvSpPr txBox="1"/>
          <p:nvPr/>
        </p:nvSpPr>
        <p:spPr>
          <a:xfrm>
            <a:off x="877716" y="2095562"/>
            <a:ext cx="6560184" cy="1638654"/>
          </a:xfrm>
          <a:prstGeom prst="rect">
            <a:avLst/>
          </a:prstGeom>
        </p:spPr>
        <p:txBody>
          <a:bodyPr vert="horz" wrap="square" lIns="0" tIns="12700" rIns="0" bIns="0" rtlCol="0">
            <a:spAutoFit/>
          </a:bodyPr>
          <a:lstStyle/>
          <a:p>
            <a:pPr marL="394335" indent="-382270">
              <a:lnSpc>
                <a:spcPct val="100000"/>
              </a:lnSpc>
              <a:spcBef>
                <a:spcPts val="100"/>
              </a:spcBef>
              <a:buFont typeface="Arial"/>
              <a:buChar char="●"/>
              <a:tabLst>
                <a:tab pos="394335" algn="l"/>
                <a:tab pos="394970" algn="l"/>
              </a:tabLst>
            </a:pPr>
            <a:r>
              <a:rPr sz="2000" b="1" spc="-5" dirty="0">
                <a:solidFill>
                  <a:schemeClr val="bg1">
                    <a:lumMod val="50000"/>
                  </a:schemeClr>
                </a:solidFill>
                <a:latin typeface="Lato"/>
                <a:cs typeface="Lato"/>
              </a:rPr>
              <a:t>The</a:t>
            </a:r>
            <a:r>
              <a:rPr sz="2000" b="1" spc="-135" dirty="0">
                <a:solidFill>
                  <a:schemeClr val="bg1">
                    <a:lumMod val="50000"/>
                  </a:schemeClr>
                </a:solidFill>
                <a:latin typeface="Lato"/>
                <a:cs typeface="Lato"/>
              </a:rPr>
              <a:t> </a:t>
            </a:r>
            <a:r>
              <a:rPr sz="2000" b="1" dirty="0">
                <a:solidFill>
                  <a:schemeClr val="bg1">
                    <a:lumMod val="50000"/>
                  </a:schemeClr>
                </a:solidFill>
                <a:latin typeface="Lato"/>
                <a:cs typeface="Lato"/>
              </a:rPr>
              <a:t>model</a:t>
            </a:r>
            <a:r>
              <a:rPr sz="2000" b="1" spc="-130" dirty="0">
                <a:solidFill>
                  <a:schemeClr val="bg1">
                    <a:lumMod val="50000"/>
                  </a:schemeClr>
                </a:solidFill>
                <a:latin typeface="Lato"/>
                <a:cs typeface="Lato"/>
              </a:rPr>
              <a:t> </a:t>
            </a:r>
            <a:r>
              <a:rPr sz="2000" b="1" spc="10" dirty="0">
                <a:solidFill>
                  <a:schemeClr val="bg1">
                    <a:lumMod val="50000"/>
                  </a:schemeClr>
                </a:solidFill>
                <a:latin typeface="Lato"/>
                <a:cs typeface="Lato"/>
              </a:rPr>
              <a:t>works</a:t>
            </a:r>
            <a:r>
              <a:rPr sz="2000" b="1" spc="-130" dirty="0">
                <a:solidFill>
                  <a:schemeClr val="bg1">
                    <a:lumMod val="50000"/>
                  </a:schemeClr>
                </a:solidFill>
                <a:latin typeface="Lato"/>
                <a:cs typeface="Lato"/>
              </a:rPr>
              <a:t> </a:t>
            </a:r>
            <a:r>
              <a:rPr sz="2000" b="1" spc="5" dirty="0">
                <a:solidFill>
                  <a:schemeClr val="bg1">
                    <a:lumMod val="50000"/>
                  </a:schemeClr>
                </a:solidFill>
                <a:latin typeface="Lato"/>
                <a:cs typeface="Lato"/>
              </a:rPr>
              <a:t>well</a:t>
            </a:r>
            <a:r>
              <a:rPr sz="2000" b="1" spc="-130" dirty="0">
                <a:solidFill>
                  <a:schemeClr val="bg1">
                    <a:lumMod val="50000"/>
                  </a:schemeClr>
                </a:solidFill>
                <a:latin typeface="Lato"/>
                <a:cs typeface="Lato"/>
              </a:rPr>
              <a:t> </a:t>
            </a:r>
            <a:r>
              <a:rPr sz="2000" b="1" dirty="0">
                <a:solidFill>
                  <a:schemeClr val="bg1">
                    <a:lumMod val="50000"/>
                  </a:schemeClr>
                </a:solidFill>
                <a:latin typeface="Lato"/>
                <a:cs typeface="Lato"/>
              </a:rPr>
              <a:t>only</a:t>
            </a:r>
            <a:r>
              <a:rPr sz="2000" b="1" spc="-130" dirty="0">
                <a:solidFill>
                  <a:schemeClr val="bg1">
                    <a:lumMod val="50000"/>
                  </a:schemeClr>
                </a:solidFill>
                <a:latin typeface="Lato"/>
                <a:cs typeface="Lato"/>
              </a:rPr>
              <a:t> </a:t>
            </a:r>
            <a:r>
              <a:rPr sz="2000" b="1" spc="10" dirty="0">
                <a:solidFill>
                  <a:schemeClr val="bg1">
                    <a:lumMod val="50000"/>
                  </a:schemeClr>
                </a:solidFill>
                <a:latin typeface="Lato"/>
                <a:cs typeface="Lato"/>
              </a:rPr>
              <a:t>in</a:t>
            </a:r>
            <a:r>
              <a:rPr sz="2000" b="1" spc="254" dirty="0">
                <a:solidFill>
                  <a:schemeClr val="bg1">
                    <a:lumMod val="50000"/>
                  </a:schemeClr>
                </a:solidFill>
                <a:latin typeface="Lato"/>
                <a:cs typeface="Lato"/>
              </a:rPr>
              <a:t> </a:t>
            </a:r>
            <a:r>
              <a:rPr sz="2000" b="1" spc="-20" dirty="0">
                <a:solidFill>
                  <a:schemeClr val="bg1">
                    <a:lumMod val="50000"/>
                  </a:schemeClr>
                </a:solidFill>
                <a:latin typeface="Lato"/>
                <a:cs typeface="Lato"/>
              </a:rPr>
              <a:t>good</a:t>
            </a:r>
            <a:r>
              <a:rPr sz="2000" b="1" spc="-135" dirty="0">
                <a:solidFill>
                  <a:schemeClr val="bg1">
                    <a:lumMod val="50000"/>
                  </a:schemeClr>
                </a:solidFill>
                <a:latin typeface="Lato"/>
                <a:cs typeface="Lato"/>
              </a:rPr>
              <a:t> </a:t>
            </a:r>
            <a:r>
              <a:rPr sz="2000" b="1" spc="10" dirty="0">
                <a:solidFill>
                  <a:schemeClr val="bg1">
                    <a:lumMod val="50000"/>
                  </a:schemeClr>
                </a:solidFill>
                <a:latin typeface="Lato"/>
                <a:cs typeface="Lato"/>
              </a:rPr>
              <a:t>lighting</a:t>
            </a:r>
            <a:r>
              <a:rPr sz="2000" b="1" spc="-130" dirty="0">
                <a:solidFill>
                  <a:schemeClr val="bg1">
                    <a:lumMod val="50000"/>
                  </a:schemeClr>
                </a:solidFill>
                <a:latin typeface="Lato"/>
                <a:cs typeface="Lato"/>
              </a:rPr>
              <a:t> </a:t>
            </a:r>
            <a:r>
              <a:rPr sz="2000" b="1" spc="-5" dirty="0">
                <a:solidFill>
                  <a:schemeClr val="bg1">
                    <a:lumMod val="50000"/>
                  </a:schemeClr>
                </a:solidFill>
                <a:latin typeface="Lato"/>
                <a:cs typeface="Lato"/>
              </a:rPr>
              <a:t>conditions.</a:t>
            </a:r>
            <a:endParaRPr sz="2000" b="1" dirty="0">
              <a:solidFill>
                <a:schemeClr val="bg1">
                  <a:lumMod val="50000"/>
                </a:schemeClr>
              </a:solidFill>
              <a:latin typeface="Lato"/>
              <a:cs typeface="Lato"/>
            </a:endParaRPr>
          </a:p>
          <a:p>
            <a:pPr>
              <a:lnSpc>
                <a:spcPct val="100000"/>
              </a:lnSpc>
              <a:spcBef>
                <a:spcPts val="45"/>
              </a:spcBef>
              <a:buFont typeface="Arial"/>
              <a:buChar char="●"/>
            </a:pPr>
            <a:endParaRPr sz="2400" b="1" dirty="0">
              <a:solidFill>
                <a:schemeClr val="bg1">
                  <a:lumMod val="50000"/>
                </a:schemeClr>
              </a:solidFill>
              <a:latin typeface="Lato"/>
              <a:cs typeface="Lato"/>
            </a:endParaRPr>
          </a:p>
          <a:p>
            <a:pPr marL="394335" marR="5080" indent="-382270">
              <a:lnSpc>
                <a:spcPct val="165600"/>
              </a:lnSpc>
              <a:buFont typeface="Arial"/>
              <a:buChar char="●"/>
              <a:tabLst>
                <a:tab pos="394335" algn="l"/>
                <a:tab pos="394970" algn="l"/>
              </a:tabLst>
            </a:pPr>
            <a:r>
              <a:rPr sz="2000" b="1" spc="20" dirty="0">
                <a:solidFill>
                  <a:schemeClr val="bg1">
                    <a:lumMod val="50000"/>
                  </a:schemeClr>
                </a:solidFill>
                <a:latin typeface="Lato"/>
                <a:cs typeface="Lato"/>
              </a:rPr>
              <a:t>Plain</a:t>
            </a:r>
            <a:r>
              <a:rPr sz="2000" b="1" spc="-130" dirty="0">
                <a:solidFill>
                  <a:schemeClr val="bg1">
                    <a:lumMod val="50000"/>
                  </a:schemeClr>
                </a:solidFill>
                <a:latin typeface="Lato"/>
                <a:cs typeface="Lato"/>
              </a:rPr>
              <a:t> </a:t>
            </a:r>
            <a:r>
              <a:rPr sz="2000" b="1" spc="5" dirty="0">
                <a:solidFill>
                  <a:schemeClr val="bg1">
                    <a:lumMod val="50000"/>
                  </a:schemeClr>
                </a:solidFill>
                <a:latin typeface="Lato"/>
                <a:cs typeface="Lato"/>
              </a:rPr>
              <a:t>background</a:t>
            </a:r>
            <a:r>
              <a:rPr sz="2000" b="1" spc="-130" dirty="0">
                <a:solidFill>
                  <a:schemeClr val="bg1">
                    <a:lumMod val="50000"/>
                  </a:schemeClr>
                </a:solidFill>
                <a:latin typeface="Lato"/>
                <a:cs typeface="Lato"/>
              </a:rPr>
              <a:t> </a:t>
            </a:r>
            <a:r>
              <a:rPr sz="2000" b="1" spc="15" dirty="0">
                <a:solidFill>
                  <a:schemeClr val="bg1">
                    <a:lumMod val="50000"/>
                  </a:schemeClr>
                </a:solidFill>
                <a:latin typeface="Lato"/>
                <a:cs typeface="Lato"/>
              </a:rPr>
              <a:t>is</a:t>
            </a:r>
            <a:r>
              <a:rPr sz="2000" b="1" spc="-130" dirty="0">
                <a:solidFill>
                  <a:schemeClr val="bg1">
                    <a:lumMod val="50000"/>
                  </a:schemeClr>
                </a:solidFill>
                <a:latin typeface="Lato"/>
                <a:cs typeface="Lato"/>
              </a:rPr>
              <a:t> </a:t>
            </a:r>
            <a:r>
              <a:rPr sz="2000" b="1" spc="-10" dirty="0">
                <a:solidFill>
                  <a:schemeClr val="bg1">
                    <a:lumMod val="50000"/>
                  </a:schemeClr>
                </a:solidFill>
                <a:latin typeface="Lato"/>
                <a:cs typeface="Lato"/>
              </a:rPr>
              <a:t>needed</a:t>
            </a:r>
            <a:r>
              <a:rPr sz="2000" b="1" spc="-125" dirty="0">
                <a:solidFill>
                  <a:schemeClr val="bg1">
                    <a:lumMod val="50000"/>
                  </a:schemeClr>
                </a:solidFill>
                <a:latin typeface="Lato"/>
                <a:cs typeface="Lato"/>
              </a:rPr>
              <a:t> </a:t>
            </a:r>
            <a:r>
              <a:rPr sz="2000" b="1" spc="5" dirty="0">
                <a:solidFill>
                  <a:schemeClr val="bg1">
                    <a:lumMod val="50000"/>
                  </a:schemeClr>
                </a:solidFill>
                <a:latin typeface="Lato"/>
                <a:cs typeface="Lato"/>
              </a:rPr>
              <a:t>for</a:t>
            </a:r>
            <a:r>
              <a:rPr sz="2000" b="1" spc="-130" dirty="0">
                <a:solidFill>
                  <a:schemeClr val="bg1">
                    <a:lumMod val="50000"/>
                  </a:schemeClr>
                </a:solidFill>
                <a:latin typeface="Lato"/>
                <a:cs typeface="Lato"/>
              </a:rPr>
              <a:t> </a:t>
            </a:r>
            <a:r>
              <a:rPr sz="2000" b="1" spc="5" dirty="0">
                <a:solidFill>
                  <a:schemeClr val="bg1">
                    <a:lumMod val="50000"/>
                  </a:schemeClr>
                </a:solidFill>
                <a:latin typeface="Lato"/>
                <a:cs typeface="Lato"/>
              </a:rPr>
              <a:t>the</a:t>
            </a:r>
            <a:r>
              <a:rPr sz="2000" b="1" spc="-130" dirty="0">
                <a:solidFill>
                  <a:schemeClr val="bg1">
                    <a:lumMod val="50000"/>
                  </a:schemeClr>
                </a:solidFill>
                <a:latin typeface="Lato"/>
                <a:cs typeface="Lato"/>
              </a:rPr>
              <a:t> </a:t>
            </a:r>
            <a:r>
              <a:rPr sz="2000" b="1" dirty="0">
                <a:solidFill>
                  <a:schemeClr val="bg1">
                    <a:lumMod val="50000"/>
                  </a:schemeClr>
                </a:solidFill>
                <a:latin typeface="Lato"/>
                <a:cs typeface="Lato"/>
              </a:rPr>
              <a:t>model</a:t>
            </a:r>
            <a:r>
              <a:rPr sz="2000" b="1" spc="-125" dirty="0">
                <a:solidFill>
                  <a:schemeClr val="bg1">
                    <a:lumMod val="50000"/>
                  </a:schemeClr>
                </a:solidFill>
                <a:latin typeface="Lato"/>
                <a:cs typeface="Lato"/>
              </a:rPr>
              <a:t> </a:t>
            </a:r>
            <a:r>
              <a:rPr sz="2000" b="1" dirty="0">
                <a:solidFill>
                  <a:schemeClr val="bg1">
                    <a:lumMod val="50000"/>
                  </a:schemeClr>
                </a:solidFill>
                <a:latin typeface="Lato"/>
                <a:cs typeface="Lato"/>
              </a:rPr>
              <a:t>to</a:t>
            </a:r>
            <a:r>
              <a:rPr sz="2000" b="1" spc="-130" dirty="0">
                <a:solidFill>
                  <a:schemeClr val="bg1">
                    <a:lumMod val="50000"/>
                  </a:schemeClr>
                </a:solidFill>
                <a:latin typeface="Lato"/>
                <a:cs typeface="Lato"/>
              </a:rPr>
              <a:t> </a:t>
            </a:r>
            <a:r>
              <a:rPr sz="2000" b="1" dirty="0">
                <a:solidFill>
                  <a:schemeClr val="bg1">
                    <a:lumMod val="50000"/>
                  </a:schemeClr>
                </a:solidFill>
                <a:latin typeface="Lato"/>
                <a:cs typeface="Lato"/>
              </a:rPr>
              <a:t>detect</a:t>
            </a:r>
            <a:r>
              <a:rPr sz="2000" b="1" spc="-130" dirty="0">
                <a:solidFill>
                  <a:schemeClr val="bg1">
                    <a:lumMod val="50000"/>
                  </a:schemeClr>
                </a:solidFill>
                <a:latin typeface="Lato"/>
                <a:cs typeface="Lato"/>
              </a:rPr>
              <a:t> </a:t>
            </a:r>
            <a:r>
              <a:rPr sz="2000" b="1" dirty="0">
                <a:solidFill>
                  <a:schemeClr val="bg1">
                    <a:lumMod val="50000"/>
                  </a:schemeClr>
                </a:solidFill>
                <a:latin typeface="Lato"/>
                <a:cs typeface="Lato"/>
              </a:rPr>
              <a:t>with  </a:t>
            </a:r>
            <a:r>
              <a:rPr sz="2000" b="1" spc="-5" dirty="0">
                <a:solidFill>
                  <a:schemeClr val="bg1">
                    <a:lumMod val="50000"/>
                  </a:schemeClr>
                </a:solidFill>
                <a:latin typeface="Lato"/>
                <a:cs typeface="Lato"/>
              </a:rPr>
              <a:t>accuracy.</a:t>
            </a:r>
            <a:endParaRPr sz="2000" b="1" dirty="0">
              <a:solidFill>
                <a:schemeClr val="bg1">
                  <a:lumMod val="50000"/>
                </a:schemeClr>
              </a:solidFill>
              <a:latin typeface="Lato"/>
              <a:cs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1376432"/>
            <a:ext cx="2066925" cy="482600"/>
          </a:xfrm>
          <a:prstGeom prst="rect">
            <a:avLst/>
          </a:prstGeom>
        </p:spPr>
        <p:txBody>
          <a:bodyPr vert="horz" wrap="square" lIns="0" tIns="12700" rIns="0" bIns="0" rtlCol="0">
            <a:spAutoFit/>
          </a:bodyPr>
          <a:lstStyle/>
          <a:p>
            <a:pPr marL="12700">
              <a:lnSpc>
                <a:spcPct val="100000"/>
              </a:lnSpc>
              <a:spcBef>
                <a:spcPts val="100"/>
              </a:spcBef>
            </a:pPr>
            <a:r>
              <a:rPr sz="3000" spc="-30" dirty="0">
                <a:solidFill>
                  <a:srgbClr val="1A1A1A"/>
                </a:solidFill>
              </a:rPr>
              <a:t>Conclusion</a:t>
            </a:r>
            <a:endParaRPr sz="3000"/>
          </a:p>
        </p:txBody>
      </p:sp>
      <p:sp>
        <p:nvSpPr>
          <p:cNvPr id="3" name="object 3"/>
          <p:cNvSpPr txBox="1"/>
          <p:nvPr/>
        </p:nvSpPr>
        <p:spPr>
          <a:xfrm>
            <a:off x="892998" y="2102750"/>
            <a:ext cx="7444105" cy="1283941"/>
          </a:xfrm>
          <a:prstGeom prst="rect">
            <a:avLst/>
          </a:prstGeom>
        </p:spPr>
        <p:txBody>
          <a:bodyPr vert="horz" wrap="square" lIns="0" tIns="12700" rIns="0" bIns="0" rtlCol="0">
            <a:spAutoFit/>
          </a:bodyPr>
          <a:lstStyle/>
          <a:p>
            <a:pPr marL="379095" marR="5080" indent="-367030">
              <a:lnSpc>
                <a:spcPct val="114599"/>
              </a:lnSpc>
              <a:spcBef>
                <a:spcPts val="100"/>
              </a:spcBef>
              <a:buFont typeface="Arial"/>
              <a:buChar char="●"/>
              <a:tabLst>
                <a:tab pos="379095" algn="l"/>
                <a:tab pos="379730" algn="l"/>
              </a:tabLst>
            </a:pPr>
            <a:r>
              <a:rPr sz="1800" b="1" dirty="0">
                <a:solidFill>
                  <a:schemeClr val="bg1">
                    <a:lumMod val="50000"/>
                  </a:schemeClr>
                </a:solidFill>
                <a:latin typeface="Times New Roman"/>
                <a:cs typeface="Times New Roman"/>
              </a:rPr>
              <a:t>In </a:t>
            </a:r>
            <a:r>
              <a:rPr sz="1800" b="1" spc="-5" dirty="0">
                <a:solidFill>
                  <a:schemeClr val="bg1">
                    <a:lumMod val="50000"/>
                  </a:schemeClr>
                </a:solidFill>
                <a:latin typeface="Times New Roman"/>
                <a:cs typeface="Times New Roman"/>
              </a:rPr>
              <a:t>this </a:t>
            </a:r>
            <a:r>
              <a:rPr sz="1800" b="1" dirty="0">
                <a:solidFill>
                  <a:schemeClr val="bg1">
                    <a:lumMod val="50000"/>
                  </a:schemeClr>
                </a:solidFill>
                <a:latin typeface="Times New Roman"/>
                <a:cs typeface="Times New Roman"/>
              </a:rPr>
              <a:t>report, a functional real </a:t>
            </a:r>
            <a:r>
              <a:rPr sz="1800" b="1" spc="-5" dirty="0">
                <a:solidFill>
                  <a:schemeClr val="bg1">
                    <a:lumMod val="50000"/>
                  </a:schemeClr>
                </a:solidFill>
                <a:latin typeface="Times New Roman"/>
                <a:cs typeface="Times New Roman"/>
              </a:rPr>
              <a:t>time </a:t>
            </a:r>
            <a:r>
              <a:rPr sz="1800" b="1" dirty="0">
                <a:solidFill>
                  <a:schemeClr val="bg1">
                    <a:lumMod val="50000"/>
                  </a:schemeClr>
                </a:solidFill>
                <a:latin typeface="Times New Roman"/>
                <a:cs typeface="Times New Roman"/>
              </a:rPr>
              <a:t>vision based </a:t>
            </a:r>
            <a:r>
              <a:rPr sz="1800" b="1" spc="-5" dirty="0">
                <a:solidFill>
                  <a:schemeClr val="bg1">
                    <a:lumMod val="50000"/>
                  </a:schemeClr>
                </a:solidFill>
                <a:latin typeface="Times New Roman"/>
                <a:cs typeface="Times New Roman"/>
              </a:rPr>
              <a:t>american sign language  </a:t>
            </a:r>
            <a:r>
              <a:rPr sz="1800" b="1" dirty="0">
                <a:solidFill>
                  <a:schemeClr val="bg1">
                    <a:lumMod val="50000"/>
                  </a:schemeClr>
                </a:solidFill>
                <a:latin typeface="Times New Roman"/>
                <a:cs typeface="Times New Roman"/>
              </a:rPr>
              <a:t>recognition for </a:t>
            </a:r>
            <a:r>
              <a:rPr sz="1800" b="1" spc="-5" dirty="0">
                <a:solidFill>
                  <a:schemeClr val="bg1">
                    <a:lumMod val="50000"/>
                  </a:schemeClr>
                </a:solidFill>
                <a:latin typeface="Times New Roman"/>
                <a:cs typeface="Times New Roman"/>
              </a:rPr>
              <a:t>D&amp;M </a:t>
            </a:r>
            <a:r>
              <a:rPr sz="1800" b="1" dirty="0">
                <a:solidFill>
                  <a:schemeClr val="bg1">
                    <a:lumMod val="50000"/>
                  </a:schemeClr>
                </a:solidFill>
                <a:latin typeface="Times New Roman"/>
                <a:cs typeface="Times New Roman"/>
              </a:rPr>
              <a:t>people have been developed for </a:t>
            </a:r>
            <a:r>
              <a:rPr sz="1800" b="1" spc="-5" dirty="0">
                <a:solidFill>
                  <a:schemeClr val="bg1">
                    <a:lumMod val="50000"/>
                  </a:schemeClr>
                </a:solidFill>
                <a:latin typeface="Times New Roman"/>
                <a:cs typeface="Times New Roman"/>
              </a:rPr>
              <a:t>asl</a:t>
            </a:r>
            <a:r>
              <a:rPr sz="1800" b="1" spc="-40" dirty="0">
                <a:solidFill>
                  <a:schemeClr val="bg1">
                    <a:lumMod val="50000"/>
                  </a:schemeClr>
                </a:solidFill>
                <a:latin typeface="Times New Roman"/>
                <a:cs typeface="Times New Roman"/>
              </a:rPr>
              <a:t> </a:t>
            </a:r>
            <a:r>
              <a:rPr sz="1800" b="1" spc="-5" dirty="0">
                <a:solidFill>
                  <a:schemeClr val="bg1">
                    <a:lumMod val="50000"/>
                  </a:schemeClr>
                </a:solidFill>
                <a:latin typeface="Times New Roman"/>
                <a:cs typeface="Times New Roman"/>
              </a:rPr>
              <a:t>alphabets.</a:t>
            </a:r>
            <a:endParaRPr sz="1800" b="1" dirty="0">
              <a:solidFill>
                <a:schemeClr val="bg1">
                  <a:lumMod val="50000"/>
                </a:schemeClr>
              </a:solidFill>
              <a:latin typeface="Times New Roman"/>
              <a:cs typeface="Times New Roman"/>
            </a:endParaRPr>
          </a:p>
          <a:p>
            <a:pPr marL="379095" indent="-367030">
              <a:lnSpc>
                <a:spcPct val="100000"/>
              </a:lnSpc>
              <a:spcBef>
                <a:spcPts val="315"/>
              </a:spcBef>
              <a:buFont typeface="Arial"/>
              <a:buChar char="●"/>
              <a:tabLst>
                <a:tab pos="379095" algn="l"/>
                <a:tab pos="379730" algn="l"/>
              </a:tabLst>
            </a:pPr>
            <a:r>
              <a:rPr sz="1800" b="1" spc="-5" dirty="0">
                <a:solidFill>
                  <a:schemeClr val="bg1">
                    <a:lumMod val="50000"/>
                  </a:schemeClr>
                </a:solidFill>
                <a:latin typeface="Times New Roman"/>
                <a:cs typeface="Times New Roman"/>
              </a:rPr>
              <a:t>We achieved an accuracy </a:t>
            </a:r>
            <a:r>
              <a:rPr sz="1800" b="1" dirty="0">
                <a:solidFill>
                  <a:schemeClr val="bg1">
                    <a:lumMod val="50000"/>
                  </a:schemeClr>
                </a:solidFill>
                <a:latin typeface="Times New Roman"/>
                <a:cs typeface="Times New Roman"/>
              </a:rPr>
              <a:t>of 9</a:t>
            </a:r>
            <a:r>
              <a:rPr lang="en-IN" sz="1800" b="1" dirty="0">
                <a:solidFill>
                  <a:schemeClr val="bg1">
                    <a:lumMod val="50000"/>
                  </a:schemeClr>
                </a:solidFill>
                <a:latin typeface="Times New Roman"/>
                <a:cs typeface="Times New Roman"/>
              </a:rPr>
              <a:t>6</a:t>
            </a:r>
            <a:r>
              <a:rPr sz="1800" b="1" dirty="0">
                <a:solidFill>
                  <a:schemeClr val="bg1">
                    <a:lumMod val="50000"/>
                  </a:schemeClr>
                </a:solidFill>
                <a:latin typeface="Times New Roman"/>
                <a:cs typeface="Times New Roman"/>
              </a:rPr>
              <a:t>.</a:t>
            </a:r>
            <a:r>
              <a:rPr lang="en-IN" sz="1800" b="1" dirty="0">
                <a:solidFill>
                  <a:schemeClr val="bg1">
                    <a:lumMod val="50000"/>
                  </a:schemeClr>
                </a:solidFill>
                <a:latin typeface="Times New Roman"/>
                <a:cs typeface="Times New Roman"/>
              </a:rPr>
              <a:t>43</a:t>
            </a:r>
            <a:r>
              <a:rPr sz="1800" b="1" dirty="0">
                <a:solidFill>
                  <a:schemeClr val="bg1">
                    <a:lumMod val="50000"/>
                  </a:schemeClr>
                </a:solidFill>
                <a:latin typeface="Times New Roman"/>
                <a:cs typeface="Times New Roman"/>
              </a:rPr>
              <a:t>% on our</a:t>
            </a:r>
            <a:r>
              <a:rPr sz="1800" b="1" spc="45" dirty="0">
                <a:solidFill>
                  <a:schemeClr val="bg1">
                    <a:lumMod val="50000"/>
                  </a:schemeClr>
                </a:solidFill>
                <a:latin typeface="Times New Roman"/>
                <a:cs typeface="Times New Roman"/>
              </a:rPr>
              <a:t> </a:t>
            </a:r>
            <a:r>
              <a:rPr sz="1800" b="1" dirty="0">
                <a:solidFill>
                  <a:schemeClr val="bg1">
                    <a:lumMod val="50000"/>
                  </a:schemeClr>
                </a:solidFill>
                <a:latin typeface="Times New Roman"/>
                <a:cs typeface="Times New Roman"/>
              </a:rPr>
              <a:t>dataset..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1376432"/>
            <a:ext cx="2477770" cy="482600"/>
          </a:xfrm>
          <a:prstGeom prst="rect">
            <a:avLst/>
          </a:prstGeom>
        </p:spPr>
        <p:txBody>
          <a:bodyPr vert="horz" wrap="square" lIns="0" tIns="12700" rIns="0" bIns="0" rtlCol="0">
            <a:spAutoFit/>
          </a:bodyPr>
          <a:lstStyle/>
          <a:p>
            <a:pPr marL="12700">
              <a:lnSpc>
                <a:spcPct val="100000"/>
              </a:lnSpc>
              <a:spcBef>
                <a:spcPts val="100"/>
              </a:spcBef>
            </a:pPr>
            <a:r>
              <a:rPr sz="3000" spc="30" dirty="0">
                <a:solidFill>
                  <a:srgbClr val="1A1A1A"/>
                </a:solidFill>
              </a:rPr>
              <a:t>Future</a:t>
            </a:r>
            <a:r>
              <a:rPr sz="3000" spc="-165" dirty="0">
                <a:solidFill>
                  <a:srgbClr val="1A1A1A"/>
                </a:solidFill>
              </a:rPr>
              <a:t> </a:t>
            </a:r>
            <a:r>
              <a:rPr sz="3000" spc="5" dirty="0">
                <a:solidFill>
                  <a:srgbClr val="1A1A1A"/>
                </a:solidFill>
              </a:rPr>
              <a:t>Scope</a:t>
            </a:r>
            <a:endParaRPr sz="3000"/>
          </a:p>
        </p:txBody>
      </p:sp>
      <p:sp>
        <p:nvSpPr>
          <p:cNvPr id="3" name="object 3"/>
          <p:cNvSpPr txBox="1"/>
          <p:nvPr/>
        </p:nvSpPr>
        <p:spPr>
          <a:xfrm>
            <a:off x="802473" y="2102750"/>
            <a:ext cx="7528559" cy="1605696"/>
          </a:xfrm>
          <a:prstGeom prst="rect">
            <a:avLst/>
          </a:prstGeom>
        </p:spPr>
        <p:txBody>
          <a:bodyPr vert="horz" wrap="square" lIns="0" tIns="12700" rIns="0" bIns="0" rtlCol="0">
            <a:spAutoFit/>
          </a:bodyPr>
          <a:lstStyle/>
          <a:p>
            <a:pPr marL="297815" marR="5080" indent="-285750">
              <a:lnSpc>
                <a:spcPct val="114599"/>
              </a:lnSpc>
              <a:spcBef>
                <a:spcPts val="100"/>
              </a:spcBef>
              <a:buFont typeface="Arial" panose="020B0604020202020204" pitchFamily="34" charset="0"/>
              <a:buChar char="•"/>
              <a:tabLst>
                <a:tab pos="469265" algn="l"/>
                <a:tab pos="469900" algn="l"/>
                <a:tab pos="914400" algn="l"/>
                <a:tab pos="1320165" algn="l"/>
                <a:tab pos="2248535" algn="l"/>
                <a:tab pos="2553970" algn="l"/>
                <a:tab pos="3377565" algn="l"/>
                <a:tab pos="4089400" algn="l"/>
                <a:tab pos="5026660" algn="l"/>
                <a:tab pos="5584825" algn="l"/>
                <a:tab pos="5890260" algn="l"/>
                <a:tab pos="6410325" algn="l"/>
                <a:tab pos="6729095" algn="l"/>
              </a:tabLst>
            </a:pPr>
            <a:r>
              <a:rPr lang="en-IN" sz="1800" b="1" spc="-5" dirty="0">
                <a:solidFill>
                  <a:schemeClr val="bg1">
                    <a:lumMod val="50000"/>
                  </a:schemeClr>
                </a:solidFill>
                <a:latin typeface="Times New Roman"/>
                <a:cs typeface="Times New Roman"/>
              </a:rPr>
              <a:t>We are planning to achieve higher accuracy even in case of complex background by trying out various background subtraction algorithms</a:t>
            </a:r>
          </a:p>
          <a:p>
            <a:pPr marL="297815" marR="5080" indent="-285750">
              <a:lnSpc>
                <a:spcPct val="114599"/>
              </a:lnSpc>
              <a:spcBef>
                <a:spcPts val="100"/>
              </a:spcBef>
              <a:buFont typeface="Arial" panose="020B0604020202020204" pitchFamily="34" charset="0"/>
              <a:buChar char="•"/>
              <a:tabLst>
                <a:tab pos="469265" algn="l"/>
                <a:tab pos="469900" algn="l"/>
                <a:tab pos="914400" algn="l"/>
                <a:tab pos="1320165" algn="l"/>
                <a:tab pos="2248535" algn="l"/>
                <a:tab pos="2553970" algn="l"/>
                <a:tab pos="3377565" algn="l"/>
                <a:tab pos="4089400" algn="l"/>
                <a:tab pos="5026660" algn="l"/>
                <a:tab pos="5584825" algn="l"/>
                <a:tab pos="5890260" algn="l"/>
                <a:tab pos="6410325" algn="l"/>
                <a:tab pos="6729095" algn="l"/>
              </a:tabLst>
            </a:pPr>
            <a:endParaRPr lang="en-IN" b="1" spc="-5" dirty="0">
              <a:solidFill>
                <a:schemeClr val="bg1">
                  <a:lumMod val="50000"/>
                </a:schemeClr>
              </a:solidFill>
              <a:latin typeface="Times New Roman"/>
              <a:cs typeface="Times New Roman"/>
            </a:endParaRPr>
          </a:p>
          <a:p>
            <a:pPr marL="297815" marR="5080" indent="-285750">
              <a:lnSpc>
                <a:spcPct val="114599"/>
              </a:lnSpc>
              <a:spcBef>
                <a:spcPts val="100"/>
              </a:spcBef>
              <a:buFont typeface="Arial" panose="020B0604020202020204" pitchFamily="34" charset="0"/>
              <a:buChar char="•"/>
              <a:tabLst>
                <a:tab pos="469265" algn="l"/>
                <a:tab pos="469900" algn="l"/>
                <a:tab pos="914400" algn="l"/>
                <a:tab pos="1320165" algn="l"/>
                <a:tab pos="2248535" algn="l"/>
                <a:tab pos="2553970" algn="l"/>
                <a:tab pos="3377565" algn="l"/>
                <a:tab pos="4089400" algn="l"/>
                <a:tab pos="5026660" algn="l"/>
                <a:tab pos="5584825" algn="l"/>
                <a:tab pos="5890260" algn="l"/>
                <a:tab pos="6410325" algn="l"/>
                <a:tab pos="6729095" algn="l"/>
              </a:tabLst>
            </a:pPr>
            <a:r>
              <a:rPr lang="en-IN" b="1" spc="-5" dirty="0">
                <a:solidFill>
                  <a:schemeClr val="bg1">
                    <a:lumMod val="50000"/>
                  </a:schemeClr>
                </a:solidFill>
                <a:latin typeface="Times New Roman"/>
                <a:cs typeface="Times New Roman"/>
              </a:rPr>
              <a:t>We will also be focused on how to get better results in low lightening conditions.</a:t>
            </a:r>
            <a:endParaRPr lang="en-IN" sz="1800" b="1" spc="-5" dirty="0">
              <a:solidFill>
                <a:schemeClr val="bg1">
                  <a:lumMod val="50000"/>
                </a:schemeClr>
              </a:solidFill>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EB5600"/>
          </a:solidFill>
        </p:spPr>
        <p:txBody>
          <a:bodyPr wrap="square" lIns="0" tIns="0" rIns="0" bIns="0" rtlCol="0"/>
          <a:lstStyle/>
          <a:p>
            <a:endParaRPr/>
          </a:p>
        </p:txBody>
      </p:sp>
      <p:sp>
        <p:nvSpPr>
          <p:cNvPr id="3" name="object 3"/>
          <p:cNvSpPr/>
          <p:nvPr/>
        </p:nvSpPr>
        <p:spPr>
          <a:xfrm>
            <a:off x="830389" y="4169118"/>
            <a:ext cx="746125" cy="46355"/>
          </a:xfrm>
          <a:custGeom>
            <a:avLst/>
            <a:gdLst/>
            <a:ahLst/>
            <a:cxnLst/>
            <a:rect l="l" t="t" r="r" b="b"/>
            <a:pathLst>
              <a:path w="746125" h="46354">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802473" y="1856417"/>
            <a:ext cx="4315460" cy="939800"/>
          </a:xfrm>
          <a:prstGeom prst="rect">
            <a:avLst/>
          </a:prstGeom>
        </p:spPr>
        <p:txBody>
          <a:bodyPr vert="horz" wrap="square" lIns="0" tIns="12700" rIns="0" bIns="0" rtlCol="0">
            <a:spAutoFit/>
          </a:bodyPr>
          <a:lstStyle/>
          <a:p>
            <a:pPr marL="12700">
              <a:lnSpc>
                <a:spcPct val="100000"/>
              </a:lnSpc>
              <a:spcBef>
                <a:spcPts val="100"/>
              </a:spcBef>
            </a:pPr>
            <a:r>
              <a:rPr sz="6000" spc="15" dirty="0"/>
              <a:t>Thank </a:t>
            </a:r>
            <a:r>
              <a:rPr sz="6000" spc="-10" dirty="0"/>
              <a:t>You</a:t>
            </a:r>
            <a:r>
              <a:rPr sz="6000" spc="-560" dirty="0"/>
              <a:t> </a:t>
            </a:r>
            <a:r>
              <a:rPr sz="6000" spc="-160" dirty="0"/>
              <a:t>!</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803023" y="1361192"/>
            <a:ext cx="3147060" cy="939800"/>
          </a:xfrm>
          <a:prstGeom prst="rect">
            <a:avLst/>
          </a:prstGeom>
        </p:spPr>
        <p:txBody>
          <a:bodyPr vert="horz" wrap="square" lIns="0" tIns="12700" rIns="0" bIns="0" rtlCol="0">
            <a:spAutoFit/>
          </a:bodyPr>
          <a:lstStyle/>
          <a:p>
            <a:pPr marL="12700">
              <a:lnSpc>
                <a:spcPct val="100000"/>
              </a:lnSpc>
              <a:spcBef>
                <a:spcPts val="100"/>
              </a:spcBef>
            </a:pPr>
            <a:r>
              <a:rPr sz="6000" spc="25" dirty="0"/>
              <a:t>Abstract</a:t>
            </a:r>
            <a:endParaRPr sz="6000"/>
          </a:p>
        </p:txBody>
      </p:sp>
      <p:sp>
        <p:nvSpPr>
          <p:cNvPr id="7" name="object 7"/>
          <p:cNvSpPr txBox="1"/>
          <p:nvPr/>
        </p:nvSpPr>
        <p:spPr>
          <a:xfrm>
            <a:off x="5362742" y="616438"/>
            <a:ext cx="3275329" cy="2940357"/>
          </a:xfrm>
          <a:prstGeom prst="rect">
            <a:avLst/>
          </a:prstGeom>
        </p:spPr>
        <p:txBody>
          <a:bodyPr vert="horz" wrap="square" lIns="0" tIns="12700" rIns="0" bIns="0" rtlCol="0">
            <a:spAutoFit/>
          </a:bodyPr>
          <a:lstStyle/>
          <a:p>
            <a:pPr marL="12700" marR="5080">
              <a:lnSpc>
                <a:spcPct val="106200"/>
              </a:lnSpc>
              <a:spcBef>
                <a:spcPts val="100"/>
              </a:spcBef>
            </a:pPr>
            <a:r>
              <a:rPr sz="2000" spc="-5" dirty="0">
                <a:latin typeface="Times New Roman" panose="02020603050405020304" pitchFamily="18" charset="0"/>
                <a:cs typeface="Times New Roman" panose="02020603050405020304" pitchFamily="18" charset="0"/>
              </a:rPr>
              <a:t>Our </a:t>
            </a:r>
            <a:r>
              <a:rPr sz="2000" dirty="0">
                <a:latin typeface="Times New Roman" panose="02020603050405020304" pitchFamily="18" charset="0"/>
                <a:cs typeface="Times New Roman" panose="02020603050405020304" pitchFamily="18" charset="0"/>
              </a:rPr>
              <a:t>project </a:t>
            </a:r>
            <a:r>
              <a:rPr sz="2000" spc="-5" dirty="0">
                <a:latin typeface="Times New Roman" panose="02020603050405020304" pitchFamily="18" charset="0"/>
                <a:cs typeface="Times New Roman" panose="02020603050405020304" pitchFamily="18" charset="0"/>
              </a:rPr>
              <a:t>aims to create </a:t>
            </a:r>
            <a:r>
              <a:rPr sz="2000" dirty="0">
                <a:latin typeface="Times New Roman" panose="02020603050405020304" pitchFamily="18" charset="0"/>
                <a:cs typeface="Times New Roman" panose="02020603050405020304" pitchFamily="18" charset="0"/>
              </a:rPr>
              <a:t>a  </a:t>
            </a:r>
            <a:r>
              <a:rPr sz="2000" spc="-5" dirty="0">
                <a:latin typeface="Times New Roman" panose="02020603050405020304" pitchFamily="18" charset="0"/>
                <a:cs typeface="Times New Roman" panose="02020603050405020304" pitchFamily="18" charset="0"/>
              </a:rPr>
              <a:t>computer application and train  </a:t>
            </a:r>
            <a:r>
              <a:rPr sz="2000" dirty="0">
                <a:latin typeface="Times New Roman" panose="02020603050405020304" pitchFamily="18" charset="0"/>
                <a:cs typeface="Times New Roman" panose="02020603050405020304" pitchFamily="18" charset="0"/>
              </a:rPr>
              <a:t>a </a:t>
            </a:r>
            <a:r>
              <a:rPr sz="2000" spc="-5" dirty="0">
                <a:latin typeface="Times New Roman" panose="02020603050405020304" pitchFamily="18" charset="0"/>
                <a:cs typeface="Times New Roman" panose="02020603050405020304" pitchFamily="18" charset="0"/>
              </a:rPr>
              <a:t>model </a:t>
            </a:r>
            <a:r>
              <a:rPr lang="en-US" sz="2000" b="0" dirty="0">
                <a:effectLst/>
                <a:latin typeface="Times New Roman" panose="02020603050405020304" pitchFamily="18" charset="0"/>
                <a:cs typeface="Times New Roman" panose="02020603050405020304" pitchFamily="18" charset="0"/>
              </a:rPr>
              <a:t>that uses a deep learning model trained on the ASL Dataset to predict the sign from the sign language given an input image or frame from a video feed.</a:t>
            </a:r>
          </a:p>
          <a:p>
            <a:pPr marL="12700" marR="5080">
              <a:lnSpc>
                <a:spcPct val="106200"/>
              </a:lnSpc>
              <a:spcBef>
                <a:spcPts val="100"/>
              </a:spcBef>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 y="0"/>
            <a:ext cx="4575810" cy="5143500"/>
            <a:chOff x="-74" y="0"/>
            <a:chExt cx="4575810" cy="5143500"/>
          </a:xfrm>
        </p:grpSpPr>
        <p:sp>
          <p:nvSpPr>
            <p:cNvPr id="3" name="object 3"/>
            <p:cNvSpPr/>
            <p:nvPr/>
          </p:nvSpPr>
          <p:spPr>
            <a:xfrm>
              <a:off x="0" y="0"/>
              <a:ext cx="4575240" cy="514348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 y="0"/>
              <a:ext cx="4572000" cy="5143500"/>
            </a:xfrm>
            <a:custGeom>
              <a:avLst/>
              <a:gdLst/>
              <a:ahLst/>
              <a:cxnLst/>
              <a:rect l="l" t="t" r="r" b="b"/>
              <a:pathLst>
                <a:path w="4572000" h="5143500">
                  <a:moveTo>
                    <a:pt x="4571990" y="5143489"/>
                  </a:moveTo>
                  <a:lnTo>
                    <a:pt x="0" y="5143489"/>
                  </a:lnTo>
                  <a:lnTo>
                    <a:pt x="0" y="0"/>
                  </a:lnTo>
                  <a:lnTo>
                    <a:pt x="4571990" y="0"/>
                  </a:lnTo>
                  <a:lnTo>
                    <a:pt x="45719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782023" y="1388691"/>
            <a:ext cx="3118485" cy="1587500"/>
          </a:xfrm>
          <a:prstGeom prst="rect">
            <a:avLst/>
          </a:prstGeom>
        </p:spPr>
        <p:txBody>
          <a:bodyPr vert="horz" wrap="square" lIns="0" tIns="12700" rIns="0" bIns="0" rtlCol="0">
            <a:spAutoFit/>
          </a:bodyPr>
          <a:lstStyle/>
          <a:p>
            <a:pPr marL="12700" marR="5080">
              <a:lnSpc>
                <a:spcPct val="106800"/>
              </a:lnSpc>
              <a:spcBef>
                <a:spcPts val="100"/>
              </a:spcBef>
              <a:tabLst>
                <a:tab pos="800735" algn="l"/>
                <a:tab pos="1015365" algn="l"/>
                <a:tab pos="1348740" algn="l"/>
                <a:tab pos="1792605" algn="l"/>
                <a:tab pos="2108835" algn="l"/>
                <a:tab pos="2334895" algn="l"/>
                <a:tab pos="2549525" algn="l"/>
                <a:tab pos="2710180" algn="l"/>
              </a:tabLst>
            </a:pPr>
            <a:r>
              <a:rPr sz="2400" spc="-40" dirty="0"/>
              <a:t>Sign	</a:t>
            </a:r>
            <a:r>
              <a:rPr sz="2400" spc="45" dirty="0"/>
              <a:t>language	</a:t>
            </a:r>
            <a:r>
              <a:rPr sz="2400" spc="-100" dirty="0"/>
              <a:t>is	</a:t>
            </a:r>
            <a:r>
              <a:rPr sz="2400" spc="40" dirty="0"/>
              <a:t>a  </a:t>
            </a:r>
            <a:r>
              <a:rPr sz="2400" spc="-10" dirty="0"/>
              <a:t>visual</a:t>
            </a:r>
            <a:r>
              <a:rPr sz="2400" dirty="0"/>
              <a:t>	</a:t>
            </a:r>
            <a:r>
              <a:rPr sz="2400" spc="45" dirty="0"/>
              <a:t>language</a:t>
            </a:r>
            <a:r>
              <a:rPr sz="2400" dirty="0"/>
              <a:t>	</a:t>
            </a:r>
            <a:r>
              <a:rPr sz="2400" spc="25" dirty="0"/>
              <a:t>and  </a:t>
            </a:r>
            <a:r>
              <a:rPr sz="2400" spc="-50" dirty="0"/>
              <a:t>consists	</a:t>
            </a:r>
            <a:r>
              <a:rPr sz="2400" spc="35" dirty="0"/>
              <a:t>of	</a:t>
            </a:r>
            <a:r>
              <a:rPr sz="2400" dirty="0"/>
              <a:t>3	</a:t>
            </a:r>
            <a:r>
              <a:rPr sz="2400" spc="15" dirty="0"/>
              <a:t>major  </a:t>
            </a:r>
            <a:r>
              <a:rPr sz="2400" spc="-5" dirty="0"/>
              <a:t>components:</a:t>
            </a:r>
            <a:endParaRPr sz="2400"/>
          </a:p>
        </p:txBody>
      </p:sp>
      <p:sp>
        <p:nvSpPr>
          <p:cNvPr id="7" name="object 7"/>
          <p:cNvSpPr/>
          <p:nvPr/>
        </p:nvSpPr>
        <p:spPr>
          <a:xfrm>
            <a:off x="4571990" y="1650046"/>
            <a:ext cx="4571990" cy="184339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638866"/>
            <a:ext cx="3962400" cy="2262285"/>
          </a:xfrm>
          <a:prstGeom prst="rect">
            <a:avLst/>
          </a:prstGeom>
        </p:spPr>
        <p:txBody>
          <a:bodyPr vert="horz" wrap="square" lIns="0" tIns="27939" rIns="0" bIns="0" rtlCol="0">
            <a:spAutoFit/>
          </a:bodyPr>
          <a:lstStyle/>
          <a:p>
            <a:pPr marL="12700" marR="5080">
              <a:lnSpc>
                <a:spcPts val="2850"/>
              </a:lnSpc>
              <a:spcBef>
                <a:spcPts val="219"/>
              </a:spcBef>
            </a:pPr>
            <a:r>
              <a:rPr lang="en-GB" sz="2400" b="1" spc="180" dirty="0">
                <a:solidFill>
                  <a:srgbClr val="1A1A1A"/>
                </a:solidFill>
                <a:latin typeface="Arial" panose="020B0604020202020204" pitchFamily="34" charset="0"/>
                <a:cs typeface="Arial" panose="020B0604020202020204" pitchFamily="34" charset="0"/>
              </a:rPr>
              <a:t>We </a:t>
            </a:r>
            <a:r>
              <a:rPr lang="en-GB" sz="2400" b="1" spc="70" dirty="0">
                <a:solidFill>
                  <a:srgbClr val="1A1A1A"/>
                </a:solidFill>
                <a:latin typeface="Arial" panose="020B0604020202020204" pitchFamily="34" charset="0"/>
                <a:cs typeface="Arial" panose="020B0604020202020204" pitchFamily="34" charset="0"/>
              </a:rPr>
              <a:t>implemented </a:t>
            </a:r>
            <a:r>
              <a:rPr lang="en-GB" sz="2400" b="1" spc="15" dirty="0">
                <a:solidFill>
                  <a:srgbClr val="1A1A1A"/>
                </a:solidFill>
                <a:latin typeface="Arial" panose="020B0604020202020204" pitchFamily="34" charset="0"/>
                <a:cs typeface="Arial" panose="020B0604020202020204" pitchFamily="34" charset="0"/>
              </a:rPr>
              <a:t>29  </a:t>
            </a:r>
            <a:r>
              <a:rPr lang="en-GB" sz="2400" b="1" spc="-10" dirty="0">
                <a:solidFill>
                  <a:srgbClr val="1A1A1A"/>
                </a:solidFill>
                <a:latin typeface="Arial" panose="020B0604020202020204" pitchFamily="34" charset="0"/>
                <a:cs typeface="Arial" panose="020B0604020202020204" pitchFamily="34" charset="0"/>
              </a:rPr>
              <a:t>symbols (26</a:t>
            </a:r>
            <a:r>
              <a:rPr lang="en-GB" sz="2400" b="1" dirty="0">
                <a:effectLst/>
                <a:latin typeface="Arial" panose="020B0604020202020204" pitchFamily="34" charset="0"/>
                <a:cs typeface="Arial" panose="020B0604020202020204" pitchFamily="34" charset="0"/>
              </a:rPr>
              <a:t> English Alphabets and </a:t>
            </a:r>
            <a:r>
              <a:rPr lang="en-GB" sz="2400" b="1" dirty="0">
                <a:latin typeface="Arial" panose="020B0604020202020204" pitchFamily="34" charset="0"/>
                <a:cs typeface="Arial" panose="020B0604020202020204" pitchFamily="34" charset="0"/>
              </a:rPr>
              <a:t>3 </a:t>
            </a:r>
            <a:r>
              <a:rPr lang="en-GB" sz="2400" b="1" dirty="0">
                <a:effectLst/>
                <a:latin typeface="Arial" panose="020B0604020202020204" pitchFamily="34" charset="0"/>
                <a:cs typeface="Arial" panose="020B0604020202020204" pitchFamily="34" charset="0"/>
              </a:rPr>
              <a:t>additional signs of SPACE, DELETE and NOTHING</a:t>
            </a:r>
            <a:r>
              <a:rPr lang="en-GB" sz="2400" b="1" spc="20" dirty="0">
                <a:latin typeface="Arial" panose="020B0604020202020204" pitchFamily="34" charset="0"/>
                <a:cs typeface="Arial" panose="020B0604020202020204" pitchFamily="34" charset="0"/>
              </a:rPr>
              <a:t>)</a:t>
            </a:r>
            <a:r>
              <a:rPr lang="en-GB" sz="2400" b="1" spc="-254" dirty="0">
                <a:latin typeface="Arial" panose="020B0604020202020204" pitchFamily="34" charset="0"/>
                <a:cs typeface="Arial" panose="020B0604020202020204" pitchFamily="34" charset="0"/>
              </a:rPr>
              <a:t> </a:t>
            </a:r>
            <a:r>
              <a:rPr lang="en-GB" sz="2400" b="1" spc="35" dirty="0">
                <a:solidFill>
                  <a:srgbClr val="1A1A1A"/>
                </a:solidFill>
                <a:latin typeface="Arial" panose="020B0604020202020204" pitchFamily="34" charset="0"/>
                <a:cs typeface="Arial" panose="020B0604020202020204" pitchFamily="34" charset="0"/>
              </a:rPr>
              <a:t>of  </a:t>
            </a:r>
            <a:r>
              <a:rPr lang="en-GB" sz="2400" b="1" spc="-105" dirty="0">
                <a:solidFill>
                  <a:srgbClr val="1A1A1A"/>
                </a:solidFill>
                <a:latin typeface="Arial" panose="020B0604020202020204" pitchFamily="34" charset="0"/>
                <a:cs typeface="Arial" panose="020B0604020202020204" pitchFamily="34" charset="0"/>
              </a:rPr>
              <a:t>ASL </a:t>
            </a:r>
            <a:r>
              <a:rPr lang="en-GB" sz="2400" b="1" spc="-40" dirty="0">
                <a:solidFill>
                  <a:srgbClr val="1A1A1A"/>
                </a:solidFill>
                <a:latin typeface="Arial" panose="020B0604020202020204" pitchFamily="34" charset="0"/>
                <a:cs typeface="Arial" panose="020B0604020202020204" pitchFamily="34" charset="0"/>
              </a:rPr>
              <a:t>in </a:t>
            </a:r>
            <a:r>
              <a:rPr lang="en-GB" sz="2400" b="1" dirty="0">
                <a:solidFill>
                  <a:srgbClr val="1A1A1A"/>
                </a:solidFill>
                <a:latin typeface="Arial" panose="020B0604020202020204" pitchFamily="34" charset="0"/>
                <a:cs typeface="Arial" panose="020B0604020202020204" pitchFamily="34" charset="0"/>
              </a:rPr>
              <a:t>our</a:t>
            </a:r>
            <a:r>
              <a:rPr lang="en-GB" sz="2400" b="1" spc="-155" dirty="0">
                <a:solidFill>
                  <a:srgbClr val="1A1A1A"/>
                </a:solidFill>
                <a:latin typeface="Arial" panose="020B0604020202020204" pitchFamily="34" charset="0"/>
                <a:cs typeface="Arial" panose="020B0604020202020204" pitchFamily="34" charset="0"/>
              </a:rPr>
              <a:t> </a:t>
            </a:r>
            <a:r>
              <a:rPr lang="en-GB" sz="2400" b="1" spc="10" dirty="0">
                <a:solidFill>
                  <a:srgbClr val="1A1A1A"/>
                </a:solidFill>
                <a:latin typeface="Arial" panose="020B0604020202020204" pitchFamily="34" charset="0"/>
                <a:cs typeface="Arial" panose="020B0604020202020204" pitchFamily="34" charset="0"/>
              </a:rPr>
              <a:t>project.</a:t>
            </a:r>
            <a:endParaRPr lang="en-GB" sz="2400" dirty="0">
              <a:latin typeface="Arial" panose="020B0604020202020204" pitchFamily="34" charset="0"/>
              <a:cs typeface="Arial" panose="020B0604020202020204" pitchFamily="34" charset="0"/>
            </a:endParaRPr>
          </a:p>
        </p:txBody>
      </p:sp>
      <p:sp>
        <p:nvSpPr>
          <p:cNvPr id="3" name="object 3"/>
          <p:cNvSpPr/>
          <p:nvPr/>
        </p:nvSpPr>
        <p:spPr>
          <a:xfrm>
            <a:off x="4425170" y="1504950"/>
            <a:ext cx="4185430" cy="288662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93B5-B681-E49F-FDFA-C9549D938252}"/>
              </a:ext>
            </a:extLst>
          </p:cNvPr>
          <p:cNvSpPr>
            <a:spLocks noGrp="1"/>
          </p:cNvSpPr>
          <p:nvPr>
            <p:ph type="title"/>
          </p:nvPr>
        </p:nvSpPr>
        <p:spPr>
          <a:xfrm>
            <a:off x="800823" y="1328131"/>
            <a:ext cx="7542352" cy="3385542"/>
          </a:xfrm>
        </p:spPr>
        <p:txBody>
          <a:bodyPr/>
          <a:lstStyle/>
          <a:p>
            <a:r>
              <a:rPr lang="en-IN" spc="105" dirty="0"/>
              <a:t>Approach</a:t>
            </a:r>
            <a:br>
              <a:rPr lang="en-IN" spc="105" dirty="0"/>
            </a:br>
            <a:br>
              <a:rPr lang="en-IN" spc="105" dirty="0"/>
            </a:br>
            <a:r>
              <a:rPr lang="en-US" sz="2800" dirty="0">
                <a:solidFill>
                  <a:schemeClr val="bg1"/>
                </a:solidFill>
                <a:effectLst/>
                <a:latin typeface="Arial" panose="020B0604020202020204" pitchFamily="34" charset="0"/>
                <a:cs typeface="Arial" panose="020B0604020202020204" pitchFamily="34" charset="0"/>
              </a:rPr>
              <a:t>We will utilize a method called </a:t>
            </a:r>
            <a:r>
              <a:rPr lang="en-US" sz="2800" dirty="0">
                <a:solidFill>
                  <a:srgbClr val="A5FF90"/>
                </a:solidFill>
                <a:effectLst/>
                <a:latin typeface="Arial" panose="020B0604020202020204" pitchFamily="34" charset="0"/>
                <a:cs typeface="Arial" panose="020B0604020202020204" pitchFamily="34" charset="0"/>
              </a:rPr>
              <a:t>Data Augmentation</a:t>
            </a:r>
            <a:r>
              <a:rPr lang="en-US" sz="2800" dirty="0">
                <a:solidFill>
                  <a:schemeClr val="bg1"/>
                </a:solidFill>
                <a:effectLst/>
                <a:latin typeface="Arial" panose="020B0604020202020204" pitchFamily="34" charset="0"/>
                <a:cs typeface="Arial" panose="020B0604020202020204" pitchFamily="34" charset="0"/>
              </a:rPr>
              <a:t> along with </a:t>
            </a:r>
            <a:r>
              <a:rPr lang="en-US" sz="2800" dirty="0">
                <a:solidFill>
                  <a:srgbClr val="A5FF90"/>
                </a:solidFill>
                <a:effectLst/>
                <a:latin typeface="Arial" panose="020B0604020202020204" pitchFamily="34" charset="0"/>
                <a:cs typeface="Arial" panose="020B0604020202020204" pitchFamily="34" charset="0"/>
              </a:rPr>
              <a:t>Transfer Learning </a:t>
            </a:r>
            <a:r>
              <a:rPr lang="en-US" sz="2800" dirty="0">
                <a:solidFill>
                  <a:schemeClr val="bg1"/>
                </a:solidFill>
                <a:effectLst/>
                <a:latin typeface="Arial" panose="020B0604020202020204" pitchFamily="34" charset="0"/>
                <a:cs typeface="Arial" panose="020B0604020202020204" pitchFamily="34" charset="0"/>
              </a:rPr>
              <a:t>to create a deep learning model for the ASL dataset</a:t>
            </a:r>
            <a:br>
              <a:rPr lang="en-IN" sz="3600" spc="105" dirty="0"/>
            </a:br>
            <a:endParaRPr lang="en-IN" dirty="0"/>
          </a:p>
        </p:txBody>
      </p:sp>
    </p:spTree>
    <p:extLst>
      <p:ext uri="{BB962C8B-B14F-4D97-AF65-F5344CB8AC3E}">
        <p14:creationId xmlns:p14="http://schemas.microsoft.com/office/powerpoint/2010/main" val="1402757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823" y="1328131"/>
            <a:ext cx="7542352" cy="533736"/>
          </a:xfrm>
          <a:prstGeom prst="rect">
            <a:avLst/>
          </a:prstGeom>
        </p:spPr>
        <p:txBody>
          <a:bodyPr vert="horz" wrap="square" lIns="0" tIns="8890" rIns="0" bIns="0" rtlCol="0">
            <a:spAutoFit/>
          </a:bodyPr>
          <a:lstStyle/>
          <a:p>
            <a:pPr marL="12700" marR="5080">
              <a:lnSpc>
                <a:spcPct val="100699"/>
              </a:lnSpc>
              <a:spcBef>
                <a:spcPts val="70"/>
              </a:spcBef>
            </a:pPr>
            <a:r>
              <a:rPr spc="95" dirty="0"/>
              <a:t>How</a:t>
            </a:r>
            <a:r>
              <a:rPr spc="-150" dirty="0"/>
              <a:t> </a:t>
            </a:r>
            <a:r>
              <a:rPr spc="185" dirty="0"/>
              <a:t>we</a:t>
            </a:r>
            <a:r>
              <a:rPr spc="-145" dirty="0"/>
              <a:t> </a:t>
            </a:r>
            <a:r>
              <a:rPr lang="en-IN" spc="95" dirty="0"/>
              <a:t>created the model?</a:t>
            </a:r>
            <a:endParaRPr spc="-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F05B-2B92-DBAC-5457-479F93F9F905}"/>
              </a:ext>
            </a:extLst>
          </p:cNvPr>
          <p:cNvSpPr>
            <a:spLocks noGrp="1"/>
          </p:cNvSpPr>
          <p:nvPr>
            <p:ph type="title"/>
          </p:nvPr>
        </p:nvSpPr>
        <p:spPr>
          <a:xfrm>
            <a:off x="800823" y="1328131"/>
            <a:ext cx="7542352" cy="2400657"/>
          </a:xfrm>
        </p:spPr>
        <p:txBody>
          <a:bodyPr/>
          <a:lstStyle/>
          <a:p>
            <a:r>
              <a:rPr lang="en-IN" dirty="0"/>
              <a:t>Data Augmentation</a:t>
            </a:r>
            <a:br>
              <a:rPr lang="en-IN" dirty="0"/>
            </a:br>
            <a:br>
              <a:rPr lang="en-IN" sz="3600" dirty="0"/>
            </a:br>
            <a:r>
              <a:rPr lang="en-IN" sz="2800" dirty="0"/>
              <a:t>Data Augmentation is simple technique that is widely used to increase the diversity of the training data set</a:t>
            </a:r>
          </a:p>
        </p:txBody>
      </p:sp>
    </p:spTree>
    <p:extLst>
      <p:ext uri="{BB962C8B-B14F-4D97-AF65-F5344CB8AC3E}">
        <p14:creationId xmlns:p14="http://schemas.microsoft.com/office/powerpoint/2010/main" val="287274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5810" y="1352550"/>
            <a:ext cx="7612380" cy="2987036"/>
          </a:xfrm>
          <a:prstGeom prst="rect">
            <a:avLst/>
          </a:prstGeom>
        </p:spPr>
        <p:txBody>
          <a:bodyPr vert="horz" wrap="square" lIns="0" tIns="12700" rIns="0" bIns="0" rtlCol="0">
            <a:spAutoFit/>
          </a:bodyPr>
          <a:lstStyle/>
          <a:p>
            <a:pPr marL="12065" marR="5080">
              <a:lnSpc>
                <a:spcPct val="107600"/>
              </a:lnSpc>
              <a:spcBef>
                <a:spcPts val="100"/>
              </a:spcBef>
              <a:tabLst>
                <a:tab pos="379095" algn="l"/>
                <a:tab pos="379730" algn="l"/>
              </a:tabLst>
            </a:pPr>
            <a:r>
              <a:rPr lang="en-IN" sz="3600" b="1" dirty="0"/>
              <a:t>How data set was generated?</a:t>
            </a:r>
            <a:br>
              <a:rPr lang="en-IN" sz="3600" b="1" dirty="0">
                <a:solidFill>
                  <a:srgbClr val="92D050"/>
                </a:solidFill>
              </a:rPr>
            </a:br>
            <a:br>
              <a:rPr lang="en-IN" sz="2400" dirty="0"/>
            </a:br>
            <a:r>
              <a:rPr lang="en-IN" sz="2000" b="1" dirty="0">
                <a:solidFill>
                  <a:schemeClr val="bg1">
                    <a:lumMod val="50000"/>
                  </a:schemeClr>
                </a:solidFill>
              </a:rPr>
              <a:t>This model was trained on the dataset of American Sign Language (ASL) that is available on the Kaggle.</a:t>
            </a:r>
            <a:br>
              <a:rPr lang="en-IN" sz="2000" b="1" dirty="0">
                <a:solidFill>
                  <a:schemeClr val="bg1">
                    <a:lumMod val="50000"/>
                  </a:schemeClr>
                </a:solidFill>
              </a:rPr>
            </a:br>
            <a:br>
              <a:rPr lang="en-IN" sz="2000" b="1" dirty="0">
                <a:solidFill>
                  <a:schemeClr val="bg1">
                    <a:lumMod val="50000"/>
                  </a:schemeClr>
                </a:solidFill>
              </a:rPr>
            </a:br>
            <a:r>
              <a:rPr lang="en-IN" sz="2000" b="1" dirty="0">
                <a:solidFill>
                  <a:schemeClr val="bg1">
                    <a:lumMod val="50000"/>
                  </a:schemeClr>
                </a:solidFill>
              </a:rPr>
              <a:t>To train the model with better real-world scenarios, we’ve augmented the images using the  brightness shift ( ranging in 20% darker lighting conditions) and zooming shift (zooming out up to 120%)</a:t>
            </a:r>
            <a:endParaRPr lang="en-US" sz="2000" b="1"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TotalTime>
  <Words>875</Words>
  <Application>Microsoft Office PowerPoint</Application>
  <PresentationFormat>On-screen Show (16:9)</PresentationFormat>
  <Paragraphs>68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cascadia code</vt:lpstr>
      <vt:lpstr>Economica</vt:lpstr>
      <vt:lpstr>Lato</vt:lpstr>
      <vt:lpstr>Old Standard TT</vt:lpstr>
      <vt:lpstr>Times New Roman</vt:lpstr>
      <vt:lpstr>Office Theme</vt:lpstr>
      <vt:lpstr>Efforts by</vt:lpstr>
      <vt:lpstr>PowerPoint Presentation</vt:lpstr>
      <vt:lpstr>Abstract</vt:lpstr>
      <vt:lpstr>Sign language is a  visual language and  consists of 3 major  components:</vt:lpstr>
      <vt:lpstr>PowerPoint Presentation</vt:lpstr>
      <vt:lpstr>Approach  We will utilize a method called Data Augmentation along with Transfer Learning to create a deep learning model for the ASL dataset </vt:lpstr>
      <vt:lpstr>How we created the model?</vt:lpstr>
      <vt:lpstr>Data Augmentation  Data Augmentation is simple technique that is widely used to increase the diversity of the training data set</vt:lpstr>
      <vt:lpstr>PowerPoint Presentation</vt:lpstr>
      <vt:lpstr>Transfer Learning  Transfer learning is a machine learning technique that uses a pre-trained model on some other same type of task.  Some transfer learning models that are used with image data are: i) Oxford VGG Model ii) Google Inception Model iii) Microsoft ResNet Model</vt:lpstr>
      <vt:lpstr>CNN Classifier Model</vt:lpstr>
      <vt:lpstr>PowerPoint Presentation</vt:lpstr>
      <vt:lpstr>PowerPoint Presentation</vt:lpstr>
      <vt:lpstr> </vt:lpstr>
      <vt:lpstr>PowerPoint Presentation</vt:lpstr>
      <vt:lpstr>Model Testing</vt:lpstr>
      <vt:lpstr>PowerPoint Presentation</vt:lpstr>
      <vt:lpstr>PowerPoint Presentation</vt:lpstr>
      <vt:lpstr>Results</vt:lpstr>
      <vt:lpstr>PowerPoint Presentation</vt:lpstr>
      <vt:lpstr>PowerPoint Presentation</vt:lpstr>
      <vt:lpstr>Limitations of our model</vt:lpstr>
      <vt:lpstr>Conclusion</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Vikrant</cp:lastModifiedBy>
  <cp:revision>11</cp:revision>
  <dcterms:created xsi:type="dcterms:W3CDTF">2022-04-27T18:46:52Z</dcterms:created>
  <dcterms:modified xsi:type="dcterms:W3CDTF">2022-05-05T15:37:16Z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2022-04-27T00:00:00Z</vt:filetime>
  </property>
</Properties>
</file>