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6"/>
    <p:restoredTop sz="94582"/>
  </p:normalViewPr>
  <p:slideViewPr>
    <p:cSldViewPr snapToGrid="0">
      <p:cViewPr>
        <p:scale>
          <a:sx n="90" d="100"/>
          <a:sy n="90" d="100"/>
        </p:scale>
        <p:origin x="45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AE6A920-35DB-D84B-A723-C75459D1ACFC}" type="datetimeFigureOut">
              <a:rPr lang="en-US" smtClean="0"/>
              <a:t>11/15/24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D3DC71D-DD33-0B4B-8D4D-6CE79FE6CB9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090137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6A920-35DB-D84B-A723-C75459D1ACFC}"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153207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6A920-35DB-D84B-A723-C75459D1ACFC}"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287435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6A920-35DB-D84B-A723-C75459D1ACFC}"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76560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AE6A920-35DB-D84B-A723-C75459D1ACFC}" type="datetimeFigureOut">
              <a:rPr lang="en-US" smtClean="0"/>
              <a:t>11/15/24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D3DC71D-DD33-0B4B-8D4D-6CE79FE6CB9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828433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E6A920-35DB-D84B-A723-C75459D1ACFC}" type="datetimeFigureOut">
              <a:rPr lang="en-US" smtClean="0"/>
              <a:t>11/15/24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416953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E6A920-35DB-D84B-A723-C75459D1ACFC}" type="datetimeFigureOut">
              <a:rPr lang="en-US" smtClean="0"/>
              <a:t>11/15/24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69953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E6A920-35DB-D84B-A723-C75459D1ACFC}" type="datetimeFigureOut">
              <a:rPr lang="en-US" smtClean="0"/>
              <a:t>11/15/24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14309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6A920-35DB-D84B-A723-C75459D1ACFC}" type="datetimeFigureOut">
              <a:rPr lang="en-US" smtClean="0"/>
              <a:t>11/15/24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DC71D-DD33-0B4B-8D4D-6CE79FE6CB9B}" type="slidenum">
              <a:rPr lang="en-US" smtClean="0"/>
              <a:t>‹#›</a:t>
            </a:fld>
            <a:endParaRPr lang="en-US"/>
          </a:p>
        </p:txBody>
      </p:sp>
    </p:spTree>
    <p:extLst>
      <p:ext uri="{BB962C8B-B14F-4D97-AF65-F5344CB8AC3E}">
        <p14:creationId xmlns:p14="http://schemas.microsoft.com/office/powerpoint/2010/main" val="407660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AE6A920-35DB-D84B-A723-C75459D1ACFC}" type="datetimeFigureOut">
              <a:rPr lang="en-US" smtClean="0"/>
              <a:t>11/15/24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D3DC71D-DD33-0B4B-8D4D-6CE79FE6CB9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765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AE6A920-35DB-D84B-A723-C75459D1ACFC}" type="datetimeFigureOut">
              <a:rPr lang="en-US" smtClean="0"/>
              <a:t>11/15/24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D3DC71D-DD33-0B4B-8D4D-6CE79FE6CB9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46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AE6A920-35DB-D84B-A723-C75459D1ACFC}" type="datetimeFigureOut">
              <a:rPr lang="en-US" smtClean="0"/>
              <a:t>11/15/24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D3DC71D-DD33-0B4B-8D4D-6CE79FE6CB9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0114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68FE6B-CB7A-42D9-9690-487E3B8F4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2785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A9946-9038-6B45-32C3-0F295A1A0D35}"/>
              </a:ext>
            </a:extLst>
          </p:cNvPr>
          <p:cNvSpPr>
            <a:spLocks noGrp="1"/>
          </p:cNvSpPr>
          <p:nvPr>
            <p:ph type="ctrTitle"/>
          </p:nvPr>
        </p:nvSpPr>
        <p:spPr>
          <a:xfrm>
            <a:off x="1196164" y="1188717"/>
            <a:ext cx="5559478" cy="4480563"/>
          </a:xfrm>
        </p:spPr>
        <p:txBody>
          <a:bodyPr anchor="ctr">
            <a:normAutofit/>
          </a:bodyPr>
          <a:lstStyle/>
          <a:p>
            <a:pPr algn="l"/>
            <a:r>
              <a:rPr lang="en-US" sz="5100">
                <a:solidFill>
                  <a:srgbClr val="FFFFFF"/>
                </a:solidFill>
              </a:rPr>
              <a:t>DSC 530 Final Project</a:t>
            </a:r>
            <a:br>
              <a:rPr lang="en-US" sz="5100">
                <a:solidFill>
                  <a:srgbClr val="FFFFFF"/>
                </a:solidFill>
              </a:rPr>
            </a:br>
            <a:r>
              <a:rPr lang="en-US" sz="5100">
                <a:solidFill>
                  <a:srgbClr val="FFFFFF"/>
                </a:solidFill>
              </a:rPr>
              <a:t>How do Student Activities Affect GPA?</a:t>
            </a:r>
          </a:p>
        </p:txBody>
      </p:sp>
      <p:sp>
        <p:nvSpPr>
          <p:cNvPr id="12" name="Freeform 6">
            <a:extLst>
              <a:ext uri="{FF2B5EF4-FFF2-40B4-BE49-F238E27FC236}">
                <a16:creationId xmlns:a16="http://schemas.microsoft.com/office/drawing/2014/main" id="{2BCE8A39-72D0-46ED-AB46-91B68881D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lumMod val="75000"/>
              <a:lumOff val="25000"/>
            </a:schemeClr>
          </a:solidFill>
          <a:ln w="0">
            <a:noFill/>
            <a:prstDash val="solid"/>
            <a:round/>
            <a:headEnd/>
            <a:tailEnd/>
          </a:ln>
        </p:spPr>
        <p:txBody>
          <a:bodyPr/>
          <a:lstStyle/>
          <a:p>
            <a:endParaRPr lang="en-US"/>
          </a:p>
        </p:txBody>
      </p:sp>
      <p:sp>
        <p:nvSpPr>
          <p:cNvPr id="3" name="Subtitle 2">
            <a:extLst>
              <a:ext uri="{FF2B5EF4-FFF2-40B4-BE49-F238E27FC236}">
                <a16:creationId xmlns:a16="http://schemas.microsoft.com/office/drawing/2014/main" id="{D05148A8-EAAC-3123-ACC0-E81788195914}"/>
              </a:ext>
            </a:extLst>
          </p:cNvPr>
          <p:cNvSpPr>
            <a:spLocks noGrp="1"/>
          </p:cNvSpPr>
          <p:nvPr>
            <p:ph type="subTitle" idx="1"/>
          </p:nvPr>
        </p:nvSpPr>
        <p:spPr>
          <a:xfrm>
            <a:off x="8509379" y="1188717"/>
            <a:ext cx="2808979" cy="4480563"/>
          </a:xfrm>
        </p:spPr>
        <p:txBody>
          <a:bodyPr anchor="ctr">
            <a:normAutofit/>
          </a:bodyPr>
          <a:lstStyle/>
          <a:p>
            <a:pPr algn="l">
              <a:spcAft>
                <a:spcPts val="600"/>
              </a:spcAft>
            </a:pPr>
            <a:r>
              <a:rPr lang="en-US"/>
              <a:t>Alyssa Graham</a:t>
            </a:r>
          </a:p>
        </p:txBody>
      </p:sp>
      <p:sp>
        <p:nvSpPr>
          <p:cNvPr id="14" name="Freeform: Shape 13">
            <a:extLst>
              <a:ext uri="{FF2B5EF4-FFF2-40B4-BE49-F238E27FC236}">
                <a16:creationId xmlns:a16="http://schemas.microsoft.com/office/drawing/2014/main" id="{5B4F2F95-506B-4220-A118-B96AF1300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47112" y="4501036"/>
            <a:ext cx="1683805" cy="1723705"/>
          </a:xfrm>
          <a:custGeom>
            <a:avLst/>
            <a:gdLst>
              <a:gd name="connsiteX0" fmla="*/ 1399384 w 1683805"/>
              <a:gd name="connsiteY0" fmla="*/ 0 h 1723705"/>
              <a:gd name="connsiteX1" fmla="*/ 1683805 w 1683805"/>
              <a:gd name="connsiteY1" fmla="*/ 0 h 1723705"/>
              <a:gd name="connsiteX2" fmla="*/ 1683805 w 1683805"/>
              <a:gd name="connsiteY2" fmla="*/ 1723705 h 1723705"/>
              <a:gd name="connsiteX3" fmla="*/ 0 w 1683805"/>
              <a:gd name="connsiteY3" fmla="*/ 1723705 h 1723705"/>
              <a:gd name="connsiteX4" fmla="*/ 0 w 1683805"/>
              <a:gd name="connsiteY4" fmla="*/ 1402480 h 1723705"/>
              <a:gd name="connsiteX5" fmla="*/ 1399384 w 1683805"/>
              <a:gd name="connsiteY5" fmla="*/ 1403247 h 1723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3805" h="1723705">
                <a:moveTo>
                  <a:pt x="1399384" y="0"/>
                </a:moveTo>
                <a:lnTo>
                  <a:pt x="1683805" y="0"/>
                </a:lnTo>
                <a:lnTo>
                  <a:pt x="1683805" y="1723705"/>
                </a:lnTo>
                <a:lnTo>
                  <a:pt x="0" y="1723705"/>
                </a:lnTo>
                <a:lnTo>
                  <a:pt x="0" y="1402480"/>
                </a:lnTo>
                <a:lnTo>
                  <a:pt x="1399384" y="1403247"/>
                </a:lnTo>
                <a:close/>
              </a:path>
            </a:pathLst>
          </a:custGeom>
          <a:solidFill>
            <a:schemeClr val="tx1">
              <a:lumMod val="50000"/>
              <a:lumOff val="5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139815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461F-DE7F-FFFF-E1FD-D094C9C752C4}"/>
              </a:ext>
            </a:extLst>
          </p:cNvPr>
          <p:cNvSpPr>
            <a:spLocks noGrp="1"/>
          </p:cNvSpPr>
          <p:nvPr>
            <p:ph type="title"/>
          </p:nvPr>
        </p:nvSpPr>
        <p:spPr/>
        <p:txBody>
          <a:bodyPr/>
          <a:lstStyle/>
          <a:p>
            <a:r>
              <a:rPr lang="en-US" dirty="0"/>
              <a:t>PMF: GPA and Hours of Sleep</a:t>
            </a:r>
          </a:p>
        </p:txBody>
      </p:sp>
      <p:sp>
        <p:nvSpPr>
          <p:cNvPr id="3" name="Content Placeholder 2">
            <a:extLst>
              <a:ext uri="{FF2B5EF4-FFF2-40B4-BE49-F238E27FC236}">
                <a16:creationId xmlns:a16="http://schemas.microsoft.com/office/drawing/2014/main" id="{F3D7F770-0472-6865-5C94-413E4D40D216}"/>
              </a:ext>
            </a:extLst>
          </p:cNvPr>
          <p:cNvSpPr>
            <a:spLocks noGrp="1"/>
          </p:cNvSpPr>
          <p:nvPr>
            <p:ph idx="1"/>
          </p:nvPr>
        </p:nvSpPr>
        <p:spPr>
          <a:xfrm>
            <a:off x="728662" y="1825625"/>
            <a:ext cx="4280659" cy="4351338"/>
          </a:xfrm>
        </p:spPr>
        <p:txBody>
          <a:bodyPr/>
          <a:lstStyle/>
          <a:p>
            <a:r>
              <a:rPr lang="en-US" dirty="0"/>
              <a:t>This PMF looks at the difference between high GPA (3.0 or higher) and low GPA (less than 3.0) and hours of sleep.</a:t>
            </a:r>
          </a:p>
          <a:p>
            <a:r>
              <a:rPr lang="en-US" dirty="0"/>
              <a:t>On average students with a low GPA are predicted to get more sleep than students with a high GPA</a:t>
            </a:r>
          </a:p>
        </p:txBody>
      </p:sp>
      <p:pic>
        <p:nvPicPr>
          <p:cNvPr id="13" name="Picture 12" descr="A graph of a sleep schedule&#10;&#10;Description automatically generated with medium confidence">
            <a:extLst>
              <a:ext uri="{FF2B5EF4-FFF2-40B4-BE49-F238E27FC236}">
                <a16:creationId xmlns:a16="http://schemas.microsoft.com/office/drawing/2014/main" id="{E1B5574A-F3FC-888C-4A2B-004A33780EA1}"/>
              </a:ext>
            </a:extLst>
          </p:cNvPr>
          <p:cNvPicPr>
            <a:picLocks noChangeAspect="1"/>
          </p:cNvPicPr>
          <p:nvPr/>
        </p:nvPicPr>
        <p:blipFill>
          <a:blip r:embed="rId2"/>
          <a:stretch>
            <a:fillRect/>
          </a:stretch>
        </p:blipFill>
        <p:spPr>
          <a:xfrm>
            <a:off x="5009322" y="1366044"/>
            <a:ext cx="7182678" cy="5270500"/>
          </a:xfrm>
          <a:prstGeom prst="rect">
            <a:avLst/>
          </a:prstGeom>
        </p:spPr>
      </p:pic>
    </p:spTree>
    <p:extLst>
      <p:ext uri="{BB962C8B-B14F-4D97-AF65-F5344CB8AC3E}">
        <p14:creationId xmlns:p14="http://schemas.microsoft.com/office/powerpoint/2010/main" val="191748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86F1-CE98-82BD-914E-E0C43114AF91}"/>
              </a:ext>
            </a:extLst>
          </p:cNvPr>
          <p:cNvSpPr>
            <a:spLocks noGrp="1"/>
          </p:cNvSpPr>
          <p:nvPr>
            <p:ph type="title"/>
          </p:nvPr>
        </p:nvSpPr>
        <p:spPr/>
        <p:txBody>
          <a:bodyPr/>
          <a:lstStyle/>
          <a:p>
            <a:r>
              <a:rPr lang="en-US" dirty="0"/>
              <a:t>CDF: GPA and Hours of Studying</a:t>
            </a:r>
          </a:p>
        </p:txBody>
      </p:sp>
      <p:sp>
        <p:nvSpPr>
          <p:cNvPr id="3" name="Content Placeholder 2">
            <a:extLst>
              <a:ext uri="{FF2B5EF4-FFF2-40B4-BE49-F238E27FC236}">
                <a16:creationId xmlns:a16="http://schemas.microsoft.com/office/drawing/2014/main" id="{E2123CFB-CEC6-316B-7DE4-7D2AA4D54007}"/>
              </a:ext>
            </a:extLst>
          </p:cNvPr>
          <p:cNvSpPr>
            <a:spLocks noGrp="1"/>
          </p:cNvSpPr>
          <p:nvPr>
            <p:ph idx="1"/>
          </p:nvPr>
        </p:nvSpPr>
        <p:spPr>
          <a:xfrm>
            <a:off x="728663" y="1825625"/>
            <a:ext cx="4300537" cy="4351338"/>
          </a:xfrm>
        </p:spPr>
        <p:txBody>
          <a:bodyPr>
            <a:normAutofit/>
          </a:bodyPr>
          <a:lstStyle/>
          <a:p>
            <a:r>
              <a:rPr lang="en-US" dirty="0"/>
              <a:t>From this, we can see that a high percentage of students with a high GPA study more than 8 hours a day, on average</a:t>
            </a:r>
          </a:p>
          <a:p>
            <a:r>
              <a:rPr lang="en-US" dirty="0"/>
              <a:t>Students with low GPAs, on average, spend less time studying than students with high GPAs.</a:t>
            </a:r>
          </a:p>
          <a:p>
            <a:r>
              <a:rPr lang="en-US" dirty="0"/>
              <a:t>The students who study the most, on average, fall into the high GPA category. (10 hours per day).</a:t>
            </a:r>
          </a:p>
        </p:txBody>
      </p:sp>
      <p:pic>
        <p:nvPicPr>
          <p:cNvPr id="5" name="Picture 4" descr="A graph of a graph of a high gpa&#10;&#10;Description automatically generated with medium confidence">
            <a:extLst>
              <a:ext uri="{FF2B5EF4-FFF2-40B4-BE49-F238E27FC236}">
                <a16:creationId xmlns:a16="http://schemas.microsoft.com/office/drawing/2014/main" id="{D659B9DE-BC59-20AF-9161-278D51DC4487}"/>
              </a:ext>
            </a:extLst>
          </p:cNvPr>
          <p:cNvPicPr>
            <a:picLocks noChangeAspect="1"/>
          </p:cNvPicPr>
          <p:nvPr/>
        </p:nvPicPr>
        <p:blipFill>
          <a:blip r:embed="rId2"/>
          <a:stretch>
            <a:fillRect/>
          </a:stretch>
        </p:blipFill>
        <p:spPr>
          <a:xfrm>
            <a:off x="5029200" y="1384300"/>
            <a:ext cx="7162800" cy="5473700"/>
          </a:xfrm>
          <a:prstGeom prst="rect">
            <a:avLst/>
          </a:prstGeom>
        </p:spPr>
      </p:pic>
    </p:spTree>
    <p:extLst>
      <p:ext uri="{BB962C8B-B14F-4D97-AF65-F5344CB8AC3E}">
        <p14:creationId xmlns:p14="http://schemas.microsoft.com/office/powerpoint/2010/main" val="404191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272E-9DBF-88E9-D911-BE5E164B6E98}"/>
              </a:ext>
            </a:extLst>
          </p:cNvPr>
          <p:cNvSpPr>
            <a:spLocks noGrp="1"/>
          </p:cNvSpPr>
          <p:nvPr>
            <p:ph type="title"/>
          </p:nvPr>
        </p:nvSpPr>
        <p:spPr/>
        <p:txBody>
          <a:bodyPr/>
          <a:lstStyle/>
          <a:p>
            <a:r>
              <a:rPr lang="en-US" dirty="0"/>
              <a:t>Lognormal Distribution of Study Hours</a:t>
            </a:r>
          </a:p>
        </p:txBody>
      </p:sp>
      <p:sp>
        <p:nvSpPr>
          <p:cNvPr id="13" name="Content Placeholder 12">
            <a:extLst>
              <a:ext uri="{FF2B5EF4-FFF2-40B4-BE49-F238E27FC236}">
                <a16:creationId xmlns:a16="http://schemas.microsoft.com/office/drawing/2014/main" id="{70A36791-FD3B-2292-9348-08F8F3CFB63C}"/>
              </a:ext>
            </a:extLst>
          </p:cNvPr>
          <p:cNvSpPr>
            <a:spLocks noGrp="1"/>
          </p:cNvSpPr>
          <p:nvPr>
            <p:ph idx="1"/>
          </p:nvPr>
        </p:nvSpPr>
        <p:spPr>
          <a:xfrm>
            <a:off x="800100" y="1657350"/>
            <a:ext cx="4972050" cy="4210050"/>
          </a:xfrm>
        </p:spPr>
        <p:txBody>
          <a:bodyPr/>
          <a:lstStyle/>
          <a:p>
            <a:r>
              <a:rPr lang="en-US" dirty="0"/>
              <a:t>While the Lognormal model for this data is a better fit than the normal, it still is not </a:t>
            </a:r>
            <a:r>
              <a:rPr lang="en-US"/>
              <a:t>a great fit.</a:t>
            </a:r>
            <a:endParaRPr lang="en-US" dirty="0"/>
          </a:p>
        </p:txBody>
      </p:sp>
      <p:pic>
        <p:nvPicPr>
          <p:cNvPr id="19" name="Content Placeholder 17" descr="A graph of a social time&#10;&#10;Description automatically generated">
            <a:extLst>
              <a:ext uri="{FF2B5EF4-FFF2-40B4-BE49-F238E27FC236}">
                <a16:creationId xmlns:a16="http://schemas.microsoft.com/office/drawing/2014/main" id="{7B5B8D50-E13A-A4E2-10BF-AA8736502037}"/>
              </a:ext>
            </a:extLst>
          </p:cNvPr>
          <p:cNvPicPr>
            <a:picLocks noChangeAspect="1"/>
          </p:cNvPicPr>
          <p:nvPr/>
        </p:nvPicPr>
        <p:blipFill>
          <a:blip r:embed="rId2"/>
          <a:stretch>
            <a:fillRect/>
          </a:stretch>
        </p:blipFill>
        <p:spPr>
          <a:xfrm>
            <a:off x="5932418" y="1657350"/>
            <a:ext cx="6259582" cy="4957762"/>
          </a:xfrm>
          <a:prstGeom prst="rect">
            <a:avLst/>
          </a:prstGeom>
        </p:spPr>
      </p:pic>
    </p:spTree>
    <p:extLst>
      <p:ext uri="{BB962C8B-B14F-4D97-AF65-F5344CB8AC3E}">
        <p14:creationId xmlns:p14="http://schemas.microsoft.com/office/powerpoint/2010/main" val="232813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61ED-EBB3-6B67-D606-29FA2F5E5859}"/>
              </a:ext>
            </a:extLst>
          </p:cNvPr>
          <p:cNvSpPr>
            <a:spLocks noGrp="1"/>
          </p:cNvSpPr>
          <p:nvPr>
            <p:ph type="title"/>
          </p:nvPr>
        </p:nvSpPr>
        <p:spPr/>
        <p:txBody>
          <a:bodyPr/>
          <a:lstStyle/>
          <a:p>
            <a:r>
              <a:rPr lang="en-US" dirty="0"/>
              <a:t>Scatter Plots</a:t>
            </a:r>
            <a:br>
              <a:rPr lang="en-US" dirty="0"/>
            </a:br>
            <a:r>
              <a:rPr lang="en-US" sz="2800" dirty="0"/>
              <a:t>Study Time vs Physical Activity</a:t>
            </a:r>
            <a:endParaRPr lang="en-US" dirty="0"/>
          </a:p>
        </p:txBody>
      </p:sp>
      <p:sp>
        <p:nvSpPr>
          <p:cNvPr id="10" name="Content Placeholder 9">
            <a:extLst>
              <a:ext uri="{FF2B5EF4-FFF2-40B4-BE49-F238E27FC236}">
                <a16:creationId xmlns:a16="http://schemas.microsoft.com/office/drawing/2014/main" id="{5E483164-AF92-E8B3-E3E0-3AFC817D65A0}"/>
              </a:ext>
            </a:extLst>
          </p:cNvPr>
          <p:cNvSpPr>
            <a:spLocks noGrp="1"/>
          </p:cNvSpPr>
          <p:nvPr>
            <p:ph idx="1"/>
          </p:nvPr>
        </p:nvSpPr>
        <p:spPr>
          <a:xfrm>
            <a:off x="742950" y="1825624"/>
            <a:ext cx="5088007" cy="5032375"/>
          </a:xfrm>
        </p:spPr>
        <p:txBody>
          <a:bodyPr>
            <a:normAutofit/>
          </a:bodyPr>
          <a:lstStyle/>
          <a:p>
            <a:r>
              <a:rPr lang="en-US" dirty="0"/>
              <a:t>From looking at the plot, there is a very small negative correlation between Physical Activity and Study Time.</a:t>
            </a:r>
          </a:p>
          <a:p>
            <a:r>
              <a:rPr lang="en-US" dirty="0"/>
              <a:t> The covariance value of -1.7465 suggests that there would be some kind of negative correlation.</a:t>
            </a:r>
          </a:p>
          <a:p>
            <a:r>
              <a:rPr lang="en-US" dirty="0"/>
              <a:t> A correlation coefficient of -0.4881 shows that there is a weak negative correlation between the variables.</a:t>
            </a:r>
          </a:p>
          <a:p>
            <a:r>
              <a:rPr lang="en-US" dirty="0"/>
              <a:t>These results would make sense because as one spends more time studying, there would be less time available for other activities such as exercising.</a:t>
            </a:r>
          </a:p>
        </p:txBody>
      </p:sp>
      <p:pic>
        <p:nvPicPr>
          <p:cNvPr id="11" name="Content Placeholder 7" descr="A graph of a physical activity&#10;&#10;Description automatically generated">
            <a:extLst>
              <a:ext uri="{FF2B5EF4-FFF2-40B4-BE49-F238E27FC236}">
                <a16:creationId xmlns:a16="http://schemas.microsoft.com/office/drawing/2014/main" id="{2DF641E3-9036-E232-FA26-991A48EF6C52}"/>
              </a:ext>
            </a:extLst>
          </p:cNvPr>
          <p:cNvPicPr>
            <a:picLocks noChangeAspect="1"/>
          </p:cNvPicPr>
          <p:nvPr/>
        </p:nvPicPr>
        <p:blipFill>
          <a:blip r:embed="rId2"/>
          <a:stretch>
            <a:fillRect/>
          </a:stretch>
        </p:blipFill>
        <p:spPr>
          <a:xfrm>
            <a:off x="5830957" y="1935498"/>
            <a:ext cx="6361043" cy="4922502"/>
          </a:xfrm>
          <a:prstGeom prst="rect">
            <a:avLst/>
          </a:prstGeom>
        </p:spPr>
      </p:pic>
      <p:sp>
        <p:nvSpPr>
          <p:cNvPr id="12" name="TextBox 11">
            <a:extLst>
              <a:ext uri="{FF2B5EF4-FFF2-40B4-BE49-F238E27FC236}">
                <a16:creationId xmlns:a16="http://schemas.microsoft.com/office/drawing/2014/main" id="{B06C6B62-4D86-7D0F-A893-6CB80F25D1CA}"/>
              </a:ext>
            </a:extLst>
          </p:cNvPr>
          <p:cNvSpPr txBox="1"/>
          <p:nvPr/>
        </p:nvSpPr>
        <p:spPr>
          <a:xfrm>
            <a:off x="6506817" y="477078"/>
            <a:ext cx="5552661" cy="646331"/>
          </a:xfrm>
          <a:prstGeom prst="rect">
            <a:avLst/>
          </a:prstGeom>
          <a:noFill/>
        </p:spPr>
        <p:txBody>
          <a:bodyPr wrap="square" rtlCol="0">
            <a:spAutoFit/>
          </a:bodyPr>
          <a:lstStyle/>
          <a:p>
            <a:r>
              <a:rPr lang="en-US" dirty="0"/>
              <a:t>Covariance:  -1.7465 </a:t>
            </a:r>
          </a:p>
          <a:p>
            <a:r>
              <a:rPr lang="en-US" dirty="0"/>
              <a:t>Pearsons Correlation:  -0.4881</a:t>
            </a:r>
          </a:p>
        </p:txBody>
      </p:sp>
    </p:spTree>
    <p:extLst>
      <p:ext uri="{BB962C8B-B14F-4D97-AF65-F5344CB8AC3E}">
        <p14:creationId xmlns:p14="http://schemas.microsoft.com/office/powerpoint/2010/main" val="83256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09349F1-D8C9-D31C-D546-812E51BE12DB}"/>
              </a:ext>
            </a:extLst>
          </p:cNvPr>
          <p:cNvSpPr>
            <a:spLocks noGrp="1"/>
          </p:cNvSpPr>
          <p:nvPr>
            <p:ph idx="1"/>
          </p:nvPr>
        </p:nvSpPr>
        <p:spPr>
          <a:xfrm>
            <a:off x="838200" y="1825625"/>
            <a:ext cx="4520609" cy="4351338"/>
          </a:xfrm>
        </p:spPr>
        <p:txBody>
          <a:bodyPr/>
          <a:lstStyle/>
          <a:p>
            <a:r>
              <a:rPr lang="en-US" dirty="0"/>
              <a:t>From looking at the scatter plot, there is not obvious correlation between time spent studying and time spent sleeping each day. </a:t>
            </a:r>
          </a:p>
          <a:p>
            <a:r>
              <a:rPr lang="en-US" dirty="0"/>
              <a:t>The covariance value of 0.0556 and correlation coefficient of 0.0267 both support this.</a:t>
            </a:r>
          </a:p>
        </p:txBody>
      </p:sp>
      <p:pic>
        <p:nvPicPr>
          <p:cNvPr id="8" name="Content Placeholder 4">
            <a:extLst>
              <a:ext uri="{FF2B5EF4-FFF2-40B4-BE49-F238E27FC236}">
                <a16:creationId xmlns:a16="http://schemas.microsoft.com/office/drawing/2014/main" id="{87B90431-FAC4-675B-937E-067839B265AB}"/>
              </a:ext>
            </a:extLst>
          </p:cNvPr>
          <p:cNvPicPr>
            <a:picLocks noChangeAspect="1"/>
          </p:cNvPicPr>
          <p:nvPr/>
        </p:nvPicPr>
        <p:blipFill>
          <a:blip r:embed="rId2"/>
          <a:stretch>
            <a:fillRect/>
          </a:stretch>
        </p:blipFill>
        <p:spPr>
          <a:xfrm>
            <a:off x="5390375" y="1690689"/>
            <a:ext cx="6801625" cy="5167312"/>
          </a:xfrm>
          <a:prstGeom prst="rect">
            <a:avLst/>
          </a:prstGeom>
        </p:spPr>
      </p:pic>
      <p:sp>
        <p:nvSpPr>
          <p:cNvPr id="9" name="TextBox 8">
            <a:extLst>
              <a:ext uri="{FF2B5EF4-FFF2-40B4-BE49-F238E27FC236}">
                <a16:creationId xmlns:a16="http://schemas.microsoft.com/office/drawing/2014/main" id="{97079A1D-D3E5-3466-1CE6-082326A8B742}"/>
              </a:ext>
            </a:extLst>
          </p:cNvPr>
          <p:cNvSpPr txBox="1"/>
          <p:nvPr/>
        </p:nvSpPr>
        <p:spPr>
          <a:xfrm>
            <a:off x="6506817" y="477078"/>
            <a:ext cx="5552661" cy="646331"/>
          </a:xfrm>
          <a:prstGeom prst="rect">
            <a:avLst/>
          </a:prstGeom>
          <a:noFill/>
        </p:spPr>
        <p:txBody>
          <a:bodyPr wrap="square" rtlCol="0">
            <a:spAutoFit/>
          </a:bodyPr>
          <a:lstStyle/>
          <a:p>
            <a:r>
              <a:rPr lang="en-US" dirty="0"/>
              <a:t>Covariance:  0.0556</a:t>
            </a:r>
          </a:p>
          <a:p>
            <a:r>
              <a:rPr lang="en-US" dirty="0"/>
              <a:t>Pearsons Correlation:  0.0267</a:t>
            </a:r>
          </a:p>
        </p:txBody>
      </p:sp>
      <p:sp>
        <p:nvSpPr>
          <p:cNvPr id="12" name="Title 1">
            <a:extLst>
              <a:ext uri="{FF2B5EF4-FFF2-40B4-BE49-F238E27FC236}">
                <a16:creationId xmlns:a16="http://schemas.microsoft.com/office/drawing/2014/main" id="{2DDFC852-074C-D109-C7E3-2701610659E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Scatter Plots</a:t>
            </a:r>
            <a:br>
              <a:rPr lang="en-US" dirty="0"/>
            </a:br>
            <a:r>
              <a:rPr lang="en-US" sz="2800" dirty="0"/>
              <a:t>Sleep vs Study Time</a:t>
            </a:r>
            <a:endParaRPr lang="en-US" dirty="0"/>
          </a:p>
        </p:txBody>
      </p:sp>
    </p:spTree>
    <p:extLst>
      <p:ext uri="{BB962C8B-B14F-4D97-AF65-F5344CB8AC3E}">
        <p14:creationId xmlns:p14="http://schemas.microsoft.com/office/powerpoint/2010/main" val="72706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0BCA-16E3-9A1B-763C-50B789BCED56}"/>
              </a:ext>
            </a:extLst>
          </p:cNvPr>
          <p:cNvSpPr>
            <a:spLocks noGrp="1"/>
          </p:cNvSpPr>
          <p:nvPr>
            <p:ph type="title"/>
          </p:nvPr>
        </p:nvSpPr>
        <p:spPr/>
        <p:txBody>
          <a:bodyPr/>
          <a:lstStyle/>
          <a:p>
            <a:r>
              <a:rPr lang="en-US" dirty="0"/>
              <a:t>Hypothesis Test – Difference in Means</a:t>
            </a:r>
          </a:p>
        </p:txBody>
      </p:sp>
      <p:sp>
        <p:nvSpPr>
          <p:cNvPr id="3" name="Content Placeholder 2">
            <a:extLst>
              <a:ext uri="{FF2B5EF4-FFF2-40B4-BE49-F238E27FC236}">
                <a16:creationId xmlns:a16="http://schemas.microsoft.com/office/drawing/2014/main" id="{41282ECA-9DA8-FEAE-7162-FE60C95DB61D}"/>
              </a:ext>
            </a:extLst>
          </p:cNvPr>
          <p:cNvSpPr>
            <a:spLocks noGrp="1"/>
          </p:cNvSpPr>
          <p:nvPr>
            <p:ph idx="1"/>
          </p:nvPr>
        </p:nvSpPr>
        <p:spPr>
          <a:xfrm>
            <a:off x="742949" y="1528763"/>
            <a:ext cx="4347561" cy="5329237"/>
          </a:xfrm>
        </p:spPr>
        <p:txBody>
          <a:bodyPr>
            <a:normAutofit lnSpcReduction="10000"/>
          </a:bodyPr>
          <a:lstStyle/>
          <a:p>
            <a:r>
              <a:rPr lang="en-US" dirty="0"/>
              <a:t>Both p-value tests had a value of 0. While the actual value is likely not 0, the value was likely so small that it rounded to zero.</a:t>
            </a:r>
          </a:p>
          <a:p>
            <a:r>
              <a:rPr lang="en-US" dirty="0"/>
              <a:t>This p-value shows that the results shown are not just from coincidence and the variables are almost always related.</a:t>
            </a:r>
          </a:p>
          <a:p>
            <a:r>
              <a:rPr lang="en-US" dirty="0"/>
              <a:t>We see a steep slope which indicates that most of the values are centered around a specific point. Given the small range of GPA scores, this makes sense.</a:t>
            </a:r>
          </a:p>
          <a:p>
            <a:r>
              <a:rPr lang="en-US" dirty="0"/>
              <a:t>There is also a high observed effect size which means that there is a practical significance to the findings.</a:t>
            </a:r>
          </a:p>
        </p:txBody>
      </p:sp>
      <p:pic>
        <p:nvPicPr>
          <p:cNvPr id="6" name="Content Placeholder 4" descr="A graph with a blue line&#10;&#10;Description automatically generated">
            <a:extLst>
              <a:ext uri="{FF2B5EF4-FFF2-40B4-BE49-F238E27FC236}">
                <a16:creationId xmlns:a16="http://schemas.microsoft.com/office/drawing/2014/main" id="{8C3EA5B9-C1DE-1CD3-6A36-441707902D58}"/>
              </a:ext>
            </a:extLst>
          </p:cNvPr>
          <p:cNvPicPr>
            <a:picLocks noChangeAspect="1"/>
          </p:cNvPicPr>
          <p:nvPr/>
        </p:nvPicPr>
        <p:blipFill>
          <a:blip r:embed="rId2"/>
          <a:stretch>
            <a:fillRect/>
          </a:stretch>
        </p:blipFill>
        <p:spPr>
          <a:xfrm>
            <a:off x="5090511" y="1528763"/>
            <a:ext cx="7101489" cy="5329237"/>
          </a:xfrm>
          <a:prstGeom prst="rect">
            <a:avLst/>
          </a:prstGeom>
        </p:spPr>
      </p:pic>
    </p:spTree>
    <p:extLst>
      <p:ext uri="{BB962C8B-B14F-4D97-AF65-F5344CB8AC3E}">
        <p14:creationId xmlns:p14="http://schemas.microsoft.com/office/powerpoint/2010/main" val="329385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6956-C1CB-0D19-CE02-A5B8036B9996}"/>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1BDC82A9-CCAA-ACCD-A99E-F20903E35312}"/>
              </a:ext>
            </a:extLst>
          </p:cNvPr>
          <p:cNvSpPr>
            <a:spLocks noGrp="1"/>
          </p:cNvSpPr>
          <p:nvPr>
            <p:ph idx="1"/>
          </p:nvPr>
        </p:nvSpPr>
        <p:spPr>
          <a:xfrm>
            <a:off x="714375" y="1571625"/>
            <a:ext cx="5381625" cy="4295775"/>
          </a:xfrm>
        </p:spPr>
        <p:txBody>
          <a:bodyPr/>
          <a:lstStyle/>
          <a:p>
            <a:r>
              <a:rPr lang="en-US" dirty="0"/>
              <a:t>The coefficient of ‘</a:t>
            </a:r>
            <a:r>
              <a:rPr lang="en-US" dirty="0" err="1"/>
              <a:t>ishigh</a:t>
            </a:r>
            <a:r>
              <a:rPr lang="en-US" dirty="0"/>
              <a:t>’ is 1.5792 which means the affect these values have on birthweight is estimated to effect GPA by about 1.5792 points!</a:t>
            </a:r>
          </a:p>
          <a:p>
            <a:r>
              <a:rPr lang="en-US" dirty="0"/>
              <a:t>The p-values for these are 0 which means that this correlation is statistically significant</a:t>
            </a:r>
          </a:p>
          <a:p>
            <a:r>
              <a:rPr lang="en-US" dirty="0"/>
              <a:t>R squared for this model = 0.502 which is higher than R squared for Study Time and Physical Activity separately. This means that both variables together account for more of a variation in GPA.</a:t>
            </a:r>
          </a:p>
        </p:txBody>
      </p:sp>
      <p:pic>
        <p:nvPicPr>
          <p:cNvPr id="6" name="Content Placeholder 4">
            <a:extLst>
              <a:ext uri="{FF2B5EF4-FFF2-40B4-BE49-F238E27FC236}">
                <a16:creationId xmlns:a16="http://schemas.microsoft.com/office/drawing/2014/main" id="{D5AAA5FD-AB8F-93E2-5E72-F000F17C3440}"/>
              </a:ext>
            </a:extLst>
          </p:cNvPr>
          <p:cNvPicPr>
            <a:picLocks noChangeAspect="1"/>
          </p:cNvPicPr>
          <p:nvPr/>
        </p:nvPicPr>
        <p:blipFill>
          <a:blip r:embed="rId2"/>
          <a:stretch>
            <a:fillRect/>
          </a:stretch>
        </p:blipFill>
        <p:spPr>
          <a:xfrm>
            <a:off x="6096000" y="1274357"/>
            <a:ext cx="6096000" cy="5583643"/>
          </a:xfrm>
          <a:prstGeom prst="rect">
            <a:avLst/>
          </a:prstGeom>
        </p:spPr>
      </p:pic>
    </p:spTree>
    <p:extLst>
      <p:ext uri="{BB962C8B-B14F-4D97-AF65-F5344CB8AC3E}">
        <p14:creationId xmlns:p14="http://schemas.microsoft.com/office/powerpoint/2010/main" val="110688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C9540-6C02-4B73-E8B4-07ACEEEB4E38}"/>
              </a:ext>
            </a:extLst>
          </p:cNvPr>
          <p:cNvSpPr>
            <a:spLocks noGrp="1"/>
          </p:cNvSpPr>
          <p:nvPr>
            <p:ph idx="1"/>
          </p:nvPr>
        </p:nvSpPr>
        <p:spPr>
          <a:xfrm>
            <a:off x="838200" y="1690688"/>
            <a:ext cx="10515600" cy="1160463"/>
          </a:xfrm>
        </p:spPr>
        <p:txBody>
          <a:bodyPr>
            <a:normAutofit fontScale="85000" lnSpcReduction="20000"/>
          </a:bodyPr>
          <a:lstStyle/>
          <a:p>
            <a:pPr marL="0" indent="0">
              <a:buNone/>
            </a:pPr>
            <a:r>
              <a:rPr lang="en-US" sz="3900" dirty="0"/>
              <a:t>Statistical Question</a:t>
            </a:r>
          </a:p>
          <a:p>
            <a:r>
              <a:rPr lang="en-US" sz="2800" dirty="0"/>
              <a:t>How is the academic success of a student affected by how they spend their time outside of class?</a:t>
            </a:r>
          </a:p>
        </p:txBody>
      </p:sp>
      <p:sp>
        <p:nvSpPr>
          <p:cNvPr id="8" name="Content Placeholder 2">
            <a:extLst>
              <a:ext uri="{FF2B5EF4-FFF2-40B4-BE49-F238E27FC236}">
                <a16:creationId xmlns:a16="http://schemas.microsoft.com/office/drawing/2014/main" id="{937DAB8D-488D-6DEE-6237-5627A6D4CED8}"/>
              </a:ext>
            </a:extLst>
          </p:cNvPr>
          <p:cNvSpPr txBox="1">
            <a:spLocks/>
          </p:cNvSpPr>
          <p:nvPr/>
        </p:nvSpPr>
        <p:spPr>
          <a:xfrm>
            <a:off x="838200" y="3624263"/>
            <a:ext cx="10515600" cy="1543049"/>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3900" dirty="0"/>
              <a:t>Hypothesis</a:t>
            </a:r>
          </a:p>
          <a:p>
            <a:r>
              <a:rPr lang="en-US" sz="2800" dirty="0"/>
              <a:t>If a student spend more time outside of class working on assignments and studying, their academic success (GPA) will be higher than those that spend their time on activities not related to course material.</a:t>
            </a:r>
          </a:p>
        </p:txBody>
      </p:sp>
    </p:spTree>
    <p:extLst>
      <p:ext uri="{BB962C8B-B14F-4D97-AF65-F5344CB8AC3E}">
        <p14:creationId xmlns:p14="http://schemas.microsoft.com/office/powerpoint/2010/main" val="382999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3F3E-1E53-F4AA-4FD8-D8E38B72C123}"/>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F0C205E-67CC-CA9C-EDD5-BA4F5A4BC1A7}"/>
              </a:ext>
            </a:extLst>
          </p:cNvPr>
          <p:cNvSpPr>
            <a:spLocks noGrp="1"/>
          </p:cNvSpPr>
          <p:nvPr>
            <p:ph idx="1"/>
          </p:nvPr>
        </p:nvSpPr>
        <p:spPr/>
        <p:txBody>
          <a:bodyPr/>
          <a:lstStyle/>
          <a:p>
            <a:r>
              <a:rPr lang="en-US" dirty="0"/>
              <a:t>Study Hours Per Day</a:t>
            </a:r>
          </a:p>
          <a:p>
            <a:r>
              <a:rPr lang="en-US" dirty="0"/>
              <a:t>Extracurricular Hours Per Day</a:t>
            </a:r>
          </a:p>
          <a:p>
            <a:r>
              <a:rPr lang="en-US" dirty="0"/>
              <a:t>Sleep Hours Per Day </a:t>
            </a:r>
          </a:p>
          <a:p>
            <a:r>
              <a:rPr lang="en-US" dirty="0"/>
              <a:t>Social Hours Per Day </a:t>
            </a:r>
          </a:p>
          <a:p>
            <a:r>
              <a:rPr lang="en-US" dirty="0"/>
              <a:t>Physical Hours Per Day </a:t>
            </a:r>
          </a:p>
          <a:p>
            <a:r>
              <a:rPr lang="en-US" dirty="0"/>
              <a:t>GPA </a:t>
            </a:r>
          </a:p>
        </p:txBody>
      </p:sp>
    </p:spTree>
    <p:extLst>
      <p:ext uri="{BB962C8B-B14F-4D97-AF65-F5344CB8AC3E}">
        <p14:creationId xmlns:p14="http://schemas.microsoft.com/office/powerpoint/2010/main" val="333364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25BE-9F21-7353-9C19-4004EC337A8D}"/>
              </a:ext>
            </a:extLst>
          </p:cNvPr>
          <p:cNvSpPr>
            <a:spLocks noGrp="1"/>
          </p:cNvSpPr>
          <p:nvPr>
            <p:ph type="title"/>
          </p:nvPr>
        </p:nvSpPr>
        <p:spPr/>
        <p:txBody>
          <a:bodyPr/>
          <a:lstStyle/>
          <a:p>
            <a:r>
              <a:rPr lang="en-US" dirty="0"/>
              <a:t>Study Hours Per Day</a:t>
            </a:r>
          </a:p>
        </p:txBody>
      </p:sp>
      <p:sp>
        <p:nvSpPr>
          <p:cNvPr id="3" name="Content Placeholder 2">
            <a:extLst>
              <a:ext uri="{FF2B5EF4-FFF2-40B4-BE49-F238E27FC236}">
                <a16:creationId xmlns:a16="http://schemas.microsoft.com/office/drawing/2014/main" id="{C1F45652-CB93-5818-8829-7C01B4F342DC}"/>
              </a:ext>
            </a:extLst>
          </p:cNvPr>
          <p:cNvSpPr>
            <a:spLocks noGrp="1"/>
          </p:cNvSpPr>
          <p:nvPr>
            <p:ph idx="1"/>
          </p:nvPr>
        </p:nvSpPr>
        <p:spPr>
          <a:xfrm>
            <a:off x="714375" y="1803539"/>
            <a:ext cx="4386263" cy="3528252"/>
          </a:xfrm>
        </p:spPr>
        <p:txBody>
          <a:bodyPr>
            <a:normAutofit/>
          </a:bodyPr>
          <a:lstStyle/>
          <a:p>
            <a:r>
              <a:rPr lang="en-US" dirty="0"/>
              <a:t>Average number of hours spent studying, per student, each day</a:t>
            </a:r>
          </a:p>
          <a:p>
            <a:r>
              <a:rPr lang="en-US" dirty="0"/>
              <a:t>Mean = 7.4758</a:t>
            </a:r>
          </a:p>
          <a:p>
            <a:r>
              <a:rPr lang="en-US" dirty="0"/>
              <a:t>Mode = 6.3 </a:t>
            </a:r>
          </a:p>
          <a:p>
            <a:r>
              <a:rPr lang="en-US" dirty="0"/>
              <a:t>Variance= 2.0274</a:t>
            </a:r>
          </a:p>
          <a:p>
            <a:r>
              <a:rPr lang="en-US" dirty="0"/>
              <a:t>SD = 1.4238</a:t>
            </a:r>
          </a:p>
          <a:p>
            <a:r>
              <a:rPr lang="en-US" dirty="0"/>
              <a:t>Tails =</a:t>
            </a:r>
          </a:p>
        </p:txBody>
      </p:sp>
      <p:pic>
        <p:nvPicPr>
          <p:cNvPr id="5" name="Picture 4" descr="A graph of a number of hours per day&#10;&#10;Description automatically generated">
            <a:extLst>
              <a:ext uri="{FF2B5EF4-FFF2-40B4-BE49-F238E27FC236}">
                <a16:creationId xmlns:a16="http://schemas.microsoft.com/office/drawing/2014/main" id="{E438F5FF-6835-60E8-DD6B-FA57C972A97C}"/>
              </a:ext>
            </a:extLst>
          </p:cNvPr>
          <p:cNvPicPr>
            <a:picLocks noChangeAspect="1"/>
          </p:cNvPicPr>
          <p:nvPr/>
        </p:nvPicPr>
        <p:blipFill>
          <a:blip r:embed="rId2"/>
          <a:stretch>
            <a:fillRect/>
          </a:stretch>
        </p:blipFill>
        <p:spPr>
          <a:xfrm>
            <a:off x="5100638" y="1327676"/>
            <a:ext cx="7024688" cy="5530324"/>
          </a:xfrm>
          <a:prstGeom prst="rect">
            <a:avLst/>
          </a:prstGeom>
        </p:spPr>
      </p:pic>
      <p:pic>
        <p:nvPicPr>
          <p:cNvPr id="9" name="Picture 8" descr="A number and numbers on a white background&#10;&#10;Description automatically generated">
            <a:extLst>
              <a:ext uri="{FF2B5EF4-FFF2-40B4-BE49-F238E27FC236}">
                <a16:creationId xmlns:a16="http://schemas.microsoft.com/office/drawing/2014/main" id="{05018DE1-EA32-1BD8-B7AA-9EADCA6A274D}"/>
              </a:ext>
            </a:extLst>
          </p:cNvPr>
          <p:cNvPicPr>
            <a:picLocks noChangeAspect="1"/>
          </p:cNvPicPr>
          <p:nvPr/>
        </p:nvPicPr>
        <p:blipFill>
          <a:blip r:embed="rId3"/>
          <a:stretch>
            <a:fillRect/>
          </a:stretch>
        </p:blipFill>
        <p:spPr>
          <a:xfrm>
            <a:off x="1147764" y="4977295"/>
            <a:ext cx="1206500" cy="1117600"/>
          </a:xfrm>
          <a:prstGeom prst="rect">
            <a:avLst/>
          </a:prstGeom>
        </p:spPr>
      </p:pic>
      <p:pic>
        <p:nvPicPr>
          <p:cNvPr id="11" name="Picture 10" descr="A number of years and numbers&#10;&#10;Description automatically generated with medium confidence">
            <a:extLst>
              <a:ext uri="{FF2B5EF4-FFF2-40B4-BE49-F238E27FC236}">
                <a16:creationId xmlns:a16="http://schemas.microsoft.com/office/drawing/2014/main" id="{1CB82DBD-CAE4-BCEF-AF72-60AEF3CC9B0E}"/>
              </a:ext>
            </a:extLst>
          </p:cNvPr>
          <p:cNvPicPr>
            <a:picLocks noChangeAspect="1"/>
          </p:cNvPicPr>
          <p:nvPr/>
        </p:nvPicPr>
        <p:blipFill>
          <a:blip r:embed="rId4"/>
          <a:stretch>
            <a:fillRect/>
          </a:stretch>
        </p:blipFill>
        <p:spPr>
          <a:xfrm>
            <a:off x="2687639" y="5016500"/>
            <a:ext cx="1257300" cy="1155700"/>
          </a:xfrm>
          <a:prstGeom prst="rect">
            <a:avLst/>
          </a:prstGeom>
        </p:spPr>
      </p:pic>
    </p:spTree>
    <p:extLst>
      <p:ext uri="{BB962C8B-B14F-4D97-AF65-F5344CB8AC3E}">
        <p14:creationId xmlns:p14="http://schemas.microsoft.com/office/powerpoint/2010/main" val="121380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CEAC-1FDD-363E-C33B-FF2DF3EA4429}"/>
              </a:ext>
            </a:extLst>
          </p:cNvPr>
          <p:cNvSpPr>
            <a:spLocks noGrp="1"/>
          </p:cNvSpPr>
          <p:nvPr>
            <p:ph type="title"/>
          </p:nvPr>
        </p:nvSpPr>
        <p:spPr/>
        <p:txBody>
          <a:bodyPr/>
          <a:lstStyle/>
          <a:p>
            <a:r>
              <a:rPr lang="en-US" dirty="0"/>
              <a:t>Extracurricular Hours Per Day</a:t>
            </a:r>
          </a:p>
        </p:txBody>
      </p:sp>
      <p:sp>
        <p:nvSpPr>
          <p:cNvPr id="3" name="Content Placeholder 2">
            <a:extLst>
              <a:ext uri="{FF2B5EF4-FFF2-40B4-BE49-F238E27FC236}">
                <a16:creationId xmlns:a16="http://schemas.microsoft.com/office/drawing/2014/main" id="{0D8D2AAD-AC58-C1DD-ED8B-A9244C3E31B3}"/>
              </a:ext>
            </a:extLst>
          </p:cNvPr>
          <p:cNvSpPr>
            <a:spLocks noGrp="1"/>
          </p:cNvSpPr>
          <p:nvPr>
            <p:ph idx="1"/>
          </p:nvPr>
        </p:nvSpPr>
        <p:spPr>
          <a:xfrm>
            <a:off x="728663" y="1870075"/>
            <a:ext cx="4114800" cy="3117849"/>
          </a:xfrm>
        </p:spPr>
        <p:txBody>
          <a:bodyPr>
            <a:normAutofit lnSpcReduction="10000"/>
          </a:bodyPr>
          <a:lstStyle/>
          <a:p>
            <a:r>
              <a:rPr lang="en-US" dirty="0"/>
              <a:t>Average number of hours spent participating in extracurricular activities, per student, each day</a:t>
            </a:r>
          </a:p>
          <a:p>
            <a:r>
              <a:rPr lang="en-US" dirty="0"/>
              <a:t>Mean = 1.9901</a:t>
            </a:r>
          </a:p>
          <a:p>
            <a:r>
              <a:rPr lang="en-US" dirty="0"/>
              <a:t>Mode = 1.6</a:t>
            </a:r>
          </a:p>
          <a:p>
            <a:r>
              <a:rPr lang="en-US" dirty="0"/>
              <a:t>Variance = 1.33</a:t>
            </a:r>
            <a:r>
              <a:rPr lang="en-US" i="1" dirty="0"/>
              <a:t>6</a:t>
            </a:r>
          </a:p>
          <a:p>
            <a:r>
              <a:rPr lang="en-US" dirty="0"/>
              <a:t>SD = 1.1559</a:t>
            </a:r>
          </a:p>
          <a:p>
            <a:r>
              <a:rPr lang="en-US" dirty="0"/>
              <a:t>Tails =</a:t>
            </a:r>
          </a:p>
          <a:p>
            <a:endParaRPr lang="en-US" dirty="0"/>
          </a:p>
        </p:txBody>
      </p:sp>
      <p:pic>
        <p:nvPicPr>
          <p:cNvPr id="7" name="Content Placeholder 4">
            <a:extLst>
              <a:ext uri="{FF2B5EF4-FFF2-40B4-BE49-F238E27FC236}">
                <a16:creationId xmlns:a16="http://schemas.microsoft.com/office/drawing/2014/main" id="{FC5BD265-1863-FE11-EE2C-896E59190670}"/>
              </a:ext>
            </a:extLst>
          </p:cNvPr>
          <p:cNvPicPr>
            <a:picLocks noChangeAspect="1"/>
          </p:cNvPicPr>
          <p:nvPr/>
        </p:nvPicPr>
        <p:blipFill>
          <a:blip r:embed="rId2"/>
          <a:stretch>
            <a:fillRect/>
          </a:stretch>
        </p:blipFill>
        <p:spPr>
          <a:xfrm>
            <a:off x="4843463" y="1520383"/>
            <a:ext cx="7348537" cy="5337617"/>
          </a:xfrm>
          <a:prstGeom prst="rect">
            <a:avLst/>
          </a:prstGeom>
        </p:spPr>
      </p:pic>
      <p:pic>
        <p:nvPicPr>
          <p:cNvPr id="12" name="Picture 11" descr="A number of numbers on a white background&#10;&#10;Description automatically generated">
            <a:extLst>
              <a:ext uri="{FF2B5EF4-FFF2-40B4-BE49-F238E27FC236}">
                <a16:creationId xmlns:a16="http://schemas.microsoft.com/office/drawing/2014/main" id="{3CAF02F1-BA10-038C-9D66-C94C1405B548}"/>
              </a:ext>
            </a:extLst>
          </p:cNvPr>
          <p:cNvPicPr>
            <a:picLocks noChangeAspect="1"/>
          </p:cNvPicPr>
          <p:nvPr/>
        </p:nvPicPr>
        <p:blipFill>
          <a:blip r:embed="rId3"/>
          <a:stretch>
            <a:fillRect/>
          </a:stretch>
        </p:blipFill>
        <p:spPr>
          <a:xfrm>
            <a:off x="1332706" y="5141913"/>
            <a:ext cx="1231900" cy="1092200"/>
          </a:xfrm>
          <a:prstGeom prst="rect">
            <a:avLst/>
          </a:prstGeom>
        </p:spPr>
      </p:pic>
      <p:pic>
        <p:nvPicPr>
          <p:cNvPr id="14" name="Picture 13" descr="A number of numbers and a number of numbers&#10;&#10;Description automatically generated with medium confidence">
            <a:extLst>
              <a:ext uri="{FF2B5EF4-FFF2-40B4-BE49-F238E27FC236}">
                <a16:creationId xmlns:a16="http://schemas.microsoft.com/office/drawing/2014/main" id="{A549A5BE-5C6F-A26A-4183-B33D877EBDE2}"/>
              </a:ext>
            </a:extLst>
          </p:cNvPr>
          <p:cNvPicPr>
            <a:picLocks noChangeAspect="1"/>
          </p:cNvPicPr>
          <p:nvPr/>
        </p:nvPicPr>
        <p:blipFill>
          <a:blip r:embed="rId4"/>
          <a:stretch>
            <a:fillRect/>
          </a:stretch>
        </p:blipFill>
        <p:spPr>
          <a:xfrm>
            <a:off x="2815708" y="5078413"/>
            <a:ext cx="1231900" cy="1155700"/>
          </a:xfrm>
          <a:prstGeom prst="rect">
            <a:avLst/>
          </a:prstGeom>
        </p:spPr>
      </p:pic>
    </p:spTree>
    <p:extLst>
      <p:ext uri="{BB962C8B-B14F-4D97-AF65-F5344CB8AC3E}">
        <p14:creationId xmlns:p14="http://schemas.microsoft.com/office/powerpoint/2010/main" val="244043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5203-475F-3A54-C85C-9D2C9DB64952}"/>
              </a:ext>
            </a:extLst>
          </p:cNvPr>
          <p:cNvSpPr>
            <a:spLocks noGrp="1"/>
          </p:cNvSpPr>
          <p:nvPr>
            <p:ph type="title"/>
          </p:nvPr>
        </p:nvSpPr>
        <p:spPr/>
        <p:txBody>
          <a:bodyPr/>
          <a:lstStyle/>
          <a:p>
            <a:r>
              <a:rPr lang="en-US" dirty="0"/>
              <a:t>Sleep Hours Per Day</a:t>
            </a:r>
          </a:p>
        </p:txBody>
      </p:sp>
      <p:sp>
        <p:nvSpPr>
          <p:cNvPr id="3" name="Content Placeholder 2">
            <a:extLst>
              <a:ext uri="{FF2B5EF4-FFF2-40B4-BE49-F238E27FC236}">
                <a16:creationId xmlns:a16="http://schemas.microsoft.com/office/drawing/2014/main" id="{8EEBCD9D-E8CD-597D-75CE-9FB0C2410B1D}"/>
              </a:ext>
            </a:extLst>
          </p:cNvPr>
          <p:cNvSpPr>
            <a:spLocks noGrp="1"/>
          </p:cNvSpPr>
          <p:nvPr>
            <p:ph idx="1"/>
          </p:nvPr>
        </p:nvSpPr>
        <p:spPr>
          <a:xfrm>
            <a:off x="714375" y="1884759"/>
            <a:ext cx="4052886" cy="3174999"/>
          </a:xfrm>
        </p:spPr>
        <p:txBody>
          <a:bodyPr>
            <a:normAutofit/>
          </a:bodyPr>
          <a:lstStyle/>
          <a:p>
            <a:r>
              <a:rPr lang="en-US" dirty="0"/>
              <a:t>Average number of hours spent sleeping, per student, each day</a:t>
            </a:r>
          </a:p>
          <a:p>
            <a:r>
              <a:rPr lang="en-US" dirty="0"/>
              <a:t>Mean = 8.0</a:t>
            </a:r>
          </a:p>
          <a:p>
            <a:r>
              <a:rPr lang="en-US" dirty="0"/>
              <a:t>Mode = 9.2</a:t>
            </a:r>
          </a:p>
          <a:p>
            <a:r>
              <a:rPr lang="en-US" dirty="0"/>
              <a:t>Variance = 2.1344</a:t>
            </a:r>
          </a:p>
          <a:p>
            <a:r>
              <a:rPr lang="en-US" dirty="0"/>
              <a:t>SD = 1.4609</a:t>
            </a:r>
          </a:p>
          <a:p>
            <a:r>
              <a:rPr lang="en-US" dirty="0"/>
              <a:t>Tails =</a:t>
            </a:r>
          </a:p>
        </p:txBody>
      </p:sp>
      <p:pic>
        <p:nvPicPr>
          <p:cNvPr id="6" name="Content Placeholder 4" descr="A graph of a sleep&#10;&#10;Description automatically generated">
            <a:extLst>
              <a:ext uri="{FF2B5EF4-FFF2-40B4-BE49-F238E27FC236}">
                <a16:creationId xmlns:a16="http://schemas.microsoft.com/office/drawing/2014/main" id="{78926626-4910-C403-93DB-4924A5CD63F0}"/>
              </a:ext>
            </a:extLst>
          </p:cNvPr>
          <p:cNvPicPr>
            <a:picLocks noChangeAspect="1"/>
          </p:cNvPicPr>
          <p:nvPr/>
        </p:nvPicPr>
        <p:blipFill>
          <a:blip r:embed="rId2"/>
          <a:stretch>
            <a:fillRect/>
          </a:stretch>
        </p:blipFill>
        <p:spPr>
          <a:xfrm>
            <a:off x="4800600" y="1359208"/>
            <a:ext cx="7391400" cy="5498792"/>
          </a:xfrm>
          <a:prstGeom prst="rect">
            <a:avLst/>
          </a:prstGeom>
        </p:spPr>
      </p:pic>
      <p:pic>
        <p:nvPicPr>
          <p:cNvPr id="10" name="Picture 9" descr="A number and numbers on a white background&#10;&#10;Description automatically generated">
            <a:extLst>
              <a:ext uri="{FF2B5EF4-FFF2-40B4-BE49-F238E27FC236}">
                <a16:creationId xmlns:a16="http://schemas.microsoft.com/office/drawing/2014/main" id="{E0376F58-A276-0666-9A97-C74A638F83B5}"/>
              </a:ext>
            </a:extLst>
          </p:cNvPr>
          <p:cNvPicPr>
            <a:picLocks noChangeAspect="1"/>
          </p:cNvPicPr>
          <p:nvPr/>
        </p:nvPicPr>
        <p:blipFill>
          <a:blip r:embed="rId3"/>
          <a:stretch>
            <a:fillRect/>
          </a:stretch>
        </p:blipFill>
        <p:spPr>
          <a:xfrm>
            <a:off x="1370408" y="5006975"/>
            <a:ext cx="1181100" cy="1117600"/>
          </a:xfrm>
          <a:prstGeom prst="rect">
            <a:avLst/>
          </a:prstGeom>
        </p:spPr>
      </p:pic>
      <p:pic>
        <p:nvPicPr>
          <p:cNvPr id="12" name="Picture 11" descr="A number of numbers on a white background&#10;&#10;Description automatically generated">
            <a:extLst>
              <a:ext uri="{FF2B5EF4-FFF2-40B4-BE49-F238E27FC236}">
                <a16:creationId xmlns:a16="http://schemas.microsoft.com/office/drawing/2014/main" id="{9BEAD6D2-DDBD-4F91-B4FE-43266D495653}"/>
              </a:ext>
            </a:extLst>
          </p:cNvPr>
          <p:cNvPicPr>
            <a:picLocks noChangeAspect="1"/>
          </p:cNvPicPr>
          <p:nvPr/>
        </p:nvPicPr>
        <p:blipFill>
          <a:blip r:embed="rId4"/>
          <a:stretch>
            <a:fillRect/>
          </a:stretch>
        </p:blipFill>
        <p:spPr>
          <a:xfrm>
            <a:off x="2907505" y="4992291"/>
            <a:ext cx="1181100" cy="1079500"/>
          </a:xfrm>
          <a:prstGeom prst="rect">
            <a:avLst/>
          </a:prstGeom>
        </p:spPr>
      </p:pic>
    </p:spTree>
    <p:extLst>
      <p:ext uri="{BB962C8B-B14F-4D97-AF65-F5344CB8AC3E}">
        <p14:creationId xmlns:p14="http://schemas.microsoft.com/office/powerpoint/2010/main" val="114366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0102-84EA-E7DC-D8F9-3B0DAD563ADE}"/>
              </a:ext>
            </a:extLst>
          </p:cNvPr>
          <p:cNvSpPr>
            <a:spLocks noGrp="1"/>
          </p:cNvSpPr>
          <p:nvPr>
            <p:ph type="title"/>
          </p:nvPr>
        </p:nvSpPr>
        <p:spPr/>
        <p:txBody>
          <a:bodyPr/>
          <a:lstStyle/>
          <a:p>
            <a:r>
              <a:rPr lang="en-US" dirty="0"/>
              <a:t>Social Hours Per Day</a:t>
            </a:r>
          </a:p>
        </p:txBody>
      </p:sp>
      <p:sp>
        <p:nvSpPr>
          <p:cNvPr id="3" name="Content Placeholder 2">
            <a:extLst>
              <a:ext uri="{FF2B5EF4-FFF2-40B4-BE49-F238E27FC236}">
                <a16:creationId xmlns:a16="http://schemas.microsoft.com/office/drawing/2014/main" id="{01DAF52A-A088-D834-EF14-E715A37AB78B}"/>
              </a:ext>
            </a:extLst>
          </p:cNvPr>
          <p:cNvSpPr>
            <a:spLocks noGrp="1"/>
          </p:cNvSpPr>
          <p:nvPr>
            <p:ph idx="1"/>
          </p:nvPr>
        </p:nvSpPr>
        <p:spPr>
          <a:xfrm>
            <a:off x="714375" y="1825626"/>
            <a:ext cx="4114800" cy="3338511"/>
          </a:xfrm>
        </p:spPr>
        <p:txBody>
          <a:bodyPr>
            <a:normAutofit/>
          </a:bodyPr>
          <a:lstStyle/>
          <a:p>
            <a:r>
              <a:rPr lang="en-US" dirty="0"/>
              <a:t>Average number of hours spent on social activities, per student, each day</a:t>
            </a:r>
          </a:p>
          <a:p>
            <a:r>
              <a:rPr lang="en-US" dirty="0"/>
              <a:t>Mean = 2.7046</a:t>
            </a:r>
          </a:p>
          <a:p>
            <a:r>
              <a:rPr lang="en-US" dirty="0"/>
              <a:t>Mode = 0.3</a:t>
            </a:r>
          </a:p>
          <a:p>
            <a:r>
              <a:rPr lang="en-US" dirty="0"/>
              <a:t>Variance = 2.8512</a:t>
            </a:r>
          </a:p>
          <a:p>
            <a:r>
              <a:rPr lang="en-US" dirty="0"/>
              <a:t>SD = 1.6885</a:t>
            </a:r>
          </a:p>
          <a:p>
            <a:r>
              <a:rPr lang="en-US" dirty="0"/>
              <a:t>Tails = </a:t>
            </a:r>
          </a:p>
        </p:txBody>
      </p:sp>
      <p:pic>
        <p:nvPicPr>
          <p:cNvPr id="5" name="Picture 4" descr="A graph of a bar chart&#10;&#10;Description automatically generated with medium confidence">
            <a:extLst>
              <a:ext uri="{FF2B5EF4-FFF2-40B4-BE49-F238E27FC236}">
                <a16:creationId xmlns:a16="http://schemas.microsoft.com/office/drawing/2014/main" id="{407E9288-03E7-CFD1-FDCC-BF8A9EC4B9B1}"/>
              </a:ext>
            </a:extLst>
          </p:cNvPr>
          <p:cNvPicPr>
            <a:picLocks noChangeAspect="1"/>
          </p:cNvPicPr>
          <p:nvPr/>
        </p:nvPicPr>
        <p:blipFill>
          <a:blip r:embed="rId2"/>
          <a:stretch>
            <a:fillRect/>
          </a:stretch>
        </p:blipFill>
        <p:spPr>
          <a:xfrm>
            <a:off x="4829175" y="1264444"/>
            <a:ext cx="7366000" cy="5473700"/>
          </a:xfrm>
          <a:prstGeom prst="rect">
            <a:avLst/>
          </a:prstGeom>
        </p:spPr>
      </p:pic>
      <p:pic>
        <p:nvPicPr>
          <p:cNvPr id="9" name="Picture 8" descr="A number in a row&#10;&#10;Description automatically generated with medium confidence">
            <a:extLst>
              <a:ext uri="{FF2B5EF4-FFF2-40B4-BE49-F238E27FC236}">
                <a16:creationId xmlns:a16="http://schemas.microsoft.com/office/drawing/2014/main" id="{4DC1E906-9BF7-D4CD-01D0-0E300A8D4379}"/>
              </a:ext>
            </a:extLst>
          </p:cNvPr>
          <p:cNvPicPr>
            <a:picLocks noChangeAspect="1"/>
          </p:cNvPicPr>
          <p:nvPr/>
        </p:nvPicPr>
        <p:blipFill>
          <a:blip r:embed="rId3"/>
          <a:stretch>
            <a:fillRect/>
          </a:stretch>
        </p:blipFill>
        <p:spPr>
          <a:xfrm>
            <a:off x="1328738" y="5145881"/>
            <a:ext cx="1181100" cy="1104900"/>
          </a:xfrm>
          <a:prstGeom prst="rect">
            <a:avLst/>
          </a:prstGeom>
        </p:spPr>
      </p:pic>
      <p:pic>
        <p:nvPicPr>
          <p:cNvPr id="11" name="Picture 10" descr="A number of numbers on a white background&#10;&#10;Description automatically generated">
            <a:extLst>
              <a:ext uri="{FF2B5EF4-FFF2-40B4-BE49-F238E27FC236}">
                <a16:creationId xmlns:a16="http://schemas.microsoft.com/office/drawing/2014/main" id="{341F7777-431F-B059-DB28-E0BCCB2E83F9}"/>
              </a:ext>
            </a:extLst>
          </p:cNvPr>
          <p:cNvPicPr>
            <a:picLocks noChangeAspect="1"/>
          </p:cNvPicPr>
          <p:nvPr/>
        </p:nvPicPr>
        <p:blipFill>
          <a:blip r:embed="rId4"/>
          <a:stretch>
            <a:fillRect/>
          </a:stretch>
        </p:blipFill>
        <p:spPr>
          <a:xfrm>
            <a:off x="2887490" y="5145881"/>
            <a:ext cx="1206500" cy="1104900"/>
          </a:xfrm>
          <a:prstGeom prst="rect">
            <a:avLst/>
          </a:prstGeom>
        </p:spPr>
      </p:pic>
    </p:spTree>
    <p:extLst>
      <p:ext uri="{BB962C8B-B14F-4D97-AF65-F5344CB8AC3E}">
        <p14:creationId xmlns:p14="http://schemas.microsoft.com/office/powerpoint/2010/main" val="423884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65AC-B97F-8388-5790-E5C1A544A058}"/>
              </a:ext>
            </a:extLst>
          </p:cNvPr>
          <p:cNvSpPr>
            <a:spLocks noGrp="1"/>
          </p:cNvSpPr>
          <p:nvPr>
            <p:ph type="title"/>
          </p:nvPr>
        </p:nvSpPr>
        <p:spPr/>
        <p:txBody>
          <a:bodyPr/>
          <a:lstStyle/>
          <a:p>
            <a:r>
              <a:rPr lang="en-US" dirty="0"/>
              <a:t>Physical Hours Per Day</a:t>
            </a:r>
          </a:p>
        </p:txBody>
      </p:sp>
      <p:sp>
        <p:nvSpPr>
          <p:cNvPr id="3" name="Content Placeholder 2">
            <a:extLst>
              <a:ext uri="{FF2B5EF4-FFF2-40B4-BE49-F238E27FC236}">
                <a16:creationId xmlns:a16="http://schemas.microsoft.com/office/drawing/2014/main" id="{B810A8A0-2E08-3E94-74D6-E33657AED50B}"/>
              </a:ext>
            </a:extLst>
          </p:cNvPr>
          <p:cNvSpPr>
            <a:spLocks noGrp="1"/>
          </p:cNvSpPr>
          <p:nvPr>
            <p:ph idx="1"/>
          </p:nvPr>
        </p:nvSpPr>
        <p:spPr>
          <a:xfrm>
            <a:off x="700088" y="1825626"/>
            <a:ext cx="4176712" cy="3702152"/>
          </a:xfrm>
        </p:spPr>
        <p:txBody>
          <a:bodyPr>
            <a:normAutofit/>
          </a:bodyPr>
          <a:lstStyle/>
          <a:p>
            <a:r>
              <a:rPr lang="en-US" dirty="0"/>
              <a:t>Average number of hours spent on physical activity, per student, each day</a:t>
            </a:r>
          </a:p>
          <a:p>
            <a:r>
              <a:rPr lang="en-US" dirty="0"/>
              <a:t>Mean = 4.328</a:t>
            </a:r>
          </a:p>
          <a:p>
            <a:r>
              <a:rPr lang="en-US" dirty="0"/>
              <a:t>Mode = 4.3</a:t>
            </a:r>
          </a:p>
          <a:p>
            <a:r>
              <a:rPr lang="en-US" dirty="0"/>
              <a:t>Variance = 6.3207</a:t>
            </a:r>
          </a:p>
          <a:p>
            <a:r>
              <a:rPr lang="en-US" dirty="0"/>
              <a:t>SD = 2.5141</a:t>
            </a:r>
          </a:p>
          <a:p>
            <a:r>
              <a:rPr lang="en-US" dirty="0"/>
              <a:t>Tails = </a:t>
            </a:r>
          </a:p>
        </p:txBody>
      </p:sp>
      <p:pic>
        <p:nvPicPr>
          <p:cNvPr id="5" name="Picture 4" descr="A graph of a number of hours per day&#10;&#10;Description automatically generated">
            <a:extLst>
              <a:ext uri="{FF2B5EF4-FFF2-40B4-BE49-F238E27FC236}">
                <a16:creationId xmlns:a16="http://schemas.microsoft.com/office/drawing/2014/main" id="{8AED288B-E4A5-8370-6B01-D97846903AE4}"/>
              </a:ext>
            </a:extLst>
          </p:cNvPr>
          <p:cNvPicPr>
            <a:picLocks noChangeAspect="1"/>
          </p:cNvPicPr>
          <p:nvPr/>
        </p:nvPicPr>
        <p:blipFill>
          <a:blip r:embed="rId2"/>
          <a:stretch>
            <a:fillRect/>
          </a:stretch>
        </p:blipFill>
        <p:spPr>
          <a:xfrm>
            <a:off x="4876800" y="1277144"/>
            <a:ext cx="7315200" cy="5448300"/>
          </a:xfrm>
          <a:prstGeom prst="rect">
            <a:avLst/>
          </a:prstGeom>
        </p:spPr>
      </p:pic>
      <p:sp>
        <p:nvSpPr>
          <p:cNvPr id="7" name="Rectangular Callout 6">
            <a:extLst>
              <a:ext uri="{FF2B5EF4-FFF2-40B4-BE49-F238E27FC236}">
                <a16:creationId xmlns:a16="http://schemas.microsoft.com/office/drawing/2014/main" id="{DE35CBAD-038F-FE97-C32A-87BEC43690A2}"/>
              </a:ext>
            </a:extLst>
          </p:cNvPr>
          <p:cNvSpPr/>
          <p:nvPr/>
        </p:nvSpPr>
        <p:spPr>
          <a:xfrm>
            <a:off x="6438899" y="57150"/>
            <a:ext cx="5562600" cy="1325563"/>
          </a:xfrm>
          <a:prstGeom prst="wedgeRectCallout">
            <a:avLst/>
          </a:prstGeom>
          <a:noFill/>
          <a:ln>
            <a:solidFill>
              <a:srgbClr val="FF0000"/>
            </a:solidFill>
          </a:ln>
          <a:effectLst>
            <a:glow rad="63500">
              <a:srgbClr val="FF0000">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Anything over 10 hours a day may be an outlier. These most likely occur because of organized sports. It is unlikely that students would be able to maintain this many hours of physical activity and still attend classes. </a:t>
            </a:r>
          </a:p>
          <a:p>
            <a:pPr algn="ctr"/>
            <a:endParaRPr lang="en-US" dirty="0">
              <a:solidFill>
                <a:schemeClr val="tx1"/>
              </a:solidFill>
            </a:endParaRPr>
          </a:p>
        </p:txBody>
      </p:sp>
      <p:pic>
        <p:nvPicPr>
          <p:cNvPr id="13" name="Picture 12" descr="A number with black text&#10;&#10;Description automatically generated with medium confidence">
            <a:extLst>
              <a:ext uri="{FF2B5EF4-FFF2-40B4-BE49-F238E27FC236}">
                <a16:creationId xmlns:a16="http://schemas.microsoft.com/office/drawing/2014/main" id="{1A2B6CF1-49FA-38B5-714A-E8D47E6D189F}"/>
              </a:ext>
            </a:extLst>
          </p:cNvPr>
          <p:cNvPicPr>
            <a:picLocks noChangeAspect="1"/>
          </p:cNvPicPr>
          <p:nvPr/>
        </p:nvPicPr>
        <p:blipFill>
          <a:blip r:embed="rId3"/>
          <a:stretch>
            <a:fillRect/>
          </a:stretch>
        </p:blipFill>
        <p:spPr>
          <a:xfrm>
            <a:off x="1091648" y="5213453"/>
            <a:ext cx="1295400" cy="1092200"/>
          </a:xfrm>
          <a:prstGeom prst="rect">
            <a:avLst/>
          </a:prstGeom>
        </p:spPr>
      </p:pic>
      <p:pic>
        <p:nvPicPr>
          <p:cNvPr id="15" name="Picture 14" descr="A number with black text&#10;&#10;Description automatically generated with medium confidence">
            <a:extLst>
              <a:ext uri="{FF2B5EF4-FFF2-40B4-BE49-F238E27FC236}">
                <a16:creationId xmlns:a16="http://schemas.microsoft.com/office/drawing/2014/main" id="{FFEA2940-44B0-C8E2-0878-C4665C79F1B9}"/>
              </a:ext>
            </a:extLst>
          </p:cNvPr>
          <p:cNvPicPr>
            <a:picLocks noChangeAspect="1"/>
          </p:cNvPicPr>
          <p:nvPr/>
        </p:nvPicPr>
        <p:blipFill>
          <a:blip r:embed="rId4"/>
          <a:stretch>
            <a:fillRect/>
          </a:stretch>
        </p:blipFill>
        <p:spPr>
          <a:xfrm>
            <a:off x="2683082" y="5213453"/>
            <a:ext cx="1282700" cy="1104900"/>
          </a:xfrm>
          <a:prstGeom prst="rect">
            <a:avLst/>
          </a:prstGeom>
        </p:spPr>
      </p:pic>
    </p:spTree>
    <p:extLst>
      <p:ext uri="{BB962C8B-B14F-4D97-AF65-F5344CB8AC3E}">
        <p14:creationId xmlns:p14="http://schemas.microsoft.com/office/powerpoint/2010/main" val="327323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97F2-C33F-EED9-7759-BFB628BDD0F5}"/>
              </a:ext>
            </a:extLst>
          </p:cNvPr>
          <p:cNvSpPr>
            <a:spLocks noGrp="1"/>
          </p:cNvSpPr>
          <p:nvPr>
            <p:ph type="title"/>
          </p:nvPr>
        </p:nvSpPr>
        <p:spPr/>
        <p:txBody>
          <a:bodyPr/>
          <a:lstStyle/>
          <a:p>
            <a:r>
              <a:rPr lang="en-US" dirty="0"/>
              <a:t>GPA</a:t>
            </a:r>
          </a:p>
        </p:txBody>
      </p:sp>
      <p:sp>
        <p:nvSpPr>
          <p:cNvPr id="7" name="Content Placeholder 6">
            <a:extLst>
              <a:ext uri="{FF2B5EF4-FFF2-40B4-BE49-F238E27FC236}">
                <a16:creationId xmlns:a16="http://schemas.microsoft.com/office/drawing/2014/main" id="{5EB45FBE-4ACE-B379-A98D-F57B35F21E5E}"/>
              </a:ext>
            </a:extLst>
          </p:cNvPr>
          <p:cNvSpPr>
            <a:spLocks noGrp="1"/>
          </p:cNvSpPr>
          <p:nvPr>
            <p:ph idx="1"/>
          </p:nvPr>
        </p:nvSpPr>
        <p:spPr>
          <a:xfrm>
            <a:off x="667578" y="1825625"/>
            <a:ext cx="4101519" cy="3609975"/>
          </a:xfrm>
        </p:spPr>
        <p:txBody>
          <a:bodyPr>
            <a:normAutofit/>
          </a:bodyPr>
          <a:lstStyle/>
          <a:p>
            <a:r>
              <a:rPr lang="en-US" dirty="0"/>
              <a:t>Summary of each students average score across all courses</a:t>
            </a:r>
          </a:p>
          <a:p>
            <a:r>
              <a:rPr lang="en-US" dirty="0"/>
              <a:t>Mean = 3.1160</a:t>
            </a:r>
          </a:p>
          <a:p>
            <a:r>
              <a:rPr lang="en-US" dirty="0"/>
              <a:t>Mode = 3.11</a:t>
            </a:r>
          </a:p>
          <a:p>
            <a:r>
              <a:rPr lang="en-US" dirty="0"/>
              <a:t>Variance = 0.0892</a:t>
            </a:r>
          </a:p>
          <a:p>
            <a:r>
              <a:rPr lang="en-US" dirty="0"/>
              <a:t>SD = 0.2987</a:t>
            </a:r>
          </a:p>
          <a:p>
            <a:r>
              <a:rPr lang="en-US" dirty="0"/>
              <a:t>Tails = </a:t>
            </a:r>
          </a:p>
        </p:txBody>
      </p:sp>
      <p:pic>
        <p:nvPicPr>
          <p:cNvPr id="8" name="Content Placeholder 4" descr="A graph of a number of data&#10;&#10;Description automatically generated">
            <a:extLst>
              <a:ext uri="{FF2B5EF4-FFF2-40B4-BE49-F238E27FC236}">
                <a16:creationId xmlns:a16="http://schemas.microsoft.com/office/drawing/2014/main" id="{A92CF54A-F39A-C3C2-1866-6F52904CE955}"/>
              </a:ext>
            </a:extLst>
          </p:cNvPr>
          <p:cNvPicPr>
            <a:picLocks noChangeAspect="1"/>
          </p:cNvPicPr>
          <p:nvPr/>
        </p:nvPicPr>
        <p:blipFill>
          <a:blip r:embed="rId2"/>
          <a:stretch>
            <a:fillRect/>
          </a:stretch>
        </p:blipFill>
        <p:spPr>
          <a:xfrm>
            <a:off x="4769097" y="1443038"/>
            <a:ext cx="7422903" cy="5414962"/>
          </a:xfrm>
          <a:prstGeom prst="rect">
            <a:avLst/>
          </a:prstGeom>
        </p:spPr>
      </p:pic>
      <p:pic>
        <p:nvPicPr>
          <p:cNvPr id="10" name="Picture 9" descr="A number with numbers on it&#10;&#10;Description automatically generated with medium confidence">
            <a:extLst>
              <a:ext uri="{FF2B5EF4-FFF2-40B4-BE49-F238E27FC236}">
                <a16:creationId xmlns:a16="http://schemas.microsoft.com/office/drawing/2014/main" id="{E6D6790B-F7C5-0854-54B4-60651C17318C}"/>
              </a:ext>
            </a:extLst>
          </p:cNvPr>
          <p:cNvPicPr>
            <a:picLocks noChangeAspect="1"/>
          </p:cNvPicPr>
          <p:nvPr/>
        </p:nvPicPr>
        <p:blipFill>
          <a:blip r:embed="rId3"/>
          <a:stretch>
            <a:fillRect/>
          </a:stretch>
        </p:blipFill>
        <p:spPr>
          <a:xfrm>
            <a:off x="1127249" y="5054600"/>
            <a:ext cx="1295400" cy="1092200"/>
          </a:xfrm>
          <a:prstGeom prst="rect">
            <a:avLst/>
          </a:prstGeom>
        </p:spPr>
      </p:pic>
      <p:pic>
        <p:nvPicPr>
          <p:cNvPr id="12" name="Picture 11" descr="A number with numbers on it&#10;&#10;Description automatically generated with medium confidence">
            <a:extLst>
              <a:ext uri="{FF2B5EF4-FFF2-40B4-BE49-F238E27FC236}">
                <a16:creationId xmlns:a16="http://schemas.microsoft.com/office/drawing/2014/main" id="{744FFA4C-3DEC-098A-A3BD-457B610F251A}"/>
              </a:ext>
            </a:extLst>
          </p:cNvPr>
          <p:cNvPicPr>
            <a:picLocks noChangeAspect="1"/>
          </p:cNvPicPr>
          <p:nvPr/>
        </p:nvPicPr>
        <p:blipFill>
          <a:blip r:embed="rId4"/>
          <a:stretch>
            <a:fillRect/>
          </a:stretch>
        </p:blipFill>
        <p:spPr>
          <a:xfrm>
            <a:off x="2692937" y="5080000"/>
            <a:ext cx="1346200" cy="1066800"/>
          </a:xfrm>
          <a:prstGeom prst="rect">
            <a:avLst/>
          </a:prstGeom>
        </p:spPr>
      </p:pic>
    </p:spTree>
    <p:extLst>
      <p:ext uri="{BB962C8B-B14F-4D97-AF65-F5344CB8AC3E}">
        <p14:creationId xmlns:p14="http://schemas.microsoft.com/office/powerpoint/2010/main" val="37839496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4944</TotalTime>
  <Words>810</Words>
  <Application>Microsoft Macintosh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DSC 530 Final Project How do Student Activities Affect GPA?</vt:lpstr>
      <vt:lpstr>PowerPoint Presentation</vt:lpstr>
      <vt:lpstr>Variables</vt:lpstr>
      <vt:lpstr>Study Hours Per Day</vt:lpstr>
      <vt:lpstr>Extracurricular Hours Per Day</vt:lpstr>
      <vt:lpstr>Sleep Hours Per Day</vt:lpstr>
      <vt:lpstr>Social Hours Per Day</vt:lpstr>
      <vt:lpstr>Physical Hours Per Day</vt:lpstr>
      <vt:lpstr>GPA</vt:lpstr>
      <vt:lpstr>PMF: GPA and Hours of Sleep</vt:lpstr>
      <vt:lpstr>CDF: GPA and Hours of Studying</vt:lpstr>
      <vt:lpstr>Lognormal Distribution of Study Hours</vt:lpstr>
      <vt:lpstr>Scatter Plots Study Time vs Physical Activity</vt:lpstr>
      <vt:lpstr>PowerPoint Presentation</vt:lpstr>
      <vt:lpstr>Hypothesis Test – Difference in Means</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Alyssa Graham</dc:creator>
  <cp:lastModifiedBy>Alyssa Graham</cp:lastModifiedBy>
  <cp:revision>3</cp:revision>
  <dcterms:created xsi:type="dcterms:W3CDTF">2024-11-14T16:33:43Z</dcterms:created>
  <dcterms:modified xsi:type="dcterms:W3CDTF">2024-11-18T04:57:04Z</dcterms:modified>
</cp:coreProperties>
</file>