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75" r:id="rId4"/>
    <p:sldId id="267" r:id="rId5"/>
    <p:sldId id="289" r:id="rId6"/>
    <p:sldId id="283" r:id="rId7"/>
    <p:sldId id="284" r:id="rId8"/>
    <p:sldId id="282" r:id="rId9"/>
    <p:sldId id="277" r:id="rId10"/>
    <p:sldId id="278" r:id="rId11"/>
    <p:sldId id="279" r:id="rId12"/>
    <p:sldId id="280" r:id="rId13"/>
    <p:sldId id="281" r:id="rId14"/>
    <p:sldId id="286" r:id="rId15"/>
    <p:sldId id="290" r:id="rId16"/>
    <p:sldId id="285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3" autoAdjust="0"/>
    <p:restoredTop sz="87619"/>
  </p:normalViewPr>
  <p:slideViewPr>
    <p:cSldViewPr snapToGrid="0" snapToObjects="1">
      <p:cViewPr varScale="1">
        <p:scale>
          <a:sx n="131" d="100"/>
          <a:sy n="131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colorado.gov/data" TargetMode="External"/><Relationship Id="rId2" Type="http://schemas.openxmlformats.org/officeDocument/2006/relationships/hyperlink" Target="https://cdor.colorado.gov/data-and-reports/marijuana-data/marijuana-sales-reports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COMP-4441 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Navan Powers &amp; Andrew Graham</a:t>
            </a:r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Linear Model over Retail Sales – Pre Lockdown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53350" y="2070938"/>
            <a:ext cx="3474179" cy="407969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Intercept: -764228325</a:t>
            </a:r>
          </a:p>
          <a:p>
            <a:r>
              <a:rPr lang="en-US" dirty="0">
                <a:solidFill>
                  <a:schemeClr val="tx2"/>
                </a:solidFill>
              </a:rPr>
              <a:t>Slope: 448963.47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998BA91-B232-48E4-AD45-EC66DAEE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05" y="1871964"/>
            <a:ext cx="6448197" cy="460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2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28" y="269823"/>
            <a:ext cx="10622821" cy="1024139"/>
          </a:xfrm>
        </p:spPr>
        <p:txBody>
          <a:bodyPr>
            <a:noAutofit/>
          </a:bodyPr>
          <a:lstStyle/>
          <a:p>
            <a:r>
              <a:rPr lang="en-US" sz="3600" dirty="0"/>
              <a:t>Linear Model over Retail Sales – Post Lockdown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53350" y="2070938"/>
            <a:ext cx="3474179" cy="407969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Intercept: -977204478</a:t>
            </a:r>
          </a:p>
          <a:p>
            <a:r>
              <a:rPr lang="en-US" dirty="0">
                <a:solidFill>
                  <a:schemeClr val="tx2"/>
                </a:solidFill>
              </a:rPr>
              <a:t>Slope: 61020.1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FB78681-C3BA-450D-A90F-1BBC0E1BE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51" y="2129563"/>
            <a:ext cx="6242060" cy="44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9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Linear Models over Retail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86B46-7103-4BD1-AE45-7B502278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48107"/>
            <a:ext cx="7680669" cy="47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Stay-at-home Lockdown Marker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EADD971-73EB-4AB8-82DB-58AB5FE3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28" y="1960474"/>
            <a:ext cx="6856536" cy="489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1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Sales and Covid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6D751-2658-48A3-B950-CFE01E0D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756613"/>
            <a:ext cx="7828923" cy="48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056C-4DB3-4360-A405-3E7BC3C6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 Level Data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9316A03-18A7-4576-9BF0-3FDF216FC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39" y="1844388"/>
            <a:ext cx="3188818" cy="22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AFCD10D-65DD-4D1D-801B-068FB351A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0" y="4383076"/>
            <a:ext cx="3188818" cy="227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B6C0988-CD68-418E-9788-D5844808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86" y="1792225"/>
            <a:ext cx="3305862" cy="23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421C9579-530F-4FA3-A06B-563BA487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80" y="4304698"/>
            <a:ext cx="3357068" cy="23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3F16FD-41C5-45D3-B074-33822613A53E}"/>
              </a:ext>
            </a:extLst>
          </p:cNvPr>
          <p:cNvSpPr txBox="1"/>
          <p:nvPr/>
        </p:nvSpPr>
        <p:spPr>
          <a:xfrm>
            <a:off x="7242049" y="1673208"/>
            <a:ext cx="228234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## County </a:t>
            </a:r>
            <a:r>
              <a:rPr lang="en-US" sz="800" dirty="0" err="1"/>
              <a:t>DataPoints</a:t>
            </a:r>
            <a:r>
              <a:rPr lang="en-US" sz="800" dirty="0"/>
              <a:t> </a:t>
            </a:r>
            <a:r>
              <a:rPr lang="en-US" sz="800" dirty="0" err="1"/>
              <a:t>PValue</a:t>
            </a:r>
            <a:r>
              <a:rPr lang="en-US" sz="800" dirty="0"/>
              <a:t> </a:t>
            </a:r>
            <a:r>
              <a:rPr lang="en-US" sz="800" dirty="0" err="1"/>
              <a:t>Reject_Null</a:t>
            </a:r>
            <a:endParaRPr lang="en-US" sz="800" dirty="0"/>
          </a:p>
          <a:p>
            <a:r>
              <a:rPr lang="en-US" sz="800" dirty="0"/>
              <a:t>## 1 Adams 77 4.810252e-11 TRUE</a:t>
            </a:r>
          </a:p>
          <a:p>
            <a:r>
              <a:rPr lang="en-US" sz="800" dirty="0"/>
              <a:t>## 2 Arapahoe 79 1.010971e-01 FALSE</a:t>
            </a:r>
          </a:p>
          <a:p>
            <a:r>
              <a:rPr lang="en-US" sz="800" dirty="0"/>
              <a:t>## 3 Archuleta 51 4.137149e-04 TRUE</a:t>
            </a:r>
          </a:p>
          <a:p>
            <a:r>
              <a:rPr lang="en-US" sz="800" dirty="0"/>
              <a:t>## 4 Bent 5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5 Boulder 87 1.094066e-02 TRUE</a:t>
            </a:r>
          </a:p>
          <a:p>
            <a:r>
              <a:rPr lang="en-US" sz="800" dirty="0"/>
              <a:t>## 6 Chaffee 61 3.433096e-01 FALSE</a:t>
            </a:r>
          </a:p>
          <a:p>
            <a:r>
              <a:rPr lang="en-US" sz="800" dirty="0"/>
              <a:t>## 7 </a:t>
            </a:r>
            <a:r>
              <a:rPr lang="en-US" sz="800" dirty="0" err="1"/>
              <a:t>Clear.Creek</a:t>
            </a:r>
            <a:r>
              <a:rPr lang="en-US" sz="800" dirty="0"/>
              <a:t> 89 7.132070e-02 FALSE</a:t>
            </a:r>
          </a:p>
          <a:p>
            <a:r>
              <a:rPr lang="en-US" sz="800" dirty="0"/>
              <a:t>## 8 Conejos 42 2.240083e-02 TRUE</a:t>
            </a:r>
          </a:p>
          <a:p>
            <a:r>
              <a:rPr lang="en-US" sz="800" dirty="0"/>
              <a:t>## 9 Costilla 64 2.220447e-05 TRUE</a:t>
            </a:r>
          </a:p>
          <a:p>
            <a:r>
              <a:rPr lang="en-US" sz="800" dirty="0"/>
              <a:t>## 10 Crowley 0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11 Denver 89 1.412168e-01 FALSE</a:t>
            </a:r>
          </a:p>
          <a:p>
            <a:r>
              <a:rPr lang="en-US" sz="800" dirty="0"/>
              <a:t>## 12 Eagle 82 4.507621e-01 FALSE</a:t>
            </a:r>
          </a:p>
          <a:p>
            <a:r>
              <a:rPr lang="en-US" sz="800" dirty="0"/>
              <a:t>## 13 </a:t>
            </a:r>
            <a:r>
              <a:rPr lang="en-US" sz="800" dirty="0" err="1"/>
              <a:t>El.Paso</a:t>
            </a:r>
            <a:r>
              <a:rPr lang="en-US" sz="800" dirty="0"/>
              <a:t> 0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14 Garfield 85 2.785385e-01 FALSE</a:t>
            </a:r>
          </a:p>
          <a:p>
            <a:r>
              <a:rPr lang="en-US" sz="800" dirty="0"/>
              <a:t>## 15 Gilpin 86 3.602572e-01 FALSE</a:t>
            </a:r>
          </a:p>
          <a:p>
            <a:r>
              <a:rPr lang="en-US" sz="800" dirty="0"/>
              <a:t>## 16 Grand 69 7.255423e-01 FALSE</a:t>
            </a:r>
          </a:p>
          <a:p>
            <a:r>
              <a:rPr lang="en-US" sz="800" dirty="0"/>
              <a:t>## 17 Gunnison 81 4.588904e-01 FALSE</a:t>
            </a:r>
          </a:p>
          <a:p>
            <a:r>
              <a:rPr lang="en-US" sz="800" dirty="0"/>
              <a:t>## 18 Huerfano 26 1.008087e-01 FALSE</a:t>
            </a:r>
          </a:p>
          <a:p>
            <a:r>
              <a:rPr lang="en-US" sz="800" dirty="0"/>
              <a:t>## 19 Jefferson 89 8.945739e-01 FALSE</a:t>
            </a:r>
          </a:p>
          <a:p>
            <a:r>
              <a:rPr lang="en-US" sz="800" dirty="0"/>
              <a:t>## 20 Lake 45 8.549919e-02 FALSE</a:t>
            </a:r>
          </a:p>
          <a:p>
            <a:r>
              <a:rPr lang="en-US" sz="800" dirty="0"/>
              <a:t>## 21 </a:t>
            </a:r>
            <a:r>
              <a:rPr lang="en-US" sz="800" dirty="0" err="1"/>
              <a:t>La.Plata</a:t>
            </a:r>
            <a:r>
              <a:rPr lang="en-US" sz="800" dirty="0"/>
              <a:t> 79 1.091498e-06 TRUE</a:t>
            </a:r>
          </a:p>
          <a:p>
            <a:r>
              <a:rPr lang="en-US" sz="800" dirty="0"/>
              <a:t>## 22 Larimer 83 1.102853e-02 TRUE</a:t>
            </a:r>
          </a:p>
          <a:p>
            <a:r>
              <a:rPr lang="en-US" sz="800" dirty="0"/>
              <a:t>## 23 </a:t>
            </a:r>
            <a:r>
              <a:rPr lang="en-US" sz="800" dirty="0" err="1"/>
              <a:t>Las.Animas</a:t>
            </a:r>
            <a:r>
              <a:rPr lang="en-US" sz="800" dirty="0"/>
              <a:t> 77 4.864853e-02 TRUE</a:t>
            </a:r>
          </a:p>
          <a:p>
            <a:r>
              <a:rPr lang="en-US" sz="800" dirty="0"/>
              <a:t>## 24 Mesa 45 6.823595e-03 TRUE</a:t>
            </a:r>
          </a:p>
          <a:p>
            <a:r>
              <a:rPr lang="en-US" sz="800" dirty="0"/>
              <a:t>## 25 Moffat 29 1.740382e-03 TRUE</a:t>
            </a:r>
          </a:p>
          <a:p>
            <a:r>
              <a:rPr lang="en-US" sz="800" dirty="0"/>
              <a:t>## 26 Montezuma 76 1.074009e-01 FALSE</a:t>
            </a:r>
          </a:p>
          <a:p>
            <a:r>
              <a:rPr lang="en-US" sz="800" dirty="0"/>
              <a:t>## 27 Montrose 0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28 Morgan 52 4.277714e-04 TRUE</a:t>
            </a:r>
          </a:p>
          <a:p>
            <a:r>
              <a:rPr lang="en-US" sz="800" dirty="0"/>
              <a:t>## 29 Otero 14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30 Ouray 50 1.464512e-01 FALSE</a:t>
            </a:r>
          </a:p>
          <a:p>
            <a:r>
              <a:rPr lang="en-US" sz="800" dirty="0"/>
              <a:t>## 31 Park 75 4.088663e-06 TRUE</a:t>
            </a:r>
          </a:p>
          <a:p>
            <a:r>
              <a:rPr lang="en-US" sz="800" dirty="0"/>
              <a:t>## 32 Pitkin 86 1.783652e-01 FALSE</a:t>
            </a:r>
          </a:p>
          <a:p>
            <a:r>
              <a:rPr lang="en-US" sz="800" dirty="0"/>
              <a:t>## 33 Pueblo 89 2.058353e-13 TRUE</a:t>
            </a:r>
          </a:p>
          <a:p>
            <a:r>
              <a:rPr lang="en-US" sz="800" dirty="0"/>
              <a:t>## 34 Routt 76 1.851871e-02 TRUE</a:t>
            </a:r>
          </a:p>
          <a:p>
            <a:r>
              <a:rPr lang="en-US" sz="800" dirty="0"/>
              <a:t>## 35 Saguache 45 2.355935e-03 TRUE</a:t>
            </a:r>
          </a:p>
          <a:p>
            <a:r>
              <a:rPr lang="en-US" sz="800" dirty="0"/>
              <a:t>## 36 </a:t>
            </a:r>
            <a:r>
              <a:rPr lang="en-US" sz="800" dirty="0" err="1"/>
              <a:t>San.Juan</a:t>
            </a:r>
            <a:r>
              <a:rPr lang="en-US" sz="800" dirty="0"/>
              <a:t> 9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37 </a:t>
            </a:r>
            <a:r>
              <a:rPr lang="en-US" sz="800" dirty="0" err="1"/>
              <a:t>San.Miguel</a:t>
            </a:r>
            <a:r>
              <a:rPr lang="en-US" sz="800" dirty="0"/>
              <a:t> 88 8.964043e-01 FALSE</a:t>
            </a:r>
          </a:p>
          <a:p>
            <a:r>
              <a:rPr lang="en-US" sz="800" dirty="0"/>
              <a:t>## 38 Sedgwick 8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39 Summit 89 1.240698e-01 FALSE</a:t>
            </a:r>
          </a:p>
          <a:p>
            <a:r>
              <a:rPr lang="en-US" sz="800" dirty="0"/>
              <a:t>## 40 Weld 86 7.515368e-01 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2C93D-AA7A-47F1-B5B7-A8E6368C59C6}"/>
              </a:ext>
            </a:extLst>
          </p:cNvPr>
          <p:cNvSpPr txBox="1"/>
          <p:nvPr/>
        </p:nvSpPr>
        <p:spPr>
          <a:xfrm>
            <a:off x="9348825" y="2194560"/>
            <a:ext cx="1878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Counties show evidence of increased Marijuana Sales after March 2020</a:t>
            </a:r>
          </a:p>
        </p:txBody>
      </p:sp>
    </p:spTree>
    <p:extLst>
      <p:ext uri="{BB962C8B-B14F-4D97-AF65-F5344CB8AC3E}">
        <p14:creationId xmlns:p14="http://schemas.microsoft.com/office/powerpoint/2010/main" val="421200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D54B30-F012-4D28-82A2-4C7277CF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Evidence of change in marijuana sales trend before and after Covid-19 lockdowns at the Colorado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Lockdowns due to Covid-19 show more possible correlation to a deviation in marijuana sales trends than the actual cases of Covid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Not all Counties show evidence of an increase in Marijuana Sales, though the most populous do contributing to overall increase in 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Further research to determine the extent of the increase</a:t>
            </a:r>
          </a:p>
        </p:txBody>
      </p:sp>
    </p:spTree>
    <p:extLst>
      <p:ext uri="{BB962C8B-B14F-4D97-AF65-F5344CB8AC3E}">
        <p14:creationId xmlns:p14="http://schemas.microsoft.com/office/powerpoint/2010/main" val="348231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D715-82AF-4B97-B752-9E07CD76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1865528"/>
            <a:ext cx="3295650" cy="43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9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Did the “Stay-at-Home” lockdown orders due to the </a:t>
            </a: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Covid-19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outbreak affect marijuana dispensary sales in Colorado?</a:t>
            </a:r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Marijuana Sales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Colorado Department of Revenue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https://cdor.colorado.gov/data-and-reports/marijuana-data/marijuana-sales-reports</a:t>
            </a:r>
            <a:endParaRPr lang="en-US" sz="2000" dirty="0">
              <a:solidFill>
                <a:schemeClr val="tx2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January 2014 – May 2021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Covid Incidence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Colorado Department of Public Health &amp; Environment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https://covid19.colorado.gov/data</a:t>
            </a:r>
            <a:endParaRPr lang="en-US" sz="2000" dirty="0">
              <a:solidFill>
                <a:schemeClr val="tx2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March 2020 – Present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1900" dirty="0">
                <a:solidFill>
                  <a:schemeClr val="tx2"/>
                </a:solidFill>
              </a:rPr>
              <a:t>Note: Marijuana dispensaries were classified as part of state’s Health Care Sector and allowed to remain open during lockdown orders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BC02B4-CE86-4742-A5A3-A1B77D44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38581"/>
            <a:ext cx="7696103" cy="4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Plot – Lockdown Marker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08CB0-1312-4A70-97E0-B31D374B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19532"/>
            <a:ext cx="7726971" cy="47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4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–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D54B30-F012-4D28-82A2-4C7277CF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Structural break in data between two or more regressions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Used to determine if there is a structural break in data linearity between two or more regressions in split data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if single line or two separate regression lines best fit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Often times used to analyze two different data sets to see if they can be pooled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Regression discontinuity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Commonly used in econometrics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Regression stability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p-value of regression 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5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Regular Fluctuation or Seasonality in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88F33C-4461-47D6-983C-975FB7C6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26" y="5570943"/>
            <a:ext cx="2600325" cy="8096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B8BCC3-BBDC-4F21-9B40-3A417CCF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25" y="1927612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9FD6F6-02E1-4273-A487-F5C41272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40" y="2048257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E6094-C378-42A7-83C2-6B8FC6E9C327}"/>
              </a:ext>
            </a:extLst>
          </p:cNvPr>
          <p:cNvSpPr txBox="1"/>
          <p:nvPr/>
        </p:nvSpPr>
        <p:spPr>
          <a:xfrm>
            <a:off x="6583680" y="5570943"/>
            <a:ext cx="302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Low:  Strong Evidence that Sales Changed after breakpoint of March 2020</a:t>
            </a:r>
          </a:p>
        </p:txBody>
      </p:sp>
    </p:spTree>
    <p:extLst>
      <p:ext uri="{BB962C8B-B14F-4D97-AF65-F5344CB8AC3E}">
        <p14:creationId xmlns:p14="http://schemas.microsoft.com/office/powerpoint/2010/main" val="19128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with Lockdown Marker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068BE6-66F7-4A3C-9F73-AF005D1D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24" y="2048256"/>
            <a:ext cx="5914339" cy="42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74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over Retail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53350" y="2070938"/>
            <a:ext cx="3474179" cy="407969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Intercept: -820223093</a:t>
            </a:r>
          </a:p>
          <a:p>
            <a:r>
              <a:rPr lang="en-US" dirty="0">
                <a:solidFill>
                  <a:schemeClr val="tx2"/>
                </a:solidFill>
              </a:rPr>
              <a:t>Slope: 52281.5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6CF6E8D-D808-49C1-82FD-B84E61AE2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39" y="1770192"/>
            <a:ext cx="7051243" cy="503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28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7262</TotalTime>
  <Words>611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Futura Md BT</vt:lpstr>
      <vt:lpstr>Wingdings</vt:lpstr>
      <vt:lpstr>Office Theme</vt:lpstr>
      <vt:lpstr>COMP-4441 Final Project</vt:lpstr>
      <vt:lpstr>Research Question</vt:lpstr>
      <vt:lpstr>Data Sources</vt:lpstr>
      <vt:lpstr>Initial Data Plot</vt:lpstr>
      <vt:lpstr>Initial Data Plot – Lockdown Marker</vt:lpstr>
      <vt:lpstr>Chow Test – </vt:lpstr>
      <vt:lpstr>Removing Regular Fluctuation or Seasonality in Data</vt:lpstr>
      <vt:lpstr>Sales with Lockdown Marker</vt:lpstr>
      <vt:lpstr>Linear Model over Retail Sales</vt:lpstr>
      <vt:lpstr>Linear Model over Retail Sales – Pre Lockdown</vt:lpstr>
      <vt:lpstr>Linear Model over Retail Sales – Post Lockdown</vt:lpstr>
      <vt:lpstr>Combined Linear Models over Retail Sales</vt:lpstr>
      <vt:lpstr>Stay-at-home Lockdown Marker</vt:lpstr>
      <vt:lpstr>Retail Sales and Covid Cases</vt:lpstr>
      <vt:lpstr>County Level Data</vt:lpstr>
      <vt:lpstr>Conclusions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Andrew Graham</cp:lastModifiedBy>
  <cp:revision>93</cp:revision>
  <dcterms:created xsi:type="dcterms:W3CDTF">2018-10-30T16:41:44Z</dcterms:created>
  <dcterms:modified xsi:type="dcterms:W3CDTF">2021-08-18T18:14:13Z</dcterms:modified>
</cp:coreProperties>
</file>