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8" r:id="rId2"/>
    <p:sldId id="283" r:id="rId3"/>
    <p:sldId id="261" r:id="rId4"/>
    <p:sldId id="282" r:id="rId5"/>
    <p:sldId id="274" r:id="rId6"/>
    <p:sldId id="293" r:id="rId7"/>
    <p:sldId id="292" r:id="rId8"/>
    <p:sldId id="294" r:id="rId9"/>
    <p:sldId id="276" r:id="rId10"/>
    <p:sldId id="277" r:id="rId11"/>
    <p:sldId id="278" r:id="rId12"/>
    <p:sldId id="279" r:id="rId13"/>
    <p:sldId id="295" r:id="rId14"/>
    <p:sldId id="296" r:id="rId15"/>
    <p:sldId id="297" r:id="rId16"/>
    <p:sldId id="280" r:id="rId17"/>
    <p:sldId id="275" r:id="rId18"/>
    <p:sldId id="281" r:id="rId19"/>
    <p:sldId id="298" r:id="rId20"/>
    <p:sldId id="270" r:id="rId21"/>
    <p:sldId id="304" r:id="rId22"/>
    <p:sldId id="299" r:id="rId23"/>
    <p:sldId id="300" r:id="rId24"/>
    <p:sldId id="301" r:id="rId25"/>
    <p:sldId id="302" r:id="rId26"/>
    <p:sldId id="303" r:id="rId27"/>
    <p:sldId id="284" r:id="rId28"/>
    <p:sldId id="325" r:id="rId29"/>
    <p:sldId id="290" r:id="rId30"/>
    <p:sldId id="305" r:id="rId31"/>
    <p:sldId id="306" r:id="rId32"/>
    <p:sldId id="307" r:id="rId33"/>
    <p:sldId id="309" r:id="rId34"/>
    <p:sldId id="310" r:id="rId35"/>
    <p:sldId id="313" r:id="rId36"/>
    <p:sldId id="312" r:id="rId37"/>
    <p:sldId id="311" r:id="rId38"/>
    <p:sldId id="314" r:id="rId39"/>
    <p:sldId id="315" r:id="rId40"/>
    <p:sldId id="316" r:id="rId41"/>
    <p:sldId id="317" r:id="rId42"/>
    <p:sldId id="318" r:id="rId43"/>
    <p:sldId id="319" r:id="rId44"/>
    <p:sldId id="324" r:id="rId45"/>
    <p:sldId id="322" r:id="rId46"/>
    <p:sldId id="32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115" d="100"/>
          <a:sy n="115" d="100"/>
        </p:scale>
        <p:origin x="102" y="48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10/3/2022</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Census Income Study</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Data Cleaning and EDA</a:t>
            </a:r>
          </a:p>
          <a:p>
            <a:r>
              <a:rPr lang="en-US" dirty="0"/>
              <a:t>Andrew Graham – Fall 2022</a:t>
            </a:r>
          </a:p>
          <a:p>
            <a:endParaRPr lang="en-US" dirty="0"/>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Cleaning</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t>Target feature ZA_TARGET converted to a binary[1,0]</a:t>
            </a:r>
          </a:p>
          <a:p>
            <a:pPr marL="342900" indent="-342900">
              <a:buFont typeface="Arial" panose="020B0604020202020204" pitchFamily="34" charset="0"/>
              <a:buChar char="•"/>
            </a:pPr>
            <a:r>
              <a:rPr lang="en-US" dirty="0"/>
              <a:t>Train and Test data merged with label to differentiate (ZZ_SPLIT)</a:t>
            </a:r>
          </a:p>
          <a:p>
            <a:pPr marL="342900" indent="-342900">
              <a:buFont typeface="Arial" panose="020B0604020202020204" pitchFamily="34" charset="0"/>
              <a:buChar char="•"/>
            </a:pPr>
            <a:r>
              <a:rPr lang="en-US" dirty="0"/>
              <a:t>Feature: Instance Weight dropped as per instructions</a:t>
            </a:r>
          </a:p>
          <a:p>
            <a:pPr marL="342900" indent="-342900">
              <a:buFont typeface="Arial" panose="020B0604020202020204" pitchFamily="34" charset="0"/>
              <a:buChar char="•"/>
            </a:pPr>
            <a:r>
              <a:rPr lang="en-US" dirty="0"/>
              <a:t>67525 duplicate records were removed</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Loading/ Overall</a:t>
            </a:r>
          </a:p>
        </p:txBody>
      </p:sp>
    </p:spTree>
    <p:extLst>
      <p:ext uri="{BB962C8B-B14F-4D97-AF65-F5344CB8AC3E}">
        <p14:creationId xmlns:p14="http://schemas.microsoft.com/office/powerpoint/2010/main" val="282765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Cleaning</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t>All numerical features had data</a:t>
            </a:r>
          </a:p>
          <a:p>
            <a:pPr marL="342900" indent="-342900">
              <a:buFont typeface="Arial" panose="020B0604020202020204" pitchFamily="34" charset="0"/>
              <a:buChar char="•"/>
            </a:pPr>
            <a:r>
              <a:rPr lang="en-US" dirty="0"/>
              <a:t>Values of 9999 were looked at for possible NA, however they seemed to represent a ceiling rather than missing values</a:t>
            </a:r>
          </a:p>
          <a:p>
            <a:pPr marL="342900" indent="-342900">
              <a:buFont typeface="Arial" panose="020B0604020202020204" pitchFamily="34" charset="0"/>
              <a:buChar char="•"/>
            </a:pPr>
            <a:r>
              <a:rPr lang="en-US" dirty="0"/>
              <a:t>Values of 0 were reasonable, however many of them could have been missing data but there was no way to differentiate, so they were left alone</a:t>
            </a:r>
          </a:p>
          <a:p>
            <a:pPr marL="342900" indent="-342900">
              <a:buFont typeface="Arial" panose="020B0604020202020204" pitchFamily="34" charset="0"/>
              <a:buChar char="•"/>
            </a:pPr>
            <a:r>
              <a:rPr lang="en-US" dirty="0"/>
              <a:t>Column types verified to be numerical</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Numerical Features</a:t>
            </a:r>
          </a:p>
        </p:txBody>
      </p:sp>
    </p:spTree>
    <p:extLst>
      <p:ext uri="{BB962C8B-B14F-4D97-AF65-F5344CB8AC3E}">
        <p14:creationId xmlns:p14="http://schemas.microsoft.com/office/powerpoint/2010/main" val="123153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Cleaning</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t>Nominal data was converted to lower case and whitespace was trimmed</a:t>
            </a:r>
          </a:p>
          <a:p>
            <a:pPr marL="342900" indent="-342900">
              <a:buFont typeface="Arial" panose="020B0604020202020204" pitchFamily="34" charset="0"/>
              <a:buChar char="•"/>
            </a:pPr>
            <a:r>
              <a:rPr lang="en-US" dirty="0"/>
              <a:t>The following values were found and converted to NA:</a:t>
            </a:r>
          </a:p>
          <a:p>
            <a:pPr marL="800100" lvl="1" indent="-342900">
              <a:buFont typeface="Arial" panose="020B0604020202020204" pitchFamily="34" charset="0"/>
              <a:buChar char="•"/>
            </a:pPr>
            <a:r>
              <a:rPr lang="en-US" dirty="0"/>
              <a:t>'not in </a:t>
            </a:r>
            <a:r>
              <a:rPr lang="en-US" dirty="0" err="1"/>
              <a:t>universe','?','do</a:t>
            </a:r>
            <a:r>
              <a:rPr lang="en-US" dirty="0"/>
              <a:t> not know','</a:t>
            </a:r>
            <a:r>
              <a:rPr lang="en-US" dirty="0" err="1"/>
              <a:t>na</a:t>
            </a:r>
            <a:r>
              <a:rPr lang="en-US" dirty="0"/>
              <a:t>','not in universe under 1 year old’, ‘not in universe or children’</a:t>
            </a:r>
          </a:p>
          <a:p>
            <a:pPr marL="342900" indent="-342900">
              <a:buFont typeface="Arial" panose="020B0604020202020204" pitchFamily="34" charset="0"/>
              <a:buChar char="•"/>
            </a:pPr>
            <a:r>
              <a:rPr lang="en-US" dirty="0"/>
              <a:t>19 features were found to contain NA values</a:t>
            </a:r>
          </a:p>
          <a:p>
            <a:pPr marL="800100" lvl="1" indent="-342900">
              <a:buFont typeface="Arial" panose="020B0604020202020204" pitchFamily="34" charset="0"/>
              <a:buChar char="•"/>
            </a:pPr>
            <a:r>
              <a:rPr lang="en-US" dirty="0"/>
              <a:t>Missing percentages were calculated those over 30% missing were considered for removal</a:t>
            </a:r>
          </a:p>
          <a:p>
            <a:pPr marL="800100" lvl="1" indent="-342900">
              <a:buFont typeface="Arial" panose="020B0604020202020204" pitchFamily="34" charset="0"/>
              <a:buChar char="•"/>
            </a:pPr>
            <a:r>
              <a:rPr lang="en-US" dirty="0"/>
              <a:t>Distribution of those were checked with train and test data and found to be randomly distributed between both</a:t>
            </a:r>
          </a:p>
          <a:p>
            <a:pPr marL="800100" lvl="1" indent="-342900">
              <a:buFont typeface="Arial" panose="020B0604020202020204" pitchFamily="34" charset="0"/>
              <a:buChar char="•"/>
            </a:pPr>
            <a:r>
              <a:rPr lang="en-US" dirty="0"/>
              <a:t>Correlation between NA containing features were checked and none of the removed features correlated with non- removed features</a:t>
            </a:r>
          </a:p>
          <a:p>
            <a:pPr marL="342900" indent="-342900">
              <a:buFont typeface="Arial" panose="020B0604020202020204" pitchFamily="34" charset="0"/>
              <a:buChar char="•"/>
            </a:pPr>
            <a:r>
              <a:rPr lang="en-US" dirty="0"/>
              <a:t>Following the four remaining features had missing values totaling 5.9% of the total data and were balanced between train and test so they were dropped as well.</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Nominal Features</a:t>
            </a:r>
          </a:p>
        </p:txBody>
      </p:sp>
    </p:spTree>
    <p:extLst>
      <p:ext uri="{BB962C8B-B14F-4D97-AF65-F5344CB8AC3E}">
        <p14:creationId xmlns:p14="http://schemas.microsoft.com/office/powerpoint/2010/main" val="41532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NA Distribution (white is missing)</a:t>
            </a:r>
          </a:p>
        </p:txBody>
      </p:sp>
      <p:pic>
        <p:nvPicPr>
          <p:cNvPr id="7" name="Picture 6">
            <a:extLst>
              <a:ext uri="{FF2B5EF4-FFF2-40B4-BE49-F238E27FC236}">
                <a16:creationId xmlns:a16="http://schemas.microsoft.com/office/drawing/2014/main" id="{67C816B6-048C-ED80-BCBF-E635F632ED9A}"/>
              </a:ext>
            </a:extLst>
          </p:cNvPr>
          <p:cNvPicPr>
            <a:picLocks noChangeAspect="1"/>
          </p:cNvPicPr>
          <p:nvPr/>
        </p:nvPicPr>
        <p:blipFill>
          <a:blip r:embed="rId2"/>
          <a:stretch>
            <a:fillRect/>
          </a:stretch>
        </p:blipFill>
        <p:spPr>
          <a:xfrm>
            <a:off x="0" y="946719"/>
            <a:ext cx="11480072" cy="4964561"/>
          </a:xfrm>
          <a:prstGeom prst="rect">
            <a:avLst/>
          </a:prstGeom>
        </p:spPr>
      </p:pic>
    </p:spTree>
    <p:extLst>
      <p:ext uri="{BB962C8B-B14F-4D97-AF65-F5344CB8AC3E}">
        <p14:creationId xmlns:p14="http://schemas.microsoft.com/office/powerpoint/2010/main" val="427830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NA Correlation</a:t>
            </a:r>
          </a:p>
        </p:txBody>
      </p:sp>
      <p:sp>
        <p:nvSpPr>
          <p:cNvPr id="6" name="TextBox 5">
            <a:extLst>
              <a:ext uri="{FF2B5EF4-FFF2-40B4-BE49-F238E27FC236}">
                <a16:creationId xmlns:a16="http://schemas.microsoft.com/office/drawing/2014/main" id="{F8ADFC34-3DD5-39D2-A827-60692D76291D}"/>
              </a:ext>
            </a:extLst>
          </p:cNvPr>
          <p:cNvSpPr txBox="1"/>
          <p:nvPr/>
        </p:nvSpPr>
        <p:spPr>
          <a:xfrm>
            <a:off x="7818120" y="1028343"/>
            <a:ext cx="399782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From this  and the prior </a:t>
            </a:r>
            <a:r>
              <a:rPr lang="en-US" dirty="0" err="1"/>
              <a:t>chartwe</a:t>
            </a:r>
            <a:r>
              <a:rPr lang="en-US" dirty="0"/>
              <a:t> see that most columns look to be MCAR/MAR with the following exceptions...</a:t>
            </a:r>
          </a:p>
          <a:p>
            <a:pPr marL="285750" indent="-285750">
              <a:buFont typeface="Arial" panose="020B0604020202020204" pitchFamily="34" charset="0"/>
              <a:buChar char="•"/>
            </a:pPr>
            <a:r>
              <a:rPr lang="en-US" dirty="0"/>
              <a:t>-AMJOCC and AMJIND (Major Industry Code and Major Occupation Code)</a:t>
            </a:r>
          </a:p>
          <a:p>
            <a:pPr marL="285750" indent="-285750">
              <a:buFont typeface="Arial" panose="020B0604020202020204" pitchFamily="34" charset="0"/>
              <a:buChar char="•"/>
            </a:pPr>
            <a:r>
              <a:rPr lang="en-US" dirty="0"/>
              <a:t>This makes sense as they seem to be referencing the same thing</a:t>
            </a:r>
          </a:p>
          <a:p>
            <a:pPr marL="285750" indent="-285750">
              <a:buFont typeface="Arial" panose="020B0604020202020204" pitchFamily="34" charset="0"/>
              <a:buChar char="•"/>
            </a:pPr>
            <a:r>
              <a:rPr lang="en-US" dirty="0"/>
              <a:t>-GRINREG and GRINST (region and state of previous residence) </a:t>
            </a:r>
          </a:p>
          <a:p>
            <a:pPr marL="285750" indent="-285750">
              <a:buFont typeface="Arial" panose="020B0604020202020204" pitchFamily="34" charset="0"/>
              <a:buChar char="•"/>
            </a:pPr>
            <a:r>
              <a:rPr lang="en-US" dirty="0"/>
              <a:t>This makes sense as one is dependent of the other.</a:t>
            </a:r>
          </a:p>
          <a:p>
            <a:pPr marL="285750" indent="-285750">
              <a:buFont typeface="Arial" panose="020B0604020202020204" pitchFamily="34" charset="0"/>
              <a:buChar char="•"/>
            </a:pPr>
            <a:r>
              <a:rPr lang="en-US" dirty="0"/>
              <a:t>-MIGMTR1,MIGMTR3,MIGMTR4 (Migration code Data)</a:t>
            </a:r>
          </a:p>
          <a:p>
            <a:pPr marL="285750" indent="-285750">
              <a:buFont typeface="Arial" panose="020B0604020202020204" pitchFamily="34" charset="0"/>
              <a:buChar char="•"/>
            </a:pPr>
            <a:r>
              <a:rPr lang="en-US" dirty="0"/>
              <a:t>-PEFNTVTY and PEMNTVTY (Birth pace of Parents)</a:t>
            </a:r>
          </a:p>
        </p:txBody>
      </p:sp>
      <p:pic>
        <p:nvPicPr>
          <p:cNvPr id="8" name="Picture 7">
            <a:extLst>
              <a:ext uri="{FF2B5EF4-FFF2-40B4-BE49-F238E27FC236}">
                <a16:creationId xmlns:a16="http://schemas.microsoft.com/office/drawing/2014/main" id="{5740BAFF-6575-54DD-B1A9-866319FEA323}"/>
              </a:ext>
            </a:extLst>
          </p:cNvPr>
          <p:cNvPicPr>
            <a:picLocks noChangeAspect="1"/>
          </p:cNvPicPr>
          <p:nvPr/>
        </p:nvPicPr>
        <p:blipFill>
          <a:blip r:embed="rId2"/>
          <a:stretch>
            <a:fillRect/>
          </a:stretch>
        </p:blipFill>
        <p:spPr>
          <a:xfrm>
            <a:off x="793495" y="1590534"/>
            <a:ext cx="6278405" cy="4176310"/>
          </a:xfrm>
          <a:prstGeom prst="rect">
            <a:avLst/>
          </a:prstGeom>
        </p:spPr>
      </p:pic>
    </p:spTree>
    <p:extLst>
      <p:ext uri="{BB962C8B-B14F-4D97-AF65-F5344CB8AC3E}">
        <p14:creationId xmlns:p14="http://schemas.microsoft.com/office/powerpoint/2010/main" val="296115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NA Feature Dropping</a:t>
            </a:r>
          </a:p>
        </p:txBody>
      </p:sp>
      <p:sp>
        <p:nvSpPr>
          <p:cNvPr id="8" name="TextBox 7">
            <a:extLst>
              <a:ext uri="{FF2B5EF4-FFF2-40B4-BE49-F238E27FC236}">
                <a16:creationId xmlns:a16="http://schemas.microsoft.com/office/drawing/2014/main" id="{6221BC40-A095-6AB6-1A68-AA7CC0C127A5}"/>
              </a:ext>
            </a:extLst>
          </p:cNvPr>
          <p:cNvSpPr txBox="1"/>
          <p:nvPr/>
        </p:nvSpPr>
        <p:spPr>
          <a:xfrm>
            <a:off x="459179" y="1179804"/>
            <a:ext cx="5027221" cy="4770537"/>
          </a:xfrm>
          <a:prstGeom prst="rect">
            <a:avLst/>
          </a:prstGeom>
          <a:noFill/>
        </p:spPr>
        <p:txBody>
          <a:bodyPr wrap="square">
            <a:spAutoFit/>
          </a:bodyPr>
          <a:lstStyle/>
          <a:p>
            <a:r>
              <a:rPr lang="en-US" sz="1600" dirty="0"/>
              <a:t>Since the missingness looks to be random and  using a threshold of 30%.  The following features should be dropped:</a:t>
            </a:r>
          </a:p>
          <a:p>
            <a:r>
              <a:rPr lang="en-US" sz="1600" dirty="0"/>
              <a:t>-  Feature  		# Missing	Missingness</a:t>
            </a:r>
          </a:p>
          <a:p>
            <a:r>
              <a:rPr lang="en-US" sz="1600" dirty="0"/>
              <a:t>- AMJIND		84080	0.362789 </a:t>
            </a:r>
          </a:p>
          <a:p>
            <a:r>
              <a:rPr lang="en-US" sz="1600" dirty="0"/>
              <a:t>- ACLSWKR		83508	0.360321</a:t>
            </a:r>
          </a:p>
          <a:p>
            <a:r>
              <a:rPr lang="en-US" sz="1600" dirty="0"/>
              <a:t>- AMJOCC		84080	0.362789</a:t>
            </a:r>
          </a:p>
          <a:p>
            <a:r>
              <a:rPr lang="en-US" sz="1600" dirty="0"/>
              <a:t>- MIGSAME	114346	0.493381</a:t>
            </a:r>
          </a:p>
          <a:p>
            <a:r>
              <a:rPr lang="en-US" sz="1600" dirty="0"/>
              <a:t>- MIGMTR4	114346	0.493381</a:t>
            </a:r>
          </a:p>
          <a:p>
            <a:r>
              <a:rPr lang="en-US" sz="1600" dirty="0"/>
              <a:t>- MIGMTR3	114346	0.493381</a:t>
            </a:r>
          </a:p>
          <a:p>
            <a:r>
              <a:rPr lang="en-US" sz="1600" dirty="0"/>
              <a:t>- MIGMTR1	114346	0.493381</a:t>
            </a:r>
          </a:p>
          <a:p>
            <a:r>
              <a:rPr lang="en-US" sz="1600" dirty="0"/>
              <a:t>- AUNMEM	203225	0.876877</a:t>
            </a:r>
          </a:p>
          <a:p>
            <a:r>
              <a:rPr lang="en-US" sz="1600" dirty="0"/>
              <a:t>- PARENT		203808	0.879392</a:t>
            </a:r>
          </a:p>
          <a:p>
            <a:r>
              <a:rPr lang="en-US" sz="1600" dirty="0"/>
              <a:t>- GRINREG		208751	0.900721</a:t>
            </a:r>
          </a:p>
          <a:p>
            <a:r>
              <a:rPr lang="en-US" sz="1600" dirty="0"/>
              <a:t>- MIGSUN		208751	0.900721</a:t>
            </a:r>
          </a:p>
          <a:p>
            <a:r>
              <a:rPr lang="en-US" sz="1600" dirty="0"/>
              <a:t>- GRINST		209776	0.905143</a:t>
            </a:r>
          </a:p>
          <a:p>
            <a:r>
              <a:rPr lang="en-US" sz="1600" dirty="0"/>
              <a:t>- AHSCOL		215546	0.930040</a:t>
            </a:r>
          </a:p>
          <a:p>
            <a:r>
              <a:rPr lang="en-US" sz="1600" dirty="0"/>
              <a:t>- AUNTYPE		222633	0.960619</a:t>
            </a:r>
          </a:p>
          <a:p>
            <a:r>
              <a:rPr lang="en-US" sz="1600" dirty="0"/>
              <a:t>- VETQVA		228779	0.987138</a:t>
            </a:r>
          </a:p>
        </p:txBody>
      </p:sp>
      <p:sp>
        <p:nvSpPr>
          <p:cNvPr id="12" name="TextBox 11">
            <a:extLst>
              <a:ext uri="{FF2B5EF4-FFF2-40B4-BE49-F238E27FC236}">
                <a16:creationId xmlns:a16="http://schemas.microsoft.com/office/drawing/2014/main" id="{49BA4888-5EA8-D5F5-987E-0D451C6FF3B9}"/>
              </a:ext>
            </a:extLst>
          </p:cNvPr>
          <p:cNvSpPr txBox="1"/>
          <p:nvPr/>
        </p:nvSpPr>
        <p:spPr>
          <a:xfrm>
            <a:off x="5367936" y="1179804"/>
            <a:ext cx="6097978" cy="1754326"/>
          </a:xfrm>
          <a:prstGeom prst="rect">
            <a:avLst/>
          </a:prstGeom>
          <a:noFill/>
        </p:spPr>
        <p:txBody>
          <a:bodyPr wrap="square">
            <a:spAutoFit/>
          </a:bodyPr>
          <a:lstStyle/>
          <a:p>
            <a:r>
              <a:rPr lang="en-US" dirty="0"/>
              <a:t>With the following to be kept:</a:t>
            </a:r>
          </a:p>
          <a:p>
            <a:r>
              <a:rPr lang="en-US" sz="1800" dirty="0"/>
              <a:t>- Feature  	# Missing	Missingness</a:t>
            </a:r>
          </a:p>
          <a:p>
            <a:r>
              <a:rPr lang="en-US" dirty="0"/>
              <a:t>- AREORGN	1672	0.007214</a:t>
            </a:r>
          </a:p>
          <a:p>
            <a:r>
              <a:rPr lang="en-US" dirty="0"/>
              <a:t>- PENATVTY	5057	0.021820</a:t>
            </a:r>
          </a:p>
          <a:p>
            <a:r>
              <a:rPr lang="en-US" dirty="0"/>
              <a:t>- PEMNTVTY	8779	0.037880</a:t>
            </a:r>
          </a:p>
          <a:p>
            <a:r>
              <a:rPr lang="en-US" dirty="0"/>
              <a:t>- PEFNTVTY	9690	0.041810</a:t>
            </a:r>
          </a:p>
        </p:txBody>
      </p:sp>
    </p:spTree>
    <p:extLst>
      <p:ext uri="{BB962C8B-B14F-4D97-AF65-F5344CB8AC3E}">
        <p14:creationId xmlns:p14="http://schemas.microsoft.com/office/powerpoint/2010/main" val="282538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469F-DBFC-0357-7830-822AD3033F3A}"/>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AA7F4338-B196-7A27-3834-1CA97333CFD9}"/>
              </a:ext>
            </a:extLst>
          </p:cNvPr>
          <p:cNvSpPr>
            <a:spLocks noGrp="1"/>
          </p:cNvSpPr>
          <p:nvPr>
            <p:ph idx="1"/>
          </p:nvPr>
        </p:nvSpPr>
        <p:spPr/>
        <p:txBody>
          <a:bodyPr/>
          <a:lstStyle/>
          <a:p>
            <a:r>
              <a:rPr lang="en-US" dirty="0"/>
              <a:t>Dataset</a:t>
            </a:r>
          </a:p>
          <a:p>
            <a:r>
              <a:rPr lang="en-US" dirty="0"/>
              <a:t>Target Variable</a:t>
            </a:r>
          </a:p>
          <a:p>
            <a:r>
              <a:rPr lang="en-US" dirty="0"/>
              <a:t>Numerical Features</a:t>
            </a:r>
          </a:p>
          <a:p>
            <a:r>
              <a:rPr lang="en-US" dirty="0"/>
              <a:t>Nominal Features</a:t>
            </a:r>
          </a:p>
        </p:txBody>
      </p:sp>
    </p:spTree>
    <p:extLst>
      <p:ext uri="{BB962C8B-B14F-4D97-AF65-F5344CB8AC3E}">
        <p14:creationId xmlns:p14="http://schemas.microsoft.com/office/powerpoint/2010/main" val="330922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Exploratory Analysis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t>Target Feature is binned at &lt;50k and &gt;50k</a:t>
            </a:r>
          </a:p>
          <a:p>
            <a:pPr marL="342900" indent="-342900">
              <a:buFont typeface="Arial" panose="020B0604020202020204" pitchFamily="34" charset="0"/>
              <a:buChar char="•"/>
            </a:pPr>
            <a:r>
              <a:rPr lang="en-US" dirty="0"/>
              <a:t>This was converted to 1 for &gt;50 and 0  for &lt;50</a:t>
            </a:r>
          </a:p>
          <a:p>
            <a:pPr marL="342900" indent="-342900">
              <a:buFont typeface="Arial" panose="020B0604020202020204" pitchFamily="34" charset="0"/>
              <a:buChar char="•"/>
            </a:pPr>
            <a:r>
              <a:rPr lang="en-US" dirty="0"/>
              <a:t>Data was clean and had no missing values</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Target Variable</a:t>
            </a:r>
          </a:p>
        </p:txBody>
      </p:sp>
      <p:sp>
        <p:nvSpPr>
          <p:cNvPr id="5" name="AutoShape 2">
            <a:extLst>
              <a:ext uri="{FF2B5EF4-FFF2-40B4-BE49-F238E27FC236}">
                <a16:creationId xmlns:a16="http://schemas.microsoft.com/office/drawing/2014/main" id="{9A0EEB02-AA2A-5086-775E-4BE546717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42006964-59C9-3334-FE0D-BD8CB967CA68}"/>
              </a:ext>
            </a:extLst>
          </p:cNvPr>
          <p:cNvSpPr>
            <a:spLocks noChangeAspect="1" noChangeArrowheads="1"/>
          </p:cNvSpPr>
          <p:nvPr/>
        </p:nvSpPr>
        <p:spPr bwMode="auto">
          <a:xfrm>
            <a:off x="3408218" y="3429000"/>
            <a:ext cx="2992582" cy="299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C65D557-85A8-D805-BDF1-7115247EA303}"/>
              </a:ext>
            </a:extLst>
          </p:cNvPr>
          <p:cNvPicPr>
            <a:picLocks noChangeAspect="1"/>
          </p:cNvPicPr>
          <p:nvPr/>
        </p:nvPicPr>
        <p:blipFill>
          <a:blip r:embed="rId2"/>
          <a:stretch>
            <a:fillRect/>
          </a:stretch>
        </p:blipFill>
        <p:spPr>
          <a:xfrm>
            <a:off x="606940" y="3781033"/>
            <a:ext cx="3876675" cy="2505075"/>
          </a:xfrm>
          <a:prstGeom prst="rect">
            <a:avLst/>
          </a:prstGeom>
        </p:spPr>
      </p:pic>
      <p:sp>
        <p:nvSpPr>
          <p:cNvPr id="10" name="TextBox 9">
            <a:extLst>
              <a:ext uri="{FF2B5EF4-FFF2-40B4-BE49-F238E27FC236}">
                <a16:creationId xmlns:a16="http://schemas.microsoft.com/office/drawing/2014/main" id="{924D0305-BAA5-0F2E-22DA-D95A718AE6D2}"/>
              </a:ext>
            </a:extLst>
          </p:cNvPr>
          <p:cNvSpPr txBox="1"/>
          <p:nvPr/>
        </p:nvSpPr>
        <p:spPr>
          <a:xfrm>
            <a:off x="4588604" y="3887696"/>
            <a:ext cx="3391614" cy="923330"/>
          </a:xfrm>
          <a:prstGeom prst="rect">
            <a:avLst/>
          </a:prstGeom>
          <a:noFill/>
        </p:spPr>
        <p:txBody>
          <a:bodyPr wrap="square" rtlCol="0">
            <a:spAutoFit/>
          </a:bodyPr>
          <a:lstStyle/>
          <a:p>
            <a:r>
              <a:rPr lang="en-US" dirty="0"/>
              <a:t>The target variable is highly unbalanced, and this will have to be considered for model creation.</a:t>
            </a:r>
          </a:p>
        </p:txBody>
      </p:sp>
    </p:spTree>
    <p:extLst>
      <p:ext uri="{BB962C8B-B14F-4D97-AF65-F5344CB8AC3E}">
        <p14:creationId xmlns:p14="http://schemas.microsoft.com/office/powerpoint/2010/main" val="407915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Exploratory Analysis</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Numerical Features</a:t>
            </a:r>
          </a:p>
        </p:txBody>
      </p:sp>
      <p:graphicFrame>
        <p:nvGraphicFramePr>
          <p:cNvPr id="5" name="Table 4">
            <a:extLst>
              <a:ext uri="{FF2B5EF4-FFF2-40B4-BE49-F238E27FC236}">
                <a16:creationId xmlns:a16="http://schemas.microsoft.com/office/drawing/2014/main" id="{A4A8F2C5-AA6B-60EA-2C57-F41214038E25}"/>
              </a:ext>
            </a:extLst>
          </p:cNvPr>
          <p:cNvGraphicFramePr>
            <a:graphicFrameLocks noGrp="1"/>
          </p:cNvGraphicFramePr>
          <p:nvPr>
            <p:extLst>
              <p:ext uri="{D42A27DB-BD31-4B8C-83A1-F6EECF244321}">
                <p14:modId xmlns:p14="http://schemas.microsoft.com/office/powerpoint/2010/main" val="1650030719"/>
              </p:ext>
            </p:extLst>
          </p:nvPr>
        </p:nvGraphicFramePr>
        <p:xfrm>
          <a:off x="374606" y="2216854"/>
          <a:ext cx="6536832" cy="3761856"/>
        </p:xfrm>
        <a:graphic>
          <a:graphicData uri="http://schemas.openxmlformats.org/drawingml/2006/table">
            <a:tbl>
              <a:tblPr/>
              <a:tblGrid>
                <a:gridCol w="817104">
                  <a:extLst>
                    <a:ext uri="{9D8B030D-6E8A-4147-A177-3AD203B41FA5}">
                      <a16:colId xmlns:a16="http://schemas.microsoft.com/office/drawing/2014/main" val="22771551"/>
                    </a:ext>
                  </a:extLst>
                </a:gridCol>
                <a:gridCol w="817104">
                  <a:extLst>
                    <a:ext uri="{9D8B030D-6E8A-4147-A177-3AD203B41FA5}">
                      <a16:colId xmlns:a16="http://schemas.microsoft.com/office/drawing/2014/main" val="838336066"/>
                    </a:ext>
                  </a:extLst>
                </a:gridCol>
                <a:gridCol w="817104">
                  <a:extLst>
                    <a:ext uri="{9D8B030D-6E8A-4147-A177-3AD203B41FA5}">
                      <a16:colId xmlns:a16="http://schemas.microsoft.com/office/drawing/2014/main" val="1490022103"/>
                    </a:ext>
                  </a:extLst>
                </a:gridCol>
                <a:gridCol w="817104">
                  <a:extLst>
                    <a:ext uri="{9D8B030D-6E8A-4147-A177-3AD203B41FA5}">
                      <a16:colId xmlns:a16="http://schemas.microsoft.com/office/drawing/2014/main" val="3100638674"/>
                    </a:ext>
                  </a:extLst>
                </a:gridCol>
                <a:gridCol w="817104">
                  <a:extLst>
                    <a:ext uri="{9D8B030D-6E8A-4147-A177-3AD203B41FA5}">
                      <a16:colId xmlns:a16="http://schemas.microsoft.com/office/drawing/2014/main" val="2701556381"/>
                    </a:ext>
                  </a:extLst>
                </a:gridCol>
                <a:gridCol w="817104">
                  <a:extLst>
                    <a:ext uri="{9D8B030D-6E8A-4147-A177-3AD203B41FA5}">
                      <a16:colId xmlns:a16="http://schemas.microsoft.com/office/drawing/2014/main" val="2421515934"/>
                    </a:ext>
                  </a:extLst>
                </a:gridCol>
                <a:gridCol w="817104">
                  <a:extLst>
                    <a:ext uri="{9D8B030D-6E8A-4147-A177-3AD203B41FA5}">
                      <a16:colId xmlns:a16="http://schemas.microsoft.com/office/drawing/2014/main" val="1349249372"/>
                    </a:ext>
                  </a:extLst>
                </a:gridCol>
                <a:gridCol w="817104">
                  <a:extLst>
                    <a:ext uri="{9D8B030D-6E8A-4147-A177-3AD203B41FA5}">
                      <a16:colId xmlns:a16="http://schemas.microsoft.com/office/drawing/2014/main" val="3877432940"/>
                    </a:ext>
                  </a:extLst>
                </a:gridCol>
              </a:tblGrid>
              <a:tr h="122533">
                <a:tc>
                  <a:txBody>
                    <a:bodyPr/>
                    <a:lstStyle/>
                    <a:p>
                      <a:pPr algn="r" fontAlgn="ctr"/>
                      <a:endParaRPr lang="en-US" sz="1400">
                        <a:effectLst/>
                      </a:endParaRPr>
                    </a:p>
                  </a:txBody>
                  <a:tcPr marL="70183" marR="70183" marT="35091" marB="35091" anchor="ctr">
                    <a:lnL>
                      <a:noFill/>
                    </a:lnL>
                    <a:lnR>
                      <a:noFill/>
                    </a:lnR>
                    <a:lnT>
                      <a:noFill/>
                    </a:lnT>
                    <a:lnB>
                      <a:noFill/>
                    </a:lnB>
                  </a:tcPr>
                </a:tc>
                <a:tc>
                  <a:txBody>
                    <a:bodyPr/>
                    <a:lstStyle/>
                    <a:p>
                      <a:pPr algn="r" fontAlgn="ctr"/>
                      <a:r>
                        <a:rPr lang="en-US" sz="1400">
                          <a:effectLst/>
                        </a:rPr>
                        <a:t>mean</a:t>
                      </a:r>
                    </a:p>
                  </a:txBody>
                  <a:tcPr marL="70183" marR="70183" marT="35091" marB="35091" anchor="ctr">
                    <a:lnL>
                      <a:noFill/>
                    </a:lnL>
                    <a:lnR>
                      <a:noFill/>
                    </a:lnR>
                    <a:lnT>
                      <a:noFill/>
                    </a:lnT>
                    <a:lnB>
                      <a:noFill/>
                    </a:lnB>
                  </a:tcPr>
                </a:tc>
                <a:tc>
                  <a:txBody>
                    <a:bodyPr/>
                    <a:lstStyle/>
                    <a:p>
                      <a:pPr algn="r" fontAlgn="ctr"/>
                      <a:r>
                        <a:rPr lang="en-US" sz="1400">
                          <a:effectLst/>
                        </a:rPr>
                        <a:t>median</a:t>
                      </a:r>
                    </a:p>
                  </a:txBody>
                  <a:tcPr marL="70183" marR="70183" marT="35091" marB="35091" anchor="ctr">
                    <a:lnL>
                      <a:noFill/>
                    </a:lnL>
                    <a:lnR>
                      <a:noFill/>
                    </a:lnR>
                    <a:lnT>
                      <a:noFill/>
                    </a:lnT>
                    <a:lnB>
                      <a:noFill/>
                    </a:lnB>
                  </a:tcPr>
                </a:tc>
                <a:tc>
                  <a:txBody>
                    <a:bodyPr/>
                    <a:lstStyle/>
                    <a:p>
                      <a:pPr algn="r" fontAlgn="ctr"/>
                      <a:r>
                        <a:rPr lang="en-US" sz="1400">
                          <a:effectLst/>
                        </a:rPr>
                        <a:t>min</a:t>
                      </a:r>
                    </a:p>
                  </a:txBody>
                  <a:tcPr marL="70183" marR="70183" marT="35091" marB="35091" anchor="ctr">
                    <a:lnL>
                      <a:noFill/>
                    </a:lnL>
                    <a:lnR>
                      <a:noFill/>
                    </a:lnR>
                    <a:lnT>
                      <a:noFill/>
                    </a:lnT>
                    <a:lnB>
                      <a:noFill/>
                    </a:lnB>
                  </a:tcPr>
                </a:tc>
                <a:tc>
                  <a:txBody>
                    <a:bodyPr/>
                    <a:lstStyle/>
                    <a:p>
                      <a:pPr algn="r" fontAlgn="ctr"/>
                      <a:r>
                        <a:rPr lang="en-US" sz="1400">
                          <a:effectLst/>
                        </a:rPr>
                        <a:t>max</a:t>
                      </a:r>
                    </a:p>
                  </a:txBody>
                  <a:tcPr marL="70183" marR="70183" marT="35091" marB="35091" anchor="ctr">
                    <a:lnL>
                      <a:noFill/>
                    </a:lnL>
                    <a:lnR>
                      <a:noFill/>
                    </a:lnR>
                    <a:lnT>
                      <a:noFill/>
                    </a:lnT>
                    <a:lnB>
                      <a:noFill/>
                    </a:lnB>
                  </a:tcPr>
                </a:tc>
                <a:tc>
                  <a:txBody>
                    <a:bodyPr/>
                    <a:lstStyle/>
                    <a:p>
                      <a:pPr algn="r" fontAlgn="ctr"/>
                      <a:r>
                        <a:rPr lang="en-US" sz="1400">
                          <a:effectLst/>
                        </a:rPr>
                        <a:t>var</a:t>
                      </a:r>
                    </a:p>
                  </a:txBody>
                  <a:tcPr marL="70183" marR="70183" marT="35091" marB="35091" anchor="ctr">
                    <a:lnL>
                      <a:noFill/>
                    </a:lnL>
                    <a:lnR>
                      <a:noFill/>
                    </a:lnR>
                    <a:lnT>
                      <a:noFill/>
                    </a:lnT>
                    <a:lnB>
                      <a:noFill/>
                    </a:lnB>
                  </a:tcPr>
                </a:tc>
                <a:tc>
                  <a:txBody>
                    <a:bodyPr/>
                    <a:lstStyle/>
                    <a:p>
                      <a:pPr algn="r" fontAlgn="ctr"/>
                      <a:r>
                        <a:rPr lang="en-US" sz="1400">
                          <a:effectLst/>
                        </a:rPr>
                        <a:t>std</a:t>
                      </a:r>
                    </a:p>
                  </a:txBody>
                  <a:tcPr marL="70183" marR="70183" marT="35091" marB="35091" anchor="ctr">
                    <a:lnL>
                      <a:noFill/>
                    </a:lnL>
                    <a:lnR>
                      <a:noFill/>
                    </a:lnR>
                    <a:lnT>
                      <a:noFill/>
                    </a:lnT>
                    <a:lnB>
                      <a:noFill/>
                    </a:lnB>
                  </a:tcPr>
                </a:tc>
                <a:tc>
                  <a:txBody>
                    <a:bodyPr/>
                    <a:lstStyle/>
                    <a:p>
                      <a:pPr algn="r" fontAlgn="ctr"/>
                      <a:r>
                        <a:rPr lang="en-US" sz="1400">
                          <a:effectLst/>
                        </a:rPr>
                        <a:t>skew</a:t>
                      </a:r>
                    </a:p>
                  </a:txBody>
                  <a:tcPr marL="70183" marR="70183" marT="35091" marB="35091" anchor="ctr">
                    <a:lnL>
                      <a:noFill/>
                    </a:lnL>
                    <a:lnR>
                      <a:noFill/>
                    </a:lnR>
                    <a:lnT>
                      <a:noFill/>
                    </a:lnT>
                    <a:lnB>
                      <a:noFill/>
                    </a:lnB>
                  </a:tcPr>
                </a:tc>
                <a:extLst>
                  <a:ext uri="{0D108BD9-81ED-4DB2-BD59-A6C34878D82A}">
                    <a16:rowId xmlns:a16="http://schemas.microsoft.com/office/drawing/2014/main" val="2387676326"/>
                  </a:ext>
                </a:extLst>
              </a:tr>
              <a:tr h="218429">
                <a:tc>
                  <a:txBody>
                    <a:bodyPr/>
                    <a:lstStyle/>
                    <a:p>
                      <a:pPr algn="r" fontAlgn="ctr"/>
                      <a:r>
                        <a:rPr lang="en-US" sz="1400" b="0">
                          <a:effectLst/>
                        </a:rPr>
                        <a:t>AAGE</a:t>
                      </a:r>
                    </a:p>
                  </a:txBody>
                  <a:tcPr marL="70183" marR="70183" marT="35091" marB="35091" anchor="ctr">
                    <a:lnL>
                      <a:noFill/>
                    </a:lnL>
                    <a:lnR>
                      <a:noFill/>
                    </a:lnR>
                    <a:lnT>
                      <a:noFill/>
                    </a:lnT>
                    <a:lnB>
                      <a:noFill/>
                    </a:lnB>
                  </a:tcPr>
                </a:tc>
                <a:tc>
                  <a:txBody>
                    <a:bodyPr/>
                    <a:lstStyle/>
                    <a:p>
                      <a:r>
                        <a:rPr lang="en-US" sz="1400">
                          <a:effectLst/>
                        </a:rPr>
                        <a:t>34.538998</a:t>
                      </a:r>
                    </a:p>
                  </a:txBody>
                  <a:tcPr marL="70183" marR="70183" marT="35091" marB="35091" anchor="ctr">
                    <a:lnL>
                      <a:noFill/>
                    </a:lnL>
                    <a:lnR>
                      <a:noFill/>
                    </a:lnR>
                    <a:lnT>
                      <a:noFill/>
                    </a:lnT>
                    <a:lnB>
                      <a:noFill/>
                    </a:lnB>
                  </a:tcPr>
                </a:tc>
                <a:tc>
                  <a:txBody>
                    <a:bodyPr/>
                    <a:lstStyle/>
                    <a:p>
                      <a:r>
                        <a:rPr lang="en-US" sz="1400">
                          <a:effectLst/>
                        </a:rPr>
                        <a:t>33.0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90.0</a:t>
                      </a:r>
                    </a:p>
                  </a:txBody>
                  <a:tcPr marL="70183" marR="70183" marT="35091" marB="35091" anchor="ctr">
                    <a:lnL>
                      <a:noFill/>
                    </a:lnL>
                    <a:lnR>
                      <a:noFill/>
                    </a:lnR>
                    <a:lnT>
                      <a:noFill/>
                    </a:lnT>
                    <a:lnB>
                      <a:noFill/>
                    </a:lnB>
                  </a:tcPr>
                </a:tc>
                <a:tc>
                  <a:txBody>
                    <a:bodyPr/>
                    <a:lstStyle/>
                    <a:p>
                      <a:r>
                        <a:rPr lang="en-US" sz="1400">
                          <a:effectLst/>
                        </a:rPr>
                        <a:t>4.981140e+02</a:t>
                      </a:r>
                    </a:p>
                  </a:txBody>
                  <a:tcPr marL="70183" marR="70183" marT="35091" marB="35091" anchor="ctr">
                    <a:lnL>
                      <a:noFill/>
                    </a:lnL>
                    <a:lnR>
                      <a:noFill/>
                    </a:lnR>
                    <a:lnT>
                      <a:noFill/>
                    </a:lnT>
                    <a:lnB>
                      <a:noFill/>
                    </a:lnB>
                  </a:tcPr>
                </a:tc>
                <a:tc>
                  <a:txBody>
                    <a:bodyPr/>
                    <a:lstStyle/>
                    <a:p>
                      <a:r>
                        <a:rPr lang="en-US" sz="1400">
                          <a:effectLst/>
                        </a:rPr>
                        <a:t>22.318468</a:t>
                      </a:r>
                    </a:p>
                  </a:txBody>
                  <a:tcPr marL="70183" marR="70183" marT="35091" marB="35091" anchor="ctr">
                    <a:lnL>
                      <a:noFill/>
                    </a:lnL>
                    <a:lnR>
                      <a:noFill/>
                    </a:lnR>
                    <a:lnT>
                      <a:noFill/>
                    </a:lnT>
                    <a:lnB>
                      <a:noFill/>
                    </a:lnB>
                  </a:tcPr>
                </a:tc>
                <a:tc>
                  <a:txBody>
                    <a:bodyPr/>
                    <a:lstStyle/>
                    <a:p>
                      <a:r>
                        <a:rPr lang="en-US" sz="1400">
                          <a:effectLst/>
                        </a:rPr>
                        <a:t>0.372785</a:t>
                      </a:r>
                    </a:p>
                  </a:txBody>
                  <a:tcPr marL="70183" marR="70183" marT="35091" marB="35091" anchor="ctr">
                    <a:lnL>
                      <a:noFill/>
                    </a:lnL>
                    <a:lnR>
                      <a:noFill/>
                    </a:lnR>
                    <a:lnT>
                      <a:noFill/>
                    </a:lnT>
                    <a:lnB>
                      <a:noFill/>
                    </a:lnB>
                  </a:tcPr>
                </a:tc>
                <a:extLst>
                  <a:ext uri="{0D108BD9-81ED-4DB2-BD59-A6C34878D82A}">
                    <a16:rowId xmlns:a16="http://schemas.microsoft.com/office/drawing/2014/main" val="3573758900"/>
                  </a:ext>
                </a:extLst>
              </a:tr>
              <a:tr h="218429">
                <a:tc>
                  <a:txBody>
                    <a:bodyPr/>
                    <a:lstStyle/>
                    <a:p>
                      <a:pPr algn="r" fontAlgn="ctr"/>
                      <a:r>
                        <a:rPr lang="en-US" sz="1400" b="0">
                          <a:effectLst/>
                        </a:rPr>
                        <a:t>AHRSPAY</a:t>
                      </a:r>
                    </a:p>
                  </a:txBody>
                  <a:tcPr marL="70183" marR="70183" marT="35091" marB="35091" anchor="ctr">
                    <a:lnL>
                      <a:noFill/>
                    </a:lnL>
                    <a:lnR>
                      <a:noFill/>
                    </a:lnR>
                    <a:lnT>
                      <a:noFill/>
                    </a:lnT>
                    <a:lnB>
                      <a:noFill/>
                    </a:lnB>
                  </a:tcPr>
                </a:tc>
                <a:tc>
                  <a:txBody>
                    <a:bodyPr/>
                    <a:lstStyle/>
                    <a:p>
                      <a:r>
                        <a:rPr lang="en-US" sz="1400">
                          <a:effectLst/>
                        </a:rPr>
                        <a:t>55.105027</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9999.0</a:t>
                      </a:r>
                    </a:p>
                  </a:txBody>
                  <a:tcPr marL="70183" marR="70183" marT="35091" marB="35091" anchor="ctr">
                    <a:lnL>
                      <a:noFill/>
                    </a:lnL>
                    <a:lnR>
                      <a:noFill/>
                    </a:lnR>
                    <a:lnT>
                      <a:noFill/>
                    </a:lnT>
                    <a:lnB>
                      <a:noFill/>
                    </a:lnB>
                  </a:tcPr>
                </a:tc>
                <a:tc>
                  <a:txBody>
                    <a:bodyPr/>
                    <a:lstStyle/>
                    <a:p>
                      <a:r>
                        <a:rPr lang="en-US" sz="1400">
                          <a:effectLst/>
                        </a:rPr>
                        <a:t>7.471515e+04</a:t>
                      </a:r>
                    </a:p>
                  </a:txBody>
                  <a:tcPr marL="70183" marR="70183" marT="35091" marB="35091" anchor="ctr">
                    <a:lnL>
                      <a:noFill/>
                    </a:lnL>
                    <a:lnR>
                      <a:noFill/>
                    </a:lnR>
                    <a:lnT>
                      <a:noFill/>
                    </a:lnT>
                    <a:lnB>
                      <a:noFill/>
                    </a:lnB>
                  </a:tcPr>
                </a:tc>
                <a:tc>
                  <a:txBody>
                    <a:bodyPr/>
                    <a:lstStyle/>
                    <a:p>
                      <a:r>
                        <a:rPr lang="en-US" sz="1400">
                          <a:effectLst/>
                        </a:rPr>
                        <a:t>273.340729</a:t>
                      </a:r>
                    </a:p>
                  </a:txBody>
                  <a:tcPr marL="70183" marR="70183" marT="35091" marB="35091" anchor="ctr">
                    <a:lnL>
                      <a:noFill/>
                    </a:lnL>
                    <a:lnR>
                      <a:noFill/>
                    </a:lnR>
                    <a:lnT>
                      <a:noFill/>
                    </a:lnT>
                    <a:lnB>
                      <a:noFill/>
                    </a:lnB>
                  </a:tcPr>
                </a:tc>
                <a:tc>
                  <a:txBody>
                    <a:bodyPr/>
                    <a:lstStyle/>
                    <a:p>
                      <a:r>
                        <a:rPr lang="en-US" sz="1400">
                          <a:effectLst/>
                        </a:rPr>
                        <a:t>8.878780</a:t>
                      </a:r>
                    </a:p>
                  </a:txBody>
                  <a:tcPr marL="70183" marR="70183" marT="35091" marB="35091" anchor="ctr">
                    <a:lnL>
                      <a:noFill/>
                    </a:lnL>
                    <a:lnR>
                      <a:noFill/>
                    </a:lnR>
                    <a:lnT>
                      <a:noFill/>
                    </a:lnT>
                    <a:lnB>
                      <a:noFill/>
                    </a:lnB>
                  </a:tcPr>
                </a:tc>
                <a:extLst>
                  <a:ext uri="{0D108BD9-81ED-4DB2-BD59-A6C34878D82A}">
                    <a16:rowId xmlns:a16="http://schemas.microsoft.com/office/drawing/2014/main" val="1198188479"/>
                  </a:ext>
                </a:extLst>
              </a:tr>
              <a:tr h="218429">
                <a:tc>
                  <a:txBody>
                    <a:bodyPr/>
                    <a:lstStyle/>
                    <a:p>
                      <a:pPr algn="r" fontAlgn="ctr"/>
                      <a:r>
                        <a:rPr lang="en-US" sz="1400" b="0">
                          <a:effectLst/>
                        </a:rPr>
                        <a:t>CAPGAIN</a:t>
                      </a:r>
                    </a:p>
                  </a:txBody>
                  <a:tcPr marL="70183" marR="70183" marT="35091" marB="35091" anchor="ctr">
                    <a:lnL>
                      <a:noFill/>
                    </a:lnL>
                    <a:lnR>
                      <a:noFill/>
                    </a:lnR>
                    <a:lnT>
                      <a:noFill/>
                    </a:lnT>
                    <a:lnB>
                      <a:noFill/>
                    </a:lnB>
                  </a:tcPr>
                </a:tc>
                <a:tc>
                  <a:txBody>
                    <a:bodyPr/>
                    <a:lstStyle/>
                    <a:p>
                      <a:r>
                        <a:rPr lang="en-US" sz="1400">
                          <a:effectLst/>
                        </a:rPr>
                        <a:t>431.742176</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99999.0</a:t>
                      </a:r>
                    </a:p>
                  </a:txBody>
                  <a:tcPr marL="70183" marR="70183" marT="35091" marB="35091" anchor="ctr">
                    <a:lnL>
                      <a:noFill/>
                    </a:lnL>
                    <a:lnR>
                      <a:noFill/>
                    </a:lnR>
                    <a:lnT>
                      <a:noFill/>
                    </a:lnT>
                    <a:lnB>
                      <a:noFill/>
                    </a:lnB>
                  </a:tcPr>
                </a:tc>
                <a:tc>
                  <a:txBody>
                    <a:bodyPr/>
                    <a:lstStyle/>
                    <a:p>
                      <a:r>
                        <a:rPr lang="en-US" sz="1400">
                          <a:effectLst/>
                        </a:rPr>
                        <a:t>2.181608e+07</a:t>
                      </a:r>
                    </a:p>
                  </a:txBody>
                  <a:tcPr marL="70183" marR="70183" marT="35091" marB="35091" anchor="ctr">
                    <a:lnL>
                      <a:noFill/>
                    </a:lnL>
                    <a:lnR>
                      <a:noFill/>
                    </a:lnR>
                    <a:lnT>
                      <a:noFill/>
                    </a:lnT>
                    <a:lnB>
                      <a:noFill/>
                    </a:lnB>
                  </a:tcPr>
                </a:tc>
                <a:tc>
                  <a:txBody>
                    <a:bodyPr/>
                    <a:lstStyle/>
                    <a:p>
                      <a:r>
                        <a:rPr lang="en-US" sz="1400">
                          <a:effectLst/>
                        </a:rPr>
                        <a:t>4670.768536</a:t>
                      </a:r>
                    </a:p>
                  </a:txBody>
                  <a:tcPr marL="70183" marR="70183" marT="35091" marB="35091" anchor="ctr">
                    <a:lnL>
                      <a:noFill/>
                    </a:lnL>
                    <a:lnR>
                      <a:noFill/>
                    </a:lnR>
                    <a:lnT>
                      <a:noFill/>
                    </a:lnT>
                    <a:lnB>
                      <a:noFill/>
                    </a:lnB>
                  </a:tcPr>
                </a:tc>
                <a:tc>
                  <a:txBody>
                    <a:bodyPr/>
                    <a:lstStyle/>
                    <a:p>
                      <a:r>
                        <a:rPr lang="en-US" sz="1400">
                          <a:effectLst/>
                        </a:rPr>
                        <a:t>19.090569</a:t>
                      </a:r>
                    </a:p>
                  </a:txBody>
                  <a:tcPr marL="70183" marR="70183" marT="35091" marB="35091" anchor="ctr">
                    <a:lnL>
                      <a:noFill/>
                    </a:lnL>
                    <a:lnR>
                      <a:noFill/>
                    </a:lnR>
                    <a:lnT>
                      <a:noFill/>
                    </a:lnT>
                    <a:lnB>
                      <a:noFill/>
                    </a:lnB>
                  </a:tcPr>
                </a:tc>
                <a:extLst>
                  <a:ext uri="{0D108BD9-81ED-4DB2-BD59-A6C34878D82A}">
                    <a16:rowId xmlns:a16="http://schemas.microsoft.com/office/drawing/2014/main" val="214030057"/>
                  </a:ext>
                </a:extLst>
              </a:tr>
              <a:tr h="218429">
                <a:tc>
                  <a:txBody>
                    <a:bodyPr/>
                    <a:lstStyle/>
                    <a:p>
                      <a:pPr algn="r" fontAlgn="ctr"/>
                      <a:r>
                        <a:rPr lang="en-US" sz="1400" b="0">
                          <a:effectLst/>
                        </a:rPr>
                        <a:t>CAPLOSS</a:t>
                      </a:r>
                    </a:p>
                  </a:txBody>
                  <a:tcPr marL="70183" marR="70183" marT="35091" marB="35091" anchor="ctr">
                    <a:lnL>
                      <a:noFill/>
                    </a:lnL>
                    <a:lnR>
                      <a:noFill/>
                    </a:lnR>
                    <a:lnT>
                      <a:noFill/>
                    </a:lnT>
                    <a:lnB>
                      <a:noFill/>
                    </a:lnB>
                  </a:tcPr>
                </a:tc>
                <a:tc>
                  <a:txBody>
                    <a:bodyPr/>
                    <a:lstStyle/>
                    <a:p>
                      <a:r>
                        <a:rPr lang="en-US" sz="1400">
                          <a:effectLst/>
                        </a:rPr>
                        <a:t>36.849010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4608.0</a:t>
                      </a:r>
                    </a:p>
                  </a:txBody>
                  <a:tcPr marL="70183" marR="70183" marT="35091" marB="35091" anchor="ctr">
                    <a:lnL>
                      <a:noFill/>
                    </a:lnL>
                    <a:lnR>
                      <a:noFill/>
                    </a:lnR>
                    <a:lnT>
                      <a:noFill/>
                    </a:lnT>
                    <a:lnB>
                      <a:noFill/>
                    </a:lnB>
                  </a:tcPr>
                </a:tc>
                <a:tc>
                  <a:txBody>
                    <a:bodyPr/>
                    <a:lstStyle/>
                    <a:p>
                      <a:r>
                        <a:rPr lang="en-US" sz="1400">
                          <a:effectLst/>
                        </a:rPr>
                        <a:t>7.278652e+04</a:t>
                      </a:r>
                    </a:p>
                  </a:txBody>
                  <a:tcPr marL="70183" marR="70183" marT="35091" marB="35091" anchor="ctr">
                    <a:lnL>
                      <a:noFill/>
                    </a:lnL>
                    <a:lnR>
                      <a:noFill/>
                    </a:lnR>
                    <a:lnT>
                      <a:noFill/>
                    </a:lnT>
                    <a:lnB>
                      <a:noFill/>
                    </a:lnB>
                  </a:tcPr>
                </a:tc>
                <a:tc>
                  <a:txBody>
                    <a:bodyPr/>
                    <a:lstStyle/>
                    <a:p>
                      <a:r>
                        <a:rPr lang="en-US" sz="1400">
                          <a:effectLst/>
                        </a:rPr>
                        <a:t>269.789771</a:t>
                      </a:r>
                    </a:p>
                  </a:txBody>
                  <a:tcPr marL="70183" marR="70183" marT="35091" marB="35091" anchor="ctr">
                    <a:lnL>
                      <a:noFill/>
                    </a:lnL>
                    <a:lnR>
                      <a:noFill/>
                    </a:lnR>
                    <a:lnT>
                      <a:noFill/>
                    </a:lnT>
                    <a:lnB>
                      <a:noFill/>
                    </a:lnB>
                  </a:tcPr>
                </a:tc>
                <a:tc>
                  <a:txBody>
                    <a:bodyPr/>
                    <a:lstStyle/>
                    <a:p>
                      <a:r>
                        <a:rPr lang="en-US" sz="1400">
                          <a:effectLst/>
                        </a:rPr>
                        <a:t>7.685924</a:t>
                      </a:r>
                    </a:p>
                  </a:txBody>
                  <a:tcPr marL="70183" marR="70183" marT="35091" marB="35091" anchor="ctr">
                    <a:lnL>
                      <a:noFill/>
                    </a:lnL>
                    <a:lnR>
                      <a:noFill/>
                    </a:lnR>
                    <a:lnT>
                      <a:noFill/>
                    </a:lnT>
                    <a:lnB>
                      <a:noFill/>
                    </a:lnB>
                  </a:tcPr>
                </a:tc>
                <a:extLst>
                  <a:ext uri="{0D108BD9-81ED-4DB2-BD59-A6C34878D82A}">
                    <a16:rowId xmlns:a16="http://schemas.microsoft.com/office/drawing/2014/main" val="2174711344"/>
                  </a:ext>
                </a:extLst>
              </a:tr>
              <a:tr h="218429">
                <a:tc>
                  <a:txBody>
                    <a:bodyPr/>
                    <a:lstStyle/>
                    <a:p>
                      <a:pPr algn="r" fontAlgn="ctr"/>
                      <a:r>
                        <a:rPr lang="en-US" sz="1400" b="0">
                          <a:effectLst/>
                        </a:rPr>
                        <a:t>DIVVAL</a:t>
                      </a:r>
                    </a:p>
                  </a:txBody>
                  <a:tcPr marL="70183" marR="70183" marT="35091" marB="35091" anchor="ctr">
                    <a:lnL>
                      <a:noFill/>
                    </a:lnL>
                    <a:lnR>
                      <a:noFill/>
                    </a:lnR>
                    <a:lnT>
                      <a:noFill/>
                    </a:lnT>
                    <a:lnB>
                      <a:noFill/>
                    </a:lnB>
                  </a:tcPr>
                </a:tc>
                <a:tc>
                  <a:txBody>
                    <a:bodyPr/>
                    <a:lstStyle/>
                    <a:p>
                      <a:r>
                        <a:rPr lang="en-US" sz="1400">
                          <a:effectLst/>
                        </a:rPr>
                        <a:t>195.851259</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99999.0</a:t>
                      </a:r>
                    </a:p>
                  </a:txBody>
                  <a:tcPr marL="70183" marR="70183" marT="35091" marB="35091" anchor="ctr">
                    <a:lnL>
                      <a:noFill/>
                    </a:lnL>
                    <a:lnR>
                      <a:noFill/>
                    </a:lnR>
                    <a:lnT>
                      <a:noFill/>
                    </a:lnT>
                    <a:lnB>
                      <a:noFill/>
                    </a:lnB>
                  </a:tcPr>
                </a:tc>
                <a:tc>
                  <a:txBody>
                    <a:bodyPr/>
                    <a:lstStyle/>
                    <a:p>
                      <a:r>
                        <a:rPr lang="en-US" sz="1400">
                          <a:effectLst/>
                        </a:rPr>
                        <a:t>3.755251e+06</a:t>
                      </a:r>
                    </a:p>
                  </a:txBody>
                  <a:tcPr marL="70183" marR="70183" marT="35091" marB="35091" anchor="ctr">
                    <a:lnL>
                      <a:noFill/>
                    </a:lnL>
                    <a:lnR>
                      <a:noFill/>
                    </a:lnR>
                    <a:lnT>
                      <a:noFill/>
                    </a:lnT>
                    <a:lnB>
                      <a:noFill/>
                    </a:lnB>
                  </a:tcPr>
                </a:tc>
                <a:tc>
                  <a:txBody>
                    <a:bodyPr/>
                    <a:lstStyle/>
                    <a:p>
                      <a:r>
                        <a:rPr lang="en-US" sz="1400">
                          <a:effectLst/>
                        </a:rPr>
                        <a:t>1937.847082</a:t>
                      </a:r>
                    </a:p>
                  </a:txBody>
                  <a:tcPr marL="70183" marR="70183" marT="35091" marB="35091" anchor="ctr">
                    <a:lnL>
                      <a:noFill/>
                    </a:lnL>
                    <a:lnR>
                      <a:noFill/>
                    </a:lnR>
                    <a:lnT>
                      <a:noFill/>
                    </a:lnT>
                    <a:lnB>
                      <a:noFill/>
                    </a:lnB>
                  </a:tcPr>
                </a:tc>
                <a:tc>
                  <a:txBody>
                    <a:bodyPr/>
                    <a:lstStyle/>
                    <a:p>
                      <a:r>
                        <a:rPr lang="en-US" sz="1400">
                          <a:effectLst/>
                        </a:rPr>
                        <a:t>27.144287</a:t>
                      </a:r>
                    </a:p>
                  </a:txBody>
                  <a:tcPr marL="70183" marR="70183" marT="35091" marB="35091" anchor="ctr">
                    <a:lnL>
                      <a:noFill/>
                    </a:lnL>
                    <a:lnR>
                      <a:noFill/>
                    </a:lnR>
                    <a:lnT>
                      <a:noFill/>
                    </a:lnT>
                    <a:lnB>
                      <a:noFill/>
                    </a:lnB>
                  </a:tcPr>
                </a:tc>
                <a:extLst>
                  <a:ext uri="{0D108BD9-81ED-4DB2-BD59-A6C34878D82A}">
                    <a16:rowId xmlns:a16="http://schemas.microsoft.com/office/drawing/2014/main" val="1458164374"/>
                  </a:ext>
                </a:extLst>
              </a:tr>
              <a:tr h="218429">
                <a:tc>
                  <a:txBody>
                    <a:bodyPr/>
                    <a:lstStyle/>
                    <a:p>
                      <a:pPr algn="r" fontAlgn="ctr"/>
                      <a:r>
                        <a:rPr lang="en-US" sz="1400" b="0">
                          <a:effectLst/>
                        </a:rPr>
                        <a:t>NOEMP</a:t>
                      </a:r>
                    </a:p>
                  </a:txBody>
                  <a:tcPr marL="70183" marR="70183" marT="35091" marB="35091" anchor="ctr">
                    <a:lnL>
                      <a:noFill/>
                    </a:lnL>
                    <a:lnR>
                      <a:noFill/>
                    </a:lnR>
                    <a:lnT>
                      <a:noFill/>
                    </a:lnT>
                    <a:lnB>
                      <a:noFill/>
                    </a:lnB>
                  </a:tcPr>
                </a:tc>
                <a:tc>
                  <a:txBody>
                    <a:bodyPr/>
                    <a:lstStyle/>
                    <a:p>
                      <a:r>
                        <a:rPr lang="en-US" sz="1400">
                          <a:effectLst/>
                        </a:rPr>
                        <a:t>1.956172</a:t>
                      </a:r>
                    </a:p>
                  </a:txBody>
                  <a:tcPr marL="70183" marR="70183" marT="35091" marB="35091" anchor="ctr">
                    <a:lnL>
                      <a:noFill/>
                    </a:lnL>
                    <a:lnR>
                      <a:noFill/>
                    </a:lnR>
                    <a:lnT>
                      <a:noFill/>
                    </a:lnT>
                    <a:lnB>
                      <a:noFill/>
                    </a:lnB>
                  </a:tcPr>
                </a:tc>
                <a:tc>
                  <a:txBody>
                    <a:bodyPr/>
                    <a:lstStyle/>
                    <a:p>
                      <a:r>
                        <a:rPr lang="en-US" sz="1400">
                          <a:effectLst/>
                        </a:rPr>
                        <a:t>1.0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6.0</a:t>
                      </a:r>
                    </a:p>
                  </a:txBody>
                  <a:tcPr marL="70183" marR="70183" marT="35091" marB="35091" anchor="ctr">
                    <a:lnL>
                      <a:noFill/>
                    </a:lnL>
                    <a:lnR>
                      <a:noFill/>
                    </a:lnR>
                    <a:lnT>
                      <a:noFill/>
                    </a:lnT>
                    <a:lnB>
                      <a:noFill/>
                    </a:lnB>
                  </a:tcPr>
                </a:tc>
                <a:tc>
                  <a:txBody>
                    <a:bodyPr/>
                    <a:lstStyle/>
                    <a:p>
                      <a:r>
                        <a:rPr lang="en-US" sz="1400">
                          <a:effectLst/>
                        </a:rPr>
                        <a:t>5.592548e+00</a:t>
                      </a:r>
                    </a:p>
                  </a:txBody>
                  <a:tcPr marL="70183" marR="70183" marT="35091" marB="35091" anchor="ctr">
                    <a:lnL>
                      <a:noFill/>
                    </a:lnL>
                    <a:lnR>
                      <a:noFill/>
                    </a:lnR>
                    <a:lnT>
                      <a:noFill/>
                    </a:lnT>
                    <a:lnB>
                      <a:noFill/>
                    </a:lnB>
                  </a:tcPr>
                </a:tc>
                <a:tc>
                  <a:txBody>
                    <a:bodyPr/>
                    <a:lstStyle/>
                    <a:p>
                      <a:r>
                        <a:rPr lang="en-US" sz="1400">
                          <a:effectLst/>
                        </a:rPr>
                        <a:t>2.364857</a:t>
                      </a:r>
                    </a:p>
                  </a:txBody>
                  <a:tcPr marL="70183" marR="70183" marT="35091" marB="35091" anchor="ctr">
                    <a:lnL>
                      <a:noFill/>
                    </a:lnL>
                    <a:lnR>
                      <a:noFill/>
                    </a:lnR>
                    <a:lnT>
                      <a:noFill/>
                    </a:lnT>
                    <a:lnB>
                      <a:noFill/>
                    </a:lnB>
                  </a:tcPr>
                </a:tc>
                <a:tc>
                  <a:txBody>
                    <a:bodyPr/>
                    <a:lstStyle/>
                    <a:p>
                      <a:r>
                        <a:rPr lang="en-US" sz="1400">
                          <a:effectLst/>
                        </a:rPr>
                        <a:t>0.752317</a:t>
                      </a:r>
                    </a:p>
                  </a:txBody>
                  <a:tcPr marL="70183" marR="70183" marT="35091" marB="35091" anchor="ctr">
                    <a:lnL>
                      <a:noFill/>
                    </a:lnL>
                    <a:lnR>
                      <a:noFill/>
                    </a:lnR>
                    <a:lnT>
                      <a:noFill/>
                    </a:lnT>
                    <a:lnB>
                      <a:noFill/>
                    </a:lnB>
                  </a:tcPr>
                </a:tc>
                <a:extLst>
                  <a:ext uri="{0D108BD9-81ED-4DB2-BD59-A6C34878D82A}">
                    <a16:rowId xmlns:a16="http://schemas.microsoft.com/office/drawing/2014/main" val="2839507204"/>
                  </a:ext>
                </a:extLst>
              </a:tr>
              <a:tr h="218429">
                <a:tc>
                  <a:txBody>
                    <a:bodyPr/>
                    <a:lstStyle/>
                    <a:p>
                      <a:pPr algn="r" fontAlgn="ctr"/>
                      <a:r>
                        <a:rPr lang="en-US" sz="1400" b="0">
                          <a:effectLst/>
                        </a:rPr>
                        <a:t>WKSWORK</a:t>
                      </a:r>
                    </a:p>
                  </a:txBody>
                  <a:tcPr marL="70183" marR="70183" marT="35091" marB="35091" anchor="ctr">
                    <a:lnL>
                      <a:noFill/>
                    </a:lnL>
                    <a:lnR>
                      <a:noFill/>
                    </a:lnR>
                    <a:lnT>
                      <a:noFill/>
                    </a:lnT>
                    <a:lnB>
                      <a:noFill/>
                    </a:lnB>
                  </a:tcPr>
                </a:tc>
                <a:tc>
                  <a:txBody>
                    <a:bodyPr/>
                    <a:lstStyle/>
                    <a:p>
                      <a:r>
                        <a:rPr lang="en-US" sz="1400">
                          <a:effectLst/>
                        </a:rPr>
                        <a:t>23.178375</a:t>
                      </a:r>
                    </a:p>
                  </a:txBody>
                  <a:tcPr marL="70183" marR="70183" marT="35091" marB="35091" anchor="ctr">
                    <a:lnL>
                      <a:noFill/>
                    </a:lnL>
                    <a:lnR>
                      <a:noFill/>
                    </a:lnR>
                    <a:lnT>
                      <a:noFill/>
                    </a:lnT>
                    <a:lnB>
                      <a:noFill/>
                    </a:lnB>
                  </a:tcPr>
                </a:tc>
                <a:tc>
                  <a:txBody>
                    <a:bodyPr/>
                    <a:lstStyle/>
                    <a:p>
                      <a:r>
                        <a:rPr lang="en-US" sz="1400">
                          <a:effectLst/>
                        </a:rPr>
                        <a:t>8.0</a:t>
                      </a:r>
                    </a:p>
                  </a:txBody>
                  <a:tcPr marL="70183" marR="70183" marT="35091" marB="35091" anchor="ctr">
                    <a:lnL>
                      <a:noFill/>
                    </a:lnL>
                    <a:lnR>
                      <a:noFill/>
                    </a:lnR>
                    <a:lnT>
                      <a:noFill/>
                    </a:lnT>
                    <a:lnB>
                      <a:noFill/>
                    </a:lnB>
                  </a:tcPr>
                </a:tc>
                <a:tc>
                  <a:txBody>
                    <a:bodyPr/>
                    <a:lstStyle/>
                    <a:p>
                      <a:r>
                        <a:rPr lang="en-US" sz="1400">
                          <a:effectLst/>
                        </a:rPr>
                        <a:t>0.0</a:t>
                      </a:r>
                    </a:p>
                  </a:txBody>
                  <a:tcPr marL="70183" marR="70183" marT="35091" marB="35091" anchor="ctr">
                    <a:lnL>
                      <a:noFill/>
                    </a:lnL>
                    <a:lnR>
                      <a:noFill/>
                    </a:lnR>
                    <a:lnT>
                      <a:noFill/>
                    </a:lnT>
                    <a:lnB>
                      <a:noFill/>
                    </a:lnB>
                  </a:tcPr>
                </a:tc>
                <a:tc>
                  <a:txBody>
                    <a:bodyPr/>
                    <a:lstStyle/>
                    <a:p>
                      <a:r>
                        <a:rPr lang="en-US" sz="1400">
                          <a:effectLst/>
                        </a:rPr>
                        <a:t>52.0</a:t>
                      </a:r>
                    </a:p>
                  </a:txBody>
                  <a:tcPr marL="70183" marR="70183" marT="35091" marB="35091" anchor="ctr">
                    <a:lnL>
                      <a:noFill/>
                    </a:lnL>
                    <a:lnR>
                      <a:noFill/>
                    </a:lnR>
                    <a:lnT>
                      <a:noFill/>
                    </a:lnT>
                    <a:lnB>
                      <a:noFill/>
                    </a:lnB>
                  </a:tcPr>
                </a:tc>
                <a:tc>
                  <a:txBody>
                    <a:bodyPr/>
                    <a:lstStyle/>
                    <a:p>
                      <a:r>
                        <a:rPr lang="en-US" sz="1400">
                          <a:effectLst/>
                        </a:rPr>
                        <a:t>5.955560e+02</a:t>
                      </a:r>
                    </a:p>
                  </a:txBody>
                  <a:tcPr marL="70183" marR="70183" marT="35091" marB="35091" anchor="ctr">
                    <a:lnL>
                      <a:noFill/>
                    </a:lnL>
                    <a:lnR>
                      <a:noFill/>
                    </a:lnR>
                    <a:lnT>
                      <a:noFill/>
                    </a:lnT>
                    <a:lnB>
                      <a:noFill/>
                    </a:lnB>
                  </a:tcPr>
                </a:tc>
                <a:tc>
                  <a:txBody>
                    <a:bodyPr/>
                    <a:lstStyle/>
                    <a:p>
                      <a:r>
                        <a:rPr lang="en-US" sz="1400">
                          <a:effectLst/>
                        </a:rPr>
                        <a:t>24.404016</a:t>
                      </a:r>
                    </a:p>
                  </a:txBody>
                  <a:tcPr marL="70183" marR="70183" marT="35091" marB="35091" anchor="ctr">
                    <a:lnL>
                      <a:noFill/>
                    </a:lnL>
                    <a:lnR>
                      <a:noFill/>
                    </a:lnR>
                    <a:lnT>
                      <a:noFill/>
                    </a:lnT>
                    <a:lnB>
                      <a:noFill/>
                    </a:lnB>
                  </a:tcPr>
                </a:tc>
                <a:tc>
                  <a:txBody>
                    <a:bodyPr/>
                    <a:lstStyle/>
                    <a:p>
                      <a:r>
                        <a:rPr lang="en-US" sz="1400" dirty="0">
                          <a:effectLst/>
                        </a:rPr>
                        <a:t>0.210018</a:t>
                      </a:r>
                    </a:p>
                  </a:txBody>
                  <a:tcPr marL="70183" marR="70183" marT="35091" marB="35091" anchor="ctr">
                    <a:lnL>
                      <a:noFill/>
                    </a:lnL>
                    <a:lnR>
                      <a:noFill/>
                    </a:lnR>
                    <a:lnT>
                      <a:noFill/>
                    </a:lnT>
                    <a:lnB>
                      <a:noFill/>
                    </a:lnB>
                  </a:tcPr>
                </a:tc>
                <a:extLst>
                  <a:ext uri="{0D108BD9-81ED-4DB2-BD59-A6C34878D82A}">
                    <a16:rowId xmlns:a16="http://schemas.microsoft.com/office/drawing/2014/main" val="2478339128"/>
                  </a:ext>
                </a:extLst>
              </a:tr>
            </a:tbl>
          </a:graphicData>
        </a:graphic>
      </p:graphicFrame>
      <p:sp>
        <p:nvSpPr>
          <p:cNvPr id="6" name="TextBox 5">
            <a:extLst>
              <a:ext uri="{FF2B5EF4-FFF2-40B4-BE49-F238E27FC236}">
                <a16:creationId xmlns:a16="http://schemas.microsoft.com/office/drawing/2014/main" id="{F36B42F6-62B8-7C84-5669-F7563F77326B}"/>
              </a:ext>
            </a:extLst>
          </p:cNvPr>
          <p:cNvSpPr txBox="1"/>
          <p:nvPr/>
        </p:nvSpPr>
        <p:spPr>
          <a:xfrm>
            <a:off x="7148945" y="2359358"/>
            <a:ext cx="43582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7 continuous numerical features. </a:t>
            </a:r>
          </a:p>
          <a:p>
            <a:pPr marL="285750" indent="-285750">
              <a:buFont typeface="Arial" panose="020B0604020202020204" pitchFamily="34" charset="0"/>
              <a:buChar char="•"/>
            </a:pPr>
            <a:r>
              <a:rPr lang="en-US" dirty="0"/>
              <a:t>AHRSPAY (Wage per hour), CAPGAIN, CAPLOSS, and DIVAL are all highly right skewed.  </a:t>
            </a:r>
          </a:p>
          <a:p>
            <a:pPr marL="285750" indent="-285750">
              <a:buFont typeface="Arial" panose="020B0604020202020204" pitchFamily="34" charset="0"/>
              <a:buChar char="•"/>
            </a:pPr>
            <a:r>
              <a:rPr lang="en-US" dirty="0"/>
              <a:t>AHRSPAY, CAPGAIN and DIVAL all have ceiling of 9999</a:t>
            </a:r>
          </a:p>
        </p:txBody>
      </p:sp>
    </p:spTree>
    <p:extLst>
      <p:ext uri="{BB962C8B-B14F-4D97-AF65-F5344CB8AC3E}">
        <p14:creationId xmlns:p14="http://schemas.microsoft.com/office/powerpoint/2010/main" val="115924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Exploratory Analysis</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Numerical Features</a:t>
            </a:r>
          </a:p>
        </p:txBody>
      </p:sp>
      <p:sp>
        <p:nvSpPr>
          <p:cNvPr id="6" name="TextBox 5">
            <a:extLst>
              <a:ext uri="{FF2B5EF4-FFF2-40B4-BE49-F238E27FC236}">
                <a16:creationId xmlns:a16="http://schemas.microsoft.com/office/drawing/2014/main" id="{F36B42F6-62B8-7C84-5669-F7563F77326B}"/>
              </a:ext>
            </a:extLst>
          </p:cNvPr>
          <p:cNvSpPr txBox="1"/>
          <p:nvPr/>
        </p:nvSpPr>
        <p:spPr>
          <a:xfrm>
            <a:off x="7148945" y="2359358"/>
            <a:ext cx="43582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Low correlations between most of the variables </a:t>
            </a:r>
          </a:p>
          <a:p>
            <a:pPr marL="285750" indent="-285750">
              <a:buFont typeface="Arial" panose="020B0604020202020204" pitchFamily="34" charset="0"/>
              <a:buChar char="•"/>
            </a:pPr>
            <a:r>
              <a:rPr lang="en-US" dirty="0"/>
              <a:t>NOEMP and WKSWORK have high correlation</a:t>
            </a:r>
          </a:p>
          <a:p>
            <a:pPr marL="742950" lvl="1" indent="-285750">
              <a:buFont typeface="Arial" panose="020B0604020202020204" pitchFamily="34" charset="0"/>
              <a:buChar char="•"/>
            </a:pPr>
            <a:r>
              <a:rPr lang="en-US" dirty="0"/>
              <a:t>This is understandable as someone who has employees likely works a higher amount of weeks</a:t>
            </a:r>
          </a:p>
        </p:txBody>
      </p:sp>
      <p:pic>
        <p:nvPicPr>
          <p:cNvPr id="7" name="Picture 6">
            <a:extLst>
              <a:ext uri="{FF2B5EF4-FFF2-40B4-BE49-F238E27FC236}">
                <a16:creationId xmlns:a16="http://schemas.microsoft.com/office/drawing/2014/main" id="{D678A1A8-D2A6-2A4F-4B55-8C6FF499C1C3}"/>
              </a:ext>
            </a:extLst>
          </p:cNvPr>
          <p:cNvPicPr>
            <a:picLocks noChangeAspect="1"/>
          </p:cNvPicPr>
          <p:nvPr/>
        </p:nvPicPr>
        <p:blipFill>
          <a:blip r:embed="rId2"/>
          <a:stretch>
            <a:fillRect/>
          </a:stretch>
        </p:blipFill>
        <p:spPr>
          <a:xfrm>
            <a:off x="512681" y="2019299"/>
            <a:ext cx="5413106" cy="4077047"/>
          </a:xfrm>
          <a:prstGeom prst="rect">
            <a:avLst/>
          </a:prstGeom>
        </p:spPr>
      </p:pic>
    </p:spTree>
    <p:extLst>
      <p:ext uri="{BB962C8B-B14F-4D97-AF65-F5344CB8AC3E}">
        <p14:creationId xmlns:p14="http://schemas.microsoft.com/office/powerpoint/2010/main" val="124222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p:txBody>
          <a:bodyPr/>
          <a:lstStyle/>
          <a:p>
            <a:r>
              <a:rPr lang="en-US" dirty="0"/>
              <a:t>Analysis Overview</a:t>
            </a:r>
          </a:p>
          <a:p>
            <a:r>
              <a:rPr lang="en-US" dirty="0"/>
              <a:t>Data Cleaning</a:t>
            </a:r>
          </a:p>
          <a:p>
            <a:r>
              <a:rPr lang="en-US" dirty="0"/>
              <a:t>Exploratory </a:t>
            </a:r>
            <a:r>
              <a:rPr lang="en-US"/>
              <a:t>Data Analysis</a:t>
            </a:r>
            <a:endParaRPr lang="en-US" dirty="0"/>
          </a:p>
        </p:txBody>
      </p:sp>
    </p:spTree>
    <p:extLst>
      <p:ext uri="{BB962C8B-B14F-4D97-AF65-F5344CB8AC3E}">
        <p14:creationId xmlns:p14="http://schemas.microsoft.com/office/powerpoint/2010/main" val="56588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AAGE (Age)</a:t>
            </a:r>
          </a:p>
        </p:txBody>
      </p:sp>
      <p:pic>
        <p:nvPicPr>
          <p:cNvPr id="5" name="Picture 4">
            <a:extLst>
              <a:ext uri="{FF2B5EF4-FFF2-40B4-BE49-F238E27FC236}">
                <a16:creationId xmlns:a16="http://schemas.microsoft.com/office/drawing/2014/main" id="{7A8D4092-CC75-4C5E-F94E-CD1BF2032A6F}"/>
              </a:ext>
            </a:extLst>
          </p:cNvPr>
          <p:cNvPicPr>
            <a:picLocks noChangeAspect="1"/>
          </p:cNvPicPr>
          <p:nvPr/>
        </p:nvPicPr>
        <p:blipFill>
          <a:blip r:embed="rId2"/>
          <a:stretch>
            <a:fillRect/>
          </a:stretch>
        </p:blipFill>
        <p:spPr>
          <a:xfrm>
            <a:off x="405295" y="1566788"/>
            <a:ext cx="5431625" cy="3617463"/>
          </a:xfrm>
          <a:prstGeom prst="rect">
            <a:avLst/>
          </a:prstGeom>
        </p:spPr>
      </p:pic>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6460177" y="1769423"/>
            <a:ext cx="421574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Age column seems reasonable.  </a:t>
            </a:r>
          </a:p>
          <a:p>
            <a:pPr marL="285750" indent="-285750">
              <a:buFont typeface="Arial" panose="020B0604020202020204" pitchFamily="34" charset="0"/>
              <a:buChar char="•"/>
            </a:pPr>
            <a:r>
              <a:rPr lang="en-US" dirty="0"/>
              <a:t>90 years looks like a ceiling value.  </a:t>
            </a:r>
          </a:p>
          <a:p>
            <a:pPr marL="285750" indent="-285750">
              <a:buFont typeface="Arial" panose="020B0604020202020204" pitchFamily="34" charset="0"/>
              <a:buChar char="•"/>
            </a:pPr>
            <a:r>
              <a:rPr lang="en-US" dirty="0"/>
              <a:t>Under 16 falls in line with not having a salary due to US work laws.  </a:t>
            </a:r>
          </a:p>
          <a:p>
            <a:pPr marL="285750" indent="-285750">
              <a:buFont typeface="Arial" panose="020B0604020202020204" pitchFamily="34" charset="0"/>
              <a:buChar char="•"/>
            </a:pPr>
            <a:r>
              <a:rPr lang="en-US" dirty="0"/>
              <a:t>Those with Salary&gt;50k peaks around 35-55.</a:t>
            </a:r>
          </a:p>
        </p:txBody>
      </p:sp>
    </p:spTree>
    <p:extLst>
      <p:ext uri="{BB962C8B-B14F-4D97-AF65-F5344CB8AC3E}">
        <p14:creationId xmlns:p14="http://schemas.microsoft.com/office/powerpoint/2010/main" val="240934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Wage per Hour (AHRSPAY)</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5941620" y="2633845"/>
            <a:ext cx="532494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Wage per hour seems suspect.  Minimum wage is 20, which is very high for the mid 90's.  Also 94% of the data has 0 wages, which indicates many this might be missing data. </a:t>
            </a:r>
          </a:p>
          <a:p>
            <a:pPr marL="285750" indent="-285750">
              <a:buFont typeface="Arial" panose="020B0604020202020204" pitchFamily="34" charset="0"/>
              <a:buChar char="•"/>
            </a:pPr>
            <a:r>
              <a:rPr lang="en-US" dirty="0"/>
              <a:t>Data does follow a distribution up to about 5000.  Over that the data seems incomplete.  Possibly at this level income may or may not come from Salary, but other sources.  May want consolidate values over 5000.</a:t>
            </a:r>
          </a:p>
        </p:txBody>
      </p:sp>
      <p:sp>
        <p:nvSpPr>
          <p:cNvPr id="3" name="TextBox 2">
            <a:extLst>
              <a:ext uri="{FF2B5EF4-FFF2-40B4-BE49-F238E27FC236}">
                <a16:creationId xmlns:a16="http://schemas.microsoft.com/office/drawing/2014/main" id="{09908963-DB9E-A9F0-6865-FF4D24DCA3AE}"/>
              </a:ext>
            </a:extLst>
          </p:cNvPr>
          <p:cNvSpPr txBox="1"/>
          <p:nvPr/>
        </p:nvSpPr>
        <p:spPr>
          <a:xfrm>
            <a:off x="6096000" y="1609116"/>
            <a:ext cx="4332710" cy="923330"/>
          </a:xfrm>
          <a:prstGeom prst="rect">
            <a:avLst/>
          </a:prstGeom>
          <a:noFill/>
        </p:spPr>
        <p:txBody>
          <a:bodyPr wrap="square" rtlCol="0">
            <a:spAutoFit/>
          </a:bodyPr>
          <a:lstStyle/>
          <a:p>
            <a:r>
              <a:rPr lang="en-US" dirty="0"/>
              <a:t>Number with No wage: 214874</a:t>
            </a:r>
          </a:p>
          <a:p>
            <a:r>
              <a:rPr lang="en-US" dirty="0"/>
              <a:t>Percent with No wage: 93%</a:t>
            </a:r>
          </a:p>
          <a:p>
            <a:r>
              <a:rPr lang="en-US" dirty="0"/>
              <a:t>Minimum wage: 20</a:t>
            </a:r>
          </a:p>
        </p:txBody>
      </p:sp>
      <p:pic>
        <p:nvPicPr>
          <p:cNvPr id="7" name="Picture 6">
            <a:extLst>
              <a:ext uri="{FF2B5EF4-FFF2-40B4-BE49-F238E27FC236}">
                <a16:creationId xmlns:a16="http://schemas.microsoft.com/office/drawing/2014/main" id="{9775E7B4-05B9-5DAD-134B-FF9D8530BFA8}"/>
              </a:ext>
            </a:extLst>
          </p:cNvPr>
          <p:cNvPicPr>
            <a:picLocks noChangeAspect="1"/>
          </p:cNvPicPr>
          <p:nvPr/>
        </p:nvPicPr>
        <p:blipFill>
          <a:blip r:embed="rId2"/>
          <a:stretch>
            <a:fillRect/>
          </a:stretch>
        </p:blipFill>
        <p:spPr>
          <a:xfrm>
            <a:off x="615291" y="1741033"/>
            <a:ext cx="4762500" cy="3171825"/>
          </a:xfrm>
          <a:prstGeom prst="rect">
            <a:avLst/>
          </a:prstGeom>
        </p:spPr>
      </p:pic>
    </p:spTree>
    <p:extLst>
      <p:ext uri="{BB962C8B-B14F-4D97-AF65-F5344CB8AC3E}">
        <p14:creationId xmlns:p14="http://schemas.microsoft.com/office/powerpoint/2010/main" val="219645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CAPGAIN (Capital Gains)</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6096000" y="3452750"/>
            <a:ext cx="42157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amount of capital gain doesn't seem to be that correlated with salary, whether there is capital gains seems to have an effect.  </a:t>
            </a:r>
          </a:p>
          <a:p>
            <a:pPr marL="285750" indent="-285750">
              <a:buFont typeface="Arial" panose="020B0604020202020204" pitchFamily="34" charset="0"/>
              <a:buChar char="•"/>
            </a:pPr>
            <a:r>
              <a:rPr lang="en-US" dirty="0"/>
              <a:t>Most records show No capital Gain. </a:t>
            </a:r>
          </a:p>
          <a:p>
            <a:pPr marL="285750" indent="-285750">
              <a:buFont typeface="Arial" panose="020B0604020202020204" pitchFamily="34" charset="0"/>
              <a:buChar char="•"/>
            </a:pPr>
            <a:r>
              <a:rPr lang="en-US" dirty="0"/>
              <a:t>Consider switching this to a binary Have/Have no capital Gains.</a:t>
            </a:r>
          </a:p>
        </p:txBody>
      </p:sp>
      <p:pic>
        <p:nvPicPr>
          <p:cNvPr id="9" name="Picture 8">
            <a:extLst>
              <a:ext uri="{FF2B5EF4-FFF2-40B4-BE49-F238E27FC236}">
                <a16:creationId xmlns:a16="http://schemas.microsoft.com/office/drawing/2014/main" id="{9CDF0A99-32AC-8400-7BD5-2BDE9136EAD9}"/>
              </a:ext>
            </a:extLst>
          </p:cNvPr>
          <p:cNvPicPr>
            <a:picLocks noChangeAspect="1"/>
          </p:cNvPicPr>
          <p:nvPr/>
        </p:nvPicPr>
        <p:blipFill>
          <a:blip r:embed="rId2"/>
          <a:stretch>
            <a:fillRect/>
          </a:stretch>
        </p:blipFill>
        <p:spPr>
          <a:xfrm>
            <a:off x="389659" y="1700583"/>
            <a:ext cx="4762500" cy="3171825"/>
          </a:xfrm>
          <a:prstGeom prst="rect">
            <a:avLst/>
          </a:prstGeom>
        </p:spPr>
      </p:pic>
      <p:pic>
        <p:nvPicPr>
          <p:cNvPr id="11" name="Picture 10">
            <a:extLst>
              <a:ext uri="{FF2B5EF4-FFF2-40B4-BE49-F238E27FC236}">
                <a16:creationId xmlns:a16="http://schemas.microsoft.com/office/drawing/2014/main" id="{2D985416-0EC4-DDBF-586F-CFFE27D90BAB}"/>
              </a:ext>
            </a:extLst>
          </p:cNvPr>
          <p:cNvPicPr>
            <a:picLocks noChangeAspect="1"/>
          </p:cNvPicPr>
          <p:nvPr/>
        </p:nvPicPr>
        <p:blipFill>
          <a:blip r:embed="rId3"/>
          <a:stretch>
            <a:fillRect/>
          </a:stretch>
        </p:blipFill>
        <p:spPr>
          <a:xfrm>
            <a:off x="5866410" y="1170355"/>
            <a:ext cx="2030681" cy="2071684"/>
          </a:xfrm>
          <a:prstGeom prst="rect">
            <a:avLst/>
          </a:prstGeom>
        </p:spPr>
      </p:pic>
      <p:sp>
        <p:nvSpPr>
          <p:cNvPr id="12" name="TextBox 11">
            <a:extLst>
              <a:ext uri="{FF2B5EF4-FFF2-40B4-BE49-F238E27FC236}">
                <a16:creationId xmlns:a16="http://schemas.microsoft.com/office/drawing/2014/main" id="{A880E642-445B-B12D-14D9-1AA8A8E93F0A}"/>
              </a:ext>
            </a:extLst>
          </p:cNvPr>
          <p:cNvSpPr txBox="1"/>
          <p:nvPr/>
        </p:nvSpPr>
        <p:spPr>
          <a:xfrm>
            <a:off x="8203870" y="1467533"/>
            <a:ext cx="3131719" cy="1477328"/>
          </a:xfrm>
          <a:prstGeom prst="rect">
            <a:avLst/>
          </a:prstGeom>
          <a:noFill/>
        </p:spPr>
        <p:txBody>
          <a:bodyPr wrap="square" rtlCol="0">
            <a:spAutoFit/>
          </a:bodyPr>
          <a:lstStyle/>
          <a:p>
            <a:r>
              <a:rPr lang="en-US" dirty="0"/>
              <a:t>Number with No Capital Gain: 220666</a:t>
            </a:r>
          </a:p>
          <a:p>
            <a:r>
              <a:rPr lang="en-US" dirty="0"/>
              <a:t>Percent with No Capital Gain: 95%</a:t>
            </a:r>
          </a:p>
          <a:p>
            <a:r>
              <a:rPr lang="en-US" dirty="0"/>
              <a:t>Number of  Capital Gain: 578</a:t>
            </a:r>
          </a:p>
        </p:txBody>
      </p:sp>
    </p:spTree>
    <p:extLst>
      <p:ext uri="{BB962C8B-B14F-4D97-AF65-F5344CB8AC3E}">
        <p14:creationId xmlns:p14="http://schemas.microsoft.com/office/powerpoint/2010/main" val="222409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CAPLOSS (Capital Loss)</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6096000" y="3452750"/>
            <a:ext cx="42157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amount of capital gain doesn't seem to be that correlated with salary, whether there is capital loss seems to have an effect.  </a:t>
            </a:r>
          </a:p>
          <a:p>
            <a:pPr marL="285750" indent="-285750">
              <a:buFont typeface="Arial" panose="020B0604020202020204" pitchFamily="34" charset="0"/>
              <a:buChar char="•"/>
            </a:pPr>
            <a:r>
              <a:rPr lang="en-US" dirty="0"/>
              <a:t>Most records show No capital Loss. </a:t>
            </a:r>
          </a:p>
          <a:p>
            <a:pPr marL="285750" indent="-285750">
              <a:buFont typeface="Arial" panose="020B0604020202020204" pitchFamily="34" charset="0"/>
              <a:buChar char="•"/>
            </a:pPr>
            <a:r>
              <a:rPr lang="en-US" dirty="0"/>
              <a:t>Consider switching this to a binary Have/Have no capital Loss.</a:t>
            </a:r>
          </a:p>
        </p:txBody>
      </p:sp>
      <p:sp>
        <p:nvSpPr>
          <p:cNvPr id="12" name="TextBox 11">
            <a:extLst>
              <a:ext uri="{FF2B5EF4-FFF2-40B4-BE49-F238E27FC236}">
                <a16:creationId xmlns:a16="http://schemas.microsoft.com/office/drawing/2014/main" id="{A880E642-445B-B12D-14D9-1AA8A8E93F0A}"/>
              </a:ext>
            </a:extLst>
          </p:cNvPr>
          <p:cNvSpPr txBox="1"/>
          <p:nvPr/>
        </p:nvSpPr>
        <p:spPr>
          <a:xfrm>
            <a:off x="8215730" y="1707823"/>
            <a:ext cx="3131719" cy="1477328"/>
          </a:xfrm>
          <a:prstGeom prst="rect">
            <a:avLst/>
          </a:prstGeom>
          <a:noFill/>
        </p:spPr>
        <p:txBody>
          <a:bodyPr wrap="square" rtlCol="0">
            <a:spAutoFit/>
          </a:bodyPr>
          <a:lstStyle/>
          <a:p>
            <a:r>
              <a:rPr lang="en-US" dirty="0"/>
              <a:t>Number with No Capital Loss: 212684</a:t>
            </a:r>
          </a:p>
          <a:p>
            <a:r>
              <a:rPr lang="en-US" dirty="0"/>
              <a:t>Percent with No Capital Loss:97%</a:t>
            </a:r>
          </a:p>
          <a:p>
            <a:r>
              <a:rPr lang="en-US" dirty="0"/>
              <a:t>Number of  Capital Loss: 6</a:t>
            </a:r>
          </a:p>
        </p:txBody>
      </p:sp>
      <p:pic>
        <p:nvPicPr>
          <p:cNvPr id="4" name="Picture 3">
            <a:extLst>
              <a:ext uri="{FF2B5EF4-FFF2-40B4-BE49-F238E27FC236}">
                <a16:creationId xmlns:a16="http://schemas.microsoft.com/office/drawing/2014/main" id="{C2E25F0A-413A-EE50-B0AF-9821D8F5416D}"/>
              </a:ext>
            </a:extLst>
          </p:cNvPr>
          <p:cNvPicPr>
            <a:picLocks noChangeAspect="1"/>
          </p:cNvPicPr>
          <p:nvPr/>
        </p:nvPicPr>
        <p:blipFill>
          <a:blip r:embed="rId2"/>
          <a:stretch>
            <a:fillRect/>
          </a:stretch>
        </p:blipFill>
        <p:spPr>
          <a:xfrm>
            <a:off x="544038" y="1581725"/>
            <a:ext cx="4762500" cy="3171825"/>
          </a:xfrm>
          <a:prstGeom prst="rect">
            <a:avLst/>
          </a:prstGeom>
        </p:spPr>
      </p:pic>
      <p:pic>
        <p:nvPicPr>
          <p:cNvPr id="7" name="Picture 6">
            <a:extLst>
              <a:ext uri="{FF2B5EF4-FFF2-40B4-BE49-F238E27FC236}">
                <a16:creationId xmlns:a16="http://schemas.microsoft.com/office/drawing/2014/main" id="{C679143F-C9FE-82E3-0A44-EF35DD3D8851}"/>
              </a:ext>
            </a:extLst>
          </p:cNvPr>
          <p:cNvPicPr>
            <a:picLocks noChangeAspect="1"/>
          </p:cNvPicPr>
          <p:nvPr/>
        </p:nvPicPr>
        <p:blipFill>
          <a:blip r:embed="rId3"/>
          <a:stretch>
            <a:fillRect/>
          </a:stretch>
        </p:blipFill>
        <p:spPr>
          <a:xfrm>
            <a:off x="5712930" y="1694168"/>
            <a:ext cx="2345067" cy="1504638"/>
          </a:xfrm>
          <a:prstGeom prst="rect">
            <a:avLst/>
          </a:prstGeom>
        </p:spPr>
      </p:pic>
    </p:spTree>
    <p:extLst>
      <p:ext uri="{BB962C8B-B14F-4D97-AF65-F5344CB8AC3E}">
        <p14:creationId xmlns:p14="http://schemas.microsoft.com/office/powerpoint/2010/main" val="51501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DIVVAL (Dividends from Stocks)</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6029688" y="2198141"/>
            <a:ext cx="4215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Same results as Wage and Capital Gains. Possible Binary candidate.</a:t>
            </a:r>
          </a:p>
        </p:txBody>
      </p:sp>
      <p:pic>
        <p:nvPicPr>
          <p:cNvPr id="4" name="Picture 3">
            <a:extLst>
              <a:ext uri="{FF2B5EF4-FFF2-40B4-BE49-F238E27FC236}">
                <a16:creationId xmlns:a16="http://schemas.microsoft.com/office/drawing/2014/main" id="{C2E25F0A-413A-EE50-B0AF-9821D8F5416D}"/>
              </a:ext>
            </a:extLst>
          </p:cNvPr>
          <p:cNvPicPr>
            <a:picLocks noChangeAspect="1"/>
          </p:cNvPicPr>
          <p:nvPr/>
        </p:nvPicPr>
        <p:blipFill>
          <a:blip r:embed="rId2"/>
          <a:stretch>
            <a:fillRect/>
          </a:stretch>
        </p:blipFill>
        <p:spPr>
          <a:xfrm>
            <a:off x="544038" y="1581725"/>
            <a:ext cx="4762500" cy="3171825"/>
          </a:xfrm>
          <a:prstGeom prst="rect">
            <a:avLst/>
          </a:prstGeom>
        </p:spPr>
      </p:pic>
    </p:spTree>
    <p:extLst>
      <p:ext uri="{BB962C8B-B14F-4D97-AF65-F5344CB8AC3E}">
        <p14:creationId xmlns:p14="http://schemas.microsoft.com/office/powerpoint/2010/main" val="3230440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normAutofit fontScale="90000"/>
          </a:bodyPr>
          <a:lstStyle/>
          <a:p>
            <a:r>
              <a:rPr lang="en-US" dirty="0"/>
              <a:t>NOEMP (num persons worked for employer)</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6029688" y="2198141"/>
            <a:ext cx="4215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Very high imbalance, Vast majority with no person working for employer.</a:t>
            </a:r>
          </a:p>
        </p:txBody>
      </p:sp>
      <p:pic>
        <p:nvPicPr>
          <p:cNvPr id="5" name="Picture 4">
            <a:extLst>
              <a:ext uri="{FF2B5EF4-FFF2-40B4-BE49-F238E27FC236}">
                <a16:creationId xmlns:a16="http://schemas.microsoft.com/office/drawing/2014/main" id="{75CFFB75-9960-4D23-BC0A-A2B6E6D353A1}"/>
              </a:ext>
            </a:extLst>
          </p:cNvPr>
          <p:cNvPicPr>
            <a:picLocks noChangeAspect="1"/>
          </p:cNvPicPr>
          <p:nvPr/>
        </p:nvPicPr>
        <p:blipFill>
          <a:blip r:embed="rId2"/>
          <a:stretch>
            <a:fillRect/>
          </a:stretch>
        </p:blipFill>
        <p:spPr>
          <a:xfrm>
            <a:off x="529626" y="1581725"/>
            <a:ext cx="4886325" cy="3171825"/>
          </a:xfrm>
          <a:prstGeom prst="rect">
            <a:avLst/>
          </a:prstGeom>
        </p:spPr>
      </p:pic>
    </p:spTree>
    <p:extLst>
      <p:ext uri="{BB962C8B-B14F-4D97-AF65-F5344CB8AC3E}">
        <p14:creationId xmlns:p14="http://schemas.microsoft.com/office/powerpoint/2010/main" val="33950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normAutofit/>
          </a:bodyPr>
          <a:lstStyle/>
          <a:p>
            <a:r>
              <a:rPr lang="en-US" dirty="0"/>
              <a:t>WKSWORK (weeks worked in year)</a:t>
            </a:r>
          </a:p>
        </p:txBody>
      </p:sp>
      <p:sp>
        <p:nvSpPr>
          <p:cNvPr id="6" name="TextBox 5">
            <a:extLst>
              <a:ext uri="{FF2B5EF4-FFF2-40B4-BE49-F238E27FC236}">
                <a16:creationId xmlns:a16="http://schemas.microsoft.com/office/drawing/2014/main" id="{81D1BAD8-FD21-E010-D490-D8AA9C42E9A0}"/>
              </a:ext>
            </a:extLst>
          </p:cNvPr>
          <p:cNvSpPr txBox="1"/>
          <p:nvPr/>
        </p:nvSpPr>
        <p:spPr>
          <a:xfrm>
            <a:off x="711928" y="5041314"/>
            <a:ext cx="5324945" cy="646331"/>
          </a:xfrm>
          <a:prstGeom prst="rect">
            <a:avLst/>
          </a:prstGeom>
          <a:noFill/>
        </p:spPr>
        <p:txBody>
          <a:bodyPr wrap="square" rtlCol="0">
            <a:spAutoFit/>
          </a:bodyPr>
          <a:lstStyle/>
          <a:p>
            <a:r>
              <a:rPr lang="en-US" dirty="0"/>
              <a:t>*Note: counts showed in log scale do to unbalance data to see what values contained &gt;50k</a:t>
            </a:r>
          </a:p>
        </p:txBody>
      </p:sp>
      <p:sp>
        <p:nvSpPr>
          <p:cNvPr id="8" name="TextBox 7">
            <a:extLst>
              <a:ext uri="{FF2B5EF4-FFF2-40B4-BE49-F238E27FC236}">
                <a16:creationId xmlns:a16="http://schemas.microsoft.com/office/drawing/2014/main" id="{76AB9B70-6053-F6C5-43CF-7D724C59E29D}"/>
              </a:ext>
            </a:extLst>
          </p:cNvPr>
          <p:cNvSpPr txBox="1"/>
          <p:nvPr/>
        </p:nvSpPr>
        <p:spPr>
          <a:xfrm>
            <a:off x="5851558" y="2198141"/>
            <a:ext cx="42157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values at 0 and 52</a:t>
            </a:r>
          </a:p>
          <a:p>
            <a:pPr marL="285750" indent="-285750">
              <a:buFont typeface="Arial" panose="020B0604020202020204" pitchFamily="34" charset="0"/>
              <a:buChar char="•"/>
            </a:pPr>
            <a:r>
              <a:rPr lang="en-US" dirty="0"/>
              <a:t>Consider binning this into 0, 1-51, 52</a:t>
            </a:r>
          </a:p>
        </p:txBody>
      </p:sp>
      <p:pic>
        <p:nvPicPr>
          <p:cNvPr id="4" name="Picture 3">
            <a:extLst>
              <a:ext uri="{FF2B5EF4-FFF2-40B4-BE49-F238E27FC236}">
                <a16:creationId xmlns:a16="http://schemas.microsoft.com/office/drawing/2014/main" id="{ED9EA99D-124C-4E78-59EC-DBC2CCB21DCF}"/>
              </a:ext>
            </a:extLst>
          </p:cNvPr>
          <p:cNvPicPr>
            <a:picLocks noChangeAspect="1"/>
          </p:cNvPicPr>
          <p:nvPr/>
        </p:nvPicPr>
        <p:blipFill>
          <a:blip r:embed="rId2"/>
          <a:stretch>
            <a:fillRect/>
          </a:stretch>
        </p:blipFill>
        <p:spPr>
          <a:xfrm>
            <a:off x="441675" y="1581725"/>
            <a:ext cx="4943475" cy="3171825"/>
          </a:xfrm>
          <a:prstGeom prst="rect">
            <a:avLst/>
          </a:prstGeom>
        </p:spPr>
      </p:pic>
    </p:spTree>
    <p:extLst>
      <p:ext uri="{BB962C8B-B14F-4D97-AF65-F5344CB8AC3E}">
        <p14:creationId xmlns:p14="http://schemas.microsoft.com/office/powerpoint/2010/main" val="4099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Exploratory Analysis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t>Most features can be left as is</a:t>
            </a:r>
          </a:p>
          <a:p>
            <a:pPr marL="342900" indent="-342900">
              <a:buFont typeface="Arial" panose="020B0604020202020204" pitchFamily="34" charset="0"/>
              <a:buChar char="•"/>
            </a:pPr>
            <a:r>
              <a:rPr lang="en-US" dirty="0"/>
              <a:t>The features with larger number of categories can have them consolidated as many categories only show &lt;50k</a:t>
            </a:r>
          </a:p>
          <a:p>
            <a:pPr marL="342900" indent="-342900">
              <a:buFont typeface="Arial" panose="020B0604020202020204" pitchFamily="34" charset="0"/>
              <a:buChar char="•"/>
            </a:pPr>
            <a:r>
              <a:rPr lang="en-US" dirty="0"/>
              <a:t>Country of organ for mother, father, and self may consider changing to USA not USA if performance looks to be </a:t>
            </a:r>
            <a:r>
              <a:rPr lang="en-US" dirty="0" err="1"/>
              <a:t>ian</a:t>
            </a:r>
            <a:r>
              <a:rPr lang="en-US" dirty="0"/>
              <a:t> issue</a:t>
            </a:r>
          </a:p>
          <a:p>
            <a:pPr marL="342900" indent="-342900">
              <a:buFont typeface="Arial" panose="020B0604020202020204" pitchFamily="34" charset="0"/>
              <a:buChar char="•"/>
            </a:pPr>
            <a:r>
              <a:rPr lang="en-US" dirty="0"/>
              <a:t>Year could possibly be deleted </a:t>
            </a:r>
          </a:p>
          <a:p>
            <a:pPr marL="342900" indent="-342900">
              <a:buFont typeface="Arial" panose="020B0604020202020204" pitchFamily="34" charset="0"/>
              <a:buChar char="•"/>
            </a:pPr>
            <a:r>
              <a:rPr lang="en-US" dirty="0"/>
              <a:t>Education should be updated to Ordinal</a:t>
            </a:r>
          </a:p>
          <a:p>
            <a:endParaRPr lang="en-US" dirty="0"/>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Nominal Features Summary</a:t>
            </a:r>
          </a:p>
        </p:txBody>
      </p:sp>
    </p:spTree>
    <p:extLst>
      <p:ext uri="{BB962C8B-B14F-4D97-AF65-F5344CB8AC3E}">
        <p14:creationId xmlns:p14="http://schemas.microsoft.com/office/powerpoint/2010/main" val="3199362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Exploratory Analysis</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11929" y="2070938"/>
            <a:ext cx="10635521" cy="4406220"/>
          </a:xfrm>
        </p:spPr>
        <p:txBody>
          <a:bodyPr numCol="3">
            <a:normAutofit fontScale="25000" lnSpcReduction="20000"/>
          </a:bodyPr>
          <a:lstStyle/>
          <a:p>
            <a:pPr marL="342900" indent="-342900">
              <a:buFont typeface="Arial" panose="020B0604020202020204" pitchFamily="34" charset="0"/>
              <a:buChar char="•"/>
            </a:pPr>
            <a:r>
              <a:rPr lang="en-US" sz="3200" b="1" dirty="0"/>
              <a:t>- ADTIND	industry code</a:t>
            </a:r>
          </a:p>
          <a:p>
            <a:pPr marL="342900" indent="-342900">
              <a:buFont typeface="Arial" panose="020B0604020202020204" pitchFamily="34" charset="0"/>
              <a:buChar char="•"/>
            </a:pPr>
            <a:r>
              <a:rPr lang="en-US" sz="3200" b="1" dirty="0"/>
              <a:t>   Leave as is. Majority are 0</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ADTOCC	occupation code</a:t>
            </a:r>
          </a:p>
          <a:p>
            <a:pPr marL="342900" indent="-342900">
              <a:buFont typeface="Arial" panose="020B0604020202020204" pitchFamily="34" charset="0"/>
              <a:buChar char="•"/>
            </a:pPr>
            <a:r>
              <a:rPr lang="en-US" sz="3200" b="1" dirty="0"/>
              <a:t>    Leave as is. Majority are 0</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AHGA	education</a:t>
            </a:r>
          </a:p>
          <a:p>
            <a:pPr marL="342900" indent="-342900">
              <a:buFont typeface="Arial" panose="020B0604020202020204" pitchFamily="34" charset="0"/>
              <a:buChar char="•"/>
            </a:pPr>
            <a:r>
              <a:rPr lang="en-US" sz="3200" b="1" dirty="0"/>
              <a:t>    Group under 1tth grade, reclassify as Ordinal</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AMARITL	marital status</a:t>
            </a:r>
          </a:p>
          <a:p>
            <a:pPr marL="342900" indent="-342900">
              <a:buFont typeface="Arial" panose="020B0604020202020204" pitchFamily="34" charset="0"/>
              <a:buChar char="•"/>
            </a:pPr>
            <a:r>
              <a:rPr lang="en-US" sz="3200" b="1" dirty="0"/>
              <a:t>    Leave as is.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ARACE	race</a:t>
            </a:r>
          </a:p>
          <a:p>
            <a:pPr marL="342900" indent="-342900">
              <a:buFont typeface="Arial" panose="020B0604020202020204" pitchFamily="34" charset="0"/>
              <a:buChar char="•"/>
            </a:pPr>
            <a:r>
              <a:rPr lang="en-US" sz="3200" b="1" dirty="0"/>
              <a:t>    Leave as is.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AREORGN 	</a:t>
            </a:r>
            <a:r>
              <a:rPr lang="en-US" sz="3200" b="1" dirty="0" err="1"/>
              <a:t>hispanic</a:t>
            </a:r>
            <a:r>
              <a:rPr lang="en-US" sz="3200" b="1" dirty="0"/>
              <a:t> Origin</a:t>
            </a:r>
          </a:p>
          <a:p>
            <a:pPr marL="342900" indent="-342900">
              <a:buFont typeface="Arial" panose="020B0604020202020204" pitchFamily="34" charset="0"/>
              <a:buChar char="•"/>
            </a:pPr>
            <a:r>
              <a:rPr lang="en-US" sz="3200" b="1" dirty="0"/>
              <a:t>    Bin into Hispanic/ Not Hispanic</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ASEX	sex</a:t>
            </a:r>
          </a:p>
          <a:p>
            <a:pPr marL="342900" indent="-342900">
              <a:buFont typeface="Arial" panose="020B0604020202020204" pitchFamily="34" charset="0"/>
              <a:buChar char="•"/>
            </a:pPr>
            <a:r>
              <a:rPr lang="en-US" sz="3200" b="1" dirty="0"/>
              <a:t>    Change to binary. Note that Males are overrepresented in salary &gt;50k</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AWKSTAT	full or part time employment stat</a:t>
            </a:r>
          </a:p>
          <a:p>
            <a:pPr marL="342900" indent="-342900">
              <a:buFont typeface="Arial" panose="020B0604020202020204" pitchFamily="34" charset="0"/>
              <a:buChar char="•"/>
            </a:pPr>
            <a:r>
              <a:rPr lang="en-US" sz="3200" b="1" dirty="0"/>
              <a:t>    Consolidate all values relating to unemployed in one category</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FILESTAT	tax filer status</a:t>
            </a:r>
          </a:p>
          <a:p>
            <a:pPr marL="342900" indent="-342900">
              <a:buFont typeface="Arial" panose="020B0604020202020204" pitchFamily="34" charset="0"/>
              <a:buChar char="•"/>
            </a:pPr>
            <a:r>
              <a:rPr lang="en-US" sz="3200" b="1" dirty="0"/>
              <a:t>    Leave as is.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HHDFMX	detailed household and family stat</a:t>
            </a:r>
          </a:p>
          <a:p>
            <a:pPr marL="342900" indent="-342900">
              <a:buFont typeface="Arial" panose="020B0604020202020204" pitchFamily="34" charset="0"/>
              <a:buChar char="•"/>
            </a:pPr>
            <a:r>
              <a:rPr lang="en-US" sz="3200" b="1" dirty="0"/>
              <a:t>    Consolidate all categories except for householder, spouse of householder, nonfamily householder, secondary individual.</a:t>
            </a:r>
          </a:p>
          <a:p>
            <a:pPr marL="342900" indent="-342900">
              <a:buFont typeface="Arial" panose="020B0604020202020204" pitchFamily="34" charset="0"/>
              <a:buChar char="•"/>
            </a:pPr>
            <a:r>
              <a:rPr lang="en-US" sz="3200" b="1" dirty="0"/>
              <a:t>    Consider removing for HHDREL</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HHDREL	detailed household summary in household</a:t>
            </a:r>
          </a:p>
          <a:p>
            <a:pPr marL="342900" indent="-342900">
              <a:buFont typeface="Arial" panose="020B0604020202020204" pitchFamily="34" charset="0"/>
              <a:buChar char="•"/>
            </a:pPr>
            <a:r>
              <a:rPr lang="en-US" sz="3200" b="1" dirty="0"/>
              <a:t>    Consolidate all non householder categories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PEFNTVTY	country of birth father</a:t>
            </a:r>
          </a:p>
          <a:p>
            <a:pPr marL="342900" indent="-342900">
              <a:buFont typeface="Arial" panose="020B0604020202020204" pitchFamily="34" charset="0"/>
              <a:buChar char="•"/>
            </a:pPr>
            <a:r>
              <a:rPr lang="en-US" sz="3200" b="1" dirty="0"/>
              <a:t>    As is, or possible USA and non-USA if performance is an issue</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PEMNTVTY	country of birth mother</a:t>
            </a:r>
          </a:p>
          <a:p>
            <a:pPr marL="342900" indent="-342900">
              <a:buFont typeface="Arial" panose="020B0604020202020204" pitchFamily="34" charset="0"/>
              <a:buChar char="•"/>
            </a:pPr>
            <a:r>
              <a:rPr lang="en-US" sz="3200" b="1" dirty="0"/>
              <a:t>    As is, or possible USA and non-USA if performance is an issue</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PENATVTY	country of birth self</a:t>
            </a:r>
          </a:p>
          <a:p>
            <a:pPr marL="342900" indent="-342900">
              <a:buFont typeface="Arial" panose="020B0604020202020204" pitchFamily="34" charset="0"/>
              <a:buChar char="•"/>
            </a:pPr>
            <a:r>
              <a:rPr lang="en-US" sz="3200" b="1" dirty="0"/>
              <a:t>    As is, or possible USA and non-USA if performance is an issue</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PRCITSHP	citizenship</a:t>
            </a:r>
          </a:p>
          <a:p>
            <a:pPr marL="342900" indent="-342900">
              <a:buFont typeface="Arial" panose="020B0604020202020204" pitchFamily="34" charset="0"/>
              <a:buChar char="•"/>
            </a:pPr>
            <a:r>
              <a:rPr lang="en-US" sz="3200" b="1" dirty="0"/>
              <a:t>    Leave as is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SEOTR	own business or self employed</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VETYN	veterans benefits</a:t>
            </a:r>
          </a:p>
          <a:p>
            <a:pPr marL="342900" indent="-342900">
              <a:buFont typeface="Arial" panose="020B0604020202020204" pitchFamily="34" charset="0"/>
              <a:buChar char="•"/>
            </a:pPr>
            <a:r>
              <a:rPr lang="en-US" sz="3200" b="1" dirty="0"/>
              <a:t>    Leave As is</a:t>
            </a:r>
          </a:p>
          <a:p>
            <a:pPr marL="342900" indent="-342900">
              <a:buFont typeface="Arial" panose="020B0604020202020204" pitchFamily="34" charset="0"/>
              <a:buChar char="•"/>
            </a:pPr>
            <a:endParaRPr lang="en-US" sz="3200" b="1" dirty="0"/>
          </a:p>
          <a:p>
            <a:pPr marL="342900" indent="-342900">
              <a:buFont typeface="Arial" panose="020B0604020202020204" pitchFamily="34" charset="0"/>
              <a:buChar char="•"/>
            </a:pPr>
            <a:r>
              <a:rPr lang="en-US" sz="3200" b="1" dirty="0"/>
              <a:t>- YEAR	</a:t>
            </a:r>
            <a:r>
              <a:rPr lang="en-US" sz="3200" b="1" dirty="0" err="1"/>
              <a:t>NaN</a:t>
            </a:r>
            <a:endParaRPr lang="en-US" sz="3200" b="1" dirty="0"/>
          </a:p>
          <a:p>
            <a:pPr marL="342900" indent="-342900">
              <a:buFont typeface="Arial" panose="020B0604020202020204" pitchFamily="34" charset="0"/>
              <a:buChar char="•"/>
            </a:pPr>
            <a:r>
              <a:rPr lang="en-US" sz="3200" b="1" dirty="0"/>
              <a:t>    Consider Removing, seems to be informational to when data was collected</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Nominal Features Summary</a:t>
            </a:r>
          </a:p>
        </p:txBody>
      </p:sp>
    </p:spTree>
    <p:extLst>
      <p:ext uri="{BB962C8B-B14F-4D97-AF65-F5344CB8AC3E}">
        <p14:creationId xmlns:p14="http://schemas.microsoft.com/office/powerpoint/2010/main" val="189652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ADTIND	industry code</a:t>
            </a:r>
          </a:p>
        </p:txBody>
      </p:sp>
      <p:pic>
        <p:nvPicPr>
          <p:cNvPr id="5" name="Picture 4">
            <a:extLst>
              <a:ext uri="{FF2B5EF4-FFF2-40B4-BE49-F238E27FC236}">
                <a16:creationId xmlns:a16="http://schemas.microsoft.com/office/drawing/2014/main" id="{7AA4DB81-E110-CDC1-CE2D-9F76832C9982}"/>
              </a:ext>
            </a:extLst>
          </p:cNvPr>
          <p:cNvPicPr>
            <a:picLocks noChangeAspect="1"/>
          </p:cNvPicPr>
          <p:nvPr/>
        </p:nvPicPr>
        <p:blipFill>
          <a:blip r:embed="rId2"/>
          <a:stretch>
            <a:fillRect/>
          </a:stretch>
        </p:blipFill>
        <p:spPr>
          <a:xfrm>
            <a:off x="0" y="1793276"/>
            <a:ext cx="12192000" cy="3271448"/>
          </a:xfrm>
          <a:prstGeom prst="rect">
            <a:avLst/>
          </a:prstGeom>
        </p:spPr>
      </p:pic>
    </p:spTree>
    <p:extLst>
      <p:ext uri="{BB962C8B-B14F-4D97-AF65-F5344CB8AC3E}">
        <p14:creationId xmlns:p14="http://schemas.microsoft.com/office/powerpoint/2010/main" val="221437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lstStyle/>
          <a:p>
            <a:r>
              <a:rPr lang="en-US" dirty="0"/>
              <a:t>Analysis Overview</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p:txBody>
          <a:bodyPr/>
          <a:lstStyle/>
          <a:p>
            <a:r>
              <a:rPr lang="en-US" dirty="0"/>
              <a:t>Summary and Goals</a:t>
            </a:r>
          </a:p>
          <a:p>
            <a:r>
              <a:rPr lang="en-US" dirty="0"/>
              <a:t>Data Overview</a:t>
            </a:r>
          </a:p>
          <a:p>
            <a:pPr lvl="1"/>
            <a:r>
              <a:rPr lang="en-US" dirty="0"/>
              <a:t>Meta Data</a:t>
            </a:r>
          </a:p>
          <a:p>
            <a:pPr lvl="1"/>
            <a:r>
              <a:rPr lang="en-US" dirty="0"/>
              <a:t>Train and Test</a:t>
            </a:r>
          </a:p>
          <a:p>
            <a:pPr lvl="1"/>
            <a:r>
              <a:rPr lang="en-US" dirty="0"/>
              <a:t>Input</a:t>
            </a:r>
          </a:p>
          <a:p>
            <a:pPr lvl="1"/>
            <a:r>
              <a:rPr lang="en-US" dirty="0"/>
              <a:t>Output</a:t>
            </a:r>
          </a:p>
        </p:txBody>
      </p:sp>
    </p:spTree>
    <p:extLst>
      <p:ext uri="{BB962C8B-B14F-4D97-AF65-F5344CB8AC3E}">
        <p14:creationId xmlns:p14="http://schemas.microsoft.com/office/powerpoint/2010/main" val="2065694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ADTOCC	occupation code</a:t>
            </a:r>
          </a:p>
        </p:txBody>
      </p:sp>
      <p:pic>
        <p:nvPicPr>
          <p:cNvPr id="4" name="Picture 3">
            <a:extLst>
              <a:ext uri="{FF2B5EF4-FFF2-40B4-BE49-F238E27FC236}">
                <a16:creationId xmlns:a16="http://schemas.microsoft.com/office/drawing/2014/main" id="{4608D90B-231F-C748-B4B2-BAC5452E507C}"/>
              </a:ext>
            </a:extLst>
          </p:cNvPr>
          <p:cNvPicPr>
            <a:picLocks noChangeAspect="1"/>
          </p:cNvPicPr>
          <p:nvPr/>
        </p:nvPicPr>
        <p:blipFill>
          <a:blip r:embed="rId2"/>
          <a:stretch>
            <a:fillRect/>
          </a:stretch>
        </p:blipFill>
        <p:spPr>
          <a:xfrm>
            <a:off x="0" y="1793276"/>
            <a:ext cx="12192000" cy="3271448"/>
          </a:xfrm>
          <a:prstGeom prst="rect">
            <a:avLst/>
          </a:prstGeom>
        </p:spPr>
      </p:pic>
    </p:spTree>
    <p:extLst>
      <p:ext uri="{BB962C8B-B14F-4D97-AF65-F5344CB8AC3E}">
        <p14:creationId xmlns:p14="http://schemas.microsoft.com/office/powerpoint/2010/main" val="691541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AHGA	education</a:t>
            </a:r>
          </a:p>
        </p:txBody>
      </p:sp>
      <p:pic>
        <p:nvPicPr>
          <p:cNvPr id="4" name="Picture 3">
            <a:extLst>
              <a:ext uri="{FF2B5EF4-FFF2-40B4-BE49-F238E27FC236}">
                <a16:creationId xmlns:a16="http://schemas.microsoft.com/office/drawing/2014/main" id="{7F32BAED-DBD9-2474-2950-EDAC840C0838}"/>
              </a:ext>
            </a:extLst>
          </p:cNvPr>
          <p:cNvPicPr>
            <a:picLocks noChangeAspect="1"/>
          </p:cNvPicPr>
          <p:nvPr/>
        </p:nvPicPr>
        <p:blipFill>
          <a:blip r:embed="rId2"/>
          <a:stretch>
            <a:fillRect/>
          </a:stretch>
        </p:blipFill>
        <p:spPr>
          <a:xfrm>
            <a:off x="0" y="873452"/>
            <a:ext cx="12192000" cy="5111095"/>
          </a:xfrm>
          <a:prstGeom prst="rect">
            <a:avLst/>
          </a:prstGeom>
        </p:spPr>
      </p:pic>
    </p:spTree>
    <p:extLst>
      <p:ext uri="{BB962C8B-B14F-4D97-AF65-F5344CB8AC3E}">
        <p14:creationId xmlns:p14="http://schemas.microsoft.com/office/powerpoint/2010/main" val="1677475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AMARITL	marital status</a:t>
            </a:r>
          </a:p>
        </p:txBody>
      </p:sp>
      <p:pic>
        <p:nvPicPr>
          <p:cNvPr id="4" name="Picture 3">
            <a:extLst>
              <a:ext uri="{FF2B5EF4-FFF2-40B4-BE49-F238E27FC236}">
                <a16:creationId xmlns:a16="http://schemas.microsoft.com/office/drawing/2014/main" id="{FC7269BA-2850-AA11-8A95-A64C3456D1B9}"/>
              </a:ext>
            </a:extLst>
          </p:cNvPr>
          <p:cNvPicPr>
            <a:picLocks noChangeAspect="1"/>
          </p:cNvPicPr>
          <p:nvPr/>
        </p:nvPicPr>
        <p:blipFill>
          <a:blip r:embed="rId2"/>
          <a:stretch>
            <a:fillRect/>
          </a:stretch>
        </p:blipFill>
        <p:spPr>
          <a:xfrm>
            <a:off x="0" y="1184014"/>
            <a:ext cx="12192000" cy="4489972"/>
          </a:xfrm>
          <a:prstGeom prst="rect">
            <a:avLst/>
          </a:prstGeom>
        </p:spPr>
      </p:pic>
    </p:spTree>
    <p:extLst>
      <p:ext uri="{BB962C8B-B14F-4D97-AF65-F5344CB8AC3E}">
        <p14:creationId xmlns:p14="http://schemas.microsoft.com/office/powerpoint/2010/main" val="3801062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ARACE	race</a:t>
            </a:r>
          </a:p>
        </p:txBody>
      </p:sp>
      <p:pic>
        <p:nvPicPr>
          <p:cNvPr id="4" name="Picture 3">
            <a:extLst>
              <a:ext uri="{FF2B5EF4-FFF2-40B4-BE49-F238E27FC236}">
                <a16:creationId xmlns:a16="http://schemas.microsoft.com/office/drawing/2014/main" id="{6C773138-3B72-6910-9492-CD26D0F7AD5B}"/>
              </a:ext>
            </a:extLst>
          </p:cNvPr>
          <p:cNvPicPr>
            <a:picLocks noChangeAspect="1"/>
          </p:cNvPicPr>
          <p:nvPr/>
        </p:nvPicPr>
        <p:blipFill>
          <a:blip r:embed="rId2"/>
          <a:stretch>
            <a:fillRect/>
          </a:stretch>
        </p:blipFill>
        <p:spPr>
          <a:xfrm>
            <a:off x="0" y="1257408"/>
            <a:ext cx="12192000" cy="4343184"/>
          </a:xfrm>
          <a:prstGeom prst="rect">
            <a:avLst/>
          </a:prstGeom>
        </p:spPr>
      </p:pic>
    </p:spTree>
    <p:extLst>
      <p:ext uri="{BB962C8B-B14F-4D97-AF65-F5344CB8AC3E}">
        <p14:creationId xmlns:p14="http://schemas.microsoft.com/office/powerpoint/2010/main" val="1606381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AREORGN	 Hispanic Origin</a:t>
            </a:r>
          </a:p>
        </p:txBody>
      </p:sp>
      <p:pic>
        <p:nvPicPr>
          <p:cNvPr id="4" name="Picture 3">
            <a:extLst>
              <a:ext uri="{FF2B5EF4-FFF2-40B4-BE49-F238E27FC236}">
                <a16:creationId xmlns:a16="http://schemas.microsoft.com/office/drawing/2014/main" id="{1177C23C-A7AF-EECB-4674-34CC53575657}"/>
              </a:ext>
            </a:extLst>
          </p:cNvPr>
          <p:cNvPicPr>
            <a:picLocks noChangeAspect="1"/>
          </p:cNvPicPr>
          <p:nvPr/>
        </p:nvPicPr>
        <p:blipFill>
          <a:blip r:embed="rId2"/>
          <a:stretch>
            <a:fillRect/>
          </a:stretch>
        </p:blipFill>
        <p:spPr>
          <a:xfrm>
            <a:off x="0" y="1304898"/>
            <a:ext cx="12192000" cy="4248204"/>
          </a:xfrm>
          <a:prstGeom prst="rect">
            <a:avLst/>
          </a:prstGeom>
        </p:spPr>
      </p:pic>
    </p:spTree>
    <p:extLst>
      <p:ext uri="{BB962C8B-B14F-4D97-AF65-F5344CB8AC3E}">
        <p14:creationId xmlns:p14="http://schemas.microsoft.com/office/powerpoint/2010/main" val="3700897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ASEX	sex</a:t>
            </a:r>
          </a:p>
        </p:txBody>
      </p:sp>
      <p:pic>
        <p:nvPicPr>
          <p:cNvPr id="4" name="Picture 3">
            <a:extLst>
              <a:ext uri="{FF2B5EF4-FFF2-40B4-BE49-F238E27FC236}">
                <a16:creationId xmlns:a16="http://schemas.microsoft.com/office/drawing/2014/main" id="{E00EB531-B243-3210-96EB-9DFA36CD2006}"/>
              </a:ext>
            </a:extLst>
          </p:cNvPr>
          <p:cNvPicPr>
            <a:picLocks noChangeAspect="1"/>
          </p:cNvPicPr>
          <p:nvPr/>
        </p:nvPicPr>
        <p:blipFill>
          <a:blip r:embed="rId2"/>
          <a:stretch>
            <a:fillRect/>
          </a:stretch>
        </p:blipFill>
        <p:spPr>
          <a:xfrm>
            <a:off x="0" y="1706405"/>
            <a:ext cx="12192000" cy="3445190"/>
          </a:xfrm>
          <a:prstGeom prst="rect">
            <a:avLst/>
          </a:prstGeom>
        </p:spPr>
      </p:pic>
    </p:spTree>
    <p:extLst>
      <p:ext uri="{BB962C8B-B14F-4D97-AF65-F5344CB8AC3E}">
        <p14:creationId xmlns:p14="http://schemas.microsoft.com/office/powerpoint/2010/main" val="3485046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normAutofit fontScale="90000"/>
          </a:bodyPr>
          <a:lstStyle/>
          <a:p>
            <a:r>
              <a:rPr lang="en-US" dirty="0"/>
              <a:t>AWKSTAT	full or part time employment stat</a:t>
            </a:r>
          </a:p>
        </p:txBody>
      </p:sp>
      <p:pic>
        <p:nvPicPr>
          <p:cNvPr id="4" name="Picture 3">
            <a:extLst>
              <a:ext uri="{FF2B5EF4-FFF2-40B4-BE49-F238E27FC236}">
                <a16:creationId xmlns:a16="http://schemas.microsoft.com/office/drawing/2014/main" id="{35A4A0EF-40A2-95DB-781B-1CCBEEAA6989}"/>
              </a:ext>
            </a:extLst>
          </p:cNvPr>
          <p:cNvPicPr>
            <a:picLocks noChangeAspect="1"/>
          </p:cNvPicPr>
          <p:nvPr/>
        </p:nvPicPr>
        <p:blipFill>
          <a:blip r:embed="rId2"/>
          <a:stretch>
            <a:fillRect/>
          </a:stretch>
        </p:blipFill>
        <p:spPr>
          <a:xfrm>
            <a:off x="0" y="1140841"/>
            <a:ext cx="12192000" cy="4576317"/>
          </a:xfrm>
          <a:prstGeom prst="rect">
            <a:avLst/>
          </a:prstGeom>
        </p:spPr>
      </p:pic>
    </p:spTree>
    <p:extLst>
      <p:ext uri="{BB962C8B-B14F-4D97-AF65-F5344CB8AC3E}">
        <p14:creationId xmlns:p14="http://schemas.microsoft.com/office/powerpoint/2010/main" val="94600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FILESTAT	tax filer status</a:t>
            </a:r>
          </a:p>
        </p:txBody>
      </p:sp>
      <p:pic>
        <p:nvPicPr>
          <p:cNvPr id="4" name="Picture 3">
            <a:extLst>
              <a:ext uri="{FF2B5EF4-FFF2-40B4-BE49-F238E27FC236}">
                <a16:creationId xmlns:a16="http://schemas.microsoft.com/office/drawing/2014/main" id="{9E8EDA0D-AA6C-A833-DAA3-A14F2D718946}"/>
              </a:ext>
            </a:extLst>
          </p:cNvPr>
          <p:cNvPicPr>
            <a:picLocks noChangeAspect="1"/>
          </p:cNvPicPr>
          <p:nvPr/>
        </p:nvPicPr>
        <p:blipFill>
          <a:blip r:embed="rId2"/>
          <a:stretch>
            <a:fillRect/>
          </a:stretch>
        </p:blipFill>
        <p:spPr>
          <a:xfrm>
            <a:off x="0" y="1211878"/>
            <a:ext cx="12192000" cy="4434243"/>
          </a:xfrm>
          <a:prstGeom prst="rect">
            <a:avLst/>
          </a:prstGeom>
        </p:spPr>
      </p:pic>
    </p:spTree>
    <p:extLst>
      <p:ext uri="{BB962C8B-B14F-4D97-AF65-F5344CB8AC3E}">
        <p14:creationId xmlns:p14="http://schemas.microsoft.com/office/powerpoint/2010/main" val="2010108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normAutofit fontScale="90000"/>
          </a:bodyPr>
          <a:lstStyle/>
          <a:p>
            <a:r>
              <a:rPr lang="en-US" dirty="0"/>
              <a:t>HHDFMX	</a:t>
            </a:r>
            <a:r>
              <a:rPr lang="en-US" sz="4000" dirty="0"/>
              <a:t>detailed household and family stat</a:t>
            </a:r>
            <a:endParaRPr lang="en-US" dirty="0"/>
          </a:p>
        </p:txBody>
      </p:sp>
      <p:pic>
        <p:nvPicPr>
          <p:cNvPr id="4" name="Picture 3">
            <a:extLst>
              <a:ext uri="{FF2B5EF4-FFF2-40B4-BE49-F238E27FC236}">
                <a16:creationId xmlns:a16="http://schemas.microsoft.com/office/drawing/2014/main" id="{C63F65D8-BCC5-E7C4-63CA-81DEAA163B2B}"/>
              </a:ext>
            </a:extLst>
          </p:cNvPr>
          <p:cNvPicPr>
            <a:picLocks noChangeAspect="1"/>
          </p:cNvPicPr>
          <p:nvPr/>
        </p:nvPicPr>
        <p:blipFill>
          <a:blip r:embed="rId2"/>
          <a:stretch>
            <a:fillRect/>
          </a:stretch>
        </p:blipFill>
        <p:spPr>
          <a:xfrm>
            <a:off x="0" y="904279"/>
            <a:ext cx="11978640" cy="5141011"/>
          </a:xfrm>
          <a:prstGeom prst="rect">
            <a:avLst/>
          </a:prstGeom>
        </p:spPr>
      </p:pic>
    </p:spTree>
    <p:extLst>
      <p:ext uri="{BB962C8B-B14F-4D97-AF65-F5344CB8AC3E}">
        <p14:creationId xmlns:p14="http://schemas.microsoft.com/office/powerpoint/2010/main" val="336040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normAutofit fontScale="90000"/>
          </a:bodyPr>
          <a:lstStyle/>
          <a:p>
            <a:r>
              <a:rPr lang="en-US" dirty="0"/>
              <a:t>HHDREL	</a:t>
            </a:r>
            <a:r>
              <a:rPr lang="en-US" sz="3100" dirty="0"/>
              <a:t>detailed household summary in household</a:t>
            </a:r>
            <a:endParaRPr lang="en-US" dirty="0"/>
          </a:p>
        </p:txBody>
      </p:sp>
      <p:pic>
        <p:nvPicPr>
          <p:cNvPr id="4" name="Picture 3">
            <a:extLst>
              <a:ext uri="{FF2B5EF4-FFF2-40B4-BE49-F238E27FC236}">
                <a16:creationId xmlns:a16="http://schemas.microsoft.com/office/drawing/2014/main" id="{56E45CD3-6DB8-7461-F2B6-53949CC9F45D}"/>
              </a:ext>
            </a:extLst>
          </p:cNvPr>
          <p:cNvPicPr>
            <a:picLocks noChangeAspect="1"/>
          </p:cNvPicPr>
          <p:nvPr/>
        </p:nvPicPr>
        <p:blipFill>
          <a:blip r:embed="rId2"/>
          <a:stretch>
            <a:fillRect/>
          </a:stretch>
        </p:blipFill>
        <p:spPr>
          <a:xfrm>
            <a:off x="0" y="1067447"/>
            <a:ext cx="12192000" cy="4723105"/>
          </a:xfrm>
          <a:prstGeom prst="rect">
            <a:avLst/>
          </a:prstGeom>
        </p:spPr>
      </p:pic>
    </p:spTree>
    <p:extLst>
      <p:ext uri="{BB962C8B-B14F-4D97-AF65-F5344CB8AC3E}">
        <p14:creationId xmlns:p14="http://schemas.microsoft.com/office/powerpoint/2010/main" val="192039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Analysis 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The purpose of this data is to create a prediction model to determine the income of an individual based on given census data.  The goal of this data has been binned into having a salary of &gt; 50k and &lt; 50k.  The data is from the US census bureau.</a:t>
            </a:r>
          </a:p>
          <a:p>
            <a:endParaRPr lang="en-US" dirty="0"/>
          </a:p>
          <a:p>
            <a:r>
              <a:rPr lang="en-US" dirty="0"/>
              <a:t>In this section of the study data cleaning and exploratory data analysis was performed.  Analysis and recommendation will be provided to assist the next stage of Data Transformation and Model Creation.</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Summary and Goals</a:t>
            </a:r>
          </a:p>
        </p:txBody>
      </p:sp>
    </p:spTree>
    <p:extLst>
      <p:ext uri="{BB962C8B-B14F-4D97-AF65-F5344CB8AC3E}">
        <p14:creationId xmlns:p14="http://schemas.microsoft.com/office/powerpoint/2010/main" val="2836667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PEFNTVTY	country of birth father</a:t>
            </a:r>
          </a:p>
        </p:txBody>
      </p:sp>
      <p:pic>
        <p:nvPicPr>
          <p:cNvPr id="4" name="Picture 3">
            <a:extLst>
              <a:ext uri="{FF2B5EF4-FFF2-40B4-BE49-F238E27FC236}">
                <a16:creationId xmlns:a16="http://schemas.microsoft.com/office/drawing/2014/main" id="{294EE6DC-7E8F-B968-F5AF-0D2DA2EFB757}"/>
              </a:ext>
            </a:extLst>
          </p:cNvPr>
          <p:cNvPicPr>
            <a:picLocks noChangeAspect="1"/>
          </p:cNvPicPr>
          <p:nvPr/>
        </p:nvPicPr>
        <p:blipFill>
          <a:blip r:embed="rId2"/>
          <a:stretch>
            <a:fillRect/>
          </a:stretch>
        </p:blipFill>
        <p:spPr>
          <a:xfrm>
            <a:off x="0" y="1257408"/>
            <a:ext cx="12192000" cy="4343184"/>
          </a:xfrm>
          <a:prstGeom prst="rect">
            <a:avLst/>
          </a:prstGeom>
        </p:spPr>
      </p:pic>
    </p:spTree>
    <p:extLst>
      <p:ext uri="{BB962C8B-B14F-4D97-AF65-F5344CB8AC3E}">
        <p14:creationId xmlns:p14="http://schemas.microsoft.com/office/powerpoint/2010/main" val="1141986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PEMNTVTY	country of birth mother</a:t>
            </a:r>
          </a:p>
        </p:txBody>
      </p:sp>
      <p:pic>
        <p:nvPicPr>
          <p:cNvPr id="4" name="Picture 3">
            <a:extLst>
              <a:ext uri="{FF2B5EF4-FFF2-40B4-BE49-F238E27FC236}">
                <a16:creationId xmlns:a16="http://schemas.microsoft.com/office/drawing/2014/main" id="{E0F72BED-BF74-8476-A1F5-322EFF237DC3}"/>
              </a:ext>
            </a:extLst>
          </p:cNvPr>
          <p:cNvPicPr>
            <a:picLocks noChangeAspect="1"/>
          </p:cNvPicPr>
          <p:nvPr/>
        </p:nvPicPr>
        <p:blipFill>
          <a:blip r:embed="rId2"/>
          <a:stretch>
            <a:fillRect/>
          </a:stretch>
        </p:blipFill>
        <p:spPr>
          <a:xfrm>
            <a:off x="0" y="1257408"/>
            <a:ext cx="12192000" cy="4343184"/>
          </a:xfrm>
          <a:prstGeom prst="rect">
            <a:avLst/>
          </a:prstGeom>
        </p:spPr>
      </p:pic>
    </p:spTree>
    <p:extLst>
      <p:ext uri="{BB962C8B-B14F-4D97-AF65-F5344CB8AC3E}">
        <p14:creationId xmlns:p14="http://schemas.microsoft.com/office/powerpoint/2010/main" val="85717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PENATVTY	country of birth self</a:t>
            </a:r>
          </a:p>
        </p:txBody>
      </p:sp>
      <p:pic>
        <p:nvPicPr>
          <p:cNvPr id="4" name="Picture 3">
            <a:extLst>
              <a:ext uri="{FF2B5EF4-FFF2-40B4-BE49-F238E27FC236}">
                <a16:creationId xmlns:a16="http://schemas.microsoft.com/office/drawing/2014/main" id="{E50511E7-484E-78CD-61CF-7F0E2D138AB4}"/>
              </a:ext>
            </a:extLst>
          </p:cNvPr>
          <p:cNvPicPr>
            <a:picLocks noChangeAspect="1"/>
          </p:cNvPicPr>
          <p:nvPr/>
        </p:nvPicPr>
        <p:blipFill>
          <a:blip r:embed="rId2"/>
          <a:stretch>
            <a:fillRect/>
          </a:stretch>
        </p:blipFill>
        <p:spPr>
          <a:xfrm>
            <a:off x="0" y="1257408"/>
            <a:ext cx="12192000" cy="4343184"/>
          </a:xfrm>
          <a:prstGeom prst="rect">
            <a:avLst/>
          </a:prstGeom>
        </p:spPr>
      </p:pic>
    </p:spTree>
    <p:extLst>
      <p:ext uri="{BB962C8B-B14F-4D97-AF65-F5344CB8AC3E}">
        <p14:creationId xmlns:p14="http://schemas.microsoft.com/office/powerpoint/2010/main" val="1758044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PRCITSHP	citizenship</a:t>
            </a:r>
          </a:p>
        </p:txBody>
      </p:sp>
      <p:pic>
        <p:nvPicPr>
          <p:cNvPr id="4" name="Picture 3">
            <a:extLst>
              <a:ext uri="{FF2B5EF4-FFF2-40B4-BE49-F238E27FC236}">
                <a16:creationId xmlns:a16="http://schemas.microsoft.com/office/drawing/2014/main" id="{EC85B9A6-DABC-966F-3B43-6A4F7180EB4E}"/>
              </a:ext>
            </a:extLst>
          </p:cNvPr>
          <p:cNvPicPr>
            <a:picLocks noChangeAspect="1"/>
          </p:cNvPicPr>
          <p:nvPr/>
        </p:nvPicPr>
        <p:blipFill>
          <a:blip r:embed="rId2"/>
          <a:stretch>
            <a:fillRect/>
          </a:stretch>
        </p:blipFill>
        <p:spPr>
          <a:xfrm>
            <a:off x="0" y="959515"/>
            <a:ext cx="12192000" cy="4938969"/>
          </a:xfrm>
          <a:prstGeom prst="rect">
            <a:avLst/>
          </a:prstGeom>
        </p:spPr>
      </p:pic>
    </p:spTree>
    <p:extLst>
      <p:ext uri="{BB962C8B-B14F-4D97-AF65-F5344CB8AC3E}">
        <p14:creationId xmlns:p14="http://schemas.microsoft.com/office/powerpoint/2010/main" val="3005809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SEOTR	own business or self employed</a:t>
            </a:r>
          </a:p>
        </p:txBody>
      </p:sp>
      <p:pic>
        <p:nvPicPr>
          <p:cNvPr id="5" name="Picture 4">
            <a:extLst>
              <a:ext uri="{FF2B5EF4-FFF2-40B4-BE49-F238E27FC236}">
                <a16:creationId xmlns:a16="http://schemas.microsoft.com/office/drawing/2014/main" id="{21764888-BADA-622E-5430-C1D39477B716}"/>
              </a:ext>
            </a:extLst>
          </p:cNvPr>
          <p:cNvPicPr>
            <a:picLocks noChangeAspect="1"/>
          </p:cNvPicPr>
          <p:nvPr/>
        </p:nvPicPr>
        <p:blipFill>
          <a:blip r:embed="rId2"/>
          <a:stretch>
            <a:fillRect/>
          </a:stretch>
        </p:blipFill>
        <p:spPr>
          <a:xfrm>
            <a:off x="0" y="1827289"/>
            <a:ext cx="12192000" cy="3203422"/>
          </a:xfrm>
          <a:prstGeom prst="rect">
            <a:avLst/>
          </a:prstGeom>
        </p:spPr>
      </p:pic>
    </p:spTree>
    <p:extLst>
      <p:ext uri="{BB962C8B-B14F-4D97-AF65-F5344CB8AC3E}">
        <p14:creationId xmlns:p14="http://schemas.microsoft.com/office/powerpoint/2010/main" val="4151783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VETYN	Veteran’s benefits</a:t>
            </a:r>
          </a:p>
        </p:txBody>
      </p:sp>
      <p:pic>
        <p:nvPicPr>
          <p:cNvPr id="4" name="Picture 3">
            <a:extLst>
              <a:ext uri="{FF2B5EF4-FFF2-40B4-BE49-F238E27FC236}">
                <a16:creationId xmlns:a16="http://schemas.microsoft.com/office/drawing/2014/main" id="{9F307015-A077-C686-7020-4EBB30D882C4}"/>
              </a:ext>
            </a:extLst>
          </p:cNvPr>
          <p:cNvPicPr>
            <a:picLocks noChangeAspect="1"/>
          </p:cNvPicPr>
          <p:nvPr/>
        </p:nvPicPr>
        <p:blipFill>
          <a:blip r:embed="rId2"/>
          <a:stretch>
            <a:fillRect/>
          </a:stretch>
        </p:blipFill>
        <p:spPr>
          <a:xfrm>
            <a:off x="0" y="1827289"/>
            <a:ext cx="12192000" cy="3203422"/>
          </a:xfrm>
          <a:prstGeom prst="rect">
            <a:avLst/>
          </a:prstGeom>
        </p:spPr>
      </p:pic>
    </p:spTree>
    <p:extLst>
      <p:ext uri="{BB962C8B-B14F-4D97-AF65-F5344CB8AC3E}">
        <p14:creationId xmlns:p14="http://schemas.microsoft.com/office/powerpoint/2010/main" val="27839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YEAR</a:t>
            </a:r>
          </a:p>
        </p:txBody>
      </p:sp>
      <p:pic>
        <p:nvPicPr>
          <p:cNvPr id="4" name="Picture 3">
            <a:extLst>
              <a:ext uri="{FF2B5EF4-FFF2-40B4-BE49-F238E27FC236}">
                <a16:creationId xmlns:a16="http://schemas.microsoft.com/office/drawing/2014/main" id="{D00DC408-02DE-38B2-6FFE-6C7E57555E8F}"/>
              </a:ext>
            </a:extLst>
          </p:cNvPr>
          <p:cNvPicPr>
            <a:picLocks noChangeAspect="1"/>
          </p:cNvPicPr>
          <p:nvPr/>
        </p:nvPicPr>
        <p:blipFill>
          <a:blip r:embed="rId2"/>
          <a:stretch>
            <a:fillRect/>
          </a:stretch>
        </p:blipFill>
        <p:spPr>
          <a:xfrm>
            <a:off x="0" y="1801385"/>
            <a:ext cx="12192000" cy="3255229"/>
          </a:xfrm>
          <a:prstGeom prst="rect">
            <a:avLst/>
          </a:prstGeom>
        </p:spPr>
      </p:pic>
    </p:spTree>
    <p:extLst>
      <p:ext uri="{BB962C8B-B14F-4D97-AF65-F5344CB8AC3E}">
        <p14:creationId xmlns:p14="http://schemas.microsoft.com/office/powerpoint/2010/main" val="131622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Analysis 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a:t>2 Files were provided containing data split into training and testing data</a:t>
            </a:r>
          </a:p>
          <a:p>
            <a:pPr marL="342900" indent="-342900">
              <a:buFont typeface="Arial" panose="020B0604020202020204" pitchFamily="34" charset="0"/>
              <a:buChar char="•"/>
            </a:pPr>
            <a:r>
              <a:rPr lang="en-US" dirty="0"/>
              <a:t>A meta file was provided containing column information, such as: name, description, and types (nominal/continuous)</a:t>
            </a:r>
          </a:p>
          <a:p>
            <a:pPr marL="800100" lvl="1" indent="-342900">
              <a:buFont typeface="Arial" panose="020B0604020202020204" pitchFamily="34" charset="0"/>
              <a:buChar char="•"/>
            </a:pPr>
            <a:r>
              <a:rPr lang="en-US" dirty="0"/>
              <a:t>This file contained a few tables which were combined using a fuzzy matching algorithm and then the resulting information allowed the data to be labeled</a:t>
            </a:r>
          </a:p>
          <a:p>
            <a:pPr marL="800100" lvl="1" indent="-342900">
              <a:buFont typeface="Arial" panose="020B0604020202020204" pitchFamily="34" charset="0"/>
              <a:buChar char="•"/>
            </a:pPr>
            <a:r>
              <a:rPr lang="en-US" dirty="0"/>
              <a:t>The meta document also contained the unique values from the data which was used to assist in data cleaning efforts</a:t>
            </a:r>
          </a:p>
          <a:p>
            <a:pPr marL="342900" indent="-342900">
              <a:buFont typeface="Arial" panose="020B0604020202020204" pitchFamily="34" charset="0"/>
              <a:buChar char="•"/>
            </a:pPr>
            <a:r>
              <a:rPr lang="en-US" dirty="0"/>
              <a:t>Instructions were given in the document to drop a column (Instance Weight), so those instructions were followed.</a:t>
            </a:r>
          </a:p>
          <a:p>
            <a:pPr marL="342900" indent="-342900">
              <a:buFont typeface="Arial" panose="020B0604020202020204" pitchFamily="34" charset="0"/>
              <a:buChar char="•"/>
            </a:pPr>
            <a:r>
              <a:rPr lang="en-US" dirty="0"/>
              <a:t>Data consist of 41features (40 input and 1 output) with 299,285 records</a:t>
            </a:r>
          </a:p>
          <a:p>
            <a:endParaRPr lang="en-US"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Overview - Meta</a:t>
            </a:r>
          </a:p>
        </p:txBody>
      </p:sp>
    </p:spTree>
    <p:extLst>
      <p:ext uri="{BB962C8B-B14F-4D97-AF65-F5344CB8AC3E}">
        <p14:creationId xmlns:p14="http://schemas.microsoft.com/office/powerpoint/2010/main" val="79488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Analysis 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pPr marL="342900" indent="-342900">
              <a:buFont typeface="Arial" panose="020B0604020202020204" pitchFamily="34" charset="0"/>
              <a:buChar char="•"/>
            </a:pPr>
            <a:r>
              <a:rPr lang="en-US" dirty="0"/>
              <a:t>Data was split 1/3 into test and 2/3 into train</a:t>
            </a:r>
          </a:p>
          <a:p>
            <a:pPr marL="800100" lvl="1" indent="-342900">
              <a:buFont typeface="Arial" panose="020B0604020202020204" pitchFamily="34" charset="0"/>
              <a:buChar char="•"/>
            </a:pPr>
            <a:r>
              <a:rPr lang="en-US" dirty="0"/>
              <a:t>199,523 training records, 99762 test records</a:t>
            </a:r>
          </a:p>
          <a:p>
            <a:pPr marL="342900" indent="-342900">
              <a:buFont typeface="Arial" panose="020B0604020202020204" pitchFamily="34" charset="0"/>
              <a:buChar char="•"/>
            </a:pPr>
            <a:r>
              <a:rPr lang="en-US" dirty="0"/>
              <a:t>The  Kolmogorov-Smirnov distance was used to test the balance of the sets: the closer to 0 the more similar the sets.  Each variable rom one section to the next was tested and the max value for each set was taken</a:t>
            </a:r>
          </a:p>
          <a:p>
            <a:pPr marL="800100" lvl="1" indent="-342900">
              <a:buFont typeface="Arial" panose="020B0604020202020204" pitchFamily="34" charset="0"/>
              <a:buChar char="•"/>
            </a:pPr>
            <a:r>
              <a:rPr lang="en-US" dirty="0"/>
              <a:t>Maximum distance before cleaning: 0.004</a:t>
            </a:r>
          </a:p>
          <a:p>
            <a:pPr marL="800100" lvl="1" indent="-342900">
              <a:buFont typeface="Arial" panose="020B0604020202020204" pitchFamily="34" charset="0"/>
              <a:buChar char="•"/>
            </a:pPr>
            <a:r>
              <a:rPr lang="en-US" dirty="0"/>
              <a:t>Maximum distance after cleaning: 0.018</a:t>
            </a:r>
          </a:p>
          <a:p>
            <a:pPr marL="800100" lvl="1" indent="-342900">
              <a:buFont typeface="Arial" panose="020B0604020202020204" pitchFamily="34" charset="0"/>
              <a:buChar char="•"/>
            </a:pPr>
            <a:r>
              <a:rPr lang="en-US" dirty="0"/>
              <a:t>Test and Train splits are balanced and were not significantly affected by the cleaning efforts</a:t>
            </a:r>
          </a:p>
          <a:p>
            <a:pPr marL="342900" indent="-342900">
              <a:buFont typeface="Arial" panose="020B0604020202020204" pitchFamily="34" charset="0"/>
              <a:buChar char="•"/>
            </a:pPr>
            <a:r>
              <a:rPr lang="en-US" dirty="0"/>
              <a:t>The training and test sets were merged for the purposes of Data pre-Processing</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Train and Test</a:t>
            </a:r>
          </a:p>
        </p:txBody>
      </p:sp>
    </p:spTree>
    <p:extLst>
      <p:ext uri="{BB962C8B-B14F-4D97-AF65-F5344CB8AC3E}">
        <p14:creationId xmlns:p14="http://schemas.microsoft.com/office/powerpoint/2010/main" val="309729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Analysis 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a:t>40 Input features</a:t>
            </a:r>
          </a:p>
          <a:p>
            <a:pPr marL="800100" lvl="1" indent="-342900">
              <a:buFont typeface="Arial" panose="020B0604020202020204" pitchFamily="34" charset="0"/>
              <a:buChar char="•"/>
            </a:pPr>
            <a:r>
              <a:rPr lang="en-US" dirty="0"/>
              <a:t> 7 numerical/continuous</a:t>
            </a:r>
          </a:p>
          <a:p>
            <a:pPr marL="800100" lvl="1" indent="-342900">
              <a:buFont typeface="Arial" panose="020B0604020202020204" pitchFamily="34" charset="0"/>
              <a:buChar char="•"/>
            </a:pPr>
            <a:r>
              <a:rPr lang="en-US" dirty="0"/>
              <a:t>33 nominal</a:t>
            </a:r>
          </a:p>
          <a:p>
            <a:pPr marL="342900" indent="-342900">
              <a:buFont typeface="Arial" panose="020B0604020202020204" pitchFamily="34" charset="0"/>
              <a:buChar char="•"/>
            </a:pPr>
            <a:r>
              <a:rPr lang="en-US" dirty="0"/>
              <a:t>The 7 continuous feature did not have missing data although a majority had 0 values</a:t>
            </a:r>
          </a:p>
          <a:p>
            <a:pPr marL="342900" indent="-342900">
              <a:buFont typeface="Arial" panose="020B0604020202020204" pitchFamily="34" charset="0"/>
              <a:buChar char="•"/>
            </a:pPr>
            <a:r>
              <a:rPr lang="en-US" dirty="0"/>
              <a:t>14 nominal features had complete data</a:t>
            </a:r>
          </a:p>
          <a:p>
            <a:pPr marL="342900" indent="-342900">
              <a:buFont typeface="Arial" panose="020B0604020202020204" pitchFamily="34" charset="0"/>
              <a:buChar char="•"/>
            </a:pPr>
            <a:r>
              <a:rPr lang="en-US" dirty="0"/>
              <a:t>19 features were incomplete</a:t>
            </a:r>
          </a:p>
          <a:p>
            <a:pPr marL="800100" lvl="1" indent="-342900">
              <a:buFont typeface="Arial" panose="020B0604020202020204" pitchFamily="34" charset="0"/>
              <a:buChar char="•"/>
            </a:pPr>
            <a:r>
              <a:rPr lang="en-US" dirty="0"/>
              <a:t>14 features were dropped for having over 30% missing data that could not be imputed</a:t>
            </a:r>
          </a:p>
          <a:p>
            <a:pPr marL="342900" indent="-342900">
              <a:buFont typeface="Arial" panose="020B0604020202020204" pitchFamily="34" charset="0"/>
              <a:buChar char="•"/>
            </a:pPr>
            <a:r>
              <a:rPr lang="en-US" dirty="0"/>
              <a:t>6% of the data was dropped for having missing values</a:t>
            </a:r>
          </a:p>
          <a:p>
            <a:pPr marL="342900" indent="-342900">
              <a:buFont typeface="Arial" panose="020B0604020202020204" pitchFamily="34" charset="0"/>
              <a:buChar char="•"/>
            </a:pPr>
            <a:r>
              <a:rPr lang="en-US" dirty="0"/>
              <a:t>Target(Salary) is unbalance with more than 90% in the &lt;50k category</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Overview </a:t>
            </a:r>
          </a:p>
        </p:txBody>
      </p:sp>
    </p:spTree>
    <p:extLst>
      <p:ext uri="{BB962C8B-B14F-4D97-AF65-F5344CB8AC3E}">
        <p14:creationId xmlns:p14="http://schemas.microsoft.com/office/powerpoint/2010/main" val="412443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Features Table</a:t>
            </a:r>
          </a:p>
        </p:txBody>
      </p:sp>
      <p:graphicFrame>
        <p:nvGraphicFramePr>
          <p:cNvPr id="6" name="Table 5">
            <a:extLst>
              <a:ext uri="{FF2B5EF4-FFF2-40B4-BE49-F238E27FC236}">
                <a16:creationId xmlns:a16="http://schemas.microsoft.com/office/drawing/2014/main" id="{D3DEFE80-7C06-811D-A7AF-D9F281BB75F9}"/>
              </a:ext>
            </a:extLst>
          </p:cNvPr>
          <p:cNvGraphicFramePr>
            <a:graphicFrameLocks noGrp="1"/>
          </p:cNvGraphicFramePr>
          <p:nvPr>
            <p:extLst>
              <p:ext uri="{D42A27DB-BD31-4B8C-83A1-F6EECF244321}">
                <p14:modId xmlns:p14="http://schemas.microsoft.com/office/powerpoint/2010/main" val="1334790715"/>
              </p:ext>
            </p:extLst>
          </p:nvPr>
        </p:nvGraphicFramePr>
        <p:xfrm>
          <a:off x="0" y="1247235"/>
          <a:ext cx="5239831" cy="4363530"/>
        </p:xfrm>
        <a:graphic>
          <a:graphicData uri="http://schemas.openxmlformats.org/drawingml/2006/table">
            <a:tbl>
              <a:tblPr/>
              <a:tblGrid>
                <a:gridCol w="1013227">
                  <a:extLst>
                    <a:ext uri="{9D8B030D-6E8A-4147-A177-3AD203B41FA5}">
                      <a16:colId xmlns:a16="http://schemas.microsoft.com/office/drawing/2014/main" val="1449837487"/>
                    </a:ext>
                  </a:extLst>
                </a:gridCol>
                <a:gridCol w="1013227">
                  <a:extLst>
                    <a:ext uri="{9D8B030D-6E8A-4147-A177-3AD203B41FA5}">
                      <a16:colId xmlns:a16="http://schemas.microsoft.com/office/drawing/2014/main" val="4224256587"/>
                    </a:ext>
                  </a:extLst>
                </a:gridCol>
                <a:gridCol w="1013227">
                  <a:extLst>
                    <a:ext uri="{9D8B030D-6E8A-4147-A177-3AD203B41FA5}">
                      <a16:colId xmlns:a16="http://schemas.microsoft.com/office/drawing/2014/main" val="334188349"/>
                    </a:ext>
                  </a:extLst>
                </a:gridCol>
                <a:gridCol w="1013227">
                  <a:extLst>
                    <a:ext uri="{9D8B030D-6E8A-4147-A177-3AD203B41FA5}">
                      <a16:colId xmlns:a16="http://schemas.microsoft.com/office/drawing/2014/main" val="2945465692"/>
                    </a:ext>
                  </a:extLst>
                </a:gridCol>
                <a:gridCol w="1186923">
                  <a:extLst>
                    <a:ext uri="{9D8B030D-6E8A-4147-A177-3AD203B41FA5}">
                      <a16:colId xmlns:a16="http://schemas.microsoft.com/office/drawing/2014/main" val="431467186"/>
                    </a:ext>
                  </a:extLst>
                </a:gridCol>
              </a:tblGrid>
              <a:tr h="311352">
                <a:tc>
                  <a:txBody>
                    <a:bodyPr/>
                    <a:lstStyle/>
                    <a:p>
                      <a:pPr algn="r" fontAlgn="ctr"/>
                      <a:br>
                        <a:rPr lang="en-US" sz="900">
                          <a:effectLst/>
                        </a:rPr>
                      </a:br>
                      <a:r>
                        <a:rPr lang="en-US" sz="900">
                          <a:effectLst/>
                        </a:rPr>
                        <a:t>name</a:t>
                      </a:r>
                    </a:p>
                  </a:txBody>
                  <a:tcPr marL="37970" marR="37970" marT="18985" marB="18985" anchor="ctr">
                    <a:lnL>
                      <a:noFill/>
                    </a:lnL>
                    <a:lnR>
                      <a:noFill/>
                    </a:lnR>
                    <a:lnT>
                      <a:noFill/>
                    </a:lnT>
                    <a:lnB>
                      <a:noFill/>
                    </a:lnB>
                  </a:tcPr>
                </a:tc>
                <a:tc>
                  <a:txBody>
                    <a:bodyPr/>
                    <a:lstStyle/>
                    <a:p>
                      <a:pPr algn="r" fontAlgn="ctr"/>
                      <a:r>
                        <a:rPr lang="en-US" sz="900">
                          <a:effectLst/>
                        </a:rPr>
                        <a:t>num_uniq</a:t>
                      </a:r>
                    </a:p>
                  </a:txBody>
                  <a:tcPr marL="37970" marR="37970" marT="18985" marB="18985" anchor="ctr">
                    <a:lnL>
                      <a:noFill/>
                    </a:lnL>
                    <a:lnR>
                      <a:noFill/>
                    </a:lnR>
                    <a:lnT>
                      <a:noFill/>
                    </a:lnT>
                    <a:lnB>
                      <a:noFill/>
                    </a:lnB>
                  </a:tcPr>
                </a:tc>
                <a:tc>
                  <a:txBody>
                    <a:bodyPr/>
                    <a:lstStyle/>
                    <a:p>
                      <a:pPr algn="r" fontAlgn="ctr"/>
                      <a:r>
                        <a:rPr lang="en-US" sz="900">
                          <a:effectLst/>
                        </a:rPr>
                        <a:t>type</a:t>
                      </a:r>
                    </a:p>
                  </a:txBody>
                  <a:tcPr marL="37970" marR="37970" marT="18985" marB="18985" anchor="ctr">
                    <a:lnL>
                      <a:noFill/>
                    </a:lnL>
                    <a:lnR>
                      <a:noFill/>
                    </a:lnR>
                    <a:lnT>
                      <a:noFill/>
                    </a:lnT>
                    <a:lnB>
                      <a:noFill/>
                    </a:lnB>
                  </a:tcPr>
                </a:tc>
                <a:tc>
                  <a:txBody>
                    <a:bodyPr/>
                    <a:lstStyle/>
                    <a:p>
                      <a:pPr algn="r" fontAlgn="ctr"/>
                      <a:r>
                        <a:rPr lang="en-US" sz="900">
                          <a:effectLst/>
                        </a:rPr>
                        <a:t>long_name_t1</a:t>
                      </a:r>
                    </a:p>
                  </a:txBody>
                  <a:tcPr marL="37970" marR="37970" marT="18985" marB="18985" anchor="ctr">
                    <a:lnL>
                      <a:noFill/>
                    </a:lnL>
                    <a:lnR>
                      <a:noFill/>
                    </a:lnR>
                    <a:lnT>
                      <a:noFill/>
                    </a:lnT>
                    <a:lnB>
                      <a:noFill/>
                    </a:lnB>
                  </a:tcPr>
                </a:tc>
                <a:tc>
                  <a:txBody>
                    <a:bodyPr/>
                    <a:lstStyle/>
                    <a:p>
                      <a:endParaRPr lang="en-US" sz="900"/>
                    </a:p>
                  </a:txBody>
                  <a:tcPr marL="45564" marR="45564" marT="22782" marB="22782">
                    <a:lnL>
                      <a:noFill/>
                    </a:lnL>
                  </a:tcPr>
                </a:tc>
                <a:extLst>
                  <a:ext uri="{0D108BD9-81ED-4DB2-BD59-A6C34878D82A}">
                    <a16:rowId xmlns:a16="http://schemas.microsoft.com/office/drawing/2014/main" val="3942474102"/>
                  </a:ext>
                </a:extLst>
              </a:tr>
              <a:tr h="174661">
                <a:tc>
                  <a:txBody>
                    <a:bodyPr/>
                    <a:lstStyle/>
                    <a:p>
                      <a:pPr algn="r" fontAlgn="ctr"/>
                      <a:r>
                        <a:rPr lang="en-US" sz="900" b="0">
                          <a:effectLst/>
                        </a:rPr>
                        <a:t>0</a:t>
                      </a:r>
                    </a:p>
                  </a:txBody>
                  <a:tcPr marL="37970" marR="37970" marT="18985" marB="18985" anchor="ctr">
                    <a:lnL>
                      <a:noFill/>
                    </a:lnL>
                    <a:lnR>
                      <a:noFill/>
                    </a:lnR>
                    <a:lnT>
                      <a:noFill/>
                    </a:lnT>
                    <a:lnB>
                      <a:noFill/>
                    </a:lnB>
                  </a:tcPr>
                </a:tc>
                <a:tc>
                  <a:txBody>
                    <a:bodyPr/>
                    <a:lstStyle/>
                    <a:p>
                      <a:r>
                        <a:rPr lang="en-US" sz="900">
                          <a:effectLst/>
                        </a:rPr>
                        <a:t>AAGE</a:t>
                      </a:r>
                    </a:p>
                  </a:txBody>
                  <a:tcPr marL="37970" marR="37970" marT="18985" marB="18985" anchor="ctr">
                    <a:lnL>
                      <a:noFill/>
                    </a:lnL>
                    <a:lnR>
                      <a:noFill/>
                    </a:lnR>
                    <a:lnT>
                      <a:noFill/>
                    </a:lnT>
                    <a:lnB>
                      <a:noFill/>
                    </a:lnB>
                  </a:tcPr>
                </a:tc>
                <a:tc>
                  <a:txBody>
                    <a:bodyPr/>
                    <a:lstStyle/>
                    <a:p>
                      <a:r>
                        <a:rPr lang="en-US" sz="900">
                          <a:effectLst/>
                        </a:rPr>
                        <a:t>91</a:t>
                      </a:r>
                    </a:p>
                  </a:txBody>
                  <a:tcPr marL="37970" marR="37970" marT="18985" marB="18985" anchor="ctr">
                    <a:lnL>
                      <a:noFill/>
                    </a:lnL>
                    <a:lnR>
                      <a:noFill/>
                    </a:lnR>
                    <a:lnT>
                      <a:noFill/>
                    </a:lnT>
                    <a:lnB>
                      <a:noFill/>
                    </a:lnB>
                  </a:tcPr>
                </a:tc>
                <a:tc>
                  <a:txBody>
                    <a:bodyPr/>
                    <a:lstStyle/>
                    <a:p>
                      <a:r>
                        <a:rPr lang="en-US" sz="900">
                          <a:effectLst/>
                        </a:rPr>
                        <a:t>continuous</a:t>
                      </a:r>
                    </a:p>
                  </a:txBody>
                  <a:tcPr marL="37970" marR="37970" marT="18985" marB="18985" anchor="ctr">
                    <a:lnL>
                      <a:noFill/>
                    </a:lnL>
                    <a:lnR>
                      <a:noFill/>
                    </a:lnR>
                    <a:lnT>
                      <a:noFill/>
                    </a:lnT>
                    <a:lnB>
                      <a:noFill/>
                    </a:lnB>
                  </a:tcPr>
                </a:tc>
                <a:tc>
                  <a:txBody>
                    <a:bodyPr/>
                    <a:lstStyle/>
                    <a:p>
                      <a:r>
                        <a:rPr lang="en-US" sz="900">
                          <a:effectLst/>
                        </a:rPr>
                        <a:t>age</a:t>
                      </a:r>
                    </a:p>
                  </a:txBody>
                  <a:tcPr marL="37970" marR="37970" marT="18985" marB="18985" anchor="ctr">
                    <a:lnL>
                      <a:noFill/>
                    </a:lnL>
                    <a:lnR>
                      <a:noFill/>
                    </a:lnR>
                    <a:lnB>
                      <a:noFill/>
                    </a:lnB>
                  </a:tcPr>
                </a:tc>
                <a:extLst>
                  <a:ext uri="{0D108BD9-81ED-4DB2-BD59-A6C34878D82A}">
                    <a16:rowId xmlns:a16="http://schemas.microsoft.com/office/drawing/2014/main" val="1534111373"/>
                  </a:ext>
                </a:extLst>
              </a:tr>
              <a:tr h="174661">
                <a:tc>
                  <a:txBody>
                    <a:bodyPr/>
                    <a:lstStyle/>
                    <a:p>
                      <a:pPr algn="r" fontAlgn="ctr"/>
                      <a:r>
                        <a:rPr lang="en-US" sz="900" b="0">
                          <a:effectLst/>
                        </a:rPr>
                        <a:t>1</a:t>
                      </a:r>
                    </a:p>
                  </a:txBody>
                  <a:tcPr marL="37970" marR="37970" marT="18985" marB="18985" anchor="ctr">
                    <a:lnL>
                      <a:noFill/>
                    </a:lnL>
                    <a:lnR>
                      <a:noFill/>
                    </a:lnR>
                    <a:lnT>
                      <a:noFill/>
                    </a:lnT>
                    <a:lnB>
                      <a:noFill/>
                    </a:lnB>
                  </a:tcPr>
                </a:tc>
                <a:tc>
                  <a:txBody>
                    <a:bodyPr/>
                    <a:lstStyle/>
                    <a:p>
                      <a:r>
                        <a:rPr lang="en-US" sz="900">
                          <a:effectLst/>
                        </a:rPr>
                        <a:t>ACLSWKR</a:t>
                      </a:r>
                    </a:p>
                  </a:txBody>
                  <a:tcPr marL="37970" marR="37970" marT="18985" marB="18985" anchor="ctr">
                    <a:lnL>
                      <a:noFill/>
                    </a:lnL>
                    <a:lnR>
                      <a:noFill/>
                    </a:lnR>
                    <a:lnT>
                      <a:noFill/>
                    </a:lnT>
                    <a:lnB>
                      <a:noFill/>
                    </a:lnB>
                  </a:tcPr>
                </a:tc>
                <a:tc>
                  <a:txBody>
                    <a:bodyPr/>
                    <a:lstStyle/>
                    <a:p>
                      <a:r>
                        <a:rPr lang="en-US" sz="900">
                          <a:effectLst/>
                        </a:rPr>
                        <a:t>9</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class of worker</a:t>
                      </a:r>
                    </a:p>
                  </a:txBody>
                  <a:tcPr marL="37970" marR="37970" marT="18985" marB="18985" anchor="ctr">
                    <a:lnL>
                      <a:noFill/>
                    </a:lnL>
                    <a:lnR>
                      <a:noFill/>
                    </a:lnR>
                    <a:lnT>
                      <a:noFill/>
                    </a:lnT>
                    <a:lnB>
                      <a:noFill/>
                    </a:lnB>
                  </a:tcPr>
                </a:tc>
                <a:extLst>
                  <a:ext uri="{0D108BD9-81ED-4DB2-BD59-A6C34878D82A}">
                    <a16:rowId xmlns:a16="http://schemas.microsoft.com/office/drawing/2014/main" val="1538587768"/>
                  </a:ext>
                </a:extLst>
              </a:tr>
              <a:tr h="174661">
                <a:tc>
                  <a:txBody>
                    <a:bodyPr/>
                    <a:lstStyle/>
                    <a:p>
                      <a:pPr algn="r" fontAlgn="ctr"/>
                      <a:r>
                        <a:rPr lang="en-US" sz="900" b="0">
                          <a:effectLst/>
                        </a:rPr>
                        <a:t>2</a:t>
                      </a:r>
                    </a:p>
                  </a:txBody>
                  <a:tcPr marL="37970" marR="37970" marT="18985" marB="18985" anchor="ctr">
                    <a:lnL>
                      <a:noFill/>
                    </a:lnL>
                    <a:lnR>
                      <a:noFill/>
                    </a:lnR>
                    <a:lnT>
                      <a:noFill/>
                    </a:lnT>
                    <a:lnB>
                      <a:noFill/>
                    </a:lnB>
                  </a:tcPr>
                </a:tc>
                <a:tc>
                  <a:txBody>
                    <a:bodyPr/>
                    <a:lstStyle/>
                    <a:p>
                      <a:r>
                        <a:rPr lang="en-US" sz="900">
                          <a:effectLst/>
                        </a:rPr>
                        <a:t>ADTIND</a:t>
                      </a:r>
                    </a:p>
                  </a:txBody>
                  <a:tcPr marL="37970" marR="37970" marT="18985" marB="18985" anchor="ctr">
                    <a:lnL>
                      <a:noFill/>
                    </a:lnL>
                    <a:lnR>
                      <a:noFill/>
                    </a:lnR>
                    <a:lnT>
                      <a:noFill/>
                    </a:lnT>
                    <a:lnB>
                      <a:noFill/>
                    </a:lnB>
                  </a:tcPr>
                </a:tc>
                <a:tc>
                  <a:txBody>
                    <a:bodyPr/>
                    <a:lstStyle/>
                    <a:p>
                      <a:r>
                        <a:rPr lang="en-US" sz="900">
                          <a:effectLst/>
                        </a:rPr>
                        <a:t>52</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industry code</a:t>
                      </a:r>
                    </a:p>
                  </a:txBody>
                  <a:tcPr marL="37970" marR="37970" marT="18985" marB="18985" anchor="ctr">
                    <a:lnL>
                      <a:noFill/>
                    </a:lnL>
                    <a:lnR>
                      <a:noFill/>
                    </a:lnR>
                    <a:lnT>
                      <a:noFill/>
                    </a:lnT>
                    <a:lnB>
                      <a:noFill/>
                    </a:lnB>
                  </a:tcPr>
                </a:tc>
                <a:extLst>
                  <a:ext uri="{0D108BD9-81ED-4DB2-BD59-A6C34878D82A}">
                    <a16:rowId xmlns:a16="http://schemas.microsoft.com/office/drawing/2014/main" val="4050111534"/>
                  </a:ext>
                </a:extLst>
              </a:tr>
              <a:tr h="174661">
                <a:tc>
                  <a:txBody>
                    <a:bodyPr/>
                    <a:lstStyle/>
                    <a:p>
                      <a:pPr algn="r" fontAlgn="ctr"/>
                      <a:r>
                        <a:rPr lang="en-US" sz="900" b="0">
                          <a:effectLst/>
                        </a:rPr>
                        <a:t>3</a:t>
                      </a:r>
                    </a:p>
                  </a:txBody>
                  <a:tcPr marL="37970" marR="37970" marT="18985" marB="18985" anchor="ctr">
                    <a:lnL>
                      <a:noFill/>
                    </a:lnL>
                    <a:lnR>
                      <a:noFill/>
                    </a:lnR>
                    <a:lnT>
                      <a:noFill/>
                    </a:lnT>
                    <a:lnB>
                      <a:noFill/>
                    </a:lnB>
                  </a:tcPr>
                </a:tc>
                <a:tc>
                  <a:txBody>
                    <a:bodyPr/>
                    <a:lstStyle/>
                    <a:p>
                      <a:r>
                        <a:rPr lang="en-US" sz="900">
                          <a:effectLst/>
                        </a:rPr>
                        <a:t>ADTOCC</a:t>
                      </a:r>
                    </a:p>
                  </a:txBody>
                  <a:tcPr marL="37970" marR="37970" marT="18985" marB="18985" anchor="ctr">
                    <a:lnL>
                      <a:noFill/>
                    </a:lnL>
                    <a:lnR>
                      <a:noFill/>
                    </a:lnR>
                    <a:lnT>
                      <a:noFill/>
                    </a:lnT>
                    <a:lnB>
                      <a:noFill/>
                    </a:lnB>
                  </a:tcPr>
                </a:tc>
                <a:tc>
                  <a:txBody>
                    <a:bodyPr/>
                    <a:lstStyle/>
                    <a:p>
                      <a:r>
                        <a:rPr lang="en-US" sz="900">
                          <a:effectLst/>
                        </a:rPr>
                        <a:t>47</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occupation code</a:t>
                      </a:r>
                    </a:p>
                  </a:txBody>
                  <a:tcPr marL="37970" marR="37970" marT="18985" marB="18985" anchor="ctr">
                    <a:lnL>
                      <a:noFill/>
                    </a:lnL>
                    <a:lnR>
                      <a:noFill/>
                    </a:lnR>
                    <a:lnT>
                      <a:noFill/>
                    </a:lnT>
                    <a:lnB>
                      <a:noFill/>
                    </a:lnB>
                  </a:tcPr>
                </a:tc>
                <a:extLst>
                  <a:ext uri="{0D108BD9-81ED-4DB2-BD59-A6C34878D82A}">
                    <a16:rowId xmlns:a16="http://schemas.microsoft.com/office/drawing/2014/main" val="234439147"/>
                  </a:ext>
                </a:extLst>
              </a:tr>
              <a:tr h="174661">
                <a:tc>
                  <a:txBody>
                    <a:bodyPr/>
                    <a:lstStyle/>
                    <a:p>
                      <a:pPr algn="r" fontAlgn="ctr"/>
                      <a:r>
                        <a:rPr lang="en-US" sz="900" b="0">
                          <a:effectLst/>
                        </a:rPr>
                        <a:t>4</a:t>
                      </a:r>
                    </a:p>
                  </a:txBody>
                  <a:tcPr marL="37970" marR="37970" marT="18985" marB="18985" anchor="ctr">
                    <a:lnL>
                      <a:noFill/>
                    </a:lnL>
                    <a:lnR>
                      <a:noFill/>
                    </a:lnR>
                    <a:lnT>
                      <a:noFill/>
                    </a:lnT>
                    <a:lnB>
                      <a:noFill/>
                    </a:lnB>
                  </a:tcPr>
                </a:tc>
                <a:tc>
                  <a:txBody>
                    <a:bodyPr/>
                    <a:lstStyle/>
                    <a:p>
                      <a:r>
                        <a:rPr lang="en-US" sz="900">
                          <a:effectLst/>
                        </a:rPr>
                        <a:t>AHGA</a:t>
                      </a:r>
                    </a:p>
                  </a:txBody>
                  <a:tcPr marL="37970" marR="37970" marT="18985" marB="18985" anchor="ctr">
                    <a:lnL>
                      <a:noFill/>
                    </a:lnL>
                    <a:lnR>
                      <a:noFill/>
                    </a:lnR>
                    <a:lnT>
                      <a:noFill/>
                    </a:lnT>
                    <a:lnB>
                      <a:noFill/>
                    </a:lnB>
                  </a:tcPr>
                </a:tc>
                <a:tc>
                  <a:txBody>
                    <a:bodyPr/>
                    <a:lstStyle/>
                    <a:p>
                      <a:r>
                        <a:rPr lang="en-US" sz="900">
                          <a:effectLst/>
                        </a:rPr>
                        <a:t>17</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education</a:t>
                      </a:r>
                    </a:p>
                  </a:txBody>
                  <a:tcPr marL="37970" marR="37970" marT="18985" marB="18985" anchor="ctr">
                    <a:lnL>
                      <a:noFill/>
                    </a:lnL>
                    <a:lnR>
                      <a:noFill/>
                    </a:lnR>
                    <a:lnT>
                      <a:noFill/>
                    </a:lnT>
                    <a:lnB>
                      <a:noFill/>
                    </a:lnB>
                  </a:tcPr>
                </a:tc>
                <a:extLst>
                  <a:ext uri="{0D108BD9-81ED-4DB2-BD59-A6C34878D82A}">
                    <a16:rowId xmlns:a16="http://schemas.microsoft.com/office/drawing/2014/main" val="202244517"/>
                  </a:ext>
                </a:extLst>
              </a:tr>
              <a:tr h="174661">
                <a:tc>
                  <a:txBody>
                    <a:bodyPr/>
                    <a:lstStyle/>
                    <a:p>
                      <a:pPr algn="r" fontAlgn="ctr"/>
                      <a:r>
                        <a:rPr lang="en-US" sz="900" b="0">
                          <a:effectLst/>
                        </a:rPr>
                        <a:t>5</a:t>
                      </a:r>
                    </a:p>
                  </a:txBody>
                  <a:tcPr marL="37970" marR="37970" marT="18985" marB="18985" anchor="ctr">
                    <a:lnL>
                      <a:noFill/>
                    </a:lnL>
                    <a:lnR>
                      <a:noFill/>
                    </a:lnR>
                    <a:lnT>
                      <a:noFill/>
                    </a:lnT>
                    <a:lnB>
                      <a:noFill/>
                    </a:lnB>
                  </a:tcPr>
                </a:tc>
                <a:tc>
                  <a:txBody>
                    <a:bodyPr/>
                    <a:lstStyle/>
                    <a:p>
                      <a:r>
                        <a:rPr lang="en-US" sz="900">
                          <a:effectLst/>
                        </a:rPr>
                        <a:t>AHRSPAY</a:t>
                      </a:r>
                    </a:p>
                  </a:txBody>
                  <a:tcPr marL="37970" marR="37970" marT="18985" marB="18985" anchor="ctr">
                    <a:lnL>
                      <a:noFill/>
                    </a:lnL>
                    <a:lnR>
                      <a:noFill/>
                    </a:lnR>
                    <a:lnT>
                      <a:noFill/>
                    </a:lnT>
                    <a:lnB>
                      <a:noFill/>
                    </a:lnB>
                  </a:tcPr>
                </a:tc>
                <a:tc>
                  <a:txBody>
                    <a:bodyPr/>
                    <a:lstStyle/>
                    <a:p>
                      <a:r>
                        <a:rPr lang="en-US" sz="900">
                          <a:effectLst/>
                        </a:rPr>
                        <a:t>1240</a:t>
                      </a:r>
                    </a:p>
                  </a:txBody>
                  <a:tcPr marL="37970" marR="37970" marT="18985" marB="18985" anchor="ctr">
                    <a:lnL>
                      <a:noFill/>
                    </a:lnL>
                    <a:lnR>
                      <a:noFill/>
                    </a:lnR>
                    <a:lnT>
                      <a:noFill/>
                    </a:lnT>
                    <a:lnB>
                      <a:noFill/>
                    </a:lnB>
                  </a:tcPr>
                </a:tc>
                <a:tc>
                  <a:txBody>
                    <a:bodyPr/>
                    <a:lstStyle/>
                    <a:p>
                      <a:r>
                        <a:rPr lang="en-US" sz="900">
                          <a:effectLst/>
                        </a:rPr>
                        <a:t>continuous</a:t>
                      </a:r>
                    </a:p>
                  </a:txBody>
                  <a:tcPr marL="37970" marR="37970" marT="18985" marB="18985" anchor="ctr">
                    <a:lnL>
                      <a:noFill/>
                    </a:lnL>
                    <a:lnR>
                      <a:noFill/>
                    </a:lnR>
                    <a:lnT>
                      <a:noFill/>
                    </a:lnT>
                    <a:lnB>
                      <a:noFill/>
                    </a:lnB>
                  </a:tcPr>
                </a:tc>
                <a:tc>
                  <a:txBody>
                    <a:bodyPr/>
                    <a:lstStyle/>
                    <a:p>
                      <a:r>
                        <a:rPr lang="en-US" sz="900">
                          <a:effectLst/>
                        </a:rPr>
                        <a:t>wage per hour</a:t>
                      </a:r>
                    </a:p>
                  </a:txBody>
                  <a:tcPr marL="37970" marR="37970" marT="18985" marB="18985" anchor="ctr">
                    <a:lnL>
                      <a:noFill/>
                    </a:lnL>
                    <a:lnR>
                      <a:noFill/>
                    </a:lnR>
                    <a:lnT>
                      <a:noFill/>
                    </a:lnT>
                    <a:lnB>
                      <a:noFill/>
                    </a:lnB>
                  </a:tcPr>
                </a:tc>
                <a:extLst>
                  <a:ext uri="{0D108BD9-81ED-4DB2-BD59-A6C34878D82A}">
                    <a16:rowId xmlns:a16="http://schemas.microsoft.com/office/drawing/2014/main" val="3535090880"/>
                  </a:ext>
                </a:extLst>
              </a:tr>
              <a:tr h="311352">
                <a:tc>
                  <a:txBody>
                    <a:bodyPr/>
                    <a:lstStyle/>
                    <a:p>
                      <a:pPr algn="r" fontAlgn="ctr"/>
                      <a:r>
                        <a:rPr lang="en-US" sz="900" b="0">
                          <a:effectLst/>
                        </a:rPr>
                        <a:t>6</a:t>
                      </a:r>
                    </a:p>
                  </a:txBody>
                  <a:tcPr marL="37970" marR="37970" marT="18985" marB="18985" anchor="ctr">
                    <a:lnL>
                      <a:noFill/>
                    </a:lnL>
                    <a:lnR>
                      <a:noFill/>
                    </a:lnR>
                    <a:lnT>
                      <a:noFill/>
                    </a:lnT>
                    <a:lnB>
                      <a:noFill/>
                    </a:lnB>
                  </a:tcPr>
                </a:tc>
                <a:tc>
                  <a:txBody>
                    <a:bodyPr/>
                    <a:lstStyle/>
                    <a:p>
                      <a:r>
                        <a:rPr lang="en-US" sz="900">
                          <a:effectLst/>
                        </a:rPr>
                        <a:t>AHSCOL</a:t>
                      </a:r>
                    </a:p>
                  </a:txBody>
                  <a:tcPr marL="37970" marR="37970" marT="18985" marB="18985" anchor="ctr">
                    <a:lnL>
                      <a:noFill/>
                    </a:lnL>
                    <a:lnR>
                      <a:noFill/>
                    </a:lnR>
                    <a:lnT>
                      <a:noFill/>
                    </a:lnT>
                    <a:lnB>
                      <a:noFill/>
                    </a:lnB>
                  </a:tcPr>
                </a:tc>
                <a:tc>
                  <a:txBody>
                    <a:bodyPr/>
                    <a:lstStyle/>
                    <a:p>
                      <a:r>
                        <a:rPr lang="en-US" sz="900">
                          <a:effectLst/>
                        </a:rPr>
                        <a:t>3</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enrolled in edu inst last wk</a:t>
                      </a:r>
                    </a:p>
                  </a:txBody>
                  <a:tcPr marL="37970" marR="37970" marT="18985" marB="18985" anchor="ctr">
                    <a:lnL>
                      <a:noFill/>
                    </a:lnL>
                    <a:lnR>
                      <a:noFill/>
                    </a:lnR>
                    <a:lnT>
                      <a:noFill/>
                    </a:lnT>
                    <a:lnB>
                      <a:noFill/>
                    </a:lnB>
                  </a:tcPr>
                </a:tc>
                <a:extLst>
                  <a:ext uri="{0D108BD9-81ED-4DB2-BD59-A6C34878D82A}">
                    <a16:rowId xmlns:a16="http://schemas.microsoft.com/office/drawing/2014/main" val="3117372955"/>
                  </a:ext>
                </a:extLst>
              </a:tr>
              <a:tr h="174661">
                <a:tc>
                  <a:txBody>
                    <a:bodyPr/>
                    <a:lstStyle/>
                    <a:p>
                      <a:pPr algn="r" fontAlgn="ctr"/>
                      <a:r>
                        <a:rPr lang="en-US" sz="900" b="0">
                          <a:effectLst/>
                        </a:rPr>
                        <a:t>7</a:t>
                      </a:r>
                    </a:p>
                  </a:txBody>
                  <a:tcPr marL="37970" marR="37970" marT="18985" marB="18985" anchor="ctr">
                    <a:lnL>
                      <a:noFill/>
                    </a:lnL>
                    <a:lnR>
                      <a:noFill/>
                    </a:lnR>
                    <a:lnT>
                      <a:noFill/>
                    </a:lnT>
                    <a:lnB>
                      <a:noFill/>
                    </a:lnB>
                  </a:tcPr>
                </a:tc>
                <a:tc>
                  <a:txBody>
                    <a:bodyPr/>
                    <a:lstStyle/>
                    <a:p>
                      <a:r>
                        <a:rPr lang="en-US" sz="900">
                          <a:effectLst/>
                        </a:rPr>
                        <a:t>AMARITL</a:t>
                      </a:r>
                    </a:p>
                  </a:txBody>
                  <a:tcPr marL="37970" marR="37970" marT="18985" marB="18985" anchor="ctr">
                    <a:lnL>
                      <a:noFill/>
                    </a:lnL>
                    <a:lnR>
                      <a:noFill/>
                    </a:lnR>
                    <a:lnT>
                      <a:noFill/>
                    </a:lnT>
                    <a:lnB>
                      <a:noFill/>
                    </a:lnB>
                  </a:tcPr>
                </a:tc>
                <a:tc>
                  <a:txBody>
                    <a:bodyPr/>
                    <a:lstStyle/>
                    <a:p>
                      <a:r>
                        <a:rPr lang="en-US" sz="900">
                          <a:effectLst/>
                        </a:rPr>
                        <a:t>7</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marital status</a:t>
                      </a:r>
                    </a:p>
                  </a:txBody>
                  <a:tcPr marL="37970" marR="37970" marT="18985" marB="18985" anchor="ctr">
                    <a:lnL>
                      <a:noFill/>
                    </a:lnL>
                    <a:lnR>
                      <a:noFill/>
                    </a:lnR>
                    <a:lnT>
                      <a:noFill/>
                    </a:lnT>
                    <a:lnB>
                      <a:noFill/>
                    </a:lnB>
                  </a:tcPr>
                </a:tc>
                <a:extLst>
                  <a:ext uri="{0D108BD9-81ED-4DB2-BD59-A6C34878D82A}">
                    <a16:rowId xmlns:a16="http://schemas.microsoft.com/office/drawing/2014/main" val="91446272"/>
                  </a:ext>
                </a:extLst>
              </a:tr>
              <a:tr h="174661">
                <a:tc>
                  <a:txBody>
                    <a:bodyPr/>
                    <a:lstStyle/>
                    <a:p>
                      <a:pPr algn="r" fontAlgn="ctr"/>
                      <a:r>
                        <a:rPr lang="en-US" sz="900" b="0">
                          <a:effectLst/>
                        </a:rPr>
                        <a:t>8</a:t>
                      </a:r>
                    </a:p>
                  </a:txBody>
                  <a:tcPr marL="37970" marR="37970" marT="18985" marB="18985" anchor="ctr">
                    <a:lnL>
                      <a:noFill/>
                    </a:lnL>
                    <a:lnR>
                      <a:noFill/>
                    </a:lnR>
                    <a:lnT>
                      <a:noFill/>
                    </a:lnT>
                    <a:lnB>
                      <a:noFill/>
                    </a:lnB>
                  </a:tcPr>
                </a:tc>
                <a:tc>
                  <a:txBody>
                    <a:bodyPr/>
                    <a:lstStyle/>
                    <a:p>
                      <a:r>
                        <a:rPr lang="en-US" sz="900">
                          <a:effectLst/>
                        </a:rPr>
                        <a:t>AMJIND</a:t>
                      </a:r>
                    </a:p>
                  </a:txBody>
                  <a:tcPr marL="37970" marR="37970" marT="18985" marB="18985" anchor="ctr">
                    <a:lnL>
                      <a:noFill/>
                    </a:lnL>
                    <a:lnR>
                      <a:noFill/>
                    </a:lnR>
                    <a:lnT>
                      <a:noFill/>
                    </a:lnT>
                    <a:lnB>
                      <a:noFill/>
                    </a:lnB>
                  </a:tcPr>
                </a:tc>
                <a:tc>
                  <a:txBody>
                    <a:bodyPr/>
                    <a:lstStyle/>
                    <a:p>
                      <a:r>
                        <a:rPr lang="en-US" sz="900">
                          <a:effectLst/>
                        </a:rPr>
                        <a:t>24</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major industry code</a:t>
                      </a:r>
                    </a:p>
                  </a:txBody>
                  <a:tcPr marL="37970" marR="37970" marT="18985" marB="18985" anchor="ctr">
                    <a:lnL>
                      <a:noFill/>
                    </a:lnL>
                    <a:lnR>
                      <a:noFill/>
                    </a:lnR>
                    <a:lnT>
                      <a:noFill/>
                    </a:lnT>
                    <a:lnB>
                      <a:noFill/>
                    </a:lnB>
                  </a:tcPr>
                </a:tc>
                <a:extLst>
                  <a:ext uri="{0D108BD9-81ED-4DB2-BD59-A6C34878D82A}">
                    <a16:rowId xmlns:a16="http://schemas.microsoft.com/office/drawing/2014/main" val="2887416710"/>
                  </a:ext>
                </a:extLst>
              </a:tr>
              <a:tr h="174661">
                <a:tc>
                  <a:txBody>
                    <a:bodyPr/>
                    <a:lstStyle/>
                    <a:p>
                      <a:pPr algn="r" fontAlgn="ctr"/>
                      <a:r>
                        <a:rPr lang="en-US" sz="900" b="0">
                          <a:effectLst/>
                        </a:rPr>
                        <a:t>9</a:t>
                      </a:r>
                    </a:p>
                  </a:txBody>
                  <a:tcPr marL="37970" marR="37970" marT="18985" marB="18985" anchor="ctr">
                    <a:lnL>
                      <a:noFill/>
                    </a:lnL>
                    <a:lnR>
                      <a:noFill/>
                    </a:lnR>
                    <a:lnT>
                      <a:noFill/>
                    </a:lnT>
                    <a:lnB>
                      <a:noFill/>
                    </a:lnB>
                  </a:tcPr>
                </a:tc>
                <a:tc>
                  <a:txBody>
                    <a:bodyPr/>
                    <a:lstStyle/>
                    <a:p>
                      <a:r>
                        <a:rPr lang="en-US" sz="900">
                          <a:effectLst/>
                        </a:rPr>
                        <a:t>AMJOCC</a:t>
                      </a:r>
                    </a:p>
                  </a:txBody>
                  <a:tcPr marL="37970" marR="37970" marT="18985" marB="18985" anchor="ctr">
                    <a:lnL>
                      <a:noFill/>
                    </a:lnL>
                    <a:lnR>
                      <a:noFill/>
                    </a:lnR>
                    <a:lnT>
                      <a:noFill/>
                    </a:lnT>
                    <a:lnB>
                      <a:noFill/>
                    </a:lnB>
                  </a:tcPr>
                </a:tc>
                <a:tc>
                  <a:txBody>
                    <a:bodyPr/>
                    <a:lstStyle/>
                    <a:p>
                      <a:r>
                        <a:rPr lang="en-US" sz="900">
                          <a:effectLst/>
                        </a:rPr>
                        <a:t>15</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major occupation code</a:t>
                      </a:r>
                    </a:p>
                  </a:txBody>
                  <a:tcPr marL="37970" marR="37970" marT="18985" marB="18985" anchor="ctr">
                    <a:lnL>
                      <a:noFill/>
                    </a:lnL>
                    <a:lnR>
                      <a:noFill/>
                    </a:lnR>
                    <a:lnT>
                      <a:noFill/>
                    </a:lnT>
                    <a:lnB>
                      <a:noFill/>
                    </a:lnB>
                  </a:tcPr>
                </a:tc>
                <a:extLst>
                  <a:ext uri="{0D108BD9-81ED-4DB2-BD59-A6C34878D82A}">
                    <a16:rowId xmlns:a16="http://schemas.microsoft.com/office/drawing/2014/main" val="1579409272"/>
                  </a:ext>
                </a:extLst>
              </a:tr>
              <a:tr h="174661">
                <a:tc>
                  <a:txBody>
                    <a:bodyPr/>
                    <a:lstStyle/>
                    <a:p>
                      <a:pPr algn="r" fontAlgn="ctr"/>
                      <a:r>
                        <a:rPr lang="en-US" sz="900" b="0">
                          <a:effectLst/>
                        </a:rPr>
                        <a:t>10</a:t>
                      </a:r>
                    </a:p>
                  </a:txBody>
                  <a:tcPr marL="37970" marR="37970" marT="18985" marB="18985" anchor="ctr">
                    <a:lnL>
                      <a:noFill/>
                    </a:lnL>
                    <a:lnR>
                      <a:noFill/>
                    </a:lnR>
                    <a:lnT>
                      <a:noFill/>
                    </a:lnT>
                    <a:lnB>
                      <a:noFill/>
                    </a:lnB>
                  </a:tcPr>
                </a:tc>
                <a:tc>
                  <a:txBody>
                    <a:bodyPr/>
                    <a:lstStyle/>
                    <a:p>
                      <a:r>
                        <a:rPr lang="en-US" sz="900">
                          <a:effectLst/>
                        </a:rPr>
                        <a:t>ARACE</a:t>
                      </a:r>
                    </a:p>
                  </a:txBody>
                  <a:tcPr marL="37970" marR="37970" marT="18985" marB="18985" anchor="ctr">
                    <a:lnL>
                      <a:noFill/>
                    </a:lnL>
                    <a:lnR>
                      <a:noFill/>
                    </a:lnR>
                    <a:lnT>
                      <a:noFill/>
                    </a:lnT>
                    <a:lnB>
                      <a:noFill/>
                    </a:lnB>
                  </a:tcPr>
                </a:tc>
                <a:tc>
                  <a:txBody>
                    <a:bodyPr/>
                    <a:lstStyle/>
                    <a:p>
                      <a:r>
                        <a:rPr lang="en-US" sz="900">
                          <a:effectLst/>
                        </a:rPr>
                        <a:t>5</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mace</a:t>
                      </a:r>
                    </a:p>
                  </a:txBody>
                  <a:tcPr marL="37970" marR="37970" marT="18985" marB="18985" anchor="ctr">
                    <a:lnL>
                      <a:noFill/>
                    </a:lnL>
                    <a:lnR>
                      <a:noFill/>
                    </a:lnR>
                    <a:lnT>
                      <a:noFill/>
                    </a:lnT>
                    <a:lnB>
                      <a:noFill/>
                    </a:lnB>
                  </a:tcPr>
                </a:tc>
                <a:extLst>
                  <a:ext uri="{0D108BD9-81ED-4DB2-BD59-A6C34878D82A}">
                    <a16:rowId xmlns:a16="http://schemas.microsoft.com/office/drawing/2014/main" val="1751195227"/>
                  </a:ext>
                </a:extLst>
              </a:tr>
              <a:tr h="174661">
                <a:tc>
                  <a:txBody>
                    <a:bodyPr/>
                    <a:lstStyle/>
                    <a:p>
                      <a:pPr algn="r" fontAlgn="ctr"/>
                      <a:r>
                        <a:rPr lang="en-US" sz="900" b="0">
                          <a:effectLst/>
                        </a:rPr>
                        <a:t>11</a:t>
                      </a:r>
                    </a:p>
                  </a:txBody>
                  <a:tcPr marL="37970" marR="37970" marT="18985" marB="18985" anchor="ctr">
                    <a:lnL>
                      <a:noFill/>
                    </a:lnL>
                    <a:lnR>
                      <a:noFill/>
                    </a:lnR>
                    <a:lnT>
                      <a:noFill/>
                    </a:lnT>
                    <a:lnB>
                      <a:noFill/>
                    </a:lnB>
                  </a:tcPr>
                </a:tc>
                <a:tc>
                  <a:txBody>
                    <a:bodyPr/>
                    <a:lstStyle/>
                    <a:p>
                      <a:r>
                        <a:rPr lang="en-US" sz="900">
                          <a:effectLst/>
                        </a:rPr>
                        <a:t>AREORGN</a:t>
                      </a:r>
                    </a:p>
                  </a:txBody>
                  <a:tcPr marL="37970" marR="37970" marT="18985" marB="18985" anchor="ctr">
                    <a:lnL>
                      <a:noFill/>
                    </a:lnL>
                    <a:lnR>
                      <a:noFill/>
                    </a:lnR>
                    <a:lnT>
                      <a:noFill/>
                    </a:lnT>
                    <a:lnB>
                      <a:noFill/>
                    </a:lnB>
                  </a:tcPr>
                </a:tc>
                <a:tc>
                  <a:txBody>
                    <a:bodyPr/>
                    <a:lstStyle/>
                    <a:p>
                      <a:r>
                        <a:rPr lang="en-US" sz="900">
                          <a:effectLst/>
                        </a:rPr>
                        <a:t>10</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hispanic Origin</a:t>
                      </a:r>
                    </a:p>
                  </a:txBody>
                  <a:tcPr marL="37970" marR="37970" marT="18985" marB="18985" anchor="ctr">
                    <a:lnL>
                      <a:noFill/>
                    </a:lnL>
                    <a:lnR>
                      <a:noFill/>
                    </a:lnR>
                    <a:lnT>
                      <a:noFill/>
                    </a:lnT>
                    <a:lnB>
                      <a:noFill/>
                    </a:lnB>
                  </a:tcPr>
                </a:tc>
                <a:extLst>
                  <a:ext uri="{0D108BD9-81ED-4DB2-BD59-A6C34878D82A}">
                    <a16:rowId xmlns:a16="http://schemas.microsoft.com/office/drawing/2014/main" val="2026321600"/>
                  </a:ext>
                </a:extLst>
              </a:tr>
              <a:tr h="174661">
                <a:tc>
                  <a:txBody>
                    <a:bodyPr/>
                    <a:lstStyle/>
                    <a:p>
                      <a:pPr algn="r" fontAlgn="ctr"/>
                      <a:r>
                        <a:rPr lang="en-US" sz="900" b="0">
                          <a:effectLst/>
                        </a:rPr>
                        <a:t>12</a:t>
                      </a:r>
                    </a:p>
                  </a:txBody>
                  <a:tcPr marL="37970" marR="37970" marT="18985" marB="18985" anchor="ctr">
                    <a:lnL>
                      <a:noFill/>
                    </a:lnL>
                    <a:lnR>
                      <a:noFill/>
                    </a:lnR>
                    <a:lnT>
                      <a:noFill/>
                    </a:lnT>
                    <a:lnB>
                      <a:noFill/>
                    </a:lnB>
                  </a:tcPr>
                </a:tc>
                <a:tc>
                  <a:txBody>
                    <a:bodyPr/>
                    <a:lstStyle/>
                    <a:p>
                      <a:r>
                        <a:rPr lang="en-US" sz="900">
                          <a:effectLst/>
                        </a:rPr>
                        <a:t>ASEX</a:t>
                      </a:r>
                    </a:p>
                  </a:txBody>
                  <a:tcPr marL="37970" marR="37970" marT="18985" marB="18985" anchor="ctr">
                    <a:lnL>
                      <a:noFill/>
                    </a:lnL>
                    <a:lnR>
                      <a:noFill/>
                    </a:lnR>
                    <a:lnT>
                      <a:noFill/>
                    </a:lnT>
                    <a:lnB>
                      <a:noFill/>
                    </a:lnB>
                  </a:tcPr>
                </a:tc>
                <a:tc>
                  <a:txBody>
                    <a:bodyPr/>
                    <a:lstStyle/>
                    <a:p>
                      <a:r>
                        <a:rPr lang="en-US" sz="900">
                          <a:effectLst/>
                        </a:rPr>
                        <a:t>2</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sex</a:t>
                      </a:r>
                    </a:p>
                  </a:txBody>
                  <a:tcPr marL="37970" marR="37970" marT="18985" marB="18985" anchor="ctr">
                    <a:lnL>
                      <a:noFill/>
                    </a:lnL>
                    <a:lnR>
                      <a:noFill/>
                    </a:lnR>
                    <a:lnT>
                      <a:noFill/>
                    </a:lnT>
                    <a:lnB>
                      <a:noFill/>
                    </a:lnB>
                  </a:tcPr>
                </a:tc>
                <a:extLst>
                  <a:ext uri="{0D108BD9-81ED-4DB2-BD59-A6C34878D82A}">
                    <a16:rowId xmlns:a16="http://schemas.microsoft.com/office/drawing/2014/main" val="808916735"/>
                  </a:ext>
                </a:extLst>
              </a:tr>
              <a:tr h="311352">
                <a:tc>
                  <a:txBody>
                    <a:bodyPr/>
                    <a:lstStyle/>
                    <a:p>
                      <a:pPr algn="r" fontAlgn="ctr"/>
                      <a:r>
                        <a:rPr lang="en-US" sz="900" b="0">
                          <a:effectLst/>
                        </a:rPr>
                        <a:t>13</a:t>
                      </a:r>
                    </a:p>
                  </a:txBody>
                  <a:tcPr marL="37970" marR="37970" marT="18985" marB="18985" anchor="ctr">
                    <a:lnL>
                      <a:noFill/>
                    </a:lnL>
                    <a:lnR>
                      <a:noFill/>
                    </a:lnR>
                    <a:lnT>
                      <a:noFill/>
                    </a:lnT>
                    <a:lnB>
                      <a:noFill/>
                    </a:lnB>
                  </a:tcPr>
                </a:tc>
                <a:tc>
                  <a:txBody>
                    <a:bodyPr/>
                    <a:lstStyle/>
                    <a:p>
                      <a:r>
                        <a:rPr lang="en-US" sz="900">
                          <a:effectLst/>
                        </a:rPr>
                        <a:t>AUNMEM</a:t>
                      </a:r>
                    </a:p>
                  </a:txBody>
                  <a:tcPr marL="37970" marR="37970" marT="18985" marB="18985" anchor="ctr">
                    <a:lnL>
                      <a:noFill/>
                    </a:lnL>
                    <a:lnR>
                      <a:noFill/>
                    </a:lnR>
                    <a:lnT>
                      <a:noFill/>
                    </a:lnT>
                    <a:lnB>
                      <a:noFill/>
                    </a:lnB>
                  </a:tcPr>
                </a:tc>
                <a:tc>
                  <a:txBody>
                    <a:bodyPr/>
                    <a:lstStyle/>
                    <a:p>
                      <a:r>
                        <a:rPr lang="en-US" sz="900">
                          <a:effectLst/>
                        </a:rPr>
                        <a:t>3</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member of a labor union</a:t>
                      </a:r>
                    </a:p>
                  </a:txBody>
                  <a:tcPr marL="37970" marR="37970" marT="18985" marB="18985" anchor="ctr">
                    <a:lnL>
                      <a:noFill/>
                    </a:lnL>
                    <a:lnR>
                      <a:noFill/>
                    </a:lnR>
                    <a:lnT>
                      <a:noFill/>
                    </a:lnT>
                    <a:lnB>
                      <a:noFill/>
                    </a:lnB>
                  </a:tcPr>
                </a:tc>
                <a:extLst>
                  <a:ext uri="{0D108BD9-81ED-4DB2-BD59-A6C34878D82A}">
                    <a16:rowId xmlns:a16="http://schemas.microsoft.com/office/drawing/2014/main" val="2258344199"/>
                  </a:ext>
                </a:extLst>
              </a:tr>
              <a:tr h="311352">
                <a:tc>
                  <a:txBody>
                    <a:bodyPr/>
                    <a:lstStyle/>
                    <a:p>
                      <a:pPr algn="r" fontAlgn="ctr"/>
                      <a:r>
                        <a:rPr lang="en-US" sz="900" b="0">
                          <a:effectLst/>
                        </a:rPr>
                        <a:t>14</a:t>
                      </a:r>
                    </a:p>
                  </a:txBody>
                  <a:tcPr marL="37970" marR="37970" marT="18985" marB="18985" anchor="ctr">
                    <a:lnL>
                      <a:noFill/>
                    </a:lnL>
                    <a:lnR>
                      <a:noFill/>
                    </a:lnR>
                    <a:lnT>
                      <a:noFill/>
                    </a:lnT>
                    <a:lnB>
                      <a:noFill/>
                    </a:lnB>
                  </a:tcPr>
                </a:tc>
                <a:tc>
                  <a:txBody>
                    <a:bodyPr/>
                    <a:lstStyle/>
                    <a:p>
                      <a:r>
                        <a:rPr lang="en-US" sz="900">
                          <a:effectLst/>
                        </a:rPr>
                        <a:t>AUNTYPE</a:t>
                      </a:r>
                    </a:p>
                  </a:txBody>
                  <a:tcPr marL="37970" marR="37970" marT="18985" marB="18985" anchor="ctr">
                    <a:lnL>
                      <a:noFill/>
                    </a:lnL>
                    <a:lnR>
                      <a:noFill/>
                    </a:lnR>
                    <a:lnT>
                      <a:noFill/>
                    </a:lnT>
                    <a:lnB>
                      <a:noFill/>
                    </a:lnB>
                  </a:tcPr>
                </a:tc>
                <a:tc>
                  <a:txBody>
                    <a:bodyPr/>
                    <a:lstStyle/>
                    <a:p>
                      <a:r>
                        <a:rPr lang="en-US" sz="900">
                          <a:effectLst/>
                        </a:rPr>
                        <a:t>6</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reason for unemployment</a:t>
                      </a:r>
                    </a:p>
                  </a:txBody>
                  <a:tcPr marL="37970" marR="37970" marT="18985" marB="18985" anchor="ctr">
                    <a:lnL>
                      <a:noFill/>
                    </a:lnL>
                    <a:lnR>
                      <a:noFill/>
                    </a:lnR>
                    <a:lnT>
                      <a:noFill/>
                    </a:lnT>
                    <a:lnB>
                      <a:noFill/>
                    </a:lnB>
                  </a:tcPr>
                </a:tc>
                <a:extLst>
                  <a:ext uri="{0D108BD9-81ED-4DB2-BD59-A6C34878D82A}">
                    <a16:rowId xmlns:a16="http://schemas.microsoft.com/office/drawing/2014/main" val="488852777"/>
                  </a:ext>
                </a:extLst>
              </a:tr>
              <a:tr h="311352">
                <a:tc>
                  <a:txBody>
                    <a:bodyPr/>
                    <a:lstStyle/>
                    <a:p>
                      <a:pPr algn="r" fontAlgn="ctr"/>
                      <a:r>
                        <a:rPr lang="en-US" sz="900" b="0">
                          <a:effectLst/>
                        </a:rPr>
                        <a:t>15</a:t>
                      </a:r>
                    </a:p>
                  </a:txBody>
                  <a:tcPr marL="37970" marR="37970" marT="18985" marB="18985" anchor="ctr">
                    <a:lnL>
                      <a:noFill/>
                    </a:lnL>
                    <a:lnR>
                      <a:noFill/>
                    </a:lnR>
                    <a:lnT>
                      <a:noFill/>
                    </a:lnT>
                    <a:lnB>
                      <a:noFill/>
                    </a:lnB>
                  </a:tcPr>
                </a:tc>
                <a:tc>
                  <a:txBody>
                    <a:bodyPr/>
                    <a:lstStyle/>
                    <a:p>
                      <a:r>
                        <a:rPr lang="en-US" sz="900">
                          <a:effectLst/>
                        </a:rPr>
                        <a:t>AWKSTAT</a:t>
                      </a:r>
                    </a:p>
                  </a:txBody>
                  <a:tcPr marL="37970" marR="37970" marT="18985" marB="18985" anchor="ctr">
                    <a:lnL>
                      <a:noFill/>
                    </a:lnL>
                    <a:lnR>
                      <a:noFill/>
                    </a:lnR>
                    <a:lnT>
                      <a:noFill/>
                    </a:lnT>
                    <a:lnB>
                      <a:noFill/>
                    </a:lnB>
                  </a:tcPr>
                </a:tc>
                <a:tc>
                  <a:txBody>
                    <a:bodyPr/>
                    <a:lstStyle/>
                    <a:p>
                      <a:r>
                        <a:rPr lang="en-US" sz="900">
                          <a:effectLst/>
                        </a:rPr>
                        <a:t>8</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a:effectLst/>
                        </a:rPr>
                        <a:t>full or part time employment stat</a:t>
                      </a:r>
                    </a:p>
                  </a:txBody>
                  <a:tcPr marL="37970" marR="37970" marT="18985" marB="18985" anchor="ctr">
                    <a:lnL>
                      <a:noFill/>
                    </a:lnL>
                    <a:lnR>
                      <a:noFill/>
                    </a:lnR>
                    <a:lnT>
                      <a:noFill/>
                    </a:lnT>
                    <a:lnB>
                      <a:noFill/>
                    </a:lnB>
                  </a:tcPr>
                </a:tc>
                <a:extLst>
                  <a:ext uri="{0D108BD9-81ED-4DB2-BD59-A6C34878D82A}">
                    <a16:rowId xmlns:a16="http://schemas.microsoft.com/office/drawing/2014/main" val="922280170"/>
                  </a:ext>
                </a:extLst>
              </a:tr>
              <a:tr h="174661">
                <a:tc>
                  <a:txBody>
                    <a:bodyPr/>
                    <a:lstStyle/>
                    <a:p>
                      <a:pPr algn="r" fontAlgn="ctr"/>
                      <a:r>
                        <a:rPr lang="en-US" sz="900" b="0">
                          <a:effectLst/>
                        </a:rPr>
                        <a:t>16</a:t>
                      </a:r>
                    </a:p>
                  </a:txBody>
                  <a:tcPr marL="37970" marR="37970" marT="18985" marB="18985" anchor="ctr">
                    <a:lnL>
                      <a:noFill/>
                    </a:lnL>
                    <a:lnR>
                      <a:noFill/>
                    </a:lnR>
                    <a:lnT>
                      <a:noFill/>
                    </a:lnT>
                    <a:lnB>
                      <a:noFill/>
                    </a:lnB>
                  </a:tcPr>
                </a:tc>
                <a:tc>
                  <a:txBody>
                    <a:bodyPr/>
                    <a:lstStyle/>
                    <a:p>
                      <a:r>
                        <a:rPr lang="en-US" sz="900">
                          <a:effectLst/>
                        </a:rPr>
                        <a:t>CAPGAIN</a:t>
                      </a:r>
                    </a:p>
                  </a:txBody>
                  <a:tcPr marL="37970" marR="37970" marT="18985" marB="18985" anchor="ctr">
                    <a:lnL>
                      <a:noFill/>
                    </a:lnL>
                    <a:lnR>
                      <a:noFill/>
                    </a:lnR>
                    <a:lnT>
                      <a:noFill/>
                    </a:lnT>
                    <a:lnB>
                      <a:noFill/>
                    </a:lnB>
                  </a:tcPr>
                </a:tc>
                <a:tc>
                  <a:txBody>
                    <a:bodyPr/>
                    <a:lstStyle/>
                    <a:p>
                      <a:r>
                        <a:rPr lang="en-US" sz="900">
                          <a:effectLst/>
                        </a:rPr>
                        <a:t>132</a:t>
                      </a:r>
                    </a:p>
                  </a:txBody>
                  <a:tcPr marL="37970" marR="37970" marT="18985" marB="18985" anchor="ctr">
                    <a:lnL>
                      <a:noFill/>
                    </a:lnL>
                    <a:lnR>
                      <a:noFill/>
                    </a:lnR>
                    <a:lnT>
                      <a:noFill/>
                    </a:lnT>
                    <a:lnB>
                      <a:noFill/>
                    </a:lnB>
                  </a:tcPr>
                </a:tc>
                <a:tc>
                  <a:txBody>
                    <a:bodyPr/>
                    <a:lstStyle/>
                    <a:p>
                      <a:r>
                        <a:rPr lang="en-US" sz="900">
                          <a:effectLst/>
                        </a:rPr>
                        <a:t>continuous</a:t>
                      </a:r>
                    </a:p>
                  </a:txBody>
                  <a:tcPr marL="37970" marR="37970" marT="18985" marB="18985" anchor="ctr">
                    <a:lnL>
                      <a:noFill/>
                    </a:lnL>
                    <a:lnR>
                      <a:noFill/>
                    </a:lnR>
                    <a:lnT>
                      <a:noFill/>
                    </a:lnT>
                    <a:lnB>
                      <a:noFill/>
                    </a:lnB>
                  </a:tcPr>
                </a:tc>
                <a:tc>
                  <a:txBody>
                    <a:bodyPr/>
                    <a:lstStyle/>
                    <a:p>
                      <a:r>
                        <a:rPr lang="en-US" sz="900">
                          <a:effectLst/>
                        </a:rPr>
                        <a:t>capital gains</a:t>
                      </a:r>
                    </a:p>
                  </a:txBody>
                  <a:tcPr marL="37970" marR="37970" marT="18985" marB="18985" anchor="ctr">
                    <a:lnL>
                      <a:noFill/>
                    </a:lnL>
                    <a:lnR>
                      <a:noFill/>
                    </a:lnR>
                    <a:lnT>
                      <a:noFill/>
                    </a:lnT>
                    <a:lnB>
                      <a:noFill/>
                    </a:lnB>
                  </a:tcPr>
                </a:tc>
                <a:extLst>
                  <a:ext uri="{0D108BD9-81ED-4DB2-BD59-A6C34878D82A}">
                    <a16:rowId xmlns:a16="http://schemas.microsoft.com/office/drawing/2014/main" val="3963035613"/>
                  </a:ext>
                </a:extLst>
              </a:tr>
              <a:tr h="174661">
                <a:tc>
                  <a:txBody>
                    <a:bodyPr/>
                    <a:lstStyle/>
                    <a:p>
                      <a:pPr algn="r" fontAlgn="ctr"/>
                      <a:r>
                        <a:rPr lang="en-US" sz="900" b="0">
                          <a:effectLst/>
                        </a:rPr>
                        <a:t>17</a:t>
                      </a:r>
                    </a:p>
                  </a:txBody>
                  <a:tcPr marL="37970" marR="37970" marT="18985" marB="18985" anchor="ctr">
                    <a:lnL>
                      <a:noFill/>
                    </a:lnL>
                    <a:lnR>
                      <a:noFill/>
                    </a:lnR>
                    <a:lnT>
                      <a:noFill/>
                    </a:lnT>
                    <a:lnB>
                      <a:noFill/>
                    </a:lnB>
                  </a:tcPr>
                </a:tc>
                <a:tc>
                  <a:txBody>
                    <a:bodyPr/>
                    <a:lstStyle/>
                    <a:p>
                      <a:r>
                        <a:rPr lang="en-US" sz="900">
                          <a:effectLst/>
                        </a:rPr>
                        <a:t>CAPLOSS</a:t>
                      </a:r>
                    </a:p>
                  </a:txBody>
                  <a:tcPr marL="37970" marR="37970" marT="18985" marB="18985" anchor="ctr">
                    <a:lnL>
                      <a:noFill/>
                    </a:lnL>
                    <a:lnR>
                      <a:noFill/>
                    </a:lnR>
                    <a:lnT>
                      <a:noFill/>
                    </a:lnT>
                    <a:lnB>
                      <a:noFill/>
                    </a:lnB>
                  </a:tcPr>
                </a:tc>
                <a:tc>
                  <a:txBody>
                    <a:bodyPr/>
                    <a:lstStyle/>
                    <a:p>
                      <a:r>
                        <a:rPr lang="en-US" sz="900">
                          <a:effectLst/>
                        </a:rPr>
                        <a:t>113</a:t>
                      </a:r>
                    </a:p>
                  </a:txBody>
                  <a:tcPr marL="37970" marR="37970" marT="18985" marB="18985" anchor="ctr">
                    <a:lnL>
                      <a:noFill/>
                    </a:lnL>
                    <a:lnR>
                      <a:noFill/>
                    </a:lnR>
                    <a:lnT>
                      <a:noFill/>
                    </a:lnT>
                    <a:lnB>
                      <a:noFill/>
                    </a:lnB>
                  </a:tcPr>
                </a:tc>
                <a:tc>
                  <a:txBody>
                    <a:bodyPr/>
                    <a:lstStyle/>
                    <a:p>
                      <a:r>
                        <a:rPr lang="en-US" sz="900">
                          <a:effectLst/>
                        </a:rPr>
                        <a:t>continuous</a:t>
                      </a:r>
                    </a:p>
                  </a:txBody>
                  <a:tcPr marL="37970" marR="37970" marT="18985" marB="18985" anchor="ctr">
                    <a:lnL>
                      <a:noFill/>
                    </a:lnL>
                    <a:lnR>
                      <a:noFill/>
                    </a:lnR>
                    <a:lnT>
                      <a:noFill/>
                    </a:lnT>
                    <a:lnB>
                      <a:noFill/>
                    </a:lnB>
                  </a:tcPr>
                </a:tc>
                <a:tc>
                  <a:txBody>
                    <a:bodyPr/>
                    <a:lstStyle/>
                    <a:p>
                      <a:r>
                        <a:rPr lang="en-US" sz="900">
                          <a:effectLst/>
                        </a:rPr>
                        <a:t>capital losses</a:t>
                      </a:r>
                    </a:p>
                  </a:txBody>
                  <a:tcPr marL="37970" marR="37970" marT="18985" marB="18985" anchor="ctr">
                    <a:lnL>
                      <a:noFill/>
                    </a:lnL>
                    <a:lnR>
                      <a:noFill/>
                    </a:lnR>
                    <a:lnT>
                      <a:noFill/>
                    </a:lnT>
                    <a:lnB>
                      <a:noFill/>
                    </a:lnB>
                  </a:tcPr>
                </a:tc>
                <a:extLst>
                  <a:ext uri="{0D108BD9-81ED-4DB2-BD59-A6C34878D82A}">
                    <a16:rowId xmlns:a16="http://schemas.microsoft.com/office/drawing/2014/main" val="1953101907"/>
                  </a:ext>
                </a:extLst>
              </a:tr>
              <a:tr h="174661">
                <a:tc>
                  <a:txBody>
                    <a:bodyPr/>
                    <a:lstStyle/>
                    <a:p>
                      <a:pPr algn="r" fontAlgn="ctr"/>
                      <a:r>
                        <a:rPr lang="en-US" sz="900" b="0">
                          <a:effectLst/>
                        </a:rPr>
                        <a:t>18</a:t>
                      </a:r>
                    </a:p>
                  </a:txBody>
                  <a:tcPr marL="37970" marR="37970" marT="18985" marB="18985" anchor="ctr">
                    <a:lnL>
                      <a:noFill/>
                    </a:lnL>
                    <a:lnR>
                      <a:noFill/>
                    </a:lnR>
                    <a:lnT>
                      <a:noFill/>
                    </a:lnT>
                    <a:lnB>
                      <a:noFill/>
                    </a:lnB>
                  </a:tcPr>
                </a:tc>
                <a:tc>
                  <a:txBody>
                    <a:bodyPr/>
                    <a:lstStyle/>
                    <a:p>
                      <a:r>
                        <a:rPr lang="en-US" sz="900">
                          <a:effectLst/>
                        </a:rPr>
                        <a:t>DIVVAL</a:t>
                      </a:r>
                    </a:p>
                  </a:txBody>
                  <a:tcPr marL="37970" marR="37970" marT="18985" marB="18985" anchor="ctr">
                    <a:lnL>
                      <a:noFill/>
                    </a:lnL>
                    <a:lnR>
                      <a:noFill/>
                    </a:lnR>
                    <a:lnT>
                      <a:noFill/>
                    </a:lnT>
                    <a:lnB>
                      <a:noFill/>
                    </a:lnB>
                  </a:tcPr>
                </a:tc>
                <a:tc>
                  <a:txBody>
                    <a:bodyPr/>
                    <a:lstStyle/>
                    <a:p>
                      <a:r>
                        <a:rPr lang="en-US" sz="900">
                          <a:effectLst/>
                        </a:rPr>
                        <a:t>1478</a:t>
                      </a:r>
                    </a:p>
                  </a:txBody>
                  <a:tcPr marL="37970" marR="37970" marT="18985" marB="18985" anchor="ctr">
                    <a:lnL>
                      <a:noFill/>
                    </a:lnL>
                    <a:lnR>
                      <a:noFill/>
                    </a:lnR>
                    <a:lnT>
                      <a:noFill/>
                    </a:lnT>
                    <a:lnB>
                      <a:noFill/>
                    </a:lnB>
                  </a:tcPr>
                </a:tc>
                <a:tc>
                  <a:txBody>
                    <a:bodyPr/>
                    <a:lstStyle/>
                    <a:p>
                      <a:r>
                        <a:rPr lang="en-US" sz="900">
                          <a:effectLst/>
                        </a:rPr>
                        <a:t>continuous</a:t>
                      </a:r>
                    </a:p>
                  </a:txBody>
                  <a:tcPr marL="37970" marR="37970" marT="18985" marB="18985" anchor="ctr">
                    <a:lnL>
                      <a:noFill/>
                    </a:lnL>
                    <a:lnR>
                      <a:noFill/>
                    </a:lnR>
                    <a:lnT>
                      <a:noFill/>
                    </a:lnT>
                    <a:lnB>
                      <a:noFill/>
                    </a:lnB>
                  </a:tcPr>
                </a:tc>
                <a:tc>
                  <a:txBody>
                    <a:bodyPr/>
                    <a:lstStyle/>
                    <a:p>
                      <a:r>
                        <a:rPr lang="en-US" sz="900">
                          <a:effectLst/>
                        </a:rPr>
                        <a:t>divdends from stocks</a:t>
                      </a:r>
                    </a:p>
                  </a:txBody>
                  <a:tcPr marL="37970" marR="37970" marT="18985" marB="18985" anchor="ctr">
                    <a:lnL>
                      <a:noFill/>
                    </a:lnL>
                    <a:lnR>
                      <a:noFill/>
                    </a:lnR>
                    <a:lnT>
                      <a:noFill/>
                    </a:lnT>
                    <a:lnB>
                      <a:noFill/>
                    </a:lnB>
                  </a:tcPr>
                </a:tc>
                <a:extLst>
                  <a:ext uri="{0D108BD9-81ED-4DB2-BD59-A6C34878D82A}">
                    <a16:rowId xmlns:a16="http://schemas.microsoft.com/office/drawing/2014/main" val="3036191668"/>
                  </a:ext>
                </a:extLst>
              </a:tr>
              <a:tr h="174661">
                <a:tc>
                  <a:txBody>
                    <a:bodyPr/>
                    <a:lstStyle/>
                    <a:p>
                      <a:pPr algn="r" fontAlgn="ctr"/>
                      <a:r>
                        <a:rPr lang="en-US" sz="900" b="0">
                          <a:effectLst/>
                        </a:rPr>
                        <a:t>19</a:t>
                      </a:r>
                    </a:p>
                  </a:txBody>
                  <a:tcPr marL="37970" marR="37970" marT="18985" marB="18985" anchor="ctr">
                    <a:lnL>
                      <a:noFill/>
                    </a:lnL>
                    <a:lnR>
                      <a:noFill/>
                    </a:lnR>
                    <a:lnT>
                      <a:noFill/>
                    </a:lnT>
                    <a:lnB>
                      <a:noFill/>
                    </a:lnB>
                  </a:tcPr>
                </a:tc>
                <a:tc>
                  <a:txBody>
                    <a:bodyPr/>
                    <a:lstStyle/>
                    <a:p>
                      <a:r>
                        <a:rPr lang="en-US" sz="900">
                          <a:effectLst/>
                        </a:rPr>
                        <a:t>FILESTAT</a:t>
                      </a:r>
                    </a:p>
                  </a:txBody>
                  <a:tcPr marL="37970" marR="37970" marT="18985" marB="18985" anchor="ctr">
                    <a:lnL>
                      <a:noFill/>
                    </a:lnL>
                    <a:lnR>
                      <a:noFill/>
                    </a:lnR>
                    <a:lnT>
                      <a:noFill/>
                    </a:lnT>
                    <a:lnB>
                      <a:noFill/>
                    </a:lnB>
                  </a:tcPr>
                </a:tc>
                <a:tc>
                  <a:txBody>
                    <a:bodyPr/>
                    <a:lstStyle/>
                    <a:p>
                      <a:r>
                        <a:rPr lang="en-US" sz="900">
                          <a:effectLst/>
                        </a:rPr>
                        <a:t>6</a:t>
                      </a:r>
                    </a:p>
                  </a:txBody>
                  <a:tcPr marL="37970" marR="37970" marT="18985" marB="18985" anchor="ctr">
                    <a:lnL>
                      <a:noFill/>
                    </a:lnL>
                    <a:lnR>
                      <a:noFill/>
                    </a:lnR>
                    <a:lnT>
                      <a:noFill/>
                    </a:lnT>
                    <a:lnB>
                      <a:noFill/>
                    </a:lnB>
                  </a:tcPr>
                </a:tc>
                <a:tc>
                  <a:txBody>
                    <a:bodyPr/>
                    <a:lstStyle/>
                    <a:p>
                      <a:r>
                        <a:rPr lang="en-US" sz="900">
                          <a:effectLst/>
                        </a:rPr>
                        <a:t>nominal</a:t>
                      </a:r>
                    </a:p>
                  </a:txBody>
                  <a:tcPr marL="37970" marR="37970" marT="18985" marB="18985" anchor="ctr">
                    <a:lnL>
                      <a:noFill/>
                    </a:lnL>
                    <a:lnR>
                      <a:noFill/>
                    </a:lnR>
                    <a:lnT>
                      <a:noFill/>
                    </a:lnT>
                    <a:lnB>
                      <a:noFill/>
                    </a:lnB>
                  </a:tcPr>
                </a:tc>
                <a:tc>
                  <a:txBody>
                    <a:bodyPr/>
                    <a:lstStyle/>
                    <a:p>
                      <a:r>
                        <a:rPr lang="en-US" sz="900" dirty="0">
                          <a:effectLst/>
                        </a:rPr>
                        <a:t>tax filer </a:t>
                      </a:r>
                      <a:r>
                        <a:rPr lang="en-US" sz="900" dirty="0" err="1">
                          <a:effectLst/>
                        </a:rPr>
                        <a:t>statu</a:t>
                      </a:r>
                      <a:endParaRPr lang="en-US" sz="900" dirty="0">
                        <a:effectLst/>
                      </a:endParaRPr>
                    </a:p>
                  </a:txBody>
                  <a:tcPr marL="37970" marR="37970" marT="18985" marB="18985" anchor="ctr">
                    <a:lnL>
                      <a:noFill/>
                    </a:lnL>
                    <a:lnR>
                      <a:noFill/>
                    </a:lnR>
                    <a:lnT>
                      <a:noFill/>
                    </a:lnT>
                    <a:lnB>
                      <a:noFill/>
                    </a:lnB>
                  </a:tcPr>
                </a:tc>
                <a:extLst>
                  <a:ext uri="{0D108BD9-81ED-4DB2-BD59-A6C34878D82A}">
                    <a16:rowId xmlns:a16="http://schemas.microsoft.com/office/drawing/2014/main" val="3392759490"/>
                  </a:ext>
                </a:extLst>
              </a:tr>
            </a:tbl>
          </a:graphicData>
        </a:graphic>
      </p:graphicFrame>
      <p:graphicFrame>
        <p:nvGraphicFramePr>
          <p:cNvPr id="7" name="Table 6">
            <a:extLst>
              <a:ext uri="{FF2B5EF4-FFF2-40B4-BE49-F238E27FC236}">
                <a16:creationId xmlns:a16="http://schemas.microsoft.com/office/drawing/2014/main" id="{4A91490A-922E-9676-1D16-0A11CCCB9D24}"/>
              </a:ext>
            </a:extLst>
          </p:cNvPr>
          <p:cNvGraphicFramePr>
            <a:graphicFrameLocks noGrp="1"/>
          </p:cNvGraphicFramePr>
          <p:nvPr>
            <p:extLst>
              <p:ext uri="{D42A27DB-BD31-4B8C-83A1-F6EECF244321}">
                <p14:modId xmlns:p14="http://schemas.microsoft.com/office/powerpoint/2010/main" val="3334858147"/>
              </p:ext>
            </p:extLst>
          </p:nvPr>
        </p:nvGraphicFramePr>
        <p:xfrm>
          <a:off x="6411216" y="1167149"/>
          <a:ext cx="4024696" cy="4517086"/>
        </p:xfrm>
        <a:graphic>
          <a:graphicData uri="http://schemas.openxmlformats.org/drawingml/2006/table">
            <a:tbl>
              <a:tblPr/>
              <a:tblGrid>
                <a:gridCol w="778256">
                  <a:extLst>
                    <a:ext uri="{9D8B030D-6E8A-4147-A177-3AD203B41FA5}">
                      <a16:colId xmlns:a16="http://schemas.microsoft.com/office/drawing/2014/main" val="1352357334"/>
                    </a:ext>
                  </a:extLst>
                </a:gridCol>
                <a:gridCol w="778256">
                  <a:extLst>
                    <a:ext uri="{9D8B030D-6E8A-4147-A177-3AD203B41FA5}">
                      <a16:colId xmlns:a16="http://schemas.microsoft.com/office/drawing/2014/main" val="1379361090"/>
                    </a:ext>
                  </a:extLst>
                </a:gridCol>
                <a:gridCol w="778256">
                  <a:extLst>
                    <a:ext uri="{9D8B030D-6E8A-4147-A177-3AD203B41FA5}">
                      <a16:colId xmlns:a16="http://schemas.microsoft.com/office/drawing/2014/main" val="3989627976"/>
                    </a:ext>
                  </a:extLst>
                </a:gridCol>
                <a:gridCol w="778256">
                  <a:extLst>
                    <a:ext uri="{9D8B030D-6E8A-4147-A177-3AD203B41FA5}">
                      <a16:colId xmlns:a16="http://schemas.microsoft.com/office/drawing/2014/main" val="1970607997"/>
                    </a:ext>
                  </a:extLst>
                </a:gridCol>
                <a:gridCol w="911672">
                  <a:extLst>
                    <a:ext uri="{9D8B030D-6E8A-4147-A177-3AD203B41FA5}">
                      <a16:colId xmlns:a16="http://schemas.microsoft.com/office/drawing/2014/main" val="3766279674"/>
                    </a:ext>
                  </a:extLst>
                </a:gridCol>
              </a:tblGrid>
              <a:tr h="139989">
                <a:tc>
                  <a:txBody>
                    <a:bodyPr/>
                    <a:lstStyle/>
                    <a:p>
                      <a:pPr algn="r" fontAlgn="ctr"/>
                      <a:r>
                        <a:rPr lang="en-US" sz="700">
                          <a:effectLst/>
                        </a:rPr>
                        <a:t>name</a:t>
                      </a:r>
                    </a:p>
                  </a:txBody>
                  <a:tcPr marL="29164" marR="29164" marT="14582" marB="14582" anchor="ctr">
                    <a:lnL>
                      <a:noFill/>
                    </a:lnL>
                    <a:lnR>
                      <a:noFill/>
                    </a:lnR>
                    <a:lnT>
                      <a:noFill/>
                    </a:lnT>
                    <a:lnB>
                      <a:noFill/>
                    </a:lnB>
                  </a:tcPr>
                </a:tc>
                <a:tc>
                  <a:txBody>
                    <a:bodyPr/>
                    <a:lstStyle/>
                    <a:p>
                      <a:pPr algn="r" fontAlgn="ctr"/>
                      <a:r>
                        <a:rPr lang="en-US" sz="700">
                          <a:effectLst/>
                        </a:rPr>
                        <a:t>num_uniq</a:t>
                      </a:r>
                    </a:p>
                  </a:txBody>
                  <a:tcPr marL="29164" marR="29164" marT="14582" marB="14582" anchor="ctr">
                    <a:lnL>
                      <a:noFill/>
                    </a:lnL>
                    <a:lnR>
                      <a:noFill/>
                    </a:lnR>
                    <a:lnT>
                      <a:noFill/>
                    </a:lnT>
                    <a:lnB>
                      <a:noFill/>
                    </a:lnB>
                  </a:tcPr>
                </a:tc>
                <a:tc>
                  <a:txBody>
                    <a:bodyPr/>
                    <a:lstStyle/>
                    <a:p>
                      <a:pPr algn="r" fontAlgn="ctr"/>
                      <a:r>
                        <a:rPr lang="en-US" sz="700">
                          <a:effectLst/>
                        </a:rPr>
                        <a:t>type</a:t>
                      </a:r>
                    </a:p>
                  </a:txBody>
                  <a:tcPr marL="29164" marR="29164" marT="14582" marB="14582" anchor="ctr">
                    <a:lnL>
                      <a:noFill/>
                    </a:lnL>
                    <a:lnR>
                      <a:noFill/>
                    </a:lnR>
                    <a:lnT>
                      <a:noFill/>
                    </a:lnT>
                    <a:lnB>
                      <a:noFill/>
                    </a:lnB>
                  </a:tcPr>
                </a:tc>
                <a:tc>
                  <a:txBody>
                    <a:bodyPr/>
                    <a:lstStyle/>
                    <a:p>
                      <a:pPr algn="r" fontAlgn="ctr"/>
                      <a:r>
                        <a:rPr lang="en-US" sz="700">
                          <a:effectLst/>
                        </a:rPr>
                        <a:t>long_name_t1</a:t>
                      </a:r>
                    </a:p>
                  </a:txBody>
                  <a:tcPr marL="29164" marR="29164" marT="14582" marB="14582" anchor="ctr">
                    <a:lnL>
                      <a:noFill/>
                    </a:lnL>
                    <a:lnR>
                      <a:noFill/>
                    </a:lnR>
                    <a:lnT>
                      <a:noFill/>
                    </a:lnT>
                    <a:lnB>
                      <a:noFill/>
                    </a:lnB>
                  </a:tcPr>
                </a:tc>
                <a:tc>
                  <a:txBody>
                    <a:bodyPr/>
                    <a:lstStyle/>
                    <a:p>
                      <a:endParaRPr lang="en-US" sz="700"/>
                    </a:p>
                  </a:txBody>
                  <a:tcPr marL="34997" marR="34997" marT="17499" marB="17499">
                    <a:lnL>
                      <a:noFill/>
                    </a:lnL>
                  </a:tcPr>
                </a:tc>
                <a:extLst>
                  <a:ext uri="{0D108BD9-81ED-4DB2-BD59-A6C34878D82A}">
                    <a16:rowId xmlns:a16="http://schemas.microsoft.com/office/drawing/2014/main" val="2696992134"/>
                  </a:ext>
                </a:extLst>
              </a:tr>
              <a:tr h="239149">
                <a:tc>
                  <a:txBody>
                    <a:bodyPr/>
                    <a:lstStyle/>
                    <a:p>
                      <a:pPr algn="r" fontAlgn="ctr"/>
                      <a:r>
                        <a:rPr lang="en-US" sz="700" b="0">
                          <a:effectLst/>
                        </a:rPr>
                        <a:t>21</a:t>
                      </a:r>
                    </a:p>
                  </a:txBody>
                  <a:tcPr marL="29164" marR="29164" marT="14582" marB="14582" anchor="ctr">
                    <a:lnL>
                      <a:noFill/>
                    </a:lnL>
                    <a:lnR>
                      <a:noFill/>
                    </a:lnR>
                    <a:lnT>
                      <a:noFill/>
                    </a:lnT>
                    <a:lnB>
                      <a:noFill/>
                    </a:lnB>
                  </a:tcPr>
                </a:tc>
                <a:tc>
                  <a:txBody>
                    <a:bodyPr/>
                    <a:lstStyle/>
                    <a:p>
                      <a:r>
                        <a:rPr lang="en-US" sz="700">
                          <a:effectLst/>
                        </a:rPr>
                        <a:t>GRINST</a:t>
                      </a:r>
                    </a:p>
                  </a:txBody>
                  <a:tcPr marL="29164" marR="29164" marT="14582" marB="14582" anchor="ctr">
                    <a:lnL>
                      <a:noFill/>
                    </a:lnL>
                    <a:lnR>
                      <a:noFill/>
                    </a:lnR>
                    <a:lnT>
                      <a:noFill/>
                    </a:lnT>
                    <a:lnB>
                      <a:noFill/>
                    </a:lnB>
                  </a:tcPr>
                </a:tc>
                <a:tc>
                  <a:txBody>
                    <a:bodyPr/>
                    <a:lstStyle/>
                    <a:p>
                      <a:r>
                        <a:rPr lang="en-US" sz="700">
                          <a:effectLst/>
                        </a:rPr>
                        <a:t>51</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state of previous residence</a:t>
                      </a:r>
                    </a:p>
                  </a:txBody>
                  <a:tcPr marL="29164" marR="29164" marT="14582" marB="14582" anchor="ctr">
                    <a:lnL>
                      <a:noFill/>
                    </a:lnL>
                    <a:lnR>
                      <a:noFill/>
                    </a:lnR>
                    <a:lnB>
                      <a:noFill/>
                    </a:lnB>
                  </a:tcPr>
                </a:tc>
                <a:extLst>
                  <a:ext uri="{0D108BD9-81ED-4DB2-BD59-A6C34878D82A}">
                    <a16:rowId xmlns:a16="http://schemas.microsoft.com/office/drawing/2014/main" val="3907999005"/>
                  </a:ext>
                </a:extLst>
              </a:tr>
              <a:tr h="239149">
                <a:tc>
                  <a:txBody>
                    <a:bodyPr/>
                    <a:lstStyle/>
                    <a:p>
                      <a:pPr algn="r" fontAlgn="ctr"/>
                      <a:r>
                        <a:rPr lang="en-US" sz="700" b="0">
                          <a:effectLst/>
                        </a:rPr>
                        <a:t>22</a:t>
                      </a:r>
                    </a:p>
                  </a:txBody>
                  <a:tcPr marL="29164" marR="29164" marT="14582" marB="14582" anchor="ctr">
                    <a:lnL>
                      <a:noFill/>
                    </a:lnL>
                    <a:lnR>
                      <a:noFill/>
                    </a:lnR>
                    <a:lnT>
                      <a:noFill/>
                    </a:lnT>
                    <a:lnB>
                      <a:noFill/>
                    </a:lnB>
                  </a:tcPr>
                </a:tc>
                <a:tc>
                  <a:txBody>
                    <a:bodyPr/>
                    <a:lstStyle/>
                    <a:p>
                      <a:r>
                        <a:rPr lang="en-US" sz="700">
                          <a:effectLst/>
                        </a:rPr>
                        <a:t>HHDFMX</a:t>
                      </a:r>
                    </a:p>
                  </a:txBody>
                  <a:tcPr marL="29164" marR="29164" marT="14582" marB="14582" anchor="ctr">
                    <a:lnL>
                      <a:noFill/>
                    </a:lnL>
                    <a:lnR>
                      <a:noFill/>
                    </a:lnR>
                    <a:lnT>
                      <a:noFill/>
                    </a:lnT>
                    <a:lnB>
                      <a:noFill/>
                    </a:lnB>
                  </a:tcPr>
                </a:tc>
                <a:tc>
                  <a:txBody>
                    <a:bodyPr/>
                    <a:lstStyle/>
                    <a:p>
                      <a:r>
                        <a:rPr lang="en-US" sz="700">
                          <a:effectLst/>
                        </a:rPr>
                        <a:t>38</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detailed household and family stat</a:t>
                      </a:r>
                    </a:p>
                  </a:txBody>
                  <a:tcPr marL="29164" marR="29164" marT="14582" marB="14582" anchor="ctr">
                    <a:lnL>
                      <a:noFill/>
                    </a:lnL>
                    <a:lnR>
                      <a:noFill/>
                    </a:lnR>
                    <a:lnT>
                      <a:noFill/>
                    </a:lnT>
                    <a:lnB>
                      <a:noFill/>
                    </a:lnB>
                  </a:tcPr>
                </a:tc>
                <a:extLst>
                  <a:ext uri="{0D108BD9-81ED-4DB2-BD59-A6C34878D82A}">
                    <a16:rowId xmlns:a16="http://schemas.microsoft.com/office/drawing/2014/main" val="166511017"/>
                  </a:ext>
                </a:extLst>
              </a:tr>
              <a:tr h="239149">
                <a:tc>
                  <a:txBody>
                    <a:bodyPr/>
                    <a:lstStyle/>
                    <a:p>
                      <a:pPr algn="r" fontAlgn="ctr"/>
                      <a:r>
                        <a:rPr lang="en-US" sz="700" b="0">
                          <a:effectLst/>
                        </a:rPr>
                        <a:t>23</a:t>
                      </a:r>
                    </a:p>
                  </a:txBody>
                  <a:tcPr marL="29164" marR="29164" marT="14582" marB="14582" anchor="ctr">
                    <a:lnL>
                      <a:noFill/>
                    </a:lnL>
                    <a:lnR>
                      <a:noFill/>
                    </a:lnR>
                    <a:lnT>
                      <a:noFill/>
                    </a:lnT>
                    <a:lnB>
                      <a:noFill/>
                    </a:lnB>
                  </a:tcPr>
                </a:tc>
                <a:tc>
                  <a:txBody>
                    <a:bodyPr/>
                    <a:lstStyle/>
                    <a:p>
                      <a:r>
                        <a:rPr lang="en-US" sz="700">
                          <a:effectLst/>
                        </a:rPr>
                        <a:t>HHDREL</a:t>
                      </a:r>
                    </a:p>
                  </a:txBody>
                  <a:tcPr marL="29164" marR="29164" marT="14582" marB="14582" anchor="ctr">
                    <a:lnL>
                      <a:noFill/>
                    </a:lnL>
                    <a:lnR>
                      <a:noFill/>
                    </a:lnR>
                    <a:lnT>
                      <a:noFill/>
                    </a:lnT>
                    <a:lnB>
                      <a:noFill/>
                    </a:lnB>
                  </a:tcPr>
                </a:tc>
                <a:tc>
                  <a:txBody>
                    <a:bodyPr/>
                    <a:lstStyle/>
                    <a:p>
                      <a:r>
                        <a:rPr lang="en-US" sz="700">
                          <a:effectLst/>
                        </a:rPr>
                        <a:t>8</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detailed household summary in household</a:t>
                      </a:r>
                    </a:p>
                  </a:txBody>
                  <a:tcPr marL="29164" marR="29164" marT="14582" marB="14582" anchor="ctr">
                    <a:lnL>
                      <a:noFill/>
                    </a:lnL>
                    <a:lnR>
                      <a:noFill/>
                    </a:lnR>
                    <a:lnT>
                      <a:noFill/>
                    </a:lnT>
                    <a:lnB>
                      <a:noFill/>
                    </a:lnB>
                  </a:tcPr>
                </a:tc>
                <a:extLst>
                  <a:ext uri="{0D108BD9-81ED-4DB2-BD59-A6C34878D82A}">
                    <a16:rowId xmlns:a16="http://schemas.microsoft.com/office/drawing/2014/main" val="1085154211"/>
                  </a:ext>
                </a:extLst>
              </a:tr>
              <a:tr h="134157">
                <a:tc>
                  <a:txBody>
                    <a:bodyPr/>
                    <a:lstStyle/>
                    <a:p>
                      <a:pPr algn="r" fontAlgn="ctr"/>
                      <a:r>
                        <a:rPr lang="en-US" sz="700" b="0">
                          <a:effectLst/>
                        </a:rPr>
                        <a:t>40</a:t>
                      </a:r>
                    </a:p>
                  </a:txBody>
                  <a:tcPr marL="29164" marR="29164" marT="14582" marB="14582" anchor="ctr">
                    <a:lnL>
                      <a:noFill/>
                    </a:lnL>
                    <a:lnR>
                      <a:noFill/>
                    </a:lnR>
                    <a:lnT>
                      <a:noFill/>
                    </a:lnT>
                    <a:lnB>
                      <a:noFill/>
                    </a:lnB>
                  </a:tcPr>
                </a:tc>
                <a:tc>
                  <a:txBody>
                    <a:bodyPr/>
                    <a:lstStyle/>
                    <a:p>
                      <a:r>
                        <a:rPr lang="en-US" sz="700">
                          <a:effectLst/>
                        </a:rPr>
                        <a:t>INST</a:t>
                      </a:r>
                    </a:p>
                  </a:txBody>
                  <a:tcPr marL="29164" marR="29164" marT="14582" marB="14582" anchor="ctr">
                    <a:lnL>
                      <a:noFill/>
                    </a:lnL>
                    <a:lnR>
                      <a:noFill/>
                    </a:lnR>
                    <a:lnT>
                      <a:noFill/>
                    </a:lnT>
                    <a:lnB>
                      <a:noFill/>
                    </a:lnB>
                  </a:tcPr>
                </a:tc>
                <a:tc>
                  <a:txBody>
                    <a:bodyPr/>
                    <a:lstStyle/>
                    <a:p>
                      <a:r>
                        <a:rPr lang="en-US" sz="700">
                          <a:effectLst/>
                        </a:rPr>
                        <a:t>0</a:t>
                      </a:r>
                    </a:p>
                  </a:txBody>
                  <a:tcPr marL="29164" marR="29164" marT="14582" marB="14582" anchor="ctr">
                    <a:lnL>
                      <a:noFill/>
                    </a:lnL>
                    <a:lnR>
                      <a:noFill/>
                    </a:lnR>
                    <a:lnT>
                      <a:noFill/>
                    </a:lnT>
                    <a:lnB>
                      <a:noFill/>
                    </a:lnB>
                  </a:tcPr>
                </a:tc>
                <a:tc>
                  <a:txBody>
                    <a:bodyPr/>
                    <a:lstStyle/>
                    <a:p>
                      <a:r>
                        <a:rPr lang="en-US" sz="700">
                          <a:effectLst/>
                        </a:rPr>
                        <a:t>ignore</a:t>
                      </a:r>
                    </a:p>
                  </a:txBody>
                  <a:tcPr marL="29164" marR="29164" marT="14582" marB="14582" anchor="ctr">
                    <a:lnL>
                      <a:noFill/>
                    </a:lnL>
                    <a:lnR>
                      <a:noFill/>
                    </a:lnR>
                    <a:lnT>
                      <a:noFill/>
                    </a:lnT>
                    <a:lnB>
                      <a:noFill/>
                    </a:lnB>
                  </a:tcPr>
                </a:tc>
                <a:tc>
                  <a:txBody>
                    <a:bodyPr/>
                    <a:lstStyle/>
                    <a:p>
                      <a:r>
                        <a:rPr lang="en-US" sz="700">
                          <a:effectLst/>
                        </a:rPr>
                        <a:t>Instance Weight</a:t>
                      </a:r>
                    </a:p>
                  </a:txBody>
                  <a:tcPr marL="29164" marR="29164" marT="14582" marB="14582" anchor="ctr">
                    <a:lnL>
                      <a:noFill/>
                    </a:lnL>
                    <a:lnR>
                      <a:noFill/>
                    </a:lnR>
                    <a:lnT>
                      <a:noFill/>
                    </a:lnT>
                    <a:lnB>
                      <a:noFill/>
                    </a:lnB>
                  </a:tcPr>
                </a:tc>
                <a:extLst>
                  <a:ext uri="{0D108BD9-81ED-4DB2-BD59-A6C34878D82A}">
                    <a16:rowId xmlns:a16="http://schemas.microsoft.com/office/drawing/2014/main" val="3969743008"/>
                  </a:ext>
                </a:extLst>
              </a:tr>
              <a:tr h="239149">
                <a:tc>
                  <a:txBody>
                    <a:bodyPr/>
                    <a:lstStyle/>
                    <a:p>
                      <a:pPr algn="r" fontAlgn="ctr"/>
                      <a:r>
                        <a:rPr lang="en-US" sz="700" b="0">
                          <a:effectLst/>
                        </a:rPr>
                        <a:t>24</a:t>
                      </a:r>
                    </a:p>
                  </a:txBody>
                  <a:tcPr marL="29164" marR="29164" marT="14582" marB="14582" anchor="ctr">
                    <a:lnL>
                      <a:noFill/>
                    </a:lnL>
                    <a:lnR>
                      <a:noFill/>
                    </a:lnR>
                    <a:lnT>
                      <a:noFill/>
                    </a:lnT>
                    <a:lnB>
                      <a:noFill/>
                    </a:lnB>
                  </a:tcPr>
                </a:tc>
                <a:tc>
                  <a:txBody>
                    <a:bodyPr/>
                    <a:lstStyle/>
                    <a:p>
                      <a:r>
                        <a:rPr lang="en-US" sz="700">
                          <a:effectLst/>
                        </a:rPr>
                        <a:t>MIGMTR1</a:t>
                      </a:r>
                    </a:p>
                  </a:txBody>
                  <a:tcPr marL="29164" marR="29164" marT="14582" marB="14582" anchor="ctr">
                    <a:lnL>
                      <a:noFill/>
                    </a:lnL>
                    <a:lnR>
                      <a:noFill/>
                    </a:lnR>
                    <a:lnT>
                      <a:noFill/>
                    </a:lnT>
                    <a:lnB>
                      <a:noFill/>
                    </a:lnB>
                  </a:tcPr>
                </a:tc>
                <a:tc>
                  <a:txBody>
                    <a:bodyPr/>
                    <a:lstStyle/>
                    <a:p>
                      <a:r>
                        <a:rPr lang="en-US" sz="700">
                          <a:effectLst/>
                        </a:rPr>
                        <a:t>10</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migration code-change in msa</a:t>
                      </a:r>
                    </a:p>
                  </a:txBody>
                  <a:tcPr marL="29164" marR="29164" marT="14582" marB="14582" anchor="ctr">
                    <a:lnL>
                      <a:noFill/>
                    </a:lnL>
                    <a:lnR>
                      <a:noFill/>
                    </a:lnR>
                    <a:lnT>
                      <a:noFill/>
                    </a:lnT>
                    <a:lnB>
                      <a:noFill/>
                    </a:lnB>
                  </a:tcPr>
                </a:tc>
                <a:extLst>
                  <a:ext uri="{0D108BD9-81ED-4DB2-BD59-A6C34878D82A}">
                    <a16:rowId xmlns:a16="http://schemas.microsoft.com/office/drawing/2014/main" val="4164246625"/>
                  </a:ext>
                </a:extLst>
              </a:tr>
              <a:tr h="239149">
                <a:tc>
                  <a:txBody>
                    <a:bodyPr/>
                    <a:lstStyle/>
                    <a:p>
                      <a:pPr algn="r" fontAlgn="ctr"/>
                      <a:r>
                        <a:rPr lang="en-US" sz="700" b="0">
                          <a:effectLst/>
                        </a:rPr>
                        <a:t>25</a:t>
                      </a:r>
                    </a:p>
                  </a:txBody>
                  <a:tcPr marL="29164" marR="29164" marT="14582" marB="14582" anchor="ctr">
                    <a:lnL>
                      <a:noFill/>
                    </a:lnL>
                    <a:lnR>
                      <a:noFill/>
                    </a:lnR>
                    <a:lnT>
                      <a:noFill/>
                    </a:lnT>
                    <a:lnB>
                      <a:noFill/>
                    </a:lnB>
                  </a:tcPr>
                </a:tc>
                <a:tc>
                  <a:txBody>
                    <a:bodyPr/>
                    <a:lstStyle/>
                    <a:p>
                      <a:r>
                        <a:rPr lang="en-US" sz="700">
                          <a:effectLst/>
                        </a:rPr>
                        <a:t>MIGMTR3</a:t>
                      </a:r>
                    </a:p>
                  </a:txBody>
                  <a:tcPr marL="29164" marR="29164" marT="14582" marB="14582" anchor="ctr">
                    <a:lnL>
                      <a:noFill/>
                    </a:lnL>
                    <a:lnR>
                      <a:noFill/>
                    </a:lnR>
                    <a:lnT>
                      <a:noFill/>
                    </a:lnT>
                    <a:lnB>
                      <a:noFill/>
                    </a:lnB>
                  </a:tcPr>
                </a:tc>
                <a:tc>
                  <a:txBody>
                    <a:bodyPr/>
                    <a:lstStyle/>
                    <a:p>
                      <a:r>
                        <a:rPr lang="en-US" sz="700">
                          <a:effectLst/>
                        </a:rPr>
                        <a:t>9</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migration code-change in reg</a:t>
                      </a:r>
                    </a:p>
                  </a:txBody>
                  <a:tcPr marL="29164" marR="29164" marT="14582" marB="14582" anchor="ctr">
                    <a:lnL>
                      <a:noFill/>
                    </a:lnL>
                    <a:lnR>
                      <a:noFill/>
                    </a:lnR>
                    <a:lnT>
                      <a:noFill/>
                    </a:lnT>
                    <a:lnB>
                      <a:noFill/>
                    </a:lnB>
                  </a:tcPr>
                </a:tc>
                <a:extLst>
                  <a:ext uri="{0D108BD9-81ED-4DB2-BD59-A6C34878D82A}">
                    <a16:rowId xmlns:a16="http://schemas.microsoft.com/office/drawing/2014/main" val="2625177956"/>
                  </a:ext>
                </a:extLst>
              </a:tr>
              <a:tr h="239149">
                <a:tc>
                  <a:txBody>
                    <a:bodyPr/>
                    <a:lstStyle/>
                    <a:p>
                      <a:pPr algn="r" fontAlgn="ctr"/>
                      <a:r>
                        <a:rPr lang="en-US" sz="700" b="0">
                          <a:effectLst/>
                        </a:rPr>
                        <a:t>26</a:t>
                      </a:r>
                    </a:p>
                  </a:txBody>
                  <a:tcPr marL="29164" marR="29164" marT="14582" marB="14582" anchor="ctr">
                    <a:lnL>
                      <a:noFill/>
                    </a:lnL>
                    <a:lnR>
                      <a:noFill/>
                    </a:lnR>
                    <a:lnT>
                      <a:noFill/>
                    </a:lnT>
                    <a:lnB>
                      <a:noFill/>
                    </a:lnB>
                  </a:tcPr>
                </a:tc>
                <a:tc>
                  <a:txBody>
                    <a:bodyPr/>
                    <a:lstStyle/>
                    <a:p>
                      <a:r>
                        <a:rPr lang="en-US" sz="700">
                          <a:effectLst/>
                        </a:rPr>
                        <a:t>MIGMTR4</a:t>
                      </a:r>
                    </a:p>
                  </a:txBody>
                  <a:tcPr marL="29164" marR="29164" marT="14582" marB="14582" anchor="ctr">
                    <a:lnL>
                      <a:noFill/>
                    </a:lnL>
                    <a:lnR>
                      <a:noFill/>
                    </a:lnR>
                    <a:lnT>
                      <a:noFill/>
                    </a:lnT>
                    <a:lnB>
                      <a:noFill/>
                    </a:lnB>
                  </a:tcPr>
                </a:tc>
                <a:tc>
                  <a:txBody>
                    <a:bodyPr/>
                    <a:lstStyle/>
                    <a:p>
                      <a:r>
                        <a:rPr lang="en-US" sz="700">
                          <a:effectLst/>
                        </a:rPr>
                        <a:t>10</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migration code-move within reg</a:t>
                      </a:r>
                    </a:p>
                  </a:txBody>
                  <a:tcPr marL="29164" marR="29164" marT="14582" marB="14582" anchor="ctr">
                    <a:lnL>
                      <a:noFill/>
                    </a:lnL>
                    <a:lnR>
                      <a:noFill/>
                    </a:lnR>
                    <a:lnT>
                      <a:noFill/>
                    </a:lnT>
                    <a:lnB>
                      <a:noFill/>
                    </a:lnB>
                  </a:tcPr>
                </a:tc>
                <a:extLst>
                  <a:ext uri="{0D108BD9-81ED-4DB2-BD59-A6C34878D82A}">
                    <a16:rowId xmlns:a16="http://schemas.microsoft.com/office/drawing/2014/main" val="1083851945"/>
                  </a:ext>
                </a:extLst>
              </a:tr>
              <a:tr h="239149">
                <a:tc>
                  <a:txBody>
                    <a:bodyPr/>
                    <a:lstStyle/>
                    <a:p>
                      <a:pPr algn="r" fontAlgn="ctr"/>
                      <a:r>
                        <a:rPr lang="en-US" sz="700" b="0">
                          <a:effectLst/>
                        </a:rPr>
                        <a:t>27</a:t>
                      </a:r>
                    </a:p>
                  </a:txBody>
                  <a:tcPr marL="29164" marR="29164" marT="14582" marB="14582" anchor="ctr">
                    <a:lnL>
                      <a:noFill/>
                    </a:lnL>
                    <a:lnR>
                      <a:noFill/>
                    </a:lnR>
                    <a:lnT>
                      <a:noFill/>
                    </a:lnT>
                    <a:lnB>
                      <a:noFill/>
                    </a:lnB>
                  </a:tcPr>
                </a:tc>
                <a:tc>
                  <a:txBody>
                    <a:bodyPr/>
                    <a:lstStyle/>
                    <a:p>
                      <a:r>
                        <a:rPr lang="en-US" sz="700">
                          <a:effectLst/>
                        </a:rPr>
                        <a:t>MIGSAME</a:t>
                      </a:r>
                    </a:p>
                  </a:txBody>
                  <a:tcPr marL="29164" marR="29164" marT="14582" marB="14582" anchor="ctr">
                    <a:lnL>
                      <a:noFill/>
                    </a:lnL>
                    <a:lnR>
                      <a:noFill/>
                    </a:lnR>
                    <a:lnT>
                      <a:noFill/>
                    </a:lnT>
                    <a:lnB>
                      <a:noFill/>
                    </a:lnB>
                  </a:tcPr>
                </a:tc>
                <a:tc>
                  <a:txBody>
                    <a:bodyPr/>
                    <a:lstStyle/>
                    <a:p>
                      <a:r>
                        <a:rPr lang="en-US" sz="700">
                          <a:effectLst/>
                        </a:rPr>
                        <a:t>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live in this house 1 year ago</a:t>
                      </a:r>
                    </a:p>
                  </a:txBody>
                  <a:tcPr marL="29164" marR="29164" marT="14582" marB="14582" anchor="ctr">
                    <a:lnL>
                      <a:noFill/>
                    </a:lnL>
                    <a:lnR>
                      <a:noFill/>
                    </a:lnR>
                    <a:lnT>
                      <a:noFill/>
                    </a:lnT>
                    <a:lnB>
                      <a:noFill/>
                    </a:lnB>
                  </a:tcPr>
                </a:tc>
                <a:extLst>
                  <a:ext uri="{0D108BD9-81ED-4DB2-BD59-A6C34878D82A}">
                    <a16:rowId xmlns:a16="http://schemas.microsoft.com/office/drawing/2014/main" val="2994108362"/>
                  </a:ext>
                </a:extLst>
              </a:tr>
              <a:tr h="239149">
                <a:tc>
                  <a:txBody>
                    <a:bodyPr/>
                    <a:lstStyle/>
                    <a:p>
                      <a:pPr algn="r" fontAlgn="ctr"/>
                      <a:r>
                        <a:rPr lang="en-US" sz="700" b="0">
                          <a:effectLst/>
                        </a:rPr>
                        <a:t>28</a:t>
                      </a:r>
                    </a:p>
                  </a:txBody>
                  <a:tcPr marL="29164" marR="29164" marT="14582" marB="14582" anchor="ctr">
                    <a:lnL>
                      <a:noFill/>
                    </a:lnL>
                    <a:lnR>
                      <a:noFill/>
                    </a:lnR>
                    <a:lnT>
                      <a:noFill/>
                    </a:lnT>
                    <a:lnB>
                      <a:noFill/>
                    </a:lnB>
                  </a:tcPr>
                </a:tc>
                <a:tc>
                  <a:txBody>
                    <a:bodyPr/>
                    <a:lstStyle/>
                    <a:p>
                      <a:r>
                        <a:rPr lang="en-US" sz="700">
                          <a:effectLst/>
                        </a:rPr>
                        <a:t>MIGSUN</a:t>
                      </a:r>
                    </a:p>
                  </a:txBody>
                  <a:tcPr marL="29164" marR="29164" marT="14582" marB="14582" anchor="ctr">
                    <a:lnL>
                      <a:noFill/>
                    </a:lnL>
                    <a:lnR>
                      <a:noFill/>
                    </a:lnR>
                    <a:lnT>
                      <a:noFill/>
                    </a:lnT>
                    <a:lnB>
                      <a:noFill/>
                    </a:lnB>
                  </a:tcPr>
                </a:tc>
                <a:tc>
                  <a:txBody>
                    <a:bodyPr/>
                    <a:lstStyle/>
                    <a:p>
                      <a:r>
                        <a:rPr lang="en-US" sz="700">
                          <a:effectLst/>
                        </a:rPr>
                        <a:t>4</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migration prev res in sunbelt</a:t>
                      </a:r>
                    </a:p>
                  </a:txBody>
                  <a:tcPr marL="29164" marR="29164" marT="14582" marB="14582" anchor="ctr">
                    <a:lnL>
                      <a:noFill/>
                    </a:lnL>
                    <a:lnR>
                      <a:noFill/>
                    </a:lnR>
                    <a:lnT>
                      <a:noFill/>
                    </a:lnT>
                    <a:lnB>
                      <a:noFill/>
                    </a:lnB>
                  </a:tcPr>
                </a:tc>
                <a:extLst>
                  <a:ext uri="{0D108BD9-81ED-4DB2-BD59-A6C34878D82A}">
                    <a16:rowId xmlns:a16="http://schemas.microsoft.com/office/drawing/2014/main" val="2659051545"/>
                  </a:ext>
                </a:extLst>
              </a:tr>
              <a:tr h="239149">
                <a:tc>
                  <a:txBody>
                    <a:bodyPr/>
                    <a:lstStyle/>
                    <a:p>
                      <a:pPr algn="r" fontAlgn="ctr"/>
                      <a:r>
                        <a:rPr lang="en-US" sz="700" b="0">
                          <a:effectLst/>
                        </a:rPr>
                        <a:t>29</a:t>
                      </a:r>
                    </a:p>
                  </a:txBody>
                  <a:tcPr marL="29164" marR="29164" marT="14582" marB="14582" anchor="ctr">
                    <a:lnL>
                      <a:noFill/>
                    </a:lnL>
                    <a:lnR>
                      <a:noFill/>
                    </a:lnR>
                    <a:lnT>
                      <a:noFill/>
                    </a:lnT>
                    <a:lnB>
                      <a:noFill/>
                    </a:lnB>
                  </a:tcPr>
                </a:tc>
                <a:tc>
                  <a:txBody>
                    <a:bodyPr/>
                    <a:lstStyle/>
                    <a:p>
                      <a:r>
                        <a:rPr lang="en-US" sz="700">
                          <a:effectLst/>
                        </a:rPr>
                        <a:t>NOEMP</a:t>
                      </a:r>
                    </a:p>
                  </a:txBody>
                  <a:tcPr marL="29164" marR="29164" marT="14582" marB="14582" anchor="ctr">
                    <a:lnL>
                      <a:noFill/>
                    </a:lnL>
                    <a:lnR>
                      <a:noFill/>
                    </a:lnR>
                    <a:lnT>
                      <a:noFill/>
                    </a:lnT>
                    <a:lnB>
                      <a:noFill/>
                    </a:lnB>
                  </a:tcPr>
                </a:tc>
                <a:tc>
                  <a:txBody>
                    <a:bodyPr/>
                    <a:lstStyle/>
                    <a:p>
                      <a:r>
                        <a:rPr lang="en-US" sz="700">
                          <a:effectLst/>
                        </a:rPr>
                        <a:t>7</a:t>
                      </a:r>
                    </a:p>
                  </a:txBody>
                  <a:tcPr marL="29164" marR="29164" marT="14582" marB="14582" anchor="ctr">
                    <a:lnL>
                      <a:noFill/>
                    </a:lnL>
                    <a:lnR>
                      <a:noFill/>
                    </a:lnR>
                    <a:lnT>
                      <a:noFill/>
                    </a:lnT>
                    <a:lnB>
                      <a:noFill/>
                    </a:lnB>
                  </a:tcPr>
                </a:tc>
                <a:tc>
                  <a:txBody>
                    <a:bodyPr/>
                    <a:lstStyle/>
                    <a:p>
                      <a:r>
                        <a:rPr lang="en-US" sz="700">
                          <a:effectLst/>
                        </a:rPr>
                        <a:t>continuous</a:t>
                      </a:r>
                    </a:p>
                  </a:txBody>
                  <a:tcPr marL="29164" marR="29164" marT="14582" marB="14582" anchor="ctr">
                    <a:lnL>
                      <a:noFill/>
                    </a:lnL>
                    <a:lnR>
                      <a:noFill/>
                    </a:lnR>
                    <a:lnT>
                      <a:noFill/>
                    </a:lnT>
                    <a:lnB>
                      <a:noFill/>
                    </a:lnB>
                  </a:tcPr>
                </a:tc>
                <a:tc>
                  <a:txBody>
                    <a:bodyPr/>
                    <a:lstStyle/>
                    <a:p>
                      <a:r>
                        <a:rPr lang="en-US" sz="700">
                          <a:effectLst/>
                        </a:rPr>
                        <a:t>num persons worked for employer</a:t>
                      </a:r>
                    </a:p>
                  </a:txBody>
                  <a:tcPr marL="29164" marR="29164" marT="14582" marB="14582" anchor="ctr">
                    <a:lnL>
                      <a:noFill/>
                    </a:lnL>
                    <a:lnR>
                      <a:noFill/>
                    </a:lnR>
                    <a:lnT>
                      <a:noFill/>
                    </a:lnT>
                    <a:lnB>
                      <a:noFill/>
                    </a:lnB>
                  </a:tcPr>
                </a:tc>
                <a:extLst>
                  <a:ext uri="{0D108BD9-81ED-4DB2-BD59-A6C34878D82A}">
                    <a16:rowId xmlns:a16="http://schemas.microsoft.com/office/drawing/2014/main" val="1612106638"/>
                  </a:ext>
                </a:extLst>
              </a:tr>
              <a:tr h="239149">
                <a:tc>
                  <a:txBody>
                    <a:bodyPr/>
                    <a:lstStyle/>
                    <a:p>
                      <a:pPr algn="r" fontAlgn="ctr"/>
                      <a:r>
                        <a:rPr lang="en-US" sz="700" b="0">
                          <a:effectLst/>
                        </a:rPr>
                        <a:t>30</a:t>
                      </a:r>
                    </a:p>
                  </a:txBody>
                  <a:tcPr marL="29164" marR="29164" marT="14582" marB="14582" anchor="ctr">
                    <a:lnL>
                      <a:noFill/>
                    </a:lnL>
                    <a:lnR>
                      <a:noFill/>
                    </a:lnR>
                    <a:lnT>
                      <a:noFill/>
                    </a:lnT>
                    <a:lnB>
                      <a:noFill/>
                    </a:lnB>
                  </a:tcPr>
                </a:tc>
                <a:tc>
                  <a:txBody>
                    <a:bodyPr/>
                    <a:lstStyle/>
                    <a:p>
                      <a:r>
                        <a:rPr lang="en-US" sz="700">
                          <a:effectLst/>
                        </a:rPr>
                        <a:t>PARENT</a:t>
                      </a:r>
                    </a:p>
                  </a:txBody>
                  <a:tcPr marL="29164" marR="29164" marT="14582" marB="14582" anchor="ctr">
                    <a:lnL>
                      <a:noFill/>
                    </a:lnL>
                    <a:lnR>
                      <a:noFill/>
                    </a:lnR>
                    <a:lnT>
                      <a:noFill/>
                    </a:lnT>
                    <a:lnB>
                      <a:noFill/>
                    </a:lnB>
                  </a:tcPr>
                </a:tc>
                <a:tc>
                  <a:txBody>
                    <a:bodyPr/>
                    <a:lstStyle/>
                    <a:p>
                      <a:r>
                        <a:rPr lang="en-US" sz="700">
                          <a:effectLst/>
                        </a:rPr>
                        <a:t>5</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family members under 18</a:t>
                      </a:r>
                    </a:p>
                  </a:txBody>
                  <a:tcPr marL="29164" marR="29164" marT="14582" marB="14582" anchor="ctr">
                    <a:lnL>
                      <a:noFill/>
                    </a:lnL>
                    <a:lnR>
                      <a:noFill/>
                    </a:lnR>
                    <a:lnT>
                      <a:noFill/>
                    </a:lnT>
                    <a:lnB>
                      <a:noFill/>
                    </a:lnB>
                  </a:tcPr>
                </a:tc>
                <a:extLst>
                  <a:ext uri="{0D108BD9-81ED-4DB2-BD59-A6C34878D82A}">
                    <a16:rowId xmlns:a16="http://schemas.microsoft.com/office/drawing/2014/main" val="326605478"/>
                  </a:ext>
                </a:extLst>
              </a:tr>
              <a:tr h="134157">
                <a:tc>
                  <a:txBody>
                    <a:bodyPr/>
                    <a:lstStyle/>
                    <a:p>
                      <a:pPr algn="r" fontAlgn="ctr"/>
                      <a:r>
                        <a:rPr lang="en-US" sz="700" b="0">
                          <a:effectLst/>
                        </a:rPr>
                        <a:t>31</a:t>
                      </a:r>
                    </a:p>
                  </a:txBody>
                  <a:tcPr marL="29164" marR="29164" marT="14582" marB="14582" anchor="ctr">
                    <a:lnL>
                      <a:noFill/>
                    </a:lnL>
                    <a:lnR>
                      <a:noFill/>
                    </a:lnR>
                    <a:lnT>
                      <a:noFill/>
                    </a:lnT>
                    <a:lnB>
                      <a:noFill/>
                    </a:lnB>
                  </a:tcPr>
                </a:tc>
                <a:tc>
                  <a:txBody>
                    <a:bodyPr/>
                    <a:lstStyle/>
                    <a:p>
                      <a:r>
                        <a:rPr lang="en-US" sz="700">
                          <a:effectLst/>
                        </a:rPr>
                        <a:t>PEFNTVTY</a:t>
                      </a:r>
                    </a:p>
                  </a:txBody>
                  <a:tcPr marL="29164" marR="29164" marT="14582" marB="14582" anchor="ctr">
                    <a:lnL>
                      <a:noFill/>
                    </a:lnL>
                    <a:lnR>
                      <a:noFill/>
                    </a:lnR>
                    <a:lnT>
                      <a:noFill/>
                    </a:lnT>
                    <a:lnB>
                      <a:noFill/>
                    </a:lnB>
                  </a:tcPr>
                </a:tc>
                <a:tc>
                  <a:txBody>
                    <a:bodyPr/>
                    <a:lstStyle/>
                    <a:p>
                      <a:r>
                        <a:rPr lang="en-US" sz="700">
                          <a:effectLst/>
                        </a:rPr>
                        <a:t>43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country of birth father</a:t>
                      </a:r>
                    </a:p>
                  </a:txBody>
                  <a:tcPr marL="29164" marR="29164" marT="14582" marB="14582" anchor="ctr">
                    <a:lnL>
                      <a:noFill/>
                    </a:lnL>
                    <a:lnR>
                      <a:noFill/>
                    </a:lnR>
                    <a:lnT>
                      <a:noFill/>
                    </a:lnT>
                    <a:lnB>
                      <a:noFill/>
                    </a:lnB>
                  </a:tcPr>
                </a:tc>
                <a:extLst>
                  <a:ext uri="{0D108BD9-81ED-4DB2-BD59-A6C34878D82A}">
                    <a16:rowId xmlns:a16="http://schemas.microsoft.com/office/drawing/2014/main" val="4206075186"/>
                  </a:ext>
                </a:extLst>
              </a:tr>
              <a:tr h="134157">
                <a:tc>
                  <a:txBody>
                    <a:bodyPr/>
                    <a:lstStyle/>
                    <a:p>
                      <a:pPr algn="r" fontAlgn="ctr"/>
                      <a:r>
                        <a:rPr lang="en-US" sz="700" b="0">
                          <a:effectLst/>
                        </a:rPr>
                        <a:t>32</a:t>
                      </a:r>
                    </a:p>
                  </a:txBody>
                  <a:tcPr marL="29164" marR="29164" marT="14582" marB="14582" anchor="ctr">
                    <a:lnL>
                      <a:noFill/>
                    </a:lnL>
                    <a:lnR>
                      <a:noFill/>
                    </a:lnR>
                    <a:lnT>
                      <a:noFill/>
                    </a:lnT>
                    <a:lnB>
                      <a:noFill/>
                    </a:lnB>
                  </a:tcPr>
                </a:tc>
                <a:tc>
                  <a:txBody>
                    <a:bodyPr/>
                    <a:lstStyle/>
                    <a:p>
                      <a:r>
                        <a:rPr lang="en-US" sz="700">
                          <a:effectLst/>
                        </a:rPr>
                        <a:t>PEMNTVTY</a:t>
                      </a:r>
                    </a:p>
                  </a:txBody>
                  <a:tcPr marL="29164" marR="29164" marT="14582" marB="14582" anchor="ctr">
                    <a:lnL>
                      <a:noFill/>
                    </a:lnL>
                    <a:lnR>
                      <a:noFill/>
                    </a:lnR>
                    <a:lnT>
                      <a:noFill/>
                    </a:lnT>
                    <a:lnB>
                      <a:noFill/>
                    </a:lnB>
                  </a:tcPr>
                </a:tc>
                <a:tc>
                  <a:txBody>
                    <a:bodyPr/>
                    <a:lstStyle/>
                    <a:p>
                      <a:r>
                        <a:rPr lang="en-US" sz="700">
                          <a:effectLst/>
                        </a:rPr>
                        <a:t>43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country of birth mother</a:t>
                      </a:r>
                    </a:p>
                  </a:txBody>
                  <a:tcPr marL="29164" marR="29164" marT="14582" marB="14582" anchor="ctr">
                    <a:lnL>
                      <a:noFill/>
                    </a:lnL>
                    <a:lnR>
                      <a:noFill/>
                    </a:lnR>
                    <a:lnT>
                      <a:noFill/>
                    </a:lnT>
                    <a:lnB>
                      <a:noFill/>
                    </a:lnB>
                  </a:tcPr>
                </a:tc>
                <a:extLst>
                  <a:ext uri="{0D108BD9-81ED-4DB2-BD59-A6C34878D82A}">
                    <a16:rowId xmlns:a16="http://schemas.microsoft.com/office/drawing/2014/main" val="3453632291"/>
                  </a:ext>
                </a:extLst>
              </a:tr>
              <a:tr h="134157">
                <a:tc>
                  <a:txBody>
                    <a:bodyPr/>
                    <a:lstStyle/>
                    <a:p>
                      <a:pPr algn="r" fontAlgn="ctr"/>
                      <a:r>
                        <a:rPr lang="en-US" sz="700" b="0">
                          <a:effectLst/>
                        </a:rPr>
                        <a:t>33</a:t>
                      </a:r>
                    </a:p>
                  </a:txBody>
                  <a:tcPr marL="29164" marR="29164" marT="14582" marB="14582" anchor="ctr">
                    <a:lnL>
                      <a:noFill/>
                    </a:lnL>
                    <a:lnR>
                      <a:noFill/>
                    </a:lnR>
                    <a:lnT>
                      <a:noFill/>
                    </a:lnT>
                    <a:lnB>
                      <a:noFill/>
                    </a:lnB>
                  </a:tcPr>
                </a:tc>
                <a:tc>
                  <a:txBody>
                    <a:bodyPr/>
                    <a:lstStyle/>
                    <a:p>
                      <a:r>
                        <a:rPr lang="en-US" sz="700">
                          <a:effectLst/>
                        </a:rPr>
                        <a:t>PENATVTY</a:t>
                      </a:r>
                    </a:p>
                  </a:txBody>
                  <a:tcPr marL="29164" marR="29164" marT="14582" marB="14582" anchor="ctr">
                    <a:lnL>
                      <a:noFill/>
                    </a:lnL>
                    <a:lnR>
                      <a:noFill/>
                    </a:lnR>
                    <a:lnT>
                      <a:noFill/>
                    </a:lnT>
                    <a:lnB>
                      <a:noFill/>
                    </a:lnB>
                  </a:tcPr>
                </a:tc>
                <a:tc>
                  <a:txBody>
                    <a:bodyPr/>
                    <a:lstStyle/>
                    <a:p>
                      <a:r>
                        <a:rPr lang="en-US" sz="700">
                          <a:effectLst/>
                        </a:rPr>
                        <a:t>43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country of birth self</a:t>
                      </a:r>
                    </a:p>
                  </a:txBody>
                  <a:tcPr marL="29164" marR="29164" marT="14582" marB="14582" anchor="ctr">
                    <a:lnL>
                      <a:noFill/>
                    </a:lnL>
                    <a:lnR>
                      <a:noFill/>
                    </a:lnR>
                    <a:lnT>
                      <a:noFill/>
                    </a:lnT>
                    <a:lnB>
                      <a:noFill/>
                    </a:lnB>
                  </a:tcPr>
                </a:tc>
                <a:extLst>
                  <a:ext uri="{0D108BD9-81ED-4DB2-BD59-A6C34878D82A}">
                    <a16:rowId xmlns:a16="http://schemas.microsoft.com/office/drawing/2014/main" val="2564202666"/>
                  </a:ext>
                </a:extLst>
              </a:tr>
              <a:tr h="134157">
                <a:tc>
                  <a:txBody>
                    <a:bodyPr/>
                    <a:lstStyle/>
                    <a:p>
                      <a:pPr algn="r" fontAlgn="ctr"/>
                      <a:r>
                        <a:rPr lang="en-US" sz="700" b="0">
                          <a:effectLst/>
                        </a:rPr>
                        <a:t>34</a:t>
                      </a:r>
                    </a:p>
                  </a:txBody>
                  <a:tcPr marL="29164" marR="29164" marT="14582" marB="14582" anchor="ctr">
                    <a:lnL>
                      <a:noFill/>
                    </a:lnL>
                    <a:lnR>
                      <a:noFill/>
                    </a:lnR>
                    <a:lnT>
                      <a:noFill/>
                    </a:lnT>
                    <a:lnB>
                      <a:noFill/>
                    </a:lnB>
                  </a:tcPr>
                </a:tc>
                <a:tc>
                  <a:txBody>
                    <a:bodyPr/>
                    <a:lstStyle/>
                    <a:p>
                      <a:r>
                        <a:rPr lang="en-US" sz="700">
                          <a:effectLst/>
                        </a:rPr>
                        <a:t>PRCITSHP</a:t>
                      </a:r>
                    </a:p>
                  </a:txBody>
                  <a:tcPr marL="29164" marR="29164" marT="14582" marB="14582" anchor="ctr">
                    <a:lnL>
                      <a:noFill/>
                    </a:lnL>
                    <a:lnR>
                      <a:noFill/>
                    </a:lnR>
                    <a:lnT>
                      <a:noFill/>
                    </a:lnT>
                    <a:lnB>
                      <a:noFill/>
                    </a:lnB>
                  </a:tcPr>
                </a:tc>
                <a:tc>
                  <a:txBody>
                    <a:bodyPr/>
                    <a:lstStyle/>
                    <a:p>
                      <a:r>
                        <a:rPr lang="en-US" sz="700">
                          <a:effectLst/>
                        </a:rPr>
                        <a:t>5</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citizenship</a:t>
                      </a:r>
                    </a:p>
                  </a:txBody>
                  <a:tcPr marL="29164" marR="29164" marT="14582" marB="14582" anchor="ctr">
                    <a:lnL>
                      <a:noFill/>
                    </a:lnL>
                    <a:lnR>
                      <a:noFill/>
                    </a:lnR>
                    <a:lnT>
                      <a:noFill/>
                    </a:lnT>
                    <a:lnB>
                      <a:noFill/>
                    </a:lnB>
                  </a:tcPr>
                </a:tc>
                <a:extLst>
                  <a:ext uri="{0D108BD9-81ED-4DB2-BD59-A6C34878D82A}">
                    <a16:rowId xmlns:a16="http://schemas.microsoft.com/office/drawing/2014/main" val="4242076648"/>
                  </a:ext>
                </a:extLst>
              </a:tr>
              <a:tr h="239149">
                <a:tc>
                  <a:txBody>
                    <a:bodyPr/>
                    <a:lstStyle/>
                    <a:p>
                      <a:pPr algn="r" fontAlgn="ctr"/>
                      <a:r>
                        <a:rPr lang="en-US" sz="700" b="0">
                          <a:effectLst/>
                        </a:rPr>
                        <a:t>35</a:t>
                      </a:r>
                    </a:p>
                  </a:txBody>
                  <a:tcPr marL="29164" marR="29164" marT="14582" marB="14582" anchor="ctr">
                    <a:lnL>
                      <a:noFill/>
                    </a:lnL>
                    <a:lnR>
                      <a:noFill/>
                    </a:lnR>
                    <a:lnT>
                      <a:noFill/>
                    </a:lnT>
                    <a:lnB>
                      <a:noFill/>
                    </a:lnB>
                  </a:tcPr>
                </a:tc>
                <a:tc>
                  <a:txBody>
                    <a:bodyPr/>
                    <a:lstStyle/>
                    <a:p>
                      <a:r>
                        <a:rPr lang="en-US" sz="700">
                          <a:effectLst/>
                        </a:rPr>
                        <a:t>SEOTR</a:t>
                      </a:r>
                    </a:p>
                  </a:txBody>
                  <a:tcPr marL="29164" marR="29164" marT="14582" marB="14582" anchor="ctr">
                    <a:lnL>
                      <a:noFill/>
                    </a:lnL>
                    <a:lnR>
                      <a:noFill/>
                    </a:lnR>
                    <a:lnT>
                      <a:noFill/>
                    </a:lnT>
                    <a:lnB>
                      <a:noFill/>
                    </a:lnB>
                  </a:tcPr>
                </a:tc>
                <a:tc>
                  <a:txBody>
                    <a:bodyPr/>
                    <a:lstStyle/>
                    <a:p>
                      <a:r>
                        <a:rPr lang="en-US" sz="700">
                          <a:effectLst/>
                        </a:rPr>
                        <a:t>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own business or self employed</a:t>
                      </a:r>
                    </a:p>
                  </a:txBody>
                  <a:tcPr marL="29164" marR="29164" marT="14582" marB="14582" anchor="ctr">
                    <a:lnL>
                      <a:noFill/>
                    </a:lnL>
                    <a:lnR>
                      <a:noFill/>
                    </a:lnR>
                    <a:lnT>
                      <a:noFill/>
                    </a:lnT>
                    <a:lnB>
                      <a:noFill/>
                    </a:lnB>
                  </a:tcPr>
                </a:tc>
                <a:extLst>
                  <a:ext uri="{0D108BD9-81ED-4DB2-BD59-A6C34878D82A}">
                    <a16:rowId xmlns:a16="http://schemas.microsoft.com/office/drawing/2014/main" val="2325442371"/>
                  </a:ext>
                </a:extLst>
              </a:tr>
              <a:tr h="239149">
                <a:tc>
                  <a:txBody>
                    <a:bodyPr/>
                    <a:lstStyle/>
                    <a:p>
                      <a:pPr algn="r" fontAlgn="ctr"/>
                      <a:r>
                        <a:rPr lang="en-US" sz="700" b="0">
                          <a:effectLst/>
                        </a:rPr>
                        <a:t>36</a:t>
                      </a:r>
                    </a:p>
                  </a:txBody>
                  <a:tcPr marL="29164" marR="29164" marT="14582" marB="14582" anchor="ctr">
                    <a:lnL>
                      <a:noFill/>
                    </a:lnL>
                    <a:lnR>
                      <a:noFill/>
                    </a:lnR>
                    <a:lnT>
                      <a:noFill/>
                    </a:lnT>
                    <a:lnB>
                      <a:noFill/>
                    </a:lnB>
                  </a:tcPr>
                </a:tc>
                <a:tc>
                  <a:txBody>
                    <a:bodyPr/>
                    <a:lstStyle/>
                    <a:p>
                      <a:r>
                        <a:rPr lang="en-US" sz="700">
                          <a:effectLst/>
                        </a:rPr>
                        <a:t>VETQVA</a:t>
                      </a:r>
                    </a:p>
                  </a:txBody>
                  <a:tcPr marL="29164" marR="29164" marT="14582" marB="14582" anchor="ctr">
                    <a:lnL>
                      <a:noFill/>
                    </a:lnL>
                    <a:lnR>
                      <a:noFill/>
                    </a:lnR>
                    <a:lnT>
                      <a:noFill/>
                    </a:lnT>
                    <a:lnB>
                      <a:noFill/>
                    </a:lnB>
                  </a:tcPr>
                </a:tc>
                <a:tc>
                  <a:txBody>
                    <a:bodyPr/>
                    <a:lstStyle/>
                    <a:p>
                      <a:r>
                        <a:rPr lang="en-US" sz="700">
                          <a:effectLst/>
                        </a:rPr>
                        <a:t>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fill inc questionnaire for veteran's admin</a:t>
                      </a:r>
                    </a:p>
                  </a:txBody>
                  <a:tcPr marL="29164" marR="29164" marT="14582" marB="14582" anchor="ctr">
                    <a:lnL>
                      <a:noFill/>
                    </a:lnL>
                    <a:lnR>
                      <a:noFill/>
                    </a:lnR>
                    <a:lnT>
                      <a:noFill/>
                    </a:lnT>
                    <a:lnB>
                      <a:noFill/>
                    </a:lnB>
                  </a:tcPr>
                </a:tc>
                <a:extLst>
                  <a:ext uri="{0D108BD9-81ED-4DB2-BD59-A6C34878D82A}">
                    <a16:rowId xmlns:a16="http://schemas.microsoft.com/office/drawing/2014/main" val="3015161389"/>
                  </a:ext>
                </a:extLst>
              </a:tr>
              <a:tr h="134157">
                <a:tc>
                  <a:txBody>
                    <a:bodyPr/>
                    <a:lstStyle/>
                    <a:p>
                      <a:pPr algn="r" fontAlgn="ctr"/>
                      <a:r>
                        <a:rPr lang="en-US" sz="700" b="0">
                          <a:effectLst/>
                        </a:rPr>
                        <a:t>37</a:t>
                      </a:r>
                    </a:p>
                  </a:txBody>
                  <a:tcPr marL="29164" marR="29164" marT="14582" marB="14582" anchor="ctr">
                    <a:lnL>
                      <a:noFill/>
                    </a:lnL>
                    <a:lnR>
                      <a:noFill/>
                    </a:lnR>
                    <a:lnT>
                      <a:noFill/>
                    </a:lnT>
                    <a:lnB>
                      <a:noFill/>
                    </a:lnB>
                  </a:tcPr>
                </a:tc>
                <a:tc>
                  <a:txBody>
                    <a:bodyPr/>
                    <a:lstStyle/>
                    <a:p>
                      <a:r>
                        <a:rPr lang="en-US" sz="700">
                          <a:effectLst/>
                        </a:rPr>
                        <a:t>VETYN</a:t>
                      </a:r>
                    </a:p>
                  </a:txBody>
                  <a:tcPr marL="29164" marR="29164" marT="14582" marB="14582" anchor="ctr">
                    <a:lnL>
                      <a:noFill/>
                    </a:lnL>
                    <a:lnR>
                      <a:noFill/>
                    </a:lnR>
                    <a:lnT>
                      <a:noFill/>
                    </a:lnT>
                    <a:lnB>
                      <a:noFill/>
                    </a:lnB>
                  </a:tcPr>
                </a:tc>
                <a:tc>
                  <a:txBody>
                    <a:bodyPr/>
                    <a:lstStyle/>
                    <a:p>
                      <a:r>
                        <a:rPr lang="en-US" sz="700">
                          <a:effectLst/>
                        </a:rPr>
                        <a:t>3</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veterans benefits</a:t>
                      </a:r>
                    </a:p>
                  </a:txBody>
                  <a:tcPr marL="29164" marR="29164" marT="14582" marB="14582" anchor="ctr">
                    <a:lnL>
                      <a:noFill/>
                    </a:lnL>
                    <a:lnR>
                      <a:noFill/>
                    </a:lnR>
                    <a:lnT>
                      <a:noFill/>
                    </a:lnT>
                    <a:lnB>
                      <a:noFill/>
                    </a:lnB>
                  </a:tcPr>
                </a:tc>
                <a:extLst>
                  <a:ext uri="{0D108BD9-81ED-4DB2-BD59-A6C34878D82A}">
                    <a16:rowId xmlns:a16="http://schemas.microsoft.com/office/drawing/2014/main" val="2705767109"/>
                  </a:ext>
                </a:extLst>
              </a:tr>
              <a:tr h="134157">
                <a:tc>
                  <a:txBody>
                    <a:bodyPr/>
                    <a:lstStyle/>
                    <a:p>
                      <a:pPr algn="r" fontAlgn="ctr"/>
                      <a:r>
                        <a:rPr lang="en-US" sz="700" b="0">
                          <a:effectLst/>
                        </a:rPr>
                        <a:t>38</a:t>
                      </a:r>
                    </a:p>
                  </a:txBody>
                  <a:tcPr marL="29164" marR="29164" marT="14582" marB="14582" anchor="ctr">
                    <a:lnL>
                      <a:noFill/>
                    </a:lnL>
                    <a:lnR>
                      <a:noFill/>
                    </a:lnR>
                    <a:lnT>
                      <a:noFill/>
                    </a:lnT>
                    <a:lnB>
                      <a:noFill/>
                    </a:lnB>
                  </a:tcPr>
                </a:tc>
                <a:tc>
                  <a:txBody>
                    <a:bodyPr/>
                    <a:lstStyle/>
                    <a:p>
                      <a:r>
                        <a:rPr lang="en-US" sz="700">
                          <a:effectLst/>
                        </a:rPr>
                        <a:t>WKSWORK</a:t>
                      </a:r>
                    </a:p>
                  </a:txBody>
                  <a:tcPr marL="29164" marR="29164" marT="14582" marB="14582" anchor="ctr">
                    <a:lnL>
                      <a:noFill/>
                    </a:lnL>
                    <a:lnR>
                      <a:noFill/>
                    </a:lnR>
                    <a:lnT>
                      <a:noFill/>
                    </a:lnT>
                    <a:lnB>
                      <a:noFill/>
                    </a:lnB>
                  </a:tcPr>
                </a:tc>
                <a:tc>
                  <a:txBody>
                    <a:bodyPr/>
                    <a:lstStyle/>
                    <a:p>
                      <a:r>
                        <a:rPr lang="en-US" sz="700">
                          <a:effectLst/>
                        </a:rPr>
                        <a:t>53</a:t>
                      </a:r>
                    </a:p>
                  </a:txBody>
                  <a:tcPr marL="29164" marR="29164" marT="14582" marB="14582" anchor="ctr">
                    <a:lnL>
                      <a:noFill/>
                    </a:lnL>
                    <a:lnR>
                      <a:noFill/>
                    </a:lnR>
                    <a:lnT>
                      <a:noFill/>
                    </a:lnT>
                    <a:lnB>
                      <a:noFill/>
                    </a:lnB>
                  </a:tcPr>
                </a:tc>
                <a:tc>
                  <a:txBody>
                    <a:bodyPr/>
                    <a:lstStyle/>
                    <a:p>
                      <a:r>
                        <a:rPr lang="en-US" sz="700">
                          <a:effectLst/>
                        </a:rPr>
                        <a:t>continuous</a:t>
                      </a:r>
                    </a:p>
                  </a:txBody>
                  <a:tcPr marL="29164" marR="29164" marT="14582" marB="14582" anchor="ctr">
                    <a:lnL>
                      <a:noFill/>
                    </a:lnL>
                    <a:lnR>
                      <a:noFill/>
                    </a:lnR>
                    <a:lnT>
                      <a:noFill/>
                    </a:lnT>
                    <a:lnB>
                      <a:noFill/>
                    </a:lnB>
                  </a:tcPr>
                </a:tc>
                <a:tc>
                  <a:txBody>
                    <a:bodyPr/>
                    <a:lstStyle/>
                    <a:p>
                      <a:r>
                        <a:rPr lang="en-US" sz="700">
                          <a:effectLst/>
                        </a:rPr>
                        <a:t>weeks worked in year</a:t>
                      </a:r>
                    </a:p>
                  </a:txBody>
                  <a:tcPr marL="29164" marR="29164" marT="14582" marB="14582" anchor="ctr">
                    <a:lnL>
                      <a:noFill/>
                    </a:lnL>
                    <a:lnR>
                      <a:noFill/>
                    </a:lnR>
                    <a:lnT>
                      <a:noFill/>
                    </a:lnT>
                    <a:lnB>
                      <a:noFill/>
                    </a:lnB>
                  </a:tcPr>
                </a:tc>
                <a:extLst>
                  <a:ext uri="{0D108BD9-81ED-4DB2-BD59-A6C34878D82A}">
                    <a16:rowId xmlns:a16="http://schemas.microsoft.com/office/drawing/2014/main" val="73603988"/>
                  </a:ext>
                </a:extLst>
              </a:tr>
              <a:tr h="134157">
                <a:tc>
                  <a:txBody>
                    <a:bodyPr/>
                    <a:lstStyle/>
                    <a:p>
                      <a:pPr algn="r" fontAlgn="ctr"/>
                      <a:r>
                        <a:rPr lang="en-US" sz="700" b="0">
                          <a:effectLst/>
                        </a:rPr>
                        <a:t>39</a:t>
                      </a:r>
                    </a:p>
                  </a:txBody>
                  <a:tcPr marL="29164" marR="29164" marT="14582" marB="14582" anchor="ctr">
                    <a:lnL>
                      <a:noFill/>
                    </a:lnL>
                    <a:lnR>
                      <a:noFill/>
                    </a:lnR>
                    <a:lnT>
                      <a:noFill/>
                    </a:lnT>
                    <a:lnB>
                      <a:noFill/>
                    </a:lnB>
                  </a:tcPr>
                </a:tc>
                <a:tc>
                  <a:txBody>
                    <a:bodyPr/>
                    <a:lstStyle/>
                    <a:p>
                      <a:r>
                        <a:rPr lang="en-US" sz="700">
                          <a:effectLst/>
                        </a:rPr>
                        <a:t>YEAR</a:t>
                      </a:r>
                    </a:p>
                  </a:txBody>
                  <a:tcPr marL="29164" marR="29164" marT="14582" marB="14582" anchor="ctr">
                    <a:lnL>
                      <a:noFill/>
                    </a:lnL>
                    <a:lnR>
                      <a:noFill/>
                    </a:lnR>
                    <a:lnT>
                      <a:noFill/>
                    </a:lnT>
                    <a:lnB>
                      <a:noFill/>
                    </a:lnB>
                  </a:tcPr>
                </a:tc>
                <a:tc>
                  <a:txBody>
                    <a:bodyPr/>
                    <a:lstStyle/>
                    <a:p>
                      <a:r>
                        <a:rPr lang="en-US" sz="700">
                          <a:effectLst/>
                        </a:rPr>
                        <a:t>2</a:t>
                      </a:r>
                    </a:p>
                  </a:txBody>
                  <a:tcPr marL="29164" marR="29164" marT="14582" marB="14582" anchor="ctr">
                    <a:lnL>
                      <a:noFill/>
                    </a:lnL>
                    <a:lnR>
                      <a:noFill/>
                    </a:lnR>
                    <a:lnT>
                      <a:noFill/>
                    </a:lnT>
                    <a:lnB>
                      <a:noFill/>
                    </a:lnB>
                  </a:tcPr>
                </a:tc>
                <a:tc>
                  <a:txBody>
                    <a:bodyPr/>
                    <a:lstStyle/>
                    <a:p>
                      <a:r>
                        <a:rPr lang="en-US" sz="700">
                          <a:effectLst/>
                        </a:rPr>
                        <a:t>nominal</a:t>
                      </a:r>
                    </a:p>
                  </a:txBody>
                  <a:tcPr marL="29164" marR="29164" marT="14582" marB="14582" anchor="ctr">
                    <a:lnL>
                      <a:noFill/>
                    </a:lnL>
                    <a:lnR>
                      <a:noFill/>
                    </a:lnR>
                    <a:lnT>
                      <a:noFill/>
                    </a:lnT>
                    <a:lnB>
                      <a:noFill/>
                    </a:lnB>
                  </a:tcPr>
                </a:tc>
                <a:tc>
                  <a:txBody>
                    <a:bodyPr/>
                    <a:lstStyle/>
                    <a:p>
                      <a:r>
                        <a:rPr lang="en-US" sz="700">
                          <a:effectLst/>
                        </a:rPr>
                        <a:t>NaN</a:t>
                      </a:r>
                    </a:p>
                  </a:txBody>
                  <a:tcPr marL="29164" marR="29164" marT="14582" marB="14582" anchor="ctr">
                    <a:lnL>
                      <a:noFill/>
                    </a:lnL>
                    <a:lnR>
                      <a:noFill/>
                    </a:lnR>
                    <a:lnT>
                      <a:noFill/>
                    </a:lnT>
                    <a:lnB>
                      <a:noFill/>
                    </a:lnB>
                  </a:tcPr>
                </a:tc>
                <a:extLst>
                  <a:ext uri="{0D108BD9-81ED-4DB2-BD59-A6C34878D82A}">
                    <a16:rowId xmlns:a16="http://schemas.microsoft.com/office/drawing/2014/main" val="1629443180"/>
                  </a:ext>
                </a:extLst>
              </a:tr>
              <a:tr h="134157">
                <a:tc>
                  <a:txBody>
                    <a:bodyPr/>
                    <a:lstStyle/>
                    <a:p>
                      <a:pPr algn="r" fontAlgn="ctr"/>
                      <a:r>
                        <a:rPr lang="en-US" sz="700" b="0">
                          <a:effectLst/>
                        </a:rPr>
                        <a:t>41</a:t>
                      </a:r>
                    </a:p>
                  </a:txBody>
                  <a:tcPr marL="29164" marR="29164" marT="14582" marB="14582" anchor="ctr">
                    <a:lnL>
                      <a:noFill/>
                    </a:lnL>
                    <a:lnR>
                      <a:noFill/>
                    </a:lnR>
                    <a:lnT>
                      <a:noFill/>
                    </a:lnT>
                    <a:lnB>
                      <a:noFill/>
                    </a:lnB>
                  </a:tcPr>
                </a:tc>
                <a:tc>
                  <a:txBody>
                    <a:bodyPr/>
                    <a:lstStyle/>
                    <a:p>
                      <a:r>
                        <a:rPr lang="en-US" sz="700">
                          <a:effectLst/>
                        </a:rPr>
                        <a:t>ZA_TARGET</a:t>
                      </a:r>
                    </a:p>
                  </a:txBody>
                  <a:tcPr marL="29164" marR="29164" marT="14582" marB="14582" anchor="ctr">
                    <a:lnL>
                      <a:noFill/>
                    </a:lnL>
                    <a:lnR>
                      <a:noFill/>
                    </a:lnR>
                    <a:lnT>
                      <a:noFill/>
                    </a:lnT>
                    <a:lnB>
                      <a:noFill/>
                    </a:lnB>
                  </a:tcPr>
                </a:tc>
                <a:tc>
                  <a:txBody>
                    <a:bodyPr/>
                    <a:lstStyle/>
                    <a:p>
                      <a:r>
                        <a:rPr lang="en-US" sz="700">
                          <a:effectLst/>
                        </a:rPr>
                        <a:t>2</a:t>
                      </a:r>
                    </a:p>
                  </a:txBody>
                  <a:tcPr marL="29164" marR="29164" marT="14582" marB="14582" anchor="ctr">
                    <a:lnL>
                      <a:noFill/>
                    </a:lnL>
                    <a:lnR>
                      <a:noFill/>
                    </a:lnR>
                    <a:lnT>
                      <a:noFill/>
                    </a:lnT>
                    <a:lnB>
                      <a:noFill/>
                    </a:lnB>
                  </a:tcPr>
                </a:tc>
                <a:tc>
                  <a:txBody>
                    <a:bodyPr/>
                    <a:lstStyle/>
                    <a:p>
                      <a:r>
                        <a:rPr lang="en-US" sz="700">
                          <a:effectLst/>
                        </a:rPr>
                        <a:t>target</a:t>
                      </a:r>
                    </a:p>
                  </a:txBody>
                  <a:tcPr marL="29164" marR="29164" marT="14582" marB="14582" anchor="ctr">
                    <a:lnL>
                      <a:noFill/>
                    </a:lnL>
                    <a:lnR>
                      <a:noFill/>
                    </a:lnR>
                    <a:lnT>
                      <a:noFill/>
                    </a:lnT>
                    <a:lnB>
                      <a:noFill/>
                    </a:lnB>
                  </a:tcPr>
                </a:tc>
                <a:tc>
                  <a:txBody>
                    <a:bodyPr/>
                    <a:lstStyle/>
                    <a:p>
                      <a:r>
                        <a:rPr lang="en-US" sz="700">
                          <a:effectLst/>
                        </a:rPr>
                        <a:t>Target +- 50k</a:t>
                      </a:r>
                    </a:p>
                  </a:txBody>
                  <a:tcPr marL="29164" marR="29164" marT="14582" marB="14582" anchor="ctr">
                    <a:lnL>
                      <a:noFill/>
                    </a:lnL>
                    <a:lnR>
                      <a:noFill/>
                    </a:lnR>
                    <a:lnT>
                      <a:noFill/>
                    </a:lnT>
                    <a:lnB>
                      <a:noFill/>
                    </a:lnB>
                  </a:tcPr>
                </a:tc>
                <a:extLst>
                  <a:ext uri="{0D108BD9-81ED-4DB2-BD59-A6C34878D82A}">
                    <a16:rowId xmlns:a16="http://schemas.microsoft.com/office/drawing/2014/main" val="49439004"/>
                  </a:ext>
                </a:extLst>
              </a:tr>
              <a:tr h="134157">
                <a:tc>
                  <a:txBody>
                    <a:bodyPr/>
                    <a:lstStyle/>
                    <a:p>
                      <a:pPr algn="r" fontAlgn="ctr"/>
                      <a:r>
                        <a:rPr lang="en-US" sz="700" b="0">
                          <a:effectLst/>
                        </a:rPr>
                        <a:t>42</a:t>
                      </a:r>
                    </a:p>
                  </a:txBody>
                  <a:tcPr marL="29164" marR="29164" marT="14582" marB="14582" anchor="ctr">
                    <a:lnL>
                      <a:noFill/>
                    </a:lnL>
                    <a:lnR>
                      <a:noFill/>
                    </a:lnR>
                    <a:lnT>
                      <a:noFill/>
                    </a:lnT>
                    <a:lnB>
                      <a:noFill/>
                    </a:lnB>
                  </a:tcPr>
                </a:tc>
                <a:tc>
                  <a:txBody>
                    <a:bodyPr/>
                    <a:lstStyle/>
                    <a:p>
                      <a:r>
                        <a:rPr lang="en-US" sz="700">
                          <a:effectLst/>
                        </a:rPr>
                        <a:t>ZZ_SPLIT</a:t>
                      </a:r>
                    </a:p>
                  </a:txBody>
                  <a:tcPr marL="29164" marR="29164" marT="14582" marB="14582" anchor="ctr">
                    <a:lnL>
                      <a:noFill/>
                    </a:lnL>
                    <a:lnR>
                      <a:noFill/>
                    </a:lnR>
                    <a:lnT>
                      <a:noFill/>
                    </a:lnT>
                    <a:lnB>
                      <a:noFill/>
                    </a:lnB>
                  </a:tcPr>
                </a:tc>
                <a:tc>
                  <a:txBody>
                    <a:bodyPr/>
                    <a:lstStyle/>
                    <a:p>
                      <a:r>
                        <a:rPr lang="en-US" sz="700">
                          <a:effectLst/>
                        </a:rPr>
                        <a:t>2</a:t>
                      </a:r>
                    </a:p>
                  </a:txBody>
                  <a:tcPr marL="29164" marR="29164" marT="14582" marB="14582" anchor="ctr">
                    <a:lnL>
                      <a:noFill/>
                    </a:lnL>
                    <a:lnR>
                      <a:noFill/>
                    </a:lnR>
                    <a:lnT>
                      <a:noFill/>
                    </a:lnT>
                    <a:lnB>
                      <a:noFill/>
                    </a:lnB>
                  </a:tcPr>
                </a:tc>
                <a:tc>
                  <a:txBody>
                    <a:bodyPr/>
                    <a:lstStyle/>
                    <a:p>
                      <a:r>
                        <a:rPr lang="en-US" sz="700">
                          <a:effectLst/>
                        </a:rPr>
                        <a:t>reference</a:t>
                      </a:r>
                    </a:p>
                  </a:txBody>
                  <a:tcPr marL="29164" marR="29164" marT="14582" marB="14582" anchor="ctr">
                    <a:lnL>
                      <a:noFill/>
                    </a:lnL>
                    <a:lnR>
                      <a:noFill/>
                    </a:lnR>
                    <a:lnT>
                      <a:noFill/>
                    </a:lnT>
                    <a:lnB>
                      <a:noFill/>
                    </a:lnB>
                  </a:tcPr>
                </a:tc>
                <a:tc>
                  <a:txBody>
                    <a:bodyPr/>
                    <a:lstStyle/>
                    <a:p>
                      <a:r>
                        <a:rPr lang="en-US" sz="700" dirty="0">
                          <a:effectLst/>
                        </a:rPr>
                        <a:t>Test or Train</a:t>
                      </a:r>
                    </a:p>
                  </a:txBody>
                  <a:tcPr marL="29164" marR="29164" marT="14582" marB="14582" anchor="ctr">
                    <a:lnL>
                      <a:noFill/>
                    </a:lnL>
                    <a:lnR>
                      <a:noFill/>
                    </a:lnR>
                    <a:lnT>
                      <a:noFill/>
                    </a:lnT>
                    <a:lnB>
                      <a:noFill/>
                    </a:lnB>
                  </a:tcPr>
                </a:tc>
                <a:extLst>
                  <a:ext uri="{0D108BD9-81ED-4DB2-BD59-A6C34878D82A}">
                    <a16:rowId xmlns:a16="http://schemas.microsoft.com/office/drawing/2014/main" val="2895025592"/>
                  </a:ext>
                </a:extLst>
              </a:tr>
            </a:tbl>
          </a:graphicData>
        </a:graphic>
      </p:graphicFrame>
    </p:spTree>
    <p:extLst>
      <p:ext uri="{BB962C8B-B14F-4D97-AF65-F5344CB8AC3E}">
        <p14:creationId xmlns:p14="http://schemas.microsoft.com/office/powerpoint/2010/main" val="135525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469F-DBFC-0357-7830-822AD3033F3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AA7F4338-B196-7A27-3834-1CA97333CFD9}"/>
              </a:ext>
            </a:extLst>
          </p:cNvPr>
          <p:cNvSpPr>
            <a:spLocks noGrp="1"/>
          </p:cNvSpPr>
          <p:nvPr>
            <p:ph idx="1"/>
          </p:nvPr>
        </p:nvSpPr>
        <p:spPr/>
        <p:txBody>
          <a:bodyPr/>
          <a:lstStyle/>
          <a:p>
            <a:r>
              <a:rPr lang="en-US" dirty="0"/>
              <a:t>Data Loading/ Overall</a:t>
            </a:r>
          </a:p>
          <a:p>
            <a:r>
              <a:rPr lang="en-US" dirty="0"/>
              <a:t>Numerical Features</a:t>
            </a:r>
          </a:p>
          <a:p>
            <a:r>
              <a:rPr lang="en-US" dirty="0"/>
              <a:t>Nominal Features</a:t>
            </a:r>
          </a:p>
        </p:txBody>
      </p:sp>
    </p:spTree>
    <p:extLst>
      <p:ext uri="{BB962C8B-B14F-4D97-AF65-F5344CB8AC3E}">
        <p14:creationId xmlns:p14="http://schemas.microsoft.com/office/powerpoint/2010/main" val="650591227"/>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6857</TotalTime>
  <Words>2403</Words>
  <Application>Microsoft Office PowerPoint</Application>
  <PresentationFormat>Widescreen</PresentationFormat>
  <Paragraphs>528</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Futura Md BT</vt:lpstr>
      <vt:lpstr>Office Theme</vt:lpstr>
      <vt:lpstr>Census Income Study</vt:lpstr>
      <vt:lpstr>Contents</vt:lpstr>
      <vt:lpstr>Analysis Overview</vt:lpstr>
      <vt:lpstr>Analysis Overview</vt:lpstr>
      <vt:lpstr>Analysis Overview</vt:lpstr>
      <vt:lpstr>Analysis Overview</vt:lpstr>
      <vt:lpstr>Analysis Overview</vt:lpstr>
      <vt:lpstr>Features Table</vt:lpstr>
      <vt:lpstr>Data Cleaning</vt:lpstr>
      <vt:lpstr>Data Cleaning</vt:lpstr>
      <vt:lpstr>Data Cleaning</vt:lpstr>
      <vt:lpstr>Data Cleaning</vt:lpstr>
      <vt:lpstr>NA Distribution (white is missing)</vt:lpstr>
      <vt:lpstr>NA Correlation</vt:lpstr>
      <vt:lpstr>NA Feature Dropping</vt:lpstr>
      <vt:lpstr>Exploratory Analysis</vt:lpstr>
      <vt:lpstr>Exploratory Analysis</vt:lpstr>
      <vt:lpstr>Exploratory Analysis</vt:lpstr>
      <vt:lpstr>Exploratory Analysis</vt:lpstr>
      <vt:lpstr>AAGE (Age)</vt:lpstr>
      <vt:lpstr>Wage per Hour (AHRSPAY)</vt:lpstr>
      <vt:lpstr>CAPGAIN (Capital Gains)</vt:lpstr>
      <vt:lpstr>CAPLOSS (Capital Loss)</vt:lpstr>
      <vt:lpstr>DIVVAL (Dividends from Stocks)</vt:lpstr>
      <vt:lpstr>NOEMP (num persons worked for employer)</vt:lpstr>
      <vt:lpstr>WKSWORK (weeks worked in year)</vt:lpstr>
      <vt:lpstr>Exploratory Analysis</vt:lpstr>
      <vt:lpstr>Exploratory Analysis</vt:lpstr>
      <vt:lpstr>ADTIND industry code</vt:lpstr>
      <vt:lpstr>ADTOCC occupation code</vt:lpstr>
      <vt:lpstr>AHGA education</vt:lpstr>
      <vt:lpstr>AMARITL marital status</vt:lpstr>
      <vt:lpstr>ARACE race</vt:lpstr>
      <vt:lpstr>AREORGN  Hispanic Origin</vt:lpstr>
      <vt:lpstr>ASEX sex</vt:lpstr>
      <vt:lpstr>AWKSTAT full or part time employment stat</vt:lpstr>
      <vt:lpstr>FILESTAT tax filer status</vt:lpstr>
      <vt:lpstr>HHDFMX detailed household and family stat</vt:lpstr>
      <vt:lpstr>HHDREL detailed household summary in household</vt:lpstr>
      <vt:lpstr>PEFNTVTY country of birth father</vt:lpstr>
      <vt:lpstr>PEMNTVTY country of birth mother</vt:lpstr>
      <vt:lpstr>PENATVTY country of birth self</vt:lpstr>
      <vt:lpstr>PRCITSHP citizenship</vt:lpstr>
      <vt:lpstr>SEOTR own business or self employed</vt:lpstr>
      <vt:lpstr>VETYN Veteran’s benefits</vt:lpstr>
      <vt:lpstr>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Andrew Graham</cp:lastModifiedBy>
  <cp:revision>82</cp:revision>
  <dcterms:created xsi:type="dcterms:W3CDTF">2018-10-30T16:41:44Z</dcterms:created>
  <dcterms:modified xsi:type="dcterms:W3CDTF">2022-10-04T05:41:41Z</dcterms:modified>
</cp:coreProperties>
</file>