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82" r:id="rId3"/>
    <p:sldId id="274" r:id="rId4"/>
    <p:sldId id="292" r:id="rId5"/>
    <p:sldId id="335" r:id="rId6"/>
    <p:sldId id="296" r:id="rId7"/>
    <p:sldId id="297" r:id="rId8"/>
    <p:sldId id="336" r:id="rId9"/>
    <p:sldId id="281" r:id="rId10"/>
    <p:sldId id="298" r:id="rId11"/>
    <p:sldId id="284" r:id="rId12"/>
    <p:sldId id="275" r:id="rId13"/>
    <p:sldId id="332" r:id="rId14"/>
    <p:sldId id="334" r:id="rId15"/>
    <p:sldId id="3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115" d="100"/>
          <a:sy n="11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Income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5170" y="3826565"/>
            <a:ext cx="8696154" cy="1633956"/>
          </a:xfrm>
        </p:spPr>
        <p:txBody>
          <a:bodyPr>
            <a:normAutofit/>
          </a:bodyPr>
          <a:lstStyle/>
          <a:p>
            <a:r>
              <a:rPr lang="en-US" dirty="0"/>
              <a:t>Data Cleaning and Predictive Modeling</a:t>
            </a:r>
          </a:p>
          <a:p>
            <a:r>
              <a:rPr lang="en-US" dirty="0"/>
              <a:t>Andrew Graham – 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42F6-62B8-7C84-5669-F7563F77326B}"/>
              </a:ext>
            </a:extLst>
          </p:cNvPr>
          <p:cNvSpPr txBox="1"/>
          <p:nvPr/>
        </p:nvSpPr>
        <p:spPr>
          <a:xfrm>
            <a:off x="7148945" y="2359358"/>
            <a:ext cx="4358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correlations between most of the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NOEMP and WKSWORK have high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understandable as someone who has employees likely works a higher amount of weeks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8A1A8-D2A6-2A4F-4B55-8C6FF499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1" y="2019299"/>
            <a:ext cx="5413106" cy="40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features can be left as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features with larger number of categories can have them consolidated as many categories only show &lt;50k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 of organ for mother, father, and self may consider changing to USA not USA if performance looks to be </a:t>
            </a:r>
            <a:r>
              <a:rPr lang="en-US" dirty="0" err="1"/>
              <a:t>ian</a:t>
            </a:r>
            <a:r>
              <a:rPr lang="en-US" dirty="0"/>
              <a:t>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Year could possibly be deleted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Education should be updated to Ordinal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Nominal Features Summary</a:t>
            </a:r>
          </a:p>
        </p:txBody>
      </p:sp>
    </p:spTree>
    <p:extLst>
      <p:ext uri="{BB962C8B-B14F-4D97-AF65-F5344CB8AC3E}">
        <p14:creationId xmlns:p14="http://schemas.microsoft.com/office/powerpoint/2010/main" val="319936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1339" y="1803494"/>
            <a:ext cx="6475614" cy="22666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 Test split 80:20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was given by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was converted into ordinal, numerical, and nominal features converted into 1 hot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scaled using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Test Train Split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A0EEB02-AA2A-5086-775E-4BE546717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006964-59C9-3334-FE0D-BD8CB967C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8218" y="3429000"/>
            <a:ext cx="2992582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5A707-5CE5-B14C-60F9-99E82A5F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" y="1888569"/>
            <a:ext cx="530616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Logistic Regression, Random Forest,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A0EEB02-AA2A-5086-775E-4BE546717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006964-59C9-3334-FE0D-BD8CB967C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8218" y="3429000"/>
            <a:ext cx="2992582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686C0-B43C-448B-9F11-83E83692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4" y="3352800"/>
            <a:ext cx="5348380" cy="16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304D-E54C-685B-E704-325AFB35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4" y="1723803"/>
            <a:ext cx="6601746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40E11-FD45-7A59-E556-9F12BC4A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32" y="1700422"/>
            <a:ext cx="3048425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1FF5B-8304-FEC1-7F4B-E8C703DCA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731" y="3438570"/>
            <a:ext cx="3048425" cy="1552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5AA649-60E6-7262-FC8B-AD7DE4D2E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4" y="4991362"/>
            <a:ext cx="5721626" cy="1853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6242E9-5267-F854-10E6-109B6DFA3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783" y="5129087"/>
            <a:ext cx="301032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6B6-2B62-13B9-3D60-1F08E577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EBADB-2E2B-9F9E-5CD2-97973819FB4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87999-3C1E-9AEC-8129-4E720678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7425" y="2070938"/>
            <a:ext cx="4930025" cy="4079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Important Feature for both Models: AHGA (Education)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Education increases by 1 odds of an income &gt;50k increase be 73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Education increases by 1 odds of an income &gt;50k increase be 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A4C76-EE92-94B8-4BAE-EF0347EA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6" y="1786362"/>
            <a:ext cx="5144218" cy="2324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53E51-13B3-F4DE-DD87-0F9BEE10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6" y="4211967"/>
            <a:ext cx="508706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6B6-2B62-13B9-3D60-1F08E577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87999-3C1E-9AEC-8129-4E720678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153" y="2070938"/>
            <a:ext cx="10333297" cy="4079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Performed the best on the test set with 93.6%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and Train set Accuracy were </a:t>
            </a:r>
            <a:r>
              <a:rPr lang="en-US" dirty="0" err="1"/>
              <a:t>dimilar</a:t>
            </a:r>
            <a:r>
              <a:rPr lang="en-US" dirty="0"/>
              <a:t>, so did not suffer from Over/Under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F1 score low, so mostly guessed with the majority result (income&lt;50k)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best model to move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605" y="1863120"/>
            <a:ext cx="11449591" cy="4079696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</a:p>
          <a:p>
            <a:r>
              <a:rPr lang="en-US" dirty="0"/>
              <a:t>The purpose of this data is to create a prediction model to determine the income of an individual based on given census data.  The goal of this data has been binned into having a salary of &gt; 50k and &lt; 50k.  The data is from the US census bureau.  Logistic Regression, Random Forest and </a:t>
            </a:r>
            <a:r>
              <a:rPr lang="en-US" dirty="0" err="1"/>
              <a:t>XGBoost</a:t>
            </a:r>
            <a:r>
              <a:rPr lang="en-US" dirty="0"/>
              <a:t> modeling will be Evaluated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Summary and Goals</a:t>
            </a:r>
          </a:p>
        </p:txBody>
      </p:sp>
    </p:spTree>
    <p:extLst>
      <p:ext uri="{BB962C8B-B14F-4D97-AF65-F5344CB8AC3E}">
        <p14:creationId xmlns:p14="http://schemas.microsoft.com/office/powerpoint/2010/main" val="28366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Files were provided containing data split into training and testing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meta file was provided containing column information, such as: name, description, and types (nominal/continuous)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file contained a few tables which were combined using a fuzzy matching algorithm and then the resulting information allowed the data to be labeled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meta document also contained the unique values from the data which was used to assist in data cleaning efforts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Instructions were given in the document to drop a column (Instance Weight), so those instructions were followed.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consist of 41features (40 input and 1 output) with 299,285 records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Data Overview - Meta</a:t>
            </a:r>
          </a:p>
        </p:txBody>
      </p:sp>
    </p:spTree>
    <p:extLst>
      <p:ext uri="{BB962C8B-B14F-4D97-AF65-F5344CB8AC3E}">
        <p14:creationId xmlns:p14="http://schemas.microsoft.com/office/powerpoint/2010/main" val="79488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40 Input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7 numerical/continuous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33 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7 continuous feature did not have missing data although a majority had 0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 nominal features had complete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 features were incomplete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14 features were dropped for having over 30% missing data that could not be imputed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6% of the data was dropped for having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Target(Salary) is unbalance with more than 90% in the &lt;50k 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Data Overview </a:t>
            </a:r>
          </a:p>
        </p:txBody>
      </p:sp>
    </p:spTree>
    <p:extLst>
      <p:ext uri="{BB962C8B-B14F-4D97-AF65-F5344CB8AC3E}">
        <p14:creationId xmlns:p14="http://schemas.microsoft.com/office/powerpoint/2010/main" val="412443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387" y="1896083"/>
            <a:ext cx="4316689" cy="372332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misspellings or formatting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duplicates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NAs for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7337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16% rows with 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Randomly Distributed between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NAs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37,561 Data Points Remaining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387E4-DB2D-389D-AF83-821396D5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81" y="1600042"/>
            <a:ext cx="3931891" cy="2525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2179D-2C78-8DCC-D1E7-5278A979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93" y="4113331"/>
            <a:ext cx="3753180" cy="269910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61BCE2-B8EB-055D-553C-B608AF911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7750"/>
              </p:ext>
            </p:extLst>
          </p:nvPr>
        </p:nvGraphicFramePr>
        <p:xfrm>
          <a:off x="-120915" y="2004224"/>
          <a:ext cx="3204936" cy="3963456"/>
        </p:xfrm>
        <a:graphic>
          <a:graphicData uri="http://schemas.openxmlformats.org/drawingml/2006/table">
            <a:tbl>
              <a:tblPr/>
              <a:tblGrid>
                <a:gridCol w="1068312">
                  <a:extLst>
                    <a:ext uri="{9D8B030D-6E8A-4147-A177-3AD203B41FA5}">
                      <a16:colId xmlns:a16="http://schemas.microsoft.com/office/drawing/2014/main" val="3423163144"/>
                    </a:ext>
                  </a:extLst>
                </a:gridCol>
                <a:gridCol w="1068312">
                  <a:extLst>
                    <a:ext uri="{9D8B030D-6E8A-4147-A177-3AD203B41FA5}">
                      <a16:colId xmlns:a16="http://schemas.microsoft.com/office/drawing/2014/main" val="3810287123"/>
                    </a:ext>
                  </a:extLst>
                </a:gridCol>
                <a:gridCol w="1068312">
                  <a:extLst>
                    <a:ext uri="{9D8B030D-6E8A-4147-A177-3AD203B41FA5}">
                      <a16:colId xmlns:a16="http://schemas.microsoft.com/office/drawing/2014/main" val="2031853854"/>
                    </a:ext>
                  </a:extLst>
                </a:gridCol>
              </a:tblGrid>
              <a:tr h="195526">
                <a:tc>
                  <a:txBody>
                    <a:bodyPr/>
                    <a:lstStyle/>
                    <a:p>
                      <a:pPr algn="r" fontAlgn="ctr"/>
                      <a:endParaRPr lang="en-US" sz="1100" dirty="0">
                        <a:effectLst/>
                      </a:endParaRP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number_missing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percent_missing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6249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state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188803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votetrump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12037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age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32578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female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05312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collegeed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75265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racef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854215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famincr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4717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10.506036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25485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ideo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1501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3.343133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3337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pid7na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611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1.360862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59424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bornagain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22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0.049000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94408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religimp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0.044545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11832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churchatd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322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0.717181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4394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prayerfreq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904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2.013453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599725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angryracism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47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0.104682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436436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whiteadv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52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0.115818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98018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fearraces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100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0.222727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35"/>
                  </a:ext>
                </a:extLst>
              </a:tr>
              <a:tr h="1955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racerare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86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0.191545</a:t>
                      </a:r>
                    </a:p>
                  </a:txBody>
                  <a:tcPr marL="52552" marR="52552" marT="26276" marB="26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7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8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1495-38DC-4531-8AB2-B2056105EFD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NA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DFC34-3DD5-39D2-A827-60692D76291D}"/>
              </a:ext>
            </a:extLst>
          </p:cNvPr>
          <p:cNvSpPr txBox="1"/>
          <p:nvPr/>
        </p:nvSpPr>
        <p:spPr>
          <a:xfrm>
            <a:off x="7818119" y="1762297"/>
            <a:ext cx="412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 and the prior </a:t>
            </a:r>
            <a:r>
              <a:rPr lang="en-US" dirty="0" err="1"/>
              <a:t>chartwe</a:t>
            </a:r>
            <a:r>
              <a:rPr lang="en-US" dirty="0"/>
              <a:t> see that most columns look to be MCAR/MAR with the following exceptions...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-AMJOCC and AMJIND (Major Industry Code and Major Occupation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as they seem to be referencing the same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-GRINREG and GRINST (region and state of previous residence)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as one is dependent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-MIGMTR1,MIGMTR3,MIGMTR4 (Migration code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-PEFNTVTY and PEMNTVTY (Birth pace of Parents)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0BAFF-6575-54DD-B1A9-866319FE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3" y="2000047"/>
            <a:ext cx="6278405" cy="41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3B26-4E38-E5AC-4B71-44C5737DFC4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NA Feature Dropping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1BC40-A095-6AB6-1A68-AA7CC0C127A5}"/>
              </a:ext>
            </a:extLst>
          </p:cNvPr>
          <p:cNvSpPr txBox="1"/>
          <p:nvPr/>
        </p:nvSpPr>
        <p:spPr>
          <a:xfrm>
            <a:off x="314006" y="1706621"/>
            <a:ext cx="502722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Since the missingness looks to be random and  using a threshold of 30%.  The following features should be dropped:</a:t>
            </a:r>
          </a:p>
          <a:p>
            <a:r>
              <a:rPr lang="en-US" sz="1600" dirty="0"/>
              <a:t>-  Feature  		# Missing	Missingness</a:t>
            </a:r>
          </a:p>
          <a:p>
            <a:r>
              <a:rPr lang="en-US" sz="1600" dirty="0"/>
              <a:t>- AMJIND		84080	0.362789 </a:t>
            </a:r>
          </a:p>
          <a:p>
            <a:r>
              <a:rPr lang="en-US" sz="1600" dirty="0"/>
              <a:t>- ACLSWKR		83508	0.360321</a:t>
            </a:r>
          </a:p>
          <a:p>
            <a:r>
              <a:rPr lang="en-US" sz="1600" dirty="0"/>
              <a:t>- AMJOCC		84080	0.362789</a:t>
            </a:r>
          </a:p>
          <a:p>
            <a:r>
              <a:rPr lang="en-US" sz="1600" dirty="0"/>
              <a:t>- MIGSAME	114346	0.493381</a:t>
            </a:r>
          </a:p>
          <a:p>
            <a:r>
              <a:rPr lang="en-US" sz="1600" dirty="0"/>
              <a:t>- MIGMTR4	114346	0.493381</a:t>
            </a:r>
          </a:p>
          <a:p>
            <a:r>
              <a:rPr lang="en-US" sz="1600" dirty="0"/>
              <a:t>- MIGMTR3	114346	0.493381</a:t>
            </a:r>
          </a:p>
          <a:p>
            <a:r>
              <a:rPr lang="en-US" sz="1600" dirty="0"/>
              <a:t>- MIGMTR1	114346	0.493381</a:t>
            </a:r>
          </a:p>
          <a:p>
            <a:r>
              <a:rPr lang="en-US" sz="1600" dirty="0"/>
              <a:t>- AUNMEM	203225	0.876877</a:t>
            </a:r>
          </a:p>
          <a:p>
            <a:r>
              <a:rPr lang="en-US" sz="1600" dirty="0"/>
              <a:t>- PARENT		203808	0.879392</a:t>
            </a:r>
          </a:p>
          <a:p>
            <a:r>
              <a:rPr lang="en-US" sz="1600" dirty="0"/>
              <a:t>- GRINREG		208751	0.900721</a:t>
            </a:r>
          </a:p>
          <a:p>
            <a:r>
              <a:rPr lang="en-US" sz="1600" dirty="0"/>
              <a:t>- MIGSUN		208751	0.900721</a:t>
            </a:r>
          </a:p>
          <a:p>
            <a:r>
              <a:rPr lang="en-US" sz="1600" dirty="0"/>
              <a:t>- GRINST		209776	0.905143</a:t>
            </a:r>
          </a:p>
          <a:p>
            <a:r>
              <a:rPr lang="en-US" sz="1600" dirty="0"/>
              <a:t>- AHSCOL		215546	0.930040</a:t>
            </a:r>
          </a:p>
          <a:p>
            <a:r>
              <a:rPr lang="en-US" sz="1600" dirty="0"/>
              <a:t>- AUNTYPE		222633	0.960619</a:t>
            </a:r>
          </a:p>
          <a:p>
            <a:r>
              <a:rPr lang="en-US" sz="1600" dirty="0"/>
              <a:t>- VETQVA		228779	0.987138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A4888-5EA8-D5F5-987E-0D451C6FF3B9}"/>
              </a:ext>
            </a:extLst>
          </p:cNvPr>
          <p:cNvSpPr txBox="1"/>
          <p:nvPr/>
        </p:nvSpPr>
        <p:spPr>
          <a:xfrm>
            <a:off x="5307976" y="2277172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following to be kept:</a:t>
            </a:r>
          </a:p>
          <a:p>
            <a:r>
              <a:rPr lang="en-US" sz="1800" dirty="0"/>
              <a:t>- Feature  	# Missing	Missingness</a:t>
            </a:r>
          </a:p>
          <a:p>
            <a:r>
              <a:rPr lang="en-US" dirty="0"/>
              <a:t>- AREORGN	1672	0.007214</a:t>
            </a:r>
          </a:p>
          <a:p>
            <a:r>
              <a:rPr lang="en-US" dirty="0"/>
              <a:t>- PENATVTY	5057	0.021820</a:t>
            </a:r>
          </a:p>
          <a:p>
            <a:r>
              <a:rPr lang="en-US" dirty="0"/>
              <a:t>- PEMNTVTY	8779	0.037880</a:t>
            </a:r>
          </a:p>
          <a:p>
            <a:r>
              <a:rPr lang="en-US" dirty="0"/>
              <a:t>- PEFNTVTY	9690	0.041810</a:t>
            </a:r>
          </a:p>
        </p:txBody>
      </p:sp>
    </p:spTree>
    <p:extLst>
      <p:ext uri="{BB962C8B-B14F-4D97-AF65-F5344CB8AC3E}">
        <p14:creationId xmlns:p14="http://schemas.microsoft.com/office/powerpoint/2010/main" val="282538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Feature is binned at &lt;50k and &gt;50k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was converted to 1 for &gt;50 and 0  for &lt;50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was clean and had no 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A0EEB02-AA2A-5086-775E-4BE546717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006964-59C9-3334-FE0D-BD8CB967C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8218" y="3429000"/>
            <a:ext cx="2992582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5D557-85A8-D805-BDF1-7115247E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0" y="3781033"/>
            <a:ext cx="3876675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D0305-BAA5-0F2E-22DA-D95A718AE6D2}"/>
              </a:ext>
            </a:extLst>
          </p:cNvPr>
          <p:cNvSpPr txBox="1"/>
          <p:nvPr/>
        </p:nvSpPr>
        <p:spPr>
          <a:xfrm>
            <a:off x="4588604" y="3887696"/>
            <a:ext cx="339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variable is highly unbalanced, and this will have to be considered for model creation.</a:t>
            </a:r>
          </a:p>
        </p:txBody>
      </p:sp>
    </p:spTree>
    <p:extLst>
      <p:ext uri="{BB962C8B-B14F-4D97-AF65-F5344CB8AC3E}">
        <p14:creationId xmlns:p14="http://schemas.microsoft.com/office/powerpoint/2010/main" val="25099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A8F2C5-AA6B-60EA-2C57-F41214038E25}"/>
              </a:ext>
            </a:extLst>
          </p:cNvPr>
          <p:cNvGraphicFramePr>
            <a:graphicFrameLocks noGrp="1"/>
          </p:cNvGraphicFramePr>
          <p:nvPr/>
        </p:nvGraphicFramePr>
        <p:xfrm>
          <a:off x="374606" y="2216854"/>
          <a:ext cx="6536832" cy="3761856"/>
        </p:xfrm>
        <a:graphic>
          <a:graphicData uri="http://schemas.openxmlformats.org/drawingml/2006/table">
            <a:tbl>
              <a:tblPr/>
              <a:tblGrid>
                <a:gridCol w="817104">
                  <a:extLst>
                    <a:ext uri="{9D8B030D-6E8A-4147-A177-3AD203B41FA5}">
                      <a16:colId xmlns:a16="http://schemas.microsoft.com/office/drawing/2014/main" val="22771551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838336066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1490022103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3100638674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2701556381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2421515934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1349249372"/>
                    </a:ext>
                  </a:extLst>
                </a:gridCol>
                <a:gridCol w="817104">
                  <a:extLst>
                    <a:ext uri="{9D8B030D-6E8A-4147-A177-3AD203B41FA5}">
                      <a16:colId xmlns:a16="http://schemas.microsoft.com/office/drawing/2014/main" val="3877432940"/>
                    </a:ext>
                  </a:extLst>
                </a:gridCol>
              </a:tblGrid>
              <a:tr h="122533">
                <a:tc>
                  <a:txBody>
                    <a:bodyPr/>
                    <a:lstStyle/>
                    <a:p>
                      <a:pPr algn="r" fontAlgn="ctr"/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mean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median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max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var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std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skew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76326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AAGE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34.538998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33.0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4.981140e+02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22.318468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0.372785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758900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AHRSPAY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55.105027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9999.0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7.471515e+04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273.340729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8.878780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188479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CAPGAIN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431.742176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99999.0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2.181608e+07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4670.768536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19.090569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0057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CAPLOSS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36.849010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4608.0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7.278652e+04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269.789771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7.685924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11344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DIVVAL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195.851259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99999.0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3.755251e+06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1937.847082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27.144287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64374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NOEMP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1.956172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5.592548e+00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2.364857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0.752317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507204"/>
                  </a:ext>
                </a:extLst>
              </a:tr>
              <a:tr h="2184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>
                          <a:effectLst/>
                        </a:rPr>
                        <a:t>WKSWORK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23.178375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52.0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5.955560e+02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24.404016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0.210018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3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6B42F6-62B8-7C84-5669-F7563F77326B}"/>
              </a:ext>
            </a:extLst>
          </p:cNvPr>
          <p:cNvSpPr txBox="1"/>
          <p:nvPr/>
        </p:nvSpPr>
        <p:spPr>
          <a:xfrm>
            <a:off x="7148945" y="2359358"/>
            <a:ext cx="4358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continuous numerical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AHRSPAY (Wage per hour), CAPGAIN, CAPLOSS, and DIVAL are all highly right skewed.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AHRSPAY, CAPGAIN and DIVAL all have ceiling of 9999</a:t>
            </a:r>
          </a:p>
        </p:txBody>
      </p:sp>
    </p:spTree>
    <p:extLst>
      <p:ext uri="{BB962C8B-B14F-4D97-AF65-F5344CB8AC3E}">
        <p14:creationId xmlns:p14="http://schemas.microsoft.com/office/powerpoint/2010/main" val="11592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1037</Words>
  <Application>Microsoft Office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Futura Md BT</vt:lpstr>
      <vt:lpstr>Office Theme</vt:lpstr>
      <vt:lpstr>Census Income Study</vt:lpstr>
      <vt:lpstr>Overview</vt:lpstr>
      <vt:lpstr>Overview</vt:lpstr>
      <vt:lpstr>Overview</vt:lpstr>
      <vt:lpstr>Overview</vt:lpstr>
      <vt:lpstr>EDA</vt:lpstr>
      <vt:lpstr>EDA</vt:lpstr>
      <vt:lpstr>EDA</vt:lpstr>
      <vt:lpstr>EDA</vt:lpstr>
      <vt:lpstr>EDA</vt:lpstr>
      <vt:lpstr>EDA</vt:lpstr>
      <vt:lpstr>Model Evaluation</vt:lpstr>
      <vt:lpstr>Model Evaluation</vt:lpstr>
      <vt:lpstr>Important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Andrew Graham</cp:lastModifiedBy>
  <cp:revision>90</cp:revision>
  <dcterms:created xsi:type="dcterms:W3CDTF">2018-10-30T16:41:44Z</dcterms:created>
  <dcterms:modified xsi:type="dcterms:W3CDTF">2022-11-21T18:25:39Z</dcterms:modified>
</cp:coreProperties>
</file>