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8" r:id="rId2"/>
    <p:sldId id="282" r:id="rId3"/>
    <p:sldId id="336" r:id="rId4"/>
    <p:sldId id="274" r:id="rId5"/>
    <p:sldId id="335" r:id="rId6"/>
    <p:sldId id="277" r:id="rId7"/>
    <p:sldId id="326" r:id="rId8"/>
    <p:sldId id="327" r:id="rId9"/>
    <p:sldId id="328" r:id="rId10"/>
    <p:sldId id="330" r:id="rId11"/>
    <p:sldId id="329" r:id="rId12"/>
    <p:sldId id="275" r:id="rId13"/>
    <p:sldId id="331" r:id="rId14"/>
    <p:sldId id="332" r:id="rId15"/>
    <p:sldId id="33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152D"/>
    <a:srgbClr val="000000"/>
    <a:srgbClr val="A09469"/>
    <a:srgbClr val="6D1226"/>
    <a:srgbClr val="0056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p:restoredTop sz="87619"/>
  </p:normalViewPr>
  <p:slideViewPr>
    <p:cSldViewPr snapToGrid="0" snapToObjects="1">
      <p:cViewPr varScale="1">
        <p:scale>
          <a:sx n="139" d="100"/>
          <a:sy n="139" d="100"/>
        </p:scale>
        <p:origin x="3276" y="12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9C1D7-0031-1541-AA63-7FAEC1216BBD}" type="datetimeFigureOut">
              <a:rPr lang="en-US" smtClean="0"/>
              <a:t>11/14/2022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D270A4-E417-1544-8D83-51C2B4F7CE0F}" type="slidenum">
              <a:rPr lang="en-US" smtClean="0"/>
              <a:t>‹#›</a:t>
            </a:fld>
            <a:endParaRPr lang="en-US" dirty="0"/>
          </a:p>
        </p:txBody>
      </p:sp>
    </p:spTree>
    <p:extLst>
      <p:ext uri="{BB962C8B-B14F-4D97-AF65-F5344CB8AC3E}">
        <p14:creationId xmlns:p14="http://schemas.microsoft.com/office/powerpoint/2010/main" val="322689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7F751160-9852-4E8C-A26C-7A02F88E981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50C37B5-7AC4-F44D-A217-0871F48961C8}"/>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pic>
        <p:nvPicPr>
          <p:cNvPr id="5" name="Picture 4" descr="Text&#10;&#10;Description automatically generated">
            <a:extLst>
              <a:ext uri="{FF2B5EF4-FFF2-40B4-BE49-F238E27FC236}">
                <a16:creationId xmlns:a16="http://schemas.microsoft.com/office/drawing/2014/main" id="{AD33D963-15D9-4543-A581-389B05FF63EB}"/>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6" name="Text Placeholder 2">
            <a:extLst>
              <a:ext uri="{FF2B5EF4-FFF2-40B4-BE49-F238E27FC236}">
                <a16:creationId xmlns:a16="http://schemas.microsoft.com/office/drawing/2014/main" id="{80F5154A-9044-DF4B-B8FF-1C5D302E3ED4}"/>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56009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443658"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711929"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F1816581-7862-284C-963A-CF2F4F4A057F}"/>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1E43913A-74E9-7F4A-921F-3E1C939042CC}"/>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990C581C-A8E3-8A44-BECC-20F4ABC1FC92}"/>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2435340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10515600"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0774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6096000"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814750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4775200"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235717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443658"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711929"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243348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1063552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8" name="Picture 7" descr="Text&#10;&#10;Description automatically generated">
            <a:extLst>
              <a:ext uri="{FF2B5EF4-FFF2-40B4-BE49-F238E27FC236}">
                <a16:creationId xmlns:a16="http://schemas.microsoft.com/office/drawing/2014/main" id="{144B94B8-50CE-5748-A280-92E0EB948C31}"/>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1958187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525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6223000" y="1672180"/>
            <a:ext cx="525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2245113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3974371" cy="4078224"/>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4953000" y="1672180"/>
            <a:ext cx="652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3390944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505700" y="1672180"/>
            <a:ext cx="3974371" cy="4078224"/>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711928" y="1672180"/>
            <a:ext cx="652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74100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751160-9852-4E8C-A26C-7A02F88E9814}"/>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descr="Text&#10;&#10;Description automatically generated">
            <a:extLst>
              <a:ext uri="{FF2B5EF4-FFF2-40B4-BE49-F238E27FC236}">
                <a16:creationId xmlns:a16="http://schemas.microsoft.com/office/drawing/2014/main" id="{CEDBC174-C5E7-B143-BBA6-585D85F42682}"/>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8" name="Title 1">
            <a:extLst>
              <a:ext uri="{FF2B5EF4-FFF2-40B4-BE49-F238E27FC236}">
                <a16:creationId xmlns:a16="http://schemas.microsoft.com/office/drawing/2014/main" id="{6A62C598-84C1-1A42-BBA8-D969BE51B88A}"/>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sp>
        <p:nvSpPr>
          <p:cNvPr id="6" name="Text Placeholder 2">
            <a:extLst>
              <a:ext uri="{FF2B5EF4-FFF2-40B4-BE49-F238E27FC236}">
                <a16:creationId xmlns:a16="http://schemas.microsoft.com/office/drawing/2014/main" id="{B2DDF048-556E-C743-A4C4-D61CAC27E268}"/>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155732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751160-9852-4E8C-A26C-7A02F88E9814}"/>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descr="Text&#10;&#10;Description automatically generated">
            <a:extLst>
              <a:ext uri="{FF2B5EF4-FFF2-40B4-BE49-F238E27FC236}">
                <a16:creationId xmlns:a16="http://schemas.microsoft.com/office/drawing/2014/main" id="{614ED9AA-29C2-4142-901F-E88930808718}"/>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6" name="Title 1">
            <a:extLst>
              <a:ext uri="{FF2B5EF4-FFF2-40B4-BE49-F238E27FC236}">
                <a16:creationId xmlns:a16="http://schemas.microsoft.com/office/drawing/2014/main" id="{81812B43-F6FC-494D-B237-4FF0DFAE1B49}"/>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sp>
        <p:nvSpPr>
          <p:cNvPr id="7" name="Text Placeholder 2">
            <a:extLst>
              <a:ext uri="{FF2B5EF4-FFF2-40B4-BE49-F238E27FC236}">
                <a16:creationId xmlns:a16="http://schemas.microsoft.com/office/drawing/2014/main" id="{56CEBC00-305F-E14C-BF15-289C865726E1}"/>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72810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5" name="Picture 14" descr="Text&#10;&#10;Description automatically generated">
            <a:extLst>
              <a:ext uri="{FF2B5EF4-FFF2-40B4-BE49-F238E27FC236}">
                <a16:creationId xmlns:a16="http://schemas.microsoft.com/office/drawing/2014/main" id="{BF54AC58-42CE-A24D-BF72-E39076936076}"/>
              </a:ext>
            </a:extLst>
          </p:cNvPr>
          <p:cNvPicPr>
            <a:picLocks noChangeAspect="1"/>
          </p:cNvPicPr>
          <p:nvPr userDrawn="1"/>
        </p:nvPicPr>
        <p:blipFill>
          <a:blip r:embed="rId2"/>
          <a:stretch>
            <a:fillRect/>
          </a:stretch>
        </p:blipFill>
        <p:spPr>
          <a:xfrm>
            <a:off x="9709150" y="6004253"/>
            <a:ext cx="2377440" cy="730739"/>
          </a:xfrm>
          <a:prstGeom prst="rect">
            <a:avLst/>
          </a:prstGeom>
        </p:spPr>
      </p:pic>
      <p:sp>
        <p:nvSpPr>
          <p:cNvPr id="11" name="Title 1">
            <a:extLst>
              <a:ext uri="{FF2B5EF4-FFF2-40B4-BE49-F238E27FC236}">
                <a16:creationId xmlns:a16="http://schemas.microsoft.com/office/drawing/2014/main" id="{F945F5F9-5630-7147-86BE-87D7CC9718AE}"/>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12" name="Content Placeholder 2">
            <a:extLst>
              <a:ext uri="{FF2B5EF4-FFF2-40B4-BE49-F238E27FC236}">
                <a16:creationId xmlns:a16="http://schemas.microsoft.com/office/drawing/2014/main" id="{F7F28ED9-5B5B-8F48-B563-B45CB0B56CC8}"/>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A picture containing clock&#10;&#10;Description automatically generated">
            <a:extLst>
              <a:ext uri="{FF2B5EF4-FFF2-40B4-BE49-F238E27FC236}">
                <a16:creationId xmlns:a16="http://schemas.microsoft.com/office/drawing/2014/main" id="{3ECBBCF2-D47A-45FA-87CE-02D51A341F07}"/>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2863"/>
          <a:stretch/>
        </p:blipFill>
        <p:spPr>
          <a:xfrm flipH="1">
            <a:off x="0" y="0"/>
            <a:ext cx="3536830" cy="6858000"/>
          </a:xfrm>
          <a:prstGeom prst="rect">
            <a:avLst/>
          </a:prstGeom>
        </p:spPr>
      </p:pic>
    </p:spTree>
    <p:extLst>
      <p:ext uri="{BB962C8B-B14F-4D97-AF65-F5344CB8AC3E}">
        <p14:creationId xmlns:p14="http://schemas.microsoft.com/office/powerpoint/2010/main" val="2344123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descr="Text&#10;&#10;Description automatically generated">
            <a:extLst>
              <a:ext uri="{FF2B5EF4-FFF2-40B4-BE49-F238E27FC236}">
                <a16:creationId xmlns:a16="http://schemas.microsoft.com/office/drawing/2014/main" id="{9DA22979-1A8E-6349-AF08-C3C474E4799D}"/>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10" name="Picture 9">
            <a:extLst>
              <a:ext uri="{FF2B5EF4-FFF2-40B4-BE49-F238E27FC236}">
                <a16:creationId xmlns:a16="http://schemas.microsoft.com/office/drawing/2014/main" id="{5592D1F7-DEEE-476A-92F4-3B1DA7E92C0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3179" r="1"/>
          <a:stretch/>
        </p:blipFill>
        <p:spPr>
          <a:xfrm flipH="1">
            <a:off x="-2" y="0"/>
            <a:ext cx="3536831" cy="6840387"/>
          </a:xfrm>
          <a:prstGeom prst="rect">
            <a:avLst/>
          </a:prstGeom>
        </p:spPr>
      </p:pic>
      <p:sp>
        <p:nvSpPr>
          <p:cNvPr id="13" name="Title 1">
            <a:extLst>
              <a:ext uri="{FF2B5EF4-FFF2-40B4-BE49-F238E27FC236}">
                <a16:creationId xmlns:a16="http://schemas.microsoft.com/office/drawing/2014/main" id="{15BFE968-7A96-4E6C-AAC8-36DA7023170F}"/>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14" name="Content Placeholder 2">
            <a:extLst>
              <a:ext uri="{FF2B5EF4-FFF2-40B4-BE49-F238E27FC236}">
                <a16:creationId xmlns:a16="http://schemas.microsoft.com/office/drawing/2014/main" id="{06BACF67-CC26-46A2-9344-3C1E5501F924}"/>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7666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2" name="Picture 11" descr="Text&#10;&#10;Description automatically generated">
            <a:extLst>
              <a:ext uri="{FF2B5EF4-FFF2-40B4-BE49-F238E27FC236}">
                <a16:creationId xmlns:a16="http://schemas.microsoft.com/office/drawing/2014/main" id="{24DD806C-4495-1046-8B36-F6FEC0A887F1}"/>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7" name="Picture 6">
            <a:extLst>
              <a:ext uri="{FF2B5EF4-FFF2-40B4-BE49-F238E27FC236}">
                <a16:creationId xmlns:a16="http://schemas.microsoft.com/office/drawing/2014/main" id="{C848947F-6037-4CD1-AE36-4D456D82E8B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5857" t="6176"/>
          <a:stretch/>
        </p:blipFill>
        <p:spPr>
          <a:xfrm flipH="1">
            <a:off x="-10574" y="-11602"/>
            <a:ext cx="3547404" cy="6878407"/>
          </a:xfrm>
          <a:prstGeom prst="rect">
            <a:avLst/>
          </a:prstGeom>
        </p:spPr>
      </p:pic>
      <p:sp>
        <p:nvSpPr>
          <p:cNvPr id="8" name="Title 1">
            <a:extLst>
              <a:ext uri="{FF2B5EF4-FFF2-40B4-BE49-F238E27FC236}">
                <a16:creationId xmlns:a16="http://schemas.microsoft.com/office/drawing/2014/main" id="{C0AEF51A-9282-4815-A9AF-1E063552BBB1}"/>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9" name="Content Placeholder 2">
            <a:extLst>
              <a:ext uri="{FF2B5EF4-FFF2-40B4-BE49-F238E27FC236}">
                <a16:creationId xmlns:a16="http://schemas.microsoft.com/office/drawing/2014/main" id="{B49D134A-989C-4E37-BE4A-09ED2CF7EBF1}"/>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8129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8DE13AE3-3346-F543-8AFF-3AA1BC327641}"/>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1063552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4" name="Straight Connector 3">
            <a:extLst>
              <a:ext uri="{FF2B5EF4-FFF2-40B4-BE49-F238E27FC236}">
                <a16:creationId xmlns:a16="http://schemas.microsoft.com/office/drawing/2014/main" id="{268770AA-7D93-5B41-A6EE-713E506C47C4}"/>
              </a:ext>
            </a:extLst>
          </p:cNvPr>
          <p:cNvCxnSpPr/>
          <p:nvPr userDrawn="1"/>
        </p:nvCxnSpPr>
        <p:spPr>
          <a:xfrm>
            <a:off x="711929" y="914400"/>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A0F0B8C-9687-8F41-A302-0149477B4AE6}"/>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EEE6E6CA-A5F2-7549-8D34-C58A164F760D}"/>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320345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6096000"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9B1C1BE7-90C6-9448-BD0B-1F67AC4A60DF}"/>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AAC3B5A0-4B52-064F-9674-BD1D2C143C5F}"/>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248810AE-29EC-4746-B893-0EC3F6D7812B}"/>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392768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4775200"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2A46B18E-B6AF-BD45-A0DB-B19AA21B27EA}"/>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D5DC5295-1258-A048-BB61-14921DC5C547}"/>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CF2D8E8B-9995-0C49-8F7B-ABD63E7FFE6A}"/>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2169269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56181-A5EB-3540-AB14-99CF88D64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3711E9-2DCA-F24F-BD08-CFE2B5B43D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89FA1-7218-D845-861A-97DC4AAB41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6965C-165C-764D-B490-A5796C92088F}" type="datetimeFigureOut">
              <a:rPr lang="en-US" smtClean="0"/>
              <a:t>11/14/2022</a:t>
            </a:fld>
            <a:endParaRPr lang="en-US" dirty="0"/>
          </a:p>
        </p:txBody>
      </p:sp>
      <p:sp>
        <p:nvSpPr>
          <p:cNvPr id="5" name="Footer Placeholder 4">
            <a:extLst>
              <a:ext uri="{FF2B5EF4-FFF2-40B4-BE49-F238E27FC236}">
                <a16:creationId xmlns:a16="http://schemas.microsoft.com/office/drawing/2014/main" id="{6EFDF2A5-43F3-6441-A712-F46CC85A8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4277481-3A1D-994D-92B3-85C661383C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A50B0-441B-AA41-BD39-845889539530}" type="slidenum">
              <a:rPr lang="en-US" smtClean="0"/>
              <a:t>‹#›</a:t>
            </a:fld>
            <a:endParaRPr lang="en-US" dirty="0"/>
          </a:p>
        </p:txBody>
      </p:sp>
    </p:spTree>
    <p:extLst>
      <p:ext uri="{BB962C8B-B14F-4D97-AF65-F5344CB8AC3E}">
        <p14:creationId xmlns:p14="http://schemas.microsoft.com/office/powerpoint/2010/main" val="3871284843"/>
      </p:ext>
    </p:extLst>
  </p:cSld>
  <p:clrMap bg1="lt1" tx1="dk1" bg2="lt2" tx2="dk2" accent1="accent1" accent2="accent2" accent3="accent3" accent4="accent4" accent5="accent5" accent6="accent6" hlink="hlink" folHlink="folHlink"/>
  <p:sldLayoutIdLst>
    <p:sldLayoutId id="2147483652" r:id="rId1"/>
    <p:sldLayoutId id="2147483661" r:id="rId2"/>
    <p:sldLayoutId id="2147483662" r:id="rId3"/>
    <p:sldLayoutId id="2147483649" r:id="rId4"/>
    <p:sldLayoutId id="2147483650" r:id="rId5"/>
    <p:sldLayoutId id="2147483660" r:id="rId6"/>
    <p:sldLayoutId id="2147483651" r:id="rId7"/>
    <p:sldLayoutId id="2147483671" r:id="rId8"/>
    <p:sldLayoutId id="2147483672" r:id="rId9"/>
    <p:sldLayoutId id="2147483673" r:id="rId10"/>
    <p:sldLayoutId id="2147483664" r:id="rId11"/>
    <p:sldLayoutId id="2147483670" r:id="rId12"/>
    <p:sldLayoutId id="2147483666" r:id="rId13"/>
    <p:sldLayoutId id="2147483667" r:id="rId14"/>
    <p:sldLayoutId id="2147483663" r:id="rId15"/>
    <p:sldLayoutId id="2147483665" r:id="rId16"/>
    <p:sldLayoutId id="2147483668" r:id="rId17"/>
    <p:sldLayoutId id="2147483669"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E2C9-3368-C84F-8395-DE14830C8966}"/>
              </a:ext>
            </a:extLst>
          </p:cNvPr>
          <p:cNvSpPr>
            <a:spLocks noGrp="1"/>
          </p:cNvSpPr>
          <p:nvPr>
            <p:ph type="title"/>
          </p:nvPr>
        </p:nvSpPr>
        <p:spPr/>
        <p:txBody>
          <a:bodyPr/>
          <a:lstStyle/>
          <a:p>
            <a:r>
              <a:rPr lang="en-US" dirty="0"/>
              <a:t>2016 Trump Voter Survey</a:t>
            </a:r>
          </a:p>
        </p:txBody>
      </p:sp>
      <p:sp>
        <p:nvSpPr>
          <p:cNvPr id="3" name="Text Placeholder 2">
            <a:extLst>
              <a:ext uri="{FF2B5EF4-FFF2-40B4-BE49-F238E27FC236}">
                <a16:creationId xmlns:a16="http://schemas.microsoft.com/office/drawing/2014/main" id="{2E3C3A30-63C0-3849-96CD-D1F804055839}"/>
              </a:ext>
            </a:extLst>
          </p:cNvPr>
          <p:cNvSpPr>
            <a:spLocks noGrp="1"/>
          </p:cNvSpPr>
          <p:nvPr>
            <p:ph type="body" idx="11"/>
          </p:nvPr>
        </p:nvSpPr>
        <p:spPr/>
        <p:txBody>
          <a:bodyPr/>
          <a:lstStyle/>
          <a:p>
            <a:r>
              <a:rPr lang="en-US" dirty="0"/>
              <a:t>Predictive Model Selection</a:t>
            </a:r>
          </a:p>
          <a:p>
            <a:r>
              <a:rPr lang="en-US" dirty="0"/>
              <a:t>Andrew Graham – Fall 2022</a:t>
            </a:r>
          </a:p>
          <a:p>
            <a:endParaRPr lang="en-US" dirty="0"/>
          </a:p>
        </p:txBody>
      </p:sp>
    </p:spTree>
    <p:extLst>
      <p:ext uri="{BB962C8B-B14F-4D97-AF65-F5344CB8AC3E}">
        <p14:creationId xmlns:p14="http://schemas.microsoft.com/office/powerpoint/2010/main" val="2095312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EDA</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a:xfrm>
            <a:off x="7090756" y="2070938"/>
            <a:ext cx="4256694" cy="4079696"/>
          </a:xfrm>
        </p:spPr>
        <p:txBody>
          <a:bodyPr>
            <a:normAutofit/>
          </a:bodyPr>
          <a:lstStyle/>
          <a:p>
            <a:pPr marL="342900" indent="-342900">
              <a:buFont typeface="Arial" panose="020B0604020202020204" pitchFamily="34" charset="0"/>
              <a:buChar char="•"/>
            </a:pPr>
            <a:r>
              <a:rPr lang="en-US" dirty="0"/>
              <a:t>The more religious, the more likely to vote for Trump</a:t>
            </a:r>
          </a:p>
          <a:p>
            <a:pPr marL="342900" indent="-342900">
              <a:buFont typeface="Arial" panose="020B0604020202020204" pitchFamily="34" charset="0"/>
              <a:buChar char="•"/>
            </a:pPr>
            <a:r>
              <a:rPr lang="en-US" dirty="0"/>
              <a:t>Church Attendance the affect is a bit less significant</a:t>
            </a:r>
          </a:p>
          <a:p>
            <a:pPr marL="342900" indent="-342900">
              <a:buFont typeface="Arial" panose="020B0604020202020204" pitchFamily="34" charset="0"/>
              <a:buChar char="•"/>
            </a:pPr>
            <a:r>
              <a:rPr lang="en-US" dirty="0"/>
              <a:t>Prayer frequency much more significant</a:t>
            </a:r>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r>
              <a:rPr lang="en-US" dirty="0"/>
              <a:t>Views on Religion</a:t>
            </a:r>
          </a:p>
        </p:txBody>
      </p:sp>
      <p:pic>
        <p:nvPicPr>
          <p:cNvPr id="6" name="Picture 5">
            <a:extLst>
              <a:ext uri="{FF2B5EF4-FFF2-40B4-BE49-F238E27FC236}">
                <a16:creationId xmlns:a16="http://schemas.microsoft.com/office/drawing/2014/main" id="{16ACD2A9-374A-811C-AB8B-CD8DC7A48D34}"/>
              </a:ext>
            </a:extLst>
          </p:cNvPr>
          <p:cNvPicPr>
            <a:picLocks noChangeAspect="1"/>
          </p:cNvPicPr>
          <p:nvPr/>
        </p:nvPicPr>
        <p:blipFill>
          <a:blip r:embed="rId2"/>
          <a:stretch>
            <a:fillRect/>
          </a:stretch>
        </p:blipFill>
        <p:spPr>
          <a:xfrm>
            <a:off x="66502" y="1795707"/>
            <a:ext cx="6949440" cy="4948002"/>
          </a:xfrm>
          <a:prstGeom prst="rect">
            <a:avLst/>
          </a:prstGeom>
        </p:spPr>
      </p:pic>
    </p:spTree>
    <p:extLst>
      <p:ext uri="{BB962C8B-B14F-4D97-AF65-F5344CB8AC3E}">
        <p14:creationId xmlns:p14="http://schemas.microsoft.com/office/powerpoint/2010/main" val="1069145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EDA</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a:xfrm>
            <a:off x="7531331" y="1904684"/>
            <a:ext cx="4256694" cy="4079696"/>
          </a:xfrm>
        </p:spPr>
        <p:txBody>
          <a:bodyPr>
            <a:normAutofit fontScale="92500" lnSpcReduction="10000"/>
          </a:bodyPr>
          <a:lstStyle/>
          <a:p>
            <a:pPr marL="342900" indent="-342900">
              <a:buFont typeface="Arial" panose="020B0604020202020204" pitchFamily="34" charset="0"/>
              <a:buChar char="•"/>
            </a:pPr>
            <a:r>
              <a:rPr lang="en-US" dirty="0"/>
              <a:t>Most angry that racism exists, slight correlation.</a:t>
            </a:r>
          </a:p>
          <a:p>
            <a:pPr marL="800100" lvl="1" indent="-342900">
              <a:buFont typeface="Arial" panose="020B0604020202020204" pitchFamily="34" charset="0"/>
              <a:buChar char="•"/>
            </a:pPr>
            <a:r>
              <a:rPr lang="en-US" dirty="0"/>
              <a:t>May indicate different definitions</a:t>
            </a:r>
          </a:p>
          <a:p>
            <a:pPr marL="342900" indent="-342900">
              <a:buFont typeface="Arial" panose="020B0604020202020204" pitchFamily="34" charset="0"/>
              <a:buChar char="•"/>
            </a:pPr>
            <a:r>
              <a:rPr lang="en-US" dirty="0"/>
              <a:t>The rejection of white privilege highly correlated with a vote for Trump</a:t>
            </a:r>
          </a:p>
          <a:p>
            <a:pPr marL="342900" indent="-342900">
              <a:buFont typeface="Arial" panose="020B0604020202020204" pitchFamily="34" charset="0"/>
              <a:buChar char="•"/>
            </a:pPr>
            <a:r>
              <a:rPr lang="en-US" dirty="0"/>
              <a:t>Fearing other races not correlated (Likely people did not admit to this)</a:t>
            </a:r>
          </a:p>
          <a:p>
            <a:pPr marL="342900" indent="-342900">
              <a:buFont typeface="Arial" panose="020B0604020202020204" pitchFamily="34" charset="0"/>
              <a:buChar char="•"/>
            </a:pPr>
            <a:r>
              <a:rPr lang="en-US" dirty="0"/>
              <a:t>Rejecting the commonality of racism correlates with a vote for Trump</a:t>
            </a:r>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r>
              <a:rPr lang="en-US" dirty="0"/>
              <a:t>Views on Racism</a:t>
            </a:r>
          </a:p>
        </p:txBody>
      </p:sp>
      <p:pic>
        <p:nvPicPr>
          <p:cNvPr id="6" name="Picture 5">
            <a:extLst>
              <a:ext uri="{FF2B5EF4-FFF2-40B4-BE49-F238E27FC236}">
                <a16:creationId xmlns:a16="http://schemas.microsoft.com/office/drawing/2014/main" id="{81075235-AAC9-F976-4EAF-E499A08494CB}"/>
              </a:ext>
            </a:extLst>
          </p:cNvPr>
          <p:cNvPicPr>
            <a:picLocks noChangeAspect="1"/>
          </p:cNvPicPr>
          <p:nvPr/>
        </p:nvPicPr>
        <p:blipFill>
          <a:blip r:embed="rId2"/>
          <a:stretch>
            <a:fillRect/>
          </a:stretch>
        </p:blipFill>
        <p:spPr>
          <a:xfrm>
            <a:off x="186344" y="1762298"/>
            <a:ext cx="7103374" cy="5057602"/>
          </a:xfrm>
          <a:prstGeom prst="rect">
            <a:avLst/>
          </a:prstGeom>
        </p:spPr>
      </p:pic>
    </p:spTree>
    <p:extLst>
      <p:ext uri="{BB962C8B-B14F-4D97-AF65-F5344CB8AC3E}">
        <p14:creationId xmlns:p14="http://schemas.microsoft.com/office/powerpoint/2010/main" val="2828320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Model Evaluation</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a:xfrm>
            <a:off x="5511339" y="1803494"/>
            <a:ext cx="6475614" cy="2266604"/>
          </a:xfrm>
        </p:spPr>
        <p:txBody>
          <a:bodyPr>
            <a:normAutofit/>
          </a:bodyPr>
          <a:lstStyle/>
          <a:p>
            <a:pPr marL="342900" indent="-342900">
              <a:buFont typeface="Arial" panose="020B0604020202020204" pitchFamily="34" charset="0"/>
              <a:buChar char="•"/>
            </a:pPr>
            <a:r>
              <a:rPr lang="en-US" dirty="0"/>
              <a:t>Clustering using KNN used to see if there is an effect on performance</a:t>
            </a:r>
          </a:p>
          <a:p>
            <a:pPr marL="342900" indent="-342900">
              <a:buFont typeface="Arial" panose="020B0604020202020204" pitchFamily="34" charset="0"/>
              <a:buChar char="•"/>
            </a:pPr>
            <a:r>
              <a:rPr lang="en-US" dirty="0"/>
              <a:t>K for KNN chosen to be 6</a:t>
            </a:r>
          </a:p>
          <a:p>
            <a:pPr marL="342900" indent="-342900">
              <a:buFont typeface="Arial" panose="020B0604020202020204" pitchFamily="34" charset="0"/>
              <a:buChar char="•"/>
            </a:pPr>
            <a:r>
              <a:rPr lang="en-US" dirty="0"/>
              <a:t>Train Test split 80:20</a:t>
            </a:r>
          </a:p>
          <a:p>
            <a:pPr marL="342900" indent="-342900">
              <a:buFont typeface="Arial" panose="020B0604020202020204" pitchFamily="34" charset="0"/>
              <a:buChar char="•"/>
            </a:pPr>
            <a:r>
              <a:rPr lang="en-US" dirty="0"/>
              <a:t>Clustering and non-clustered datasets</a:t>
            </a:r>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r>
              <a:rPr lang="en-US" dirty="0"/>
              <a:t>Preprocessing</a:t>
            </a:r>
          </a:p>
        </p:txBody>
      </p:sp>
      <p:sp>
        <p:nvSpPr>
          <p:cNvPr id="5" name="AutoShape 2">
            <a:extLst>
              <a:ext uri="{FF2B5EF4-FFF2-40B4-BE49-F238E27FC236}">
                <a16:creationId xmlns:a16="http://schemas.microsoft.com/office/drawing/2014/main" id="{9A0EEB02-AA2A-5086-775E-4BE5467179F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4">
            <a:extLst>
              <a:ext uri="{FF2B5EF4-FFF2-40B4-BE49-F238E27FC236}">
                <a16:creationId xmlns:a16="http://schemas.microsoft.com/office/drawing/2014/main" id="{42006964-59C9-3334-FE0D-BD8CB967CA68}"/>
              </a:ext>
            </a:extLst>
          </p:cNvPr>
          <p:cNvSpPr>
            <a:spLocks noChangeAspect="1" noChangeArrowheads="1"/>
          </p:cNvSpPr>
          <p:nvPr/>
        </p:nvSpPr>
        <p:spPr bwMode="auto">
          <a:xfrm>
            <a:off x="3408218" y="3429000"/>
            <a:ext cx="2992582" cy="29925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8" name="Picture 7">
            <a:extLst>
              <a:ext uri="{FF2B5EF4-FFF2-40B4-BE49-F238E27FC236}">
                <a16:creationId xmlns:a16="http://schemas.microsoft.com/office/drawing/2014/main" id="{AB6FADBD-773B-71B1-ADCA-2EA82D8C7CBE}"/>
              </a:ext>
            </a:extLst>
          </p:cNvPr>
          <p:cNvPicPr>
            <a:picLocks noChangeAspect="1"/>
          </p:cNvPicPr>
          <p:nvPr/>
        </p:nvPicPr>
        <p:blipFill>
          <a:blip r:embed="rId2"/>
          <a:stretch>
            <a:fillRect/>
          </a:stretch>
        </p:blipFill>
        <p:spPr>
          <a:xfrm>
            <a:off x="205047" y="1720735"/>
            <a:ext cx="4704186" cy="2387463"/>
          </a:xfrm>
          <a:prstGeom prst="rect">
            <a:avLst/>
          </a:prstGeom>
        </p:spPr>
      </p:pic>
      <p:pic>
        <p:nvPicPr>
          <p:cNvPr id="22" name="Picture 21">
            <a:extLst>
              <a:ext uri="{FF2B5EF4-FFF2-40B4-BE49-F238E27FC236}">
                <a16:creationId xmlns:a16="http://schemas.microsoft.com/office/drawing/2014/main" id="{DC15A8E1-1735-B3B5-9F26-252E3A53C744}"/>
              </a:ext>
            </a:extLst>
          </p:cNvPr>
          <p:cNvPicPr>
            <a:picLocks noChangeAspect="1"/>
          </p:cNvPicPr>
          <p:nvPr/>
        </p:nvPicPr>
        <p:blipFill>
          <a:blip r:embed="rId3"/>
          <a:stretch>
            <a:fillRect/>
          </a:stretch>
        </p:blipFill>
        <p:spPr>
          <a:xfrm>
            <a:off x="388872" y="4070098"/>
            <a:ext cx="8849960" cy="2610214"/>
          </a:xfrm>
          <a:prstGeom prst="rect">
            <a:avLst/>
          </a:prstGeom>
        </p:spPr>
      </p:pic>
    </p:spTree>
    <p:extLst>
      <p:ext uri="{BB962C8B-B14F-4D97-AF65-F5344CB8AC3E}">
        <p14:creationId xmlns:p14="http://schemas.microsoft.com/office/powerpoint/2010/main" val="4079156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Model Evaluation</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a:xfrm>
            <a:off x="229790" y="5129625"/>
            <a:ext cx="9529351" cy="1444357"/>
          </a:xfrm>
        </p:spPr>
        <p:txBody>
          <a:bodyPr>
            <a:normAutofit fontScale="62500" lnSpcReduction="20000"/>
          </a:bodyPr>
          <a:lstStyle/>
          <a:p>
            <a:pPr marL="342900" indent="-342900">
              <a:buFont typeface="Arial" panose="020B0604020202020204" pitchFamily="34" charset="0"/>
              <a:buChar char="•"/>
            </a:pPr>
            <a:r>
              <a:rPr lang="en-US" dirty="0"/>
              <a:t>4 Models Trained </a:t>
            </a:r>
          </a:p>
          <a:p>
            <a:pPr marL="342900" indent="-342900">
              <a:buFont typeface="Arial" panose="020B0604020202020204" pitchFamily="34" charset="0"/>
              <a:buChar char="•"/>
            </a:pPr>
            <a:r>
              <a:rPr lang="en-US" dirty="0"/>
              <a:t>Random Forest and Logistic Regression Best Performers </a:t>
            </a:r>
          </a:p>
          <a:p>
            <a:pPr marL="342900" indent="-342900">
              <a:buFont typeface="Arial" panose="020B0604020202020204" pitchFamily="34" charset="0"/>
              <a:buChar char="•"/>
            </a:pPr>
            <a:r>
              <a:rPr lang="en-US" dirty="0"/>
              <a:t>Clustering did not improve results</a:t>
            </a:r>
          </a:p>
          <a:p>
            <a:pPr marL="342900" indent="-342900">
              <a:buFont typeface="Arial" panose="020B0604020202020204" pitchFamily="34" charset="0"/>
              <a:buChar char="•"/>
            </a:pPr>
            <a:r>
              <a:rPr lang="en-US" dirty="0"/>
              <a:t>Optimize models without Clustering</a:t>
            </a:r>
          </a:p>
          <a:p>
            <a:pPr marL="342900" indent="-342900">
              <a:buFont typeface="Arial" panose="020B0604020202020204" pitchFamily="34" charset="0"/>
              <a:buChar char="•"/>
            </a:pPr>
            <a:r>
              <a:rPr lang="en-US" dirty="0"/>
              <a:t>No Overfitting</a:t>
            </a:r>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r>
              <a:rPr lang="en-US" dirty="0"/>
              <a:t>Multi-Model Comparison</a:t>
            </a:r>
          </a:p>
        </p:txBody>
      </p:sp>
      <p:sp>
        <p:nvSpPr>
          <p:cNvPr id="5" name="AutoShape 2">
            <a:extLst>
              <a:ext uri="{FF2B5EF4-FFF2-40B4-BE49-F238E27FC236}">
                <a16:creationId xmlns:a16="http://schemas.microsoft.com/office/drawing/2014/main" id="{9A0EEB02-AA2A-5086-775E-4BE5467179F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4">
            <a:extLst>
              <a:ext uri="{FF2B5EF4-FFF2-40B4-BE49-F238E27FC236}">
                <a16:creationId xmlns:a16="http://schemas.microsoft.com/office/drawing/2014/main" id="{42006964-59C9-3334-FE0D-BD8CB967CA68}"/>
              </a:ext>
            </a:extLst>
          </p:cNvPr>
          <p:cNvSpPr>
            <a:spLocks noChangeAspect="1" noChangeArrowheads="1"/>
          </p:cNvSpPr>
          <p:nvPr/>
        </p:nvSpPr>
        <p:spPr bwMode="auto">
          <a:xfrm>
            <a:off x="3408218" y="3429000"/>
            <a:ext cx="2992582" cy="29925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8" name="Picture 7">
            <a:extLst>
              <a:ext uri="{FF2B5EF4-FFF2-40B4-BE49-F238E27FC236}">
                <a16:creationId xmlns:a16="http://schemas.microsoft.com/office/drawing/2014/main" id="{803F01EA-F84F-9B76-CF5D-5A131D42C706}"/>
              </a:ext>
            </a:extLst>
          </p:cNvPr>
          <p:cNvPicPr>
            <a:picLocks noChangeAspect="1"/>
          </p:cNvPicPr>
          <p:nvPr/>
        </p:nvPicPr>
        <p:blipFill>
          <a:blip r:embed="rId2"/>
          <a:stretch>
            <a:fillRect/>
          </a:stretch>
        </p:blipFill>
        <p:spPr>
          <a:xfrm>
            <a:off x="171222" y="1718677"/>
            <a:ext cx="6722527" cy="3252334"/>
          </a:xfrm>
          <a:prstGeom prst="rect">
            <a:avLst/>
          </a:prstGeom>
        </p:spPr>
      </p:pic>
      <p:sp>
        <p:nvSpPr>
          <p:cNvPr id="13" name="Text Placeholder 2">
            <a:extLst>
              <a:ext uri="{FF2B5EF4-FFF2-40B4-BE49-F238E27FC236}">
                <a16:creationId xmlns:a16="http://schemas.microsoft.com/office/drawing/2014/main" id="{298CA68D-F7AB-0203-03BD-101D53D995AA}"/>
              </a:ext>
            </a:extLst>
          </p:cNvPr>
          <p:cNvSpPr txBox="1">
            <a:spLocks/>
          </p:cNvSpPr>
          <p:nvPr/>
        </p:nvSpPr>
        <p:spPr>
          <a:xfrm>
            <a:off x="7318419" y="1718677"/>
            <a:ext cx="4469476" cy="37057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Futura Md BT" panose="020B0602020204020303"/>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Without Clustering</a:t>
            </a:r>
          </a:p>
          <a:p>
            <a:endParaRPr lang="en-US" dirty="0"/>
          </a:p>
          <a:p>
            <a:endParaRPr lang="en-US" dirty="0"/>
          </a:p>
          <a:p>
            <a:endParaRPr lang="en-US" dirty="0"/>
          </a:p>
          <a:p>
            <a:r>
              <a:rPr lang="en-US" dirty="0"/>
              <a:t>With Clustering</a:t>
            </a:r>
          </a:p>
        </p:txBody>
      </p:sp>
      <p:pic>
        <p:nvPicPr>
          <p:cNvPr id="17" name="Picture 16">
            <a:extLst>
              <a:ext uri="{FF2B5EF4-FFF2-40B4-BE49-F238E27FC236}">
                <a16:creationId xmlns:a16="http://schemas.microsoft.com/office/drawing/2014/main" id="{CEC33230-97A7-3D24-4551-F6125F7B6663}"/>
              </a:ext>
            </a:extLst>
          </p:cNvPr>
          <p:cNvPicPr>
            <a:picLocks noChangeAspect="1"/>
          </p:cNvPicPr>
          <p:nvPr/>
        </p:nvPicPr>
        <p:blipFill>
          <a:blip r:embed="rId3"/>
          <a:stretch>
            <a:fillRect/>
          </a:stretch>
        </p:blipFill>
        <p:spPr>
          <a:xfrm>
            <a:off x="7166019" y="2104840"/>
            <a:ext cx="4286848" cy="1324160"/>
          </a:xfrm>
          <a:prstGeom prst="rect">
            <a:avLst/>
          </a:prstGeom>
        </p:spPr>
      </p:pic>
      <p:pic>
        <p:nvPicPr>
          <p:cNvPr id="19" name="Picture 18">
            <a:extLst>
              <a:ext uri="{FF2B5EF4-FFF2-40B4-BE49-F238E27FC236}">
                <a16:creationId xmlns:a16="http://schemas.microsoft.com/office/drawing/2014/main" id="{C25E0380-BA35-28A9-EF75-2BB2B00EF094}"/>
              </a:ext>
            </a:extLst>
          </p:cNvPr>
          <p:cNvPicPr>
            <a:picLocks noChangeAspect="1"/>
          </p:cNvPicPr>
          <p:nvPr/>
        </p:nvPicPr>
        <p:blipFill>
          <a:blip r:embed="rId4"/>
          <a:stretch>
            <a:fillRect/>
          </a:stretch>
        </p:blipFill>
        <p:spPr>
          <a:xfrm>
            <a:off x="7166019" y="3941537"/>
            <a:ext cx="4248743" cy="1371791"/>
          </a:xfrm>
          <a:prstGeom prst="rect">
            <a:avLst/>
          </a:prstGeom>
        </p:spPr>
      </p:pic>
    </p:spTree>
    <p:extLst>
      <p:ext uri="{BB962C8B-B14F-4D97-AF65-F5344CB8AC3E}">
        <p14:creationId xmlns:p14="http://schemas.microsoft.com/office/powerpoint/2010/main" val="1813628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Model Evaluation</a:t>
            </a:r>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r>
              <a:rPr lang="en-US" dirty="0"/>
              <a:t>Model Optimization/ Selection</a:t>
            </a:r>
          </a:p>
        </p:txBody>
      </p:sp>
      <p:sp>
        <p:nvSpPr>
          <p:cNvPr id="5" name="AutoShape 2">
            <a:extLst>
              <a:ext uri="{FF2B5EF4-FFF2-40B4-BE49-F238E27FC236}">
                <a16:creationId xmlns:a16="http://schemas.microsoft.com/office/drawing/2014/main" id="{9A0EEB02-AA2A-5086-775E-4BE5467179F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4">
            <a:extLst>
              <a:ext uri="{FF2B5EF4-FFF2-40B4-BE49-F238E27FC236}">
                <a16:creationId xmlns:a16="http://schemas.microsoft.com/office/drawing/2014/main" id="{42006964-59C9-3334-FE0D-BD8CB967CA68}"/>
              </a:ext>
            </a:extLst>
          </p:cNvPr>
          <p:cNvSpPr>
            <a:spLocks noChangeAspect="1" noChangeArrowheads="1"/>
          </p:cNvSpPr>
          <p:nvPr/>
        </p:nvSpPr>
        <p:spPr bwMode="auto">
          <a:xfrm>
            <a:off x="3408218" y="3429000"/>
            <a:ext cx="2992582" cy="29925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2" name="Picture 11">
            <a:extLst>
              <a:ext uri="{FF2B5EF4-FFF2-40B4-BE49-F238E27FC236}">
                <a16:creationId xmlns:a16="http://schemas.microsoft.com/office/drawing/2014/main" id="{21A686C0-B43C-448B-9F11-83E83692B271}"/>
              </a:ext>
            </a:extLst>
          </p:cNvPr>
          <p:cNvPicPr>
            <a:picLocks noChangeAspect="1"/>
          </p:cNvPicPr>
          <p:nvPr/>
        </p:nvPicPr>
        <p:blipFill>
          <a:blip r:embed="rId2"/>
          <a:stretch>
            <a:fillRect/>
          </a:stretch>
        </p:blipFill>
        <p:spPr>
          <a:xfrm>
            <a:off x="316924" y="3352800"/>
            <a:ext cx="6182588" cy="1962424"/>
          </a:xfrm>
          <a:prstGeom prst="rect">
            <a:avLst/>
          </a:prstGeom>
        </p:spPr>
      </p:pic>
      <p:pic>
        <p:nvPicPr>
          <p:cNvPr id="16" name="Picture 15">
            <a:extLst>
              <a:ext uri="{FF2B5EF4-FFF2-40B4-BE49-F238E27FC236}">
                <a16:creationId xmlns:a16="http://schemas.microsoft.com/office/drawing/2014/main" id="{82F5B32C-D443-0023-B1A0-D0B03A2BAA4E}"/>
              </a:ext>
            </a:extLst>
          </p:cNvPr>
          <p:cNvPicPr>
            <a:picLocks noChangeAspect="1"/>
          </p:cNvPicPr>
          <p:nvPr/>
        </p:nvPicPr>
        <p:blipFill>
          <a:blip r:embed="rId3"/>
          <a:stretch>
            <a:fillRect/>
          </a:stretch>
        </p:blipFill>
        <p:spPr>
          <a:xfrm>
            <a:off x="224304" y="1876240"/>
            <a:ext cx="6516009" cy="1324160"/>
          </a:xfrm>
          <a:prstGeom prst="rect">
            <a:avLst/>
          </a:prstGeom>
        </p:spPr>
      </p:pic>
      <p:pic>
        <p:nvPicPr>
          <p:cNvPr id="18" name="Picture 17">
            <a:extLst>
              <a:ext uri="{FF2B5EF4-FFF2-40B4-BE49-F238E27FC236}">
                <a16:creationId xmlns:a16="http://schemas.microsoft.com/office/drawing/2014/main" id="{E11D68C9-0885-24A4-4C2E-EC11718E7202}"/>
              </a:ext>
            </a:extLst>
          </p:cNvPr>
          <p:cNvPicPr>
            <a:picLocks noChangeAspect="1"/>
          </p:cNvPicPr>
          <p:nvPr/>
        </p:nvPicPr>
        <p:blipFill>
          <a:blip r:embed="rId4"/>
          <a:stretch>
            <a:fillRect/>
          </a:stretch>
        </p:blipFill>
        <p:spPr>
          <a:xfrm>
            <a:off x="316924" y="5418077"/>
            <a:ext cx="2705478" cy="847843"/>
          </a:xfrm>
          <a:prstGeom prst="rect">
            <a:avLst/>
          </a:prstGeom>
        </p:spPr>
      </p:pic>
      <p:sp>
        <p:nvSpPr>
          <p:cNvPr id="19" name="TextBox 18">
            <a:extLst>
              <a:ext uri="{FF2B5EF4-FFF2-40B4-BE49-F238E27FC236}">
                <a16:creationId xmlns:a16="http://schemas.microsoft.com/office/drawing/2014/main" id="{E158ECA0-50A2-7445-191E-12E27AD70C60}"/>
              </a:ext>
            </a:extLst>
          </p:cNvPr>
          <p:cNvSpPr txBox="1"/>
          <p:nvPr/>
        </p:nvSpPr>
        <p:spPr>
          <a:xfrm>
            <a:off x="7439663" y="2073681"/>
            <a:ext cx="4104861"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perform equally</a:t>
            </a:r>
          </a:p>
          <a:p>
            <a:pPr marL="285750" indent="-285750">
              <a:buFont typeface="Arial" panose="020B0604020202020204" pitchFamily="34" charset="0"/>
              <a:buChar char="•"/>
            </a:pPr>
            <a:r>
              <a:rPr lang="en-US" sz="2400" dirty="0"/>
              <a:t>Select simplest model</a:t>
            </a:r>
          </a:p>
          <a:p>
            <a:pPr marL="285750" indent="-285750">
              <a:buFont typeface="Arial" panose="020B0604020202020204" pitchFamily="34" charset="0"/>
              <a:buChar char="•"/>
            </a:pPr>
            <a:r>
              <a:rPr lang="en-US" sz="2400" dirty="0"/>
              <a:t>Select Logistic Regression</a:t>
            </a:r>
          </a:p>
          <a:p>
            <a:pPr marL="742950" lvl="1" indent="-285750">
              <a:buFont typeface="Arial" panose="020B0604020202020204" pitchFamily="34" charset="0"/>
              <a:buChar char="•"/>
            </a:pPr>
            <a:r>
              <a:rPr lang="en-US" sz="2400" dirty="0"/>
              <a:t>Parameter C: 0.1</a:t>
            </a:r>
          </a:p>
        </p:txBody>
      </p:sp>
    </p:spTree>
    <p:extLst>
      <p:ext uri="{BB962C8B-B14F-4D97-AF65-F5344CB8AC3E}">
        <p14:creationId xmlns:p14="http://schemas.microsoft.com/office/powerpoint/2010/main" val="219186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436B6-2B62-13B9-3D60-1F08E57705A2}"/>
              </a:ext>
            </a:extLst>
          </p:cNvPr>
          <p:cNvSpPr>
            <a:spLocks noGrp="1"/>
          </p:cNvSpPr>
          <p:nvPr>
            <p:ph type="title"/>
          </p:nvPr>
        </p:nvSpPr>
        <p:spPr/>
        <p:txBody>
          <a:bodyPr>
            <a:normAutofit fontScale="90000"/>
          </a:bodyPr>
          <a:lstStyle/>
          <a:p>
            <a:r>
              <a:rPr lang="en-US" dirty="0"/>
              <a:t>Conclusion</a:t>
            </a:r>
          </a:p>
        </p:txBody>
      </p:sp>
      <p:sp>
        <p:nvSpPr>
          <p:cNvPr id="3" name="Text Placeholder 2">
            <a:extLst>
              <a:ext uri="{FF2B5EF4-FFF2-40B4-BE49-F238E27FC236}">
                <a16:creationId xmlns:a16="http://schemas.microsoft.com/office/drawing/2014/main" id="{4B8EAA41-E0EA-D7EE-FF3E-7FB7F6A98B99}"/>
              </a:ext>
            </a:extLst>
          </p:cNvPr>
          <p:cNvSpPr>
            <a:spLocks noGrp="1"/>
          </p:cNvSpPr>
          <p:nvPr>
            <p:ph type="body" idx="1"/>
          </p:nvPr>
        </p:nvSpPr>
        <p:spPr/>
        <p:txBody>
          <a:bodyPr/>
          <a:lstStyle/>
          <a:p>
            <a:pPr marL="342900" indent="-342900">
              <a:buFont typeface="Arial" panose="020B0604020202020204" pitchFamily="34" charset="0"/>
              <a:buChar char="•"/>
            </a:pPr>
            <a:r>
              <a:rPr lang="en-US" dirty="0"/>
              <a:t>Ideology, views on white advantages, and the race of the respondent were the most significant predictors</a:t>
            </a:r>
          </a:p>
          <a:p>
            <a:pPr marL="342900" indent="-342900">
              <a:buFont typeface="Arial" panose="020B0604020202020204" pitchFamily="34" charset="0"/>
              <a:buChar char="•"/>
            </a:pPr>
            <a:r>
              <a:rPr lang="en-US" dirty="0"/>
              <a:t>Income not as significant as initially thought</a:t>
            </a:r>
          </a:p>
          <a:p>
            <a:pPr marL="342900" indent="-342900">
              <a:buFont typeface="Arial" panose="020B0604020202020204" pitchFamily="34" charset="0"/>
              <a:buChar char="•"/>
            </a:pPr>
            <a:r>
              <a:rPr lang="en-US" dirty="0"/>
              <a:t>There seems to be an accuracy ceiling of about 90%</a:t>
            </a:r>
          </a:p>
          <a:p>
            <a:pPr marL="800100" lvl="1" indent="-342900">
              <a:buFont typeface="Arial" panose="020B0604020202020204" pitchFamily="34" charset="0"/>
              <a:buChar char="•"/>
            </a:pPr>
            <a:r>
              <a:rPr lang="en-US" dirty="0"/>
              <a:t>The 10% may not be captured in the questions analyzed</a:t>
            </a:r>
          </a:p>
          <a:p>
            <a:pPr marL="800100" lvl="1" indent="-342900">
              <a:buFont typeface="Arial" panose="020B0604020202020204" pitchFamily="34" charset="0"/>
              <a:buChar char="•"/>
            </a:pPr>
            <a:r>
              <a:rPr lang="en-US" dirty="0"/>
              <a:t>Fuller datasets with full survey answers would be useful</a:t>
            </a:r>
          </a:p>
          <a:p>
            <a:pPr marL="342900" indent="-342900">
              <a:buFont typeface="Arial" panose="020B0604020202020204" pitchFamily="34" charset="0"/>
              <a:buChar char="•"/>
            </a:pPr>
            <a:r>
              <a:rPr lang="en-US" dirty="0"/>
              <a:t>Logistic Model was the simplest and performed the best</a:t>
            </a:r>
          </a:p>
        </p:txBody>
      </p:sp>
      <p:sp>
        <p:nvSpPr>
          <p:cNvPr id="4" name="Text Placeholder 3">
            <a:extLst>
              <a:ext uri="{FF2B5EF4-FFF2-40B4-BE49-F238E27FC236}">
                <a16:creationId xmlns:a16="http://schemas.microsoft.com/office/drawing/2014/main" id="{C78EBADB-2E2B-9F9E-5CD2-97973819FB4F}"/>
              </a:ext>
            </a:extLst>
          </p:cNvPr>
          <p:cNvSpPr>
            <a:spLocks noGrp="1"/>
          </p:cNvSpPr>
          <p:nvPr>
            <p:ph type="body" idx="11"/>
          </p:nvPr>
        </p:nvSpPr>
        <p:spPr/>
        <p:txBody>
          <a:bodyPr/>
          <a:lstStyle/>
          <a:p>
            <a:r>
              <a:rPr lang="en-US" dirty="0"/>
              <a:t>Final thoughts Lessons Learned</a:t>
            </a:r>
          </a:p>
        </p:txBody>
      </p:sp>
    </p:spTree>
    <p:extLst>
      <p:ext uri="{BB962C8B-B14F-4D97-AF65-F5344CB8AC3E}">
        <p14:creationId xmlns:p14="http://schemas.microsoft.com/office/powerpoint/2010/main" val="1755295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Overview</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a:xfrm>
            <a:off x="304605" y="1863120"/>
            <a:ext cx="11449591" cy="4079696"/>
          </a:xfrm>
        </p:spPr>
        <p:txBody>
          <a:bodyPr>
            <a:normAutofit lnSpcReduction="10000"/>
          </a:bodyPr>
          <a:lstStyle/>
          <a:p>
            <a:r>
              <a:rPr lang="en-US" b="1" dirty="0"/>
              <a:t>Purpose</a:t>
            </a:r>
          </a:p>
          <a:p>
            <a:r>
              <a:rPr lang="en-US" dirty="0"/>
              <a:t>To determine the best model to predict, based on survey results from surveys, whether someone voted for Trump or not in 2016.  Survey contains demographics and views on ideology, religion and racism. </a:t>
            </a:r>
          </a:p>
          <a:p>
            <a:endParaRPr lang="en-US" b="1" dirty="0"/>
          </a:p>
          <a:p>
            <a:r>
              <a:rPr lang="en-US" b="1" dirty="0"/>
              <a:t>Significance</a:t>
            </a:r>
          </a:p>
          <a:p>
            <a:r>
              <a:rPr lang="en-US" dirty="0"/>
              <a:t>To gain an understanding of how certain demographics and views align.  Challenge and/or confirm assumptions about the 2016 election. Prediction models can be used in future elections to estimate the likelihood of a candidate getting votes in the future.  This can also be used to predict what types of candidates voters would prefer in future elections.</a:t>
            </a:r>
          </a:p>
          <a:p>
            <a:pPr marL="342900" indent="-342900">
              <a:buFont typeface="Arial" panose="020B0604020202020204" pitchFamily="34" charset="0"/>
              <a:buChar char="•"/>
            </a:pPr>
            <a:endParaRPr lang="en-US" b="1" dirty="0"/>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r>
              <a:rPr lang="en-US" dirty="0"/>
              <a:t>Summary and Goals</a:t>
            </a:r>
          </a:p>
        </p:txBody>
      </p:sp>
    </p:spTree>
    <p:extLst>
      <p:ext uri="{BB962C8B-B14F-4D97-AF65-F5344CB8AC3E}">
        <p14:creationId xmlns:p14="http://schemas.microsoft.com/office/powerpoint/2010/main" val="2836667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Overview</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a:xfrm>
            <a:off x="304605" y="1863120"/>
            <a:ext cx="11449591" cy="4079696"/>
          </a:xfrm>
        </p:spPr>
        <p:txBody>
          <a:bodyPr>
            <a:normAutofit/>
          </a:bodyPr>
          <a:lstStyle/>
          <a:p>
            <a:pPr marL="0" marR="0" algn="ctr">
              <a:lnSpc>
                <a:spcPct val="200000"/>
              </a:lnSpc>
              <a:spcBef>
                <a:spcPts val="0"/>
              </a:spcBef>
              <a:spcAft>
                <a:spcPts val="800"/>
              </a:spcAft>
            </a:pPr>
            <a:r>
              <a:rPr lang="en-US" dirty="0">
                <a:effectLst/>
                <a:ea typeface="Calibri" panose="020F0502020204030204" pitchFamily="34" charset="0"/>
                <a:cs typeface="Times New Roman" panose="02020603050405020304" pitchFamily="18" charset="0"/>
              </a:rPr>
              <a:t>How does the performance of a Naïve Bayes Classifier compare with KNN Classifier, Random Forest Classifier , and Logistic Regression in predicting whether an individual voted for Trump in 2016 given survey answers on demographics, region, ideology, and views on racism? </a:t>
            </a:r>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r>
              <a:rPr lang="en-US" dirty="0"/>
              <a:t>Summary and Goals</a:t>
            </a:r>
          </a:p>
        </p:txBody>
      </p:sp>
    </p:spTree>
    <p:extLst>
      <p:ext uri="{BB962C8B-B14F-4D97-AF65-F5344CB8AC3E}">
        <p14:creationId xmlns:p14="http://schemas.microsoft.com/office/powerpoint/2010/main" val="705685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Overview</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a:xfrm>
            <a:off x="437609" y="1937934"/>
            <a:ext cx="5384071" cy="4079696"/>
          </a:xfrm>
        </p:spPr>
        <p:txBody>
          <a:bodyPr>
            <a:normAutofit/>
          </a:bodyPr>
          <a:lstStyle/>
          <a:p>
            <a:pPr marL="342900" indent="-342900">
              <a:buFont typeface="Arial" panose="020B0604020202020204" pitchFamily="34" charset="0"/>
              <a:buChar char="•"/>
            </a:pPr>
            <a:r>
              <a:rPr lang="en-US" dirty="0"/>
              <a:t>Data from survey results collected in 2016</a:t>
            </a:r>
          </a:p>
          <a:p>
            <a:pPr marL="342900" indent="-342900">
              <a:buFont typeface="Arial" panose="020B0604020202020204" pitchFamily="34" charset="0"/>
              <a:buChar char="•"/>
            </a:pPr>
            <a:r>
              <a:rPr lang="en-US" dirty="0"/>
              <a:t>64,600 datapoints</a:t>
            </a:r>
          </a:p>
          <a:p>
            <a:pPr marL="342900" indent="-342900">
              <a:buFont typeface="Arial" panose="020B0604020202020204" pitchFamily="34" charset="0"/>
              <a:buChar char="•"/>
            </a:pPr>
            <a:r>
              <a:rPr lang="en-US" dirty="0"/>
              <a:t>44,898 with answer for Trump Vote</a:t>
            </a:r>
          </a:p>
          <a:p>
            <a:pPr marL="342900" indent="-342900">
              <a:buFont typeface="Arial" panose="020B0604020202020204" pitchFamily="34" charset="0"/>
              <a:buChar char="•"/>
            </a:pPr>
            <a:r>
              <a:rPr lang="en-US" dirty="0">
                <a:solidFill>
                  <a:schemeClr val="tx2"/>
                </a:solidFill>
              </a:rPr>
              <a:t>1 Continuous</a:t>
            </a:r>
          </a:p>
          <a:p>
            <a:pPr marL="342900" indent="-342900">
              <a:buFont typeface="Arial" panose="020B0604020202020204" pitchFamily="34" charset="0"/>
              <a:buChar char="•"/>
            </a:pPr>
            <a:r>
              <a:rPr lang="en-US" dirty="0">
                <a:solidFill>
                  <a:schemeClr val="tx2"/>
                </a:solidFill>
              </a:rPr>
              <a:t>17 Nominal</a:t>
            </a:r>
          </a:p>
          <a:p>
            <a:pPr marL="800100" lvl="1" indent="-342900">
              <a:buFont typeface="Arial" panose="020B0604020202020204" pitchFamily="34" charset="0"/>
              <a:buChar char="•"/>
            </a:pPr>
            <a:r>
              <a:rPr lang="en-US" dirty="0">
                <a:solidFill>
                  <a:schemeClr val="tx2"/>
                </a:solidFill>
              </a:rPr>
              <a:t>2 categorical</a:t>
            </a:r>
          </a:p>
          <a:p>
            <a:pPr marL="800100" lvl="1" indent="-342900">
              <a:buFont typeface="Arial" panose="020B0604020202020204" pitchFamily="34" charset="0"/>
              <a:buChar char="•"/>
            </a:pPr>
            <a:r>
              <a:rPr lang="en-US" dirty="0">
                <a:solidFill>
                  <a:schemeClr val="tx2"/>
                </a:solidFill>
              </a:rPr>
              <a:t>4 binary</a:t>
            </a:r>
          </a:p>
          <a:p>
            <a:pPr marL="800100" lvl="1" indent="-342900">
              <a:buFont typeface="Arial" panose="020B0604020202020204" pitchFamily="34" charset="0"/>
              <a:buChar char="•"/>
            </a:pPr>
            <a:r>
              <a:rPr lang="en-US" dirty="0">
                <a:solidFill>
                  <a:schemeClr val="tx2"/>
                </a:solidFill>
              </a:rPr>
              <a:t>11 ordinal</a:t>
            </a:r>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r>
              <a:rPr lang="en-US" dirty="0"/>
              <a:t>Data Description</a:t>
            </a:r>
          </a:p>
        </p:txBody>
      </p:sp>
      <p:sp>
        <p:nvSpPr>
          <p:cNvPr id="5" name="Text Placeholder 2">
            <a:extLst>
              <a:ext uri="{FF2B5EF4-FFF2-40B4-BE49-F238E27FC236}">
                <a16:creationId xmlns:a16="http://schemas.microsoft.com/office/drawing/2014/main" id="{B027AB13-AEB3-1FDA-3689-5C9D0830BE6C}"/>
              </a:ext>
            </a:extLst>
          </p:cNvPr>
          <p:cNvSpPr txBox="1">
            <a:spLocks/>
          </p:cNvSpPr>
          <p:nvPr/>
        </p:nvSpPr>
        <p:spPr>
          <a:xfrm>
            <a:off x="6250976" y="1967781"/>
            <a:ext cx="5384071" cy="407969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Futura Md BT" panose="020B0602020204020303"/>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Output:  Voted for Trump</a:t>
            </a:r>
          </a:p>
          <a:p>
            <a:pPr marL="800100" lvl="1" indent="-342900">
              <a:buFont typeface="Arial" panose="020B0604020202020204" pitchFamily="34" charset="0"/>
              <a:buChar char="•"/>
            </a:pPr>
            <a:r>
              <a:rPr lang="en-US" dirty="0">
                <a:solidFill>
                  <a:schemeClr val="tx2"/>
                </a:solidFill>
              </a:rPr>
              <a:t>1, 0  (Yes, No)</a:t>
            </a:r>
          </a:p>
          <a:p>
            <a:pPr marL="800100" lvl="1" indent="-342900">
              <a:buFont typeface="Arial" panose="020B0604020202020204" pitchFamily="34" charset="0"/>
              <a:buChar char="•"/>
            </a:pPr>
            <a:r>
              <a:rPr lang="en-US" dirty="0">
                <a:solidFill>
                  <a:schemeClr val="tx2"/>
                </a:solidFill>
              </a:rPr>
              <a:t>40% Yes, 60% No</a:t>
            </a:r>
          </a:p>
          <a:p>
            <a:pPr marL="800100" lvl="1" indent="-342900">
              <a:buFont typeface="Arial" panose="020B0604020202020204" pitchFamily="34" charset="0"/>
              <a:buChar char="•"/>
            </a:pPr>
            <a:r>
              <a:rPr lang="en-US" dirty="0">
                <a:solidFill>
                  <a:schemeClr val="tx2"/>
                </a:solidFill>
              </a:rPr>
              <a:t>Balanced</a:t>
            </a:r>
            <a:endParaRPr lang="en-US" dirty="0"/>
          </a:p>
          <a:p>
            <a:r>
              <a:rPr lang="en-US" dirty="0"/>
              <a:t>Inputs</a:t>
            </a:r>
          </a:p>
          <a:p>
            <a:pPr marL="342900" indent="-342900">
              <a:buFont typeface="Arial" panose="020B0604020202020204" pitchFamily="34" charset="0"/>
              <a:buChar char="•"/>
            </a:pPr>
            <a:r>
              <a:rPr lang="en-US" dirty="0"/>
              <a:t>6 Demographic</a:t>
            </a:r>
          </a:p>
          <a:p>
            <a:pPr marL="800100" lvl="1" indent="-342900">
              <a:buFont typeface="Arial" panose="020B0604020202020204" pitchFamily="34" charset="0"/>
              <a:buChar char="•"/>
            </a:pPr>
            <a:r>
              <a:rPr lang="en-US" dirty="0"/>
              <a:t>Age, Sex, Education, Race, Income, State</a:t>
            </a:r>
          </a:p>
          <a:p>
            <a:pPr marL="342900" indent="-342900">
              <a:buFont typeface="Arial" panose="020B0604020202020204" pitchFamily="34" charset="0"/>
              <a:buChar char="•"/>
            </a:pPr>
            <a:r>
              <a:rPr lang="en-US" dirty="0"/>
              <a:t>2 Ideology Questions</a:t>
            </a:r>
          </a:p>
          <a:p>
            <a:pPr marL="342900" indent="-342900">
              <a:buFont typeface="Arial" panose="020B0604020202020204" pitchFamily="34" charset="0"/>
              <a:buChar char="•"/>
            </a:pPr>
            <a:r>
              <a:rPr lang="en-US" dirty="0"/>
              <a:t>4 Religion Questions</a:t>
            </a:r>
          </a:p>
          <a:p>
            <a:pPr marL="342900" indent="-342900">
              <a:buFont typeface="Arial" panose="020B0604020202020204" pitchFamily="34" charset="0"/>
              <a:buChar char="•"/>
            </a:pPr>
            <a:r>
              <a:rPr lang="en-US" dirty="0"/>
              <a:t>4 Racism Questions</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794882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Overview</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a:xfrm>
            <a:off x="7620387" y="1896083"/>
            <a:ext cx="4316689" cy="3723321"/>
          </a:xfrm>
        </p:spPr>
        <p:txBody>
          <a:bodyPr>
            <a:normAutofit fontScale="92500" lnSpcReduction="20000"/>
          </a:bodyPr>
          <a:lstStyle/>
          <a:p>
            <a:pPr marL="342900" indent="-342900">
              <a:buFont typeface="Arial" panose="020B0604020202020204" pitchFamily="34" charset="0"/>
              <a:buChar char="•"/>
            </a:pPr>
            <a:r>
              <a:rPr lang="en-US" dirty="0"/>
              <a:t>No misspellings or formatting issues</a:t>
            </a:r>
          </a:p>
          <a:p>
            <a:pPr marL="342900" indent="-342900">
              <a:buFont typeface="Arial" panose="020B0604020202020204" pitchFamily="34" charset="0"/>
              <a:buChar char="•"/>
            </a:pPr>
            <a:r>
              <a:rPr lang="en-US" dirty="0"/>
              <a:t>No duplicates</a:t>
            </a:r>
          </a:p>
          <a:p>
            <a:pPr marL="342900" indent="-342900">
              <a:buFont typeface="Arial" panose="020B0604020202020204" pitchFamily="34" charset="0"/>
              <a:buChar char="•"/>
            </a:pPr>
            <a:r>
              <a:rPr lang="en-US" dirty="0"/>
              <a:t>Removed NAs for Target</a:t>
            </a:r>
          </a:p>
          <a:p>
            <a:pPr marL="342900" indent="-342900">
              <a:buFont typeface="Arial" panose="020B0604020202020204" pitchFamily="34" charset="0"/>
              <a:buChar char="•"/>
            </a:pPr>
            <a:r>
              <a:rPr lang="en-US" dirty="0"/>
              <a:t>7337 NA</a:t>
            </a:r>
          </a:p>
          <a:p>
            <a:pPr marL="342900" indent="-342900">
              <a:buFont typeface="Arial" panose="020B0604020202020204" pitchFamily="34" charset="0"/>
              <a:buChar char="•"/>
            </a:pPr>
            <a:r>
              <a:rPr lang="en-US" dirty="0"/>
              <a:t>16% rows with NAs</a:t>
            </a:r>
          </a:p>
          <a:p>
            <a:pPr marL="800100" lvl="1" indent="-342900">
              <a:buFont typeface="Arial" panose="020B0604020202020204" pitchFamily="34" charset="0"/>
              <a:buChar char="•"/>
            </a:pPr>
            <a:r>
              <a:rPr lang="en-US" dirty="0"/>
              <a:t>No dependencies</a:t>
            </a:r>
          </a:p>
          <a:p>
            <a:pPr marL="800100" lvl="1" indent="-342900">
              <a:buFont typeface="Arial" panose="020B0604020202020204" pitchFamily="34" charset="0"/>
              <a:buChar char="•"/>
            </a:pPr>
            <a:r>
              <a:rPr lang="en-US" dirty="0"/>
              <a:t>Randomly Distributed between outputs</a:t>
            </a:r>
          </a:p>
          <a:p>
            <a:pPr marL="342900" indent="-342900">
              <a:buFont typeface="Arial" panose="020B0604020202020204" pitchFamily="34" charset="0"/>
              <a:buChar char="•"/>
            </a:pPr>
            <a:r>
              <a:rPr lang="en-US" dirty="0"/>
              <a:t>NAs Removed</a:t>
            </a:r>
          </a:p>
          <a:p>
            <a:pPr marL="342900" indent="-342900">
              <a:buFont typeface="Arial" panose="020B0604020202020204" pitchFamily="34" charset="0"/>
              <a:buChar char="•"/>
            </a:pPr>
            <a:r>
              <a:rPr lang="en-US" dirty="0"/>
              <a:t>37,561 Data Points Remaining</a:t>
            </a:r>
          </a:p>
          <a:p>
            <a:pPr marL="342900" indent="-342900">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r>
              <a:rPr lang="en-US" dirty="0"/>
              <a:t>Data Cleaning</a:t>
            </a:r>
          </a:p>
        </p:txBody>
      </p:sp>
      <p:pic>
        <p:nvPicPr>
          <p:cNvPr id="6" name="Picture 5">
            <a:extLst>
              <a:ext uri="{FF2B5EF4-FFF2-40B4-BE49-F238E27FC236}">
                <a16:creationId xmlns:a16="http://schemas.microsoft.com/office/drawing/2014/main" id="{627387E4-DB2D-389D-AF83-821396D5712B}"/>
              </a:ext>
            </a:extLst>
          </p:cNvPr>
          <p:cNvPicPr>
            <a:picLocks noChangeAspect="1"/>
          </p:cNvPicPr>
          <p:nvPr/>
        </p:nvPicPr>
        <p:blipFill>
          <a:blip r:embed="rId2"/>
          <a:stretch>
            <a:fillRect/>
          </a:stretch>
        </p:blipFill>
        <p:spPr>
          <a:xfrm>
            <a:off x="3203881" y="1600042"/>
            <a:ext cx="3931891" cy="2525686"/>
          </a:xfrm>
          <a:prstGeom prst="rect">
            <a:avLst/>
          </a:prstGeom>
        </p:spPr>
      </p:pic>
      <p:pic>
        <p:nvPicPr>
          <p:cNvPr id="8" name="Picture 7">
            <a:extLst>
              <a:ext uri="{FF2B5EF4-FFF2-40B4-BE49-F238E27FC236}">
                <a16:creationId xmlns:a16="http://schemas.microsoft.com/office/drawing/2014/main" id="{A802179D-2C78-8DCC-D1E7-5278A9793A56}"/>
              </a:ext>
            </a:extLst>
          </p:cNvPr>
          <p:cNvPicPr>
            <a:picLocks noChangeAspect="1"/>
          </p:cNvPicPr>
          <p:nvPr/>
        </p:nvPicPr>
        <p:blipFill>
          <a:blip r:embed="rId3"/>
          <a:stretch>
            <a:fillRect/>
          </a:stretch>
        </p:blipFill>
        <p:spPr>
          <a:xfrm>
            <a:off x="3382593" y="4113331"/>
            <a:ext cx="3753180" cy="2699107"/>
          </a:xfrm>
          <a:prstGeom prst="rect">
            <a:avLst/>
          </a:prstGeom>
        </p:spPr>
      </p:pic>
      <p:graphicFrame>
        <p:nvGraphicFramePr>
          <p:cNvPr id="9" name="Table 8">
            <a:extLst>
              <a:ext uri="{FF2B5EF4-FFF2-40B4-BE49-F238E27FC236}">
                <a16:creationId xmlns:a16="http://schemas.microsoft.com/office/drawing/2014/main" id="{E061BCE2-B8EB-055D-553C-B608AF9115C5}"/>
              </a:ext>
            </a:extLst>
          </p:cNvPr>
          <p:cNvGraphicFramePr>
            <a:graphicFrameLocks noGrp="1"/>
          </p:cNvGraphicFramePr>
          <p:nvPr>
            <p:extLst>
              <p:ext uri="{D42A27DB-BD31-4B8C-83A1-F6EECF244321}">
                <p14:modId xmlns:p14="http://schemas.microsoft.com/office/powerpoint/2010/main" val="187417750"/>
              </p:ext>
            </p:extLst>
          </p:nvPr>
        </p:nvGraphicFramePr>
        <p:xfrm>
          <a:off x="-120915" y="2004224"/>
          <a:ext cx="3204936" cy="3963456"/>
        </p:xfrm>
        <a:graphic>
          <a:graphicData uri="http://schemas.openxmlformats.org/drawingml/2006/table">
            <a:tbl>
              <a:tblPr/>
              <a:tblGrid>
                <a:gridCol w="1068312">
                  <a:extLst>
                    <a:ext uri="{9D8B030D-6E8A-4147-A177-3AD203B41FA5}">
                      <a16:colId xmlns:a16="http://schemas.microsoft.com/office/drawing/2014/main" val="3423163144"/>
                    </a:ext>
                  </a:extLst>
                </a:gridCol>
                <a:gridCol w="1068312">
                  <a:extLst>
                    <a:ext uri="{9D8B030D-6E8A-4147-A177-3AD203B41FA5}">
                      <a16:colId xmlns:a16="http://schemas.microsoft.com/office/drawing/2014/main" val="3810287123"/>
                    </a:ext>
                  </a:extLst>
                </a:gridCol>
                <a:gridCol w="1068312">
                  <a:extLst>
                    <a:ext uri="{9D8B030D-6E8A-4147-A177-3AD203B41FA5}">
                      <a16:colId xmlns:a16="http://schemas.microsoft.com/office/drawing/2014/main" val="2031853854"/>
                    </a:ext>
                  </a:extLst>
                </a:gridCol>
              </a:tblGrid>
              <a:tr h="195526">
                <a:tc>
                  <a:txBody>
                    <a:bodyPr/>
                    <a:lstStyle/>
                    <a:p>
                      <a:pPr algn="r" fontAlgn="ctr"/>
                      <a:endParaRPr lang="en-US" sz="1100" dirty="0">
                        <a:effectLst/>
                      </a:endParaRPr>
                    </a:p>
                  </a:txBody>
                  <a:tcPr marL="52552" marR="52552" marT="26276" marB="26276" anchor="ctr">
                    <a:lnL>
                      <a:noFill/>
                    </a:lnL>
                    <a:lnR>
                      <a:noFill/>
                    </a:lnR>
                    <a:lnT>
                      <a:noFill/>
                    </a:lnT>
                    <a:lnB>
                      <a:noFill/>
                    </a:lnB>
                  </a:tcPr>
                </a:tc>
                <a:tc>
                  <a:txBody>
                    <a:bodyPr/>
                    <a:lstStyle/>
                    <a:p>
                      <a:pPr algn="r" fontAlgn="ctr"/>
                      <a:r>
                        <a:rPr lang="en-US" sz="1100" dirty="0">
                          <a:effectLst/>
                        </a:rPr>
                        <a:t>number_missing</a:t>
                      </a:r>
                    </a:p>
                  </a:txBody>
                  <a:tcPr marL="52552" marR="52552" marT="26276" marB="26276" anchor="ctr">
                    <a:lnL>
                      <a:noFill/>
                    </a:lnL>
                    <a:lnR>
                      <a:noFill/>
                    </a:lnR>
                    <a:lnT>
                      <a:noFill/>
                    </a:lnT>
                    <a:lnB>
                      <a:noFill/>
                    </a:lnB>
                  </a:tcPr>
                </a:tc>
                <a:tc>
                  <a:txBody>
                    <a:bodyPr/>
                    <a:lstStyle/>
                    <a:p>
                      <a:pPr algn="r" fontAlgn="ctr"/>
                      <a:r>
                        <a:rPr lang="en-US" sz="1100" dirty="0">
                          <a:effectLst/>
                        </a:rPr>
                        <a:t>percent_missing</a:t>
                      </a:r>
                    </a:p>
                  </a:txBody>
                  <a:tcPr marL="52552" marR="52552" marT="26276" marB="26276" anchor="ctr">
                    <a:lnL>
                      <a:noFill/>
                    </a:lnL>
                    <a:lnR>
                      <a:noFill/>
                    </a:lnR>
                    <a:lnT>
                      <a:noFill/>
                    </a:lnT>
                    <a:lnB>
                      <a:noFill/>
                    </a:lnB>
                  </a:tcPr>
                </a:tc>
                <a:extLst>
                  <a:ext uri="{0D108BD9-81ED-4DB2-BD59-A6C34878D82A}">
                    <a16:rowId xmlns:a16="http://schemas.microsoft.com/office/drawing/2014/main" val="250346249"/>
                  </a:ext>
                </a:extLst>
              </a:tr>
              <a:tr h="195526">
                <a:tc>
                  <a:txBody>
                    <a:bodyPr/>
                    <a:lstStyle/>
                    <a:p>
                      <a:pPr algn="r" fontAlgn="ctr"/>
                      <a:r>
                        <a:rPr lang="en-US" sz="1100" b="0" dirty="0">
                          <a:effectLst/>
                        </a:rPr>
                        <a:t>state</a:t>
                      </a:r>
                    </a:p>
                  </a:txBody>
                  <a:tcPr marL="52552" marR="52552" marT="26276" marB="26276" anchor="ctr">
                    <a:lnL>
                      <a:noFill/>
                    </a:lnL>
                    <a:lnR>
                      <a:noFill/>
                    </a:lnR>
                    <a:lnT>
                      <a:noFill/>
                    </a:lnT>
                    <a:lnB>
                      <a:noFill/>
                    </a:lnB>
                  </a:tcPr>
                </a:tc>
                <a:tc>
                  <a:txBody>
                    <a:bodyPr/>
                    <a:lstStyle/>
                    <a:p>
                      <a:r>
                        <a:rPr lang="en-US" sz="1100" dirty="0">
                          <a:effectLst/>
                        </a:rPr>
                        <a:t>0</a:t>
                      </a:r>
                    </a:p>
                  </a:txBody>
                  <a:tcPr marL="52552" marR="52552" marT="26276" marB="26276" anchor="ctr">
                    <a:lnL>
                      <a:noFill/>
                    </a:lnL>
                    <a:lnR>
                      <a:noFill/>
                    </a:lnR>
                    <a:lnT>
                      <a:noFill/>
                    </a:lnT>
                    <a:lnB>
                      <a:noFill/>
                    </a:lnB>
                  </a:tcPr>
                </a:tc>
                <a:tc>
                  <a:txBody>
                    <a:bodyPr/>
                    <a:lstStyle/>
                    <a:p>
                      <a:r>
                        <a:rPr lang="en-US" sz="1100" dirty="0">
                          <a:effectLst/>
                        </a:rPr>
                        <a:t>0.000000</a:t>
                      </a:r>
                    </a:p>
                  </a:txBody>
                  <a:tcPr marL="52552" marR="52552" marT="26276" marB="26276" anchor="ctr">
                    <a:lnL>
                      <a:noFill/>
                    </a:lnL>
                    <a:lnR>
                      <a:noFill/>
                    </a:lnR>
                    <a:lnT>
                      <a:noFill/>
                    </a:lnT>
                    <a:lnB>
                      <a:noFill/>
                    </a:lnB>
                  </a:tcPr>
                </a:tc>
                <a:extLst>
                  <a:ext uri="{0D108BD9-81ED-4DB2-BD59-A6C34878D82A}">
                    <a16:rowId xmlns:a16="http://schemas.microsoft.com/office/drawing/2014/main" val="1387188803"/>
                  </a:ext>
                </a:extLst>
              </a:tr>
              <a:tr h="195526">
                <a:tc>
                  <a:txBody>
                    <a:bodyPr/>
                    <a:lstStyle/>
                    <a:p>
                      <a:pPr algn="r" fontAlgn="ctr"/>
                      <a:r>
                        <a:rPr lang="en-US" sz="1100" b="0" dirty="0">
                          <a:effectLst/>
                        </a:rPr>
                        <a:t>votetrump</a:t>
                      </a:r>
                    </a:p>
                  </a:txBody>
                  <a:tcPr marL="52552" marR="52552" marT="26276" marB="26276" anchor="ctr">
                    <a:lnL>
                      <a:noFill/>
                    </a:lnL>
                    <a:lnR>
                      <a:noFill/>
                    </a:lnR>
                    <a:lnT>
                      <a:noFill/>
                    </a:lnT>
                    <a:lnB>
                      <a:noFill/>
                    </a:lnB>
                  </a:tcPr>
                </a:tc>
                <a:tc>
                  <a:txBody>
                    <a:bodyPr/>
                    <a:lstStyle/>
                    <a:p>
                      <a:r>
                        <a:rPr lang="en-US" sz="1100" dirty="0">
                          <a:effectLst/>
                        </a:rPr>
                        <a:t>0</a:t>
                      </a:r>
                    </a:p>
                  </a:txBody>
                  <a:tcPr marL="52552" marR="52552" marT="26276" marB="26276" anchor="ctr">
                    <a:lnL>
                      <a:noFill/>
                    </a:lnL>
                    <a:lnR>
                      <a:noFill/>
                    </a:lnR>
                    <a:lnT>
                      <a:noFill/>
                    </a:lnT>
                    <a:lnB>
                      <a:noFill/>
                    </a:lnB>
                  </a:tcPr>
                </a:tc>
                <a:tc>
                  <a:txBody>
                    <a:bodyPr/>
                    <a:lstStyle/>
                    <a:p>
                      <a:r>
                        <a:rPr lang="en-US" sz="1100" dirty="0">
                          <a:effectLst/>
                        </a:rPr>
                        <a:t>0.000000</a:t>
                      </a:r>
                    </a:p>
                  </a:txBody>
                  <a:tcPr marL="52552" marR="52552" marT="26276" marB="26276" anchor="ctr">
                    <a:lnL>
                      <a:noFill/>
                    </a:lnL>
                    <a:lnR>
                      <a:noFill/>
                    </a:lnR>
                    <a:lnT>
                      <a:noFill/>
                    </a:lnT>
                    <a:lnB>
                      <a:noFill/>
                    </a:lnB>
                  </a:tcPr>
                </a:tc>
                <a:extLst>
                  <a:ext uri="{0D108BD9-81ED-4DB2-BD59-A6C34878D82A}">
                    <a16:rowId xmlns:a16="http://schemas.microsoft.com/office/drawing/2014/main" val="3187112037"/>
                  </a:ext>
                </a:extLst>
              </a:tr>
              <a:tr h="195526">
                <a:tc>
                  <a:txBody>
                    <a:bodyPr/>
                    <a:lstStyle/>
                    <a:p>
                      <a:pPr algn="r" fontAlgn="ctr"/>
                      <a:r>
                        <a:rPr lang="en-US" sz="1100" b="0" dirty="0">
                          <a:effectLst/>
                        </a:rPr>
                        <a:t>age</a:t>
                      </a:r>
                    </a:p>
                  </a:txBody>
                  <a:tcPr marL="52552" marR="52552" marT="26276" marB="26276" anchor="ctr">
                    <a:lnL>
                      <a:noFill/>
                    </a:lnL>
                    <a:lnR>
                      <a:noFill/>
                    </a:lnR>
                    <a:lnT>
                      <a:noFill/>
                    </a:lnT>
                    <a:lnB>
                      <a:noFill/>
                    </a:lnB>
                  </a:tcPr>
                </a:tc>
                <a:tc>
                  <a:txBody>
                    <a:bodyPr/>
                    <a:lstStyle/>
                    <a:p>
                      <a:r>
                        <a:rPr lang="en-US" sz="1100" dirty="0">
                          <a:effectLst/>
                        </a:rPr>
                        <a:t>0</a:t>
                      </a:r>
                    </a:p>
                  </a:txBody>
                  <a:tcPr marL="52552" marR="52552" marT="26276" marB="26276" anchor="ctr">
                    <a:lnL>
                      <a:noFill/>
                    </a:lnL>
                    <a:lnR>
                      <a:noFill/>
                    </a:lnR>
                    <a:lnT>
                      <a:noFill/>
                    </a:lnT>
                    <a:lnB>
                      <a:noFill/>
                    </a:lnB>
                  </a:tcPr>
                </a:tc>
                <a:tc>
                  <a:txBody>
                    <a:bodyPr/>
                    <a:lstStyle/>
                    <a:p>
                      <a:r>
                        <a:rPr lang="en-US" sz="1100" dirty="0">
                          <a:effectLst/>
                        </a:rPr>
                        <a:t>0.000000</a:t>
                      </a:r>
                    </a:p>
                  </a:txBody>
                  <a:tcPr marL="52552" marR="52552" marT="26276" marB="26276" anchor="ctr">
                    <a:lnL>
                      <a:noFill/>
                    </a:lnL>
                    <a:lnR>
                      <a:noFill/>
                    </a:lnR>
                    <a:lnT>
                      <a:noFill/>
                    </a:lnT>
                    <a:lnB>
                      <a:noFill/>
                    </a:lnB>
                  </a:tcPr>
                </a:tc>
                <a:extLst>
                  <a:ext uri="{0D108BD9-81ED-4DB2-BD59-A6C34878D82A}">
                    <a16:rowId xmlns:a16="http://schemas.microsoft.com/office/drawing/2014/main" val="2767732578"/>
                  </a:ext>
                </a:extLst>
              </a:tr>
              <a:tr h="195526">
                <a:tc>
                  <a:txBody>
                    <a:bodyPr/>
                    <a:lstStyle/>
                    <a:p>
                      <a:pPr algn="r" fontAlgn="ctr"/>
                      <a:r>
                        <a:rPr lang="en-US" sz="1100" b="0" dirty="0">
                          <a:effectLst/>
                        </a:rPr>
                        <a:t>female</a:t>
                      </a:r>
                    </a:p>
                  </a:txBody>
                  <a:tcPr marL="52552" marR="52552" marT="26276" marB="26276" anchor="ctr">
                    <a:lnL>
                      <a:noFill/>
                    </a:lnL>
                    <a:lnR>
                      <a:noFill/>
                    </a:lnR>
                    <a:lnT>
                      <a:noFill/>
                    </a:lnT>
                    <a:lnB>
                      <a:noFill/>
                    </a:lnB>
                  </a:tcPr>
                </a:tc>
                <a:tc>
                  <a:txBody>
                    <a:bodyPr/>
                    <a:lstStyle/>
                    <a:p>
                      <a:r>
                        <a:rPr lang="en-US" sz="1100" dirty="0">
                          <a:effectLst/>
                        </a:rPr>
                        <a:t>0</a:t>
                      </a:r>
                    </a:p>
                  </a:txBody>
                  <a:tcPr marL="52552" marR="52552" marT="26276" marB="26276" anchor="ctr">
                    <a:lnL>
                      <a:noFill/>
                    </a:lnL>
                    <a:lnR>
                      <a:noFill/>
                    </a:lnR>
                    <a:lnT>
                      <a:noFill/>
                    </a:lnT>
                    <a:lnB>
                      <a:noFill/>
                    </a:lnB>
                  </a:tcPr>
                </a:tc>
                <a:tc>
                  <a:txBody>
                    <a:bodyPr/>
                    <a:lstStyle/>
                    <a:p>
                      <a:r>
                        <a:rPr lang="en-US" sz="1100" dirty="0">
                          <a:effectLst/>
                        </a:rPr>
                        <a:t>0.000000</a:t>
                      </a:r>
                    </a:p>
                  </a:txBody>
                  <a:tcPr marL="52552" marR="52552" marT="26276" marB="26276" anchor="ctr">
                    <a:lnL>
                      <a:noFill/>
                    </a:lnL>
                    <a:lnR>
                      <a:noFill/>
                    </a:lnR>
                    <a:lnT>
                      <a:noFill/>
                    </a:lnT>
                    <a:lnB>
                      <a:noFill/>
                    </a:lnB>
                  </a:tcPr>
                </a:tc>
                <a:extLst>
                  <a:ext uri="{0D108BD9-81ED-4DB2-BD59-A6C34878D82A}">
                    <a16:rowId xmlns:a16="http://schemas.microsoft.com/office/drawing/2014/main" val="1236505312"/>
                  </a:ext>
                </a:extLst>
              </a:tr>
              <a:tr h="195526">
                <a:tc>
                  <a:txBody>
                    <a:bodyPr/>
                    <a:lstStyle/>
                    <a:p>
                      <a:pPr algn="r" fontAlgn="ctr"/>
                      <a:r>
                        <a:rPr lang="en-US" sz="1100" b="0" dirty="0">
                          <a:effectLst/>
                        </a:rPr>
                        <a:t>collegeed</a:t>
                      </a:r>
                    </a:p>
                  </a:txBody>
                  <a:tcPr marL="52552" marR="52552" marT="26276" marB="26276" anchor="ctr">
                    <a:lnL>
                      <a:noFill/>
                    </a:lnL>
                    <a:lnR>
                      <a:noFill/>
                    </a:lnR>
                    <a:lnT>
                      <a:noFill/>
                    </a:lnT>
                    <a:lnB>
                      <a:noFill/>
                    </a:lnB>
                  </a:tcPr>
                </a:tc>
                <a:tc>
                  <a:txBody>
                    <a:bodyPr/>
                    <a:lstStyle/>
                    <a:p>
                      <a:r>
                        <a:rPr lang="en-US" sz="1100" dirty="0">
                          <a:effectLst/>
                        </a:rPr>
                        <a:t>0</a:t>
                      </a:r>
                    </a:p>
                  </a:txBody>
                  <a:tcPr marL="52552" marR="52552" marT="26276" marB="26276" anchor="ctr">
                    <a:lnL>
                      <a:noFill/>
                    </a:lnL>
                    <a:lnR>
                      <a:noFill/>
                    </a:lnR>
                    <a:lnT>
                      <a:noFill/>
                    </a:lnT>
                    <a:lnB>
                      <a:noFill/>
                    </a:lnB>
                  </a:tcPr>
                </a:tc>
                <a:tc>
                  <a:txBody>
                    <a:bodyPr/>
                    <a:lstStyle/>
                    <a:p>
                      <a:r>
                        <a:rPr lang="en-US" sz="1100" dirty="0">
                          <a:effectLst/>
                        </a:rPr>
                        <a:t>0.000000</a:t>
                      </a:r>
                    </a:p>
                  </a:txBody>
                  <a:tcPr marL="52552" marR="52552" marT="26276" marB="26276" anchor="ctr">
                    <a:lnL>
                      <a:noFill/>
                    </a:lnL>
                    <a:lnR>
                      <a:noFill/>
                    </a:lnR>
                    <a:lnT>
                      <a:noFill/>
                    </a:lnT>
                    <a:lnB>
                      <a:noFill/>
                    </a:lnB>
                  </a:tcPr>
                </a:tc>
                <a:extLst>
                  <a:ext uri="{0D108BD9-81ED-4DB2-BD59-A6C34878D82A}">
                    <a16:rowId xmlns:a16="http://schemas.microsoft.com/office/drawing/2014/main" val="2717875265"/>
                  </a:ext>
                </a:extLst>
              </a:tr>
              <a:tr h="195526">
                <a:tc>
                  <a:txBody>
                    <a:bodyPr/>
                    <a:lstStyle/>
                    <a:p>
                      <a:pPr algn="r" fontAlgn="ctr"/>
                      <a:r>
                        <a:rPr lang="en-US" sz="1100" b="0" dirty="0">
                          <a:effectLst/>
                        </a:rPr>
                        <a:t>racef</a:t>
                      </a:r>
                    </a:p>
                  </a:txBody>
                  <a:tcPr marL="52552" marR="52552" marT="26276" marB="26276" anchor="ctr">
                    <a:lnL>
                      <a:noFill/>
                    </a:lnL>
                    <a:lnR>
                      <a:noFill/>
                    </a:lnR>
                    <a:lnT>
                      <a:noFill/>
                    </a:lnT>
                    <a:lnB>
                      <a:noFill/>
                    </a:lnB>
                  </a:tcPr>
                </a:tc>
                <a:tc>
                  <a:txBody>
                    <a:bodyPr/>
                    <a:lstStyle/>
                    <a:p>
                      <a:r>
                        <a:rPr lang="en-US" sz="1100" dirty="0">
                          <a:effectLst/>
                        </a:rPr>
                        <a:t>0</a:t>
                      </a:r>
                    </a:p>
                  </a:txBody>
                  <a:tcPr marL="52552" marR="52552" marT="26276" marB="26276" anchor="ctr">
                    <a:lnL>
                      <a:noFill/>
                    </a:lnL>
                    <a:lnR>
                      <a:noFill/>
                    </a:lnR>
                    <a:lnT>
                      <a:noFill/>
                    </a:lnT>
                    <a:lnB>
                      <a:noFill/>
                    </a:lnB>
                  </a:tcPr>
                </a:tc>
                <a:tc>
                  <a:txBody>
                    <a:bodyPr/>
                    <a:lstStyle/>
                    <a:p>
                      <a:r>
                        <a:rPr lang="en-US" sz="1100" dirty="0">
                          <a:effectLst/>
                        </a:rPr>
                        <a:t>0.000000</a:t>
                      </a:r>
                    </a:p>
                  </a:txBody>
                  <a:tcPr marL="52552" marR="52552" marT="26276" marB="26276" anchor="ctr">
                    <a:lnL>
                      <a:noFill/>
                    </a:lnL>
                    <a:lnR>
                      <a:noFill/>
                    </a:lnR>
                    <a:lnT>
                      <a:noFill/>
                    </a:lnT>
                    <a:lnB>
                      <a:noFill/>
                    </a:lnB>
                  </a:tcPr>
                </a:tc>
                <a:extLst>
                  <a:ext uri="{0D108BD9-81ED-4DB2-BD59-A6C34878D82A}">
                    <a16:rowId xmlns:a16="http://schemas.microsoft.com/office/drawing/2014/main" val="4135854215"/>
                  </a:ext>
                </a:extLst>
              </a:tr>
              <a:tr h="195526">
                <a:tc>
                  <a:txBody>
                    <a:bodyPr/>
                    <a:lstStyle/>
                    <a:p>
                      <a:pPr algn="r" fontAlgn="ctr"/>
                      <a:r>
                        <a:rPr lang="en-US" sz="1100" b="0" dirty="0">
                          <a:effectLst/>
                        </a:rPr>
                        <a:t>famincr</a:t>
                      </a:r>
                    </a:p>
                  </a:txBody>
                  <a:tcPr marL="52552" marR="52552" marT="26276" marB="26276" anchor="ctr">
                    <a:lnL>
                      <a:noFill/>
                    </a:lnL>
                    <a:lnR>
                      <a:noFill/>
                    </a:lnR>
                    <a:lnT>
                      <a:noFill/>
                    </a:lnT>
                    <a:lnB>
                      <a:noFill/>
                    </a:lnB>
                  </a:tcPr>
                </a:tc>
                <a:tc>
                  <a:txBody>
                    <a:bodyPr/>
                    <a:lstStyle/>
                    <a:p>
                      <a:r>
                        <a:rPr lang="en-US" sz="1100" dirty="0">
                          <a:effectLst/>
                        </a:rPr>
                        <a:t>4717</a:t>
                      </a:r>
                    </a:p>
                  </a:txBody>
                  <a:tcPr marL="52552" marR="52552" marT="26276" marB="26276" anchor="ctr">
                    <a:lnL>
                      <a:noFill/>
                    </a:lnL>
                    <a:lnR>
                      <a:noFill/>
                    </a:lnR>
                    <a:lnT>
                      <a:noFill/>
                    </a:lnT>
                    <a:lnB>
                      <a:noFill/>
                    </a:lnB>
                  </a:tcPr>
                </a:tc>
                <a:tc>
                  <a:txBody>
                    <a:bodyPr/>
                    <a:lstStyle/>
                    <a:p>
                      <a:r>
                        <a:rPr lang="en-US" sz="1100" dirty="0">
                          <a:effectLst/>
                        </a:rPr>
                        <a:t>10.506036</a:t>
                      </a:r>
                    </a:p>
                  </a:txBody>
                  <a:tcPr marL="52552" marR="52552" marT="26276" marB="26276" anchor="ctr">
                    <a:lnL>
                      <a:noFill/>
                    </a:lnL>
                    <a:lnR>
                      <a:noFill/>
                    </a:lnR>
                    <a:lnT>
                      <a:noFill/>
                    </a:lnT>
                    <a:lnB>
                      <a:noFill/>
                    </a:lnB>
                  </a:tcPr>
                </a:tc>
                <a:extLst>
                  <a:ext uri="{0D108BD9-81ED-4DB2-BD59-A6C34878D82A}">
                    <a16:rowId xmlns:a16="http://schemas.microsoft.com/office/drawing/2014/main" val="2829725485"/>
                  </a:ext>
                </a:extLst>
              </a:tr>
              <a:tr h="195526">
                <a:tc>
                  <a:txBody>
                    <a:bodyPr/>
                    <a:lstStyle/>
                    <a:p>
                      <a:pPr algn="r" fontAlgn="ctr"/>
                      <a:r>
                        <a:rPr lang="en-US" sz="1100" b="0" dirty="0">
                          <a:effectLst/>
                        </a:rPr>
                        <a:t>ideo</a:t>
                      </a:r>
                    </a:p>
                  </a:txBody>
                  <a:tcPr marL="52552" marR="52552" marT="26276" marB="26276" anchor="ctr">
                    <a:lnL>
                      <a:noFill/>
                    </a:lnL>
                    <a:lnR>
                      <a:noFill/>
                    </a:lnR>
                    <a:lnT>
                      <a:noFill/>
                    </a:lnT>
                    <a:lnB>
                      <a:noFill/>
                    </a:lnB>
                  </a:tcPr>
                </a:tc>
                <a:tc>
                  <a:txBody>
                    <a:bodyPr/>
                    <a:lstStyle/>
                    <a:p>
                      <a:r>
                        <a:rPr lang="en-US" sz="1100" dirty="0">
                          <a:effectLst/>
                        </a:rPr>
                        <a:t>1501</a:t>
                      </a:r>
                    </a:p>
                  </a:txBody>
                  <a:tcPr marL="52552" marR="52552" marT="26276" marB="26276" anchor="ctr">
                    <a:lnL>
                      <a:noFill/>
                    </a:lnL>
                    <a:lnR>
                      <a:noFill/>
                    </a:lnR>
                    <a:lnT>
                      <a:noFill/>
                    </a:lnT>
                    <a:lnB>
                      <a:noFill/>
                    </a:lnB>
                  </a:tcPr>
                </a:tc>
                <a:tc>
                  <a:txBody>
                    <a:bodyPr/>
                    <a:lstStyle/>
                    <a:p>
                      <a:r>
                        <a:rPr lang="en-US" sz="1100" dirty="0">
                          <a:effectLst/>
                        </a:rPr>
                        <a:t>3.343133</a:t>
                      </a:r>
                    </a:p>
                  </a:txBody>
                  <a:tcPr marL="52552" marR="52552" marT="26276" marB="26276" anchor="ctr">
                    <a:lnL>
                      <a:noFill/>
                    </a:lnL>
                    <a:lnR>
                      <a:noFill/>
                    </a:lnR>
                    <a:lnT>
                      <a:noFill/>
                    </a:lnT>
                    <a:lnB>
                      <a:noFill/>
                    </a:lnB>
                  </a:tcPr>
                </a:tc>
                <a:extLst>
                  <a:ext uri="{0D108BD9-81ED-4DB2-BD59-A6C34878D82A}">
                    <a16:rowId xmlns:a16="http://schemas.microsoft.com/office/drawing/2014/main" val="214743337"/>
                  </a:ext>
                </a:extLst>
              </a:tr>
              <a:tr h="195526">
                <a:tc>
                  <a:txBody>
                    <a:bodyPr/>
                    <a:lstStyle/>
                    <a:p>
                      <a:pPr algn="r" fontAlgn="ctr"/>
                      <a:r>
                        <a:rPr lang="en-US" sz="1100" b="0" dirty="0">
                          <a:effectLst/>
                        </a:rPr>
                        <a:t>pid7na</a:t>
                      </a:r>
                    </a:p>
                  </a:txBody>
                  <a:tcPr marL="52552" marR="52552" marT="26276" marB="26276" anchor="ctr">
                    <a:lnL>
                      <a:noFill/>
                    </a:lnL>
                    <a:lnR>
                      <a:noFill/>
                    </a:lnR>
                    <a:lnT>
                      <a:noFill/>
                    </a:lnT>
                    <a:lnB>
                      <a:noFill/>
                    </a:lnB>
                  </a:tcPr>
                </a:tc>
                <a:tc>
                  <a:txBody>
                    <a:bodyPr/>
                    <a:lstStyle/>
                    <a:p>
                      <a:r>
                        <a:rPr lang="en-US" sz="1100" dirty="0">
                          <a:effectLst/>
                        </a:rPr>
                        <a:t>611</a:t>
                      </a:r>
                    </a:p>
                  </a:txBody>
                  <a:tcPr marL="52552" marR="52552" marT="26276" marB="26276" anchor="ctr">
                    <a:lnL>
                      <a:noFill/>
                    </a:lnL>
                    <a:lnR>
                      <a:noFill/>
                    </a:lnR>
                    <a:lnT>
                      <a:noFill/>
                    </a:lnT>
                    <a:lnB>
                      <a:noFill/>
                    </a:lnB>
                  </a:tcPr>
                </a:tc>
                <a:tc>
                  <a:txBody>
                    <a:bodyPr/>
                    <a:lstStyle/>
                    <a:p>
                      <a:r>
                        <a:rPr lang="en-US" sz="1100" dirty="0">
                          <a:effectLst/>
                        </a:rPr>
                        <a:t>1.360862</a:t>
                      </a:r>
                    </a:p>
                  </a:txBody>
                  <a:tcPr marL="52552" marR="52552" marT="26276" marB="26276" anchor="ctr">
                    <a:lnL>
                      <a:noFill/>
                    </a:lnL>
                    <a:lnR>
                      <a:noFill/>
                    </a:lnR>
                    <a:lnT>
                      <a:noFill/>
                    </a:lnT>
                    <a:lnB>
                      <a:noFill/>
                    </a:lnB>
                  </a:tcPr>
                </a:tc>
                <a:extLst>
                  <a:ext uri="{0D108BD9-81ED-4DB2-BD59-A6C34878D82A}">
                    <a16:rowId xmlns:a16="http://schemas.microsoft.com/office/drawing/2014/main" val="1766459424"/>
                  </a:ext>
                </a:extLst>
              </a:tr>
              <a:tr h="195526">
                <a:tc>
                  <a:txBody>
                    <a:bodyPr/>
                    <a:lstStyle/>
                    <a:p>
                      <a:pPr algn="r" fontAlgn="ctr"/>
                      <a:r>
                        <a:rPr lang="en-US" sz="1100" b="0" dirty="0">
                          <a:effectLst/>
                        </a:rPr>
                        <a:t>bornagain</a:t>
                      </a:r>
                    </a:p>
                  </a:txBody>
                  <a:tcPr marL="52552" marR="52552" marT="26276" marB="26276" anchor="ctr">
                    <a:lnL>
                      <a:noFill/>
                    </a:lnL>
                    <a:lnR>
                      <a:noFill/>
                    </a:lnR>
                    <a:lnT>
                      <a:noFill/>
                    </a:lnT>
                    <a:lnB>
                      <a:noFill/>
                    </a:lnB>
                  </a:tcPr>
                </a:tc>
                <a:tc>
                  <a:txBody>
                    <a:bodyPr/>
                    <a:lstStyle/>
                    <a:p>
                      <a:r>
                        <a:rPr lang="en-US" sz="1100" dirty="0">
                          <a:effectLst/>
                        </a:rPr>
                        <a:t>22</a:t>
                      </a:r>
                    </a:p>
                  </a:txBody>
                  <a:tcPr marL="52552" marR="52552" marT="26276" marB="26276" anchor="ctr">
                    <a:lnL>
                      <a:noFill/>
                    </a:lnL>
                    <a:lnR>
                      <a:noFill/>
                    </a:lnR>
                    <a:lnT>
                      <a:noFill/>
                    </a:lnT>
                    <a:lnB>
                      <a:noFill/>
                    </a:lnB>
                  </a:tcPr>
                </a:tc>
                <a:tc>
                  <a:txBody>
                    <a:bodyPr/>
                    <a:lstStyle/>
                    <a:p>
                      <a:r>
                        <a:rPr lang="en-US" sz="1100" dirty="0">
                          <a:effectLst/>
                        </a:rPr>
                        <a:t>0.049000</a:t>
                      </a:r>
                    </a:p>
                  </a:txBody>
                  <a:tcPr marL="52552" marR="52552" marT="26276" marB="26276" anchor="ctr">
                    <a:lnL>
                      <a:noFill/>
                    </a:lnL>
                    <a:lnR>
                      <a:noFill/>
                    </a:lnR>
                    <a:lnT>
                      <a:noFill/>
                    </a:lnT>
                    <a:lnB>
                      <a:noFill/>
                    </a:lnB>
                  </a:tcPr>
                </a:tc>
                <a:extLst>
                  <a:ext uri="{0D108BD9-81ED-4DB2-BD59-A6C34878D82A}">
                    <a16:rowId xmlns:a16="http://schemas.microsoft.com/office/drawing/2014/main" val="1154994408"/>
                  </a:ext>
                </a:extLst>
              </a:tr>
              <a:tr h="195526">
                <a:tc>
                  <a:txBody>
                    <a:bodyPr/>
                    <a:lstStyle/>
                    <a:p>
                      <a:pPr algn="r" fontAlgn="ctr"/>
                      <a:r>
                        <a:rPr lang="en-US" sz="1100" b="0" dirty="0">
                          <a:effectLst/>
                        </a:rPr>
                        <a:t>religimp</a:t>
                      </a:r>
                    </a:p>
                  </a:txBody>
                  <a:tcPr marL="52552" marR="52552" marT="26276" marB="26276" anchor="ctr">
                    <a:lnL>
                      <a:noFill/>
                    </a:lnL>
                    <a:lnR>
                      <a:noFill/>
                    </a:lnR>
                    <a:lnT>
                      <a:noFill/>
                    </a:lnT>
                    <a:lnB>
                      <a:noFill/>
                    </a:lnB>
                  </a:tcPr>
                </a:tc>
                <a:tc>
                  <a:txBody>
                    <a:bodyPr/>
                    <a:lstStyle/>
                    <a:p>
                      <a:r>
                        <a:rPr lang="en-US" sz="1100" dirty="0">
                          <a:effectLst/>
                        </a:rPr>
                        <a:t>20</a:t>
                      </a:r>
                    </a:p>
                  </a:txBody>
                  <a:tcPr marL="52552" marR="52552" marT="26276" marB="26276" anchor="ctr">
                    <a:lnL>
                      <a:noFill/>
                    </a:lnL>
                    <a:lnR>
                      <a:noFill/>
                    </a:lnR>
                    <a:lnT>
                      <a:noFill/>
                    </a:lnT>
                    <a:lnB>
                      <a:noFill/>
                    </a:lnB>
                  </a:tcPr>
                </a:tc>
                <a:tc>
                  <a:txBody>
                    <a:bodyPr/>
                    <a:lstStyle/>
                    <a:p>
                      <a:r>
                        <a:rPr lang="en-US" sz="1100" dirty="0">
                          <a:effectLst/>
                        </a:rPr>
                        <a:t>0.044545</a:t>
                      </a:r>
                    </a:p>
                  </a:txBody>
                  <a:tcPr marL="52552" marR="52552" marT="26276" marB="26276" anchor="ctr">
                    <a:lnL>
                      <a:noFill/>
                    </a:lnL>
                    <a:lnR>
                      <a:noFill/>
                    </a:lnR>
                    <a:lnT>
                      <a:noFill/>
                    </a:lnT>
                    <a:lnB>
                      <a:noFill/>
                    </a:lnB>
                  </a:tcPr>
                </a:tc>
                <a:extLst>
                  <a:ext uri="{0D108BD9-81ED-4DB2-BD59-A6C34878D82A}">
                    <a16:rowId xmlns:a16="http://schemas.microsoft.com/office/drawing/2014/main" val="3626411832"/>
                  </a:ext>
                </a:extLst>
              </a:tr>
              <a:tr h="195526">
                <a:tc>
                  <a:txBody>
                    <a:bodyPr/>
                    <a:lstStyle/>
                    <a:p>
                      <a:pPr algn="r" fontAlgn="ctr"/>
                      <a:r>
                        <a:rPr lang="en-US" sz="1100" b="0" dirty="0">
                          <a:effectLst/>
                        </a:rPr>
                        <a:t>churchatd</a:t>
                      </a:r>
                    </a:p>
                  </a:txBody>
                  <a:tcPr marL="52552" marR="52552" marT="26276" marB="26276" anchor="ctr">
                    <a:lnL>
                      <a:noFill/>
                    </a:lnL>
                    <a:lnR>
                      <a:noFill/>
                    </a:lnR>
                    <a:lnT>
                      <a:noFill/>
                    </a:lnT>
                    <a:lnB>
                      <a:noFill/>
                    </a:lnB>
                  </a:tcPr>
                </a:tc>
                <a:tc>
                  <a:txBody>
                    <a:bodyPr/>
                    <a:lstStyle/>
                    <a:p>
                      <a:r>
                        <a:rPr lang="en-US" sz="1100" dirty="0">
                          <a:effectLst/>
                        </a:rPr>
                        <a:t>322</a:t>
                      </a:r>
                    </a:p>
                  </a:txBody>
                  <a:tcPr marL="52552" marR="52552" marT="26276" marB="26276" anchor="ctr">
                    <a:lnL>
                      <a:noFill/>
                    </a:lnL>
                    <a:lnR>
                      <a:noFill/>
                    </a:lnR>
                    <a:lnT>
                      <a:noFill/>
                    </a:lnT>
                    <a:lnB>
                      <a:noFill/>
                    </a:lnB>
                  </a:tcPr>
                </a:tc>
                <a:tc>
                  <a:txBody>
                    <a:bodyPr/>
                    <a:lstStyle/>
                    <a:p>
                      <a:r>
                        <a:rPr lang="en-US" sz="1100" dirty="0">
                          <a:effectLst/>
                        </a:rPr>
                        <a:t>0.717181</a:t>
                      </a:r>
                    </a:p>
                  </a:txBody>
                  <a:tcPr marL="52552" marR="52552" marT="26276" marB="26276" anchor="ctr">
                    <a:lnL>
                      <a:noFill/>
                    </a:lnL>
                    <a:lnR>
                      <a:noFill/>
                    </a:lnR>
                    <a:lnT>
                      <a:noFill/>
                    </a:lnT>
                    <a:lnB>
                      <a:noFill/>
                    </a:lnB>
                  </a:tcPr>
                </a:tc>
                <a:extLst>
                  <a:ext uri="{0D108BD9-81ED-4DB2-BD59-A6C34878D82A}">
                    <a16:rowId xmlns:a16="http://schemas.microsoft.com/office/drawing/2014/main" val="130974394"/>
                  </a:ext>
                </a:extLst>
              </a:tr>
              <a:tr h="195526">
                <a:tc>
                  <a:txBody>
                    <a:bodyPr/>
                    <a:lstStyle/>
                    <a:p>
                      <a:pPr algn="r" fontAlgn="ctr"/>
                      <a:r>
                        <a:rPr lang="en-US" sz="1100" b="0" dirty="0">
                          <a:effectLst/>
                        </a:rPr>
                        <a:t>prayerfreq</a:t>
                      </a:r>
                    </a:p>
                  </a:txBody>
                  <a:tcPr marL="52552" marR="52552" marT="26276" marB="26276" anchor="ctr">
                    <a:lnL>
                      <a:noFill/>
                    </a:lnL>
                    <a:lnR>
                      <a:noFill/>
                    </a:lnR>
                    <a:lnT>
                      <a:noFill/>
                    </a:lnT>
                    <a:lnB>
                      <a:noFill/>
                    </a:lnB>
                  </a:tcPr>
                </a:tc>
                <a:tc>
                  <a:txBody>
                    <a:bodyPr/>
                    <a:lstStyle/>
                    <a:p>
                      <a:r>
                        <a:rPr lang="en-US" sz="1100" dirty="0">
                          <a:effectLst/>
                        </a:rPr>
                        <a:t>904</a:t>
                      </a:r>
                    </a:p>
                  </a:txBody>
                  <a:tcPr marL="52552" marR="52552" marT="26276" marB="26276" anchor="ctr">
                    <a:lnL>
                      <a:noFill/>
                    </a:lnL>
                    <a:lnR>
                      <a:noFill/>
                    </a:lnR>
                    <a:lnT>
                      <a:noFill/>
                    </a:lnT>
                    <a:lnB>
                      <a:noFill/>
                    </a:lnB>
                  </a:tcPr>
                </a:tc>
                <a:tc>
                  <a:txBody>
                    <a:bodyPr/>
                    <a:lstStyle/>
                    <a:p>
                      <a:r>
                        <a:rPr lang="en-US" sz="1100" dirty="0">
                          <a:effectLst/>
                        </a:rPr>
                        <a:t>2.013453</a:t>
                      </a:r>
                    </a:p>
                  </a:txBody>
                  <a:tcPr marL="52552" marR="52552" marT="26276" marB="26276" anchor="ctr">
                    <a:lnL>
                      <a:noFill/>
                    </a:lnL>
                    <a:lnR>
                      <a:noFill/>
                    </a:lnR>
                    <a:lnT>
                      <a:noFill/>
                    </a:lnT>
                    <a:lnB>
                      <a:noFill/>
                    </a:lnB>
                  </a:tcPr>
                </a:tc>
                <a:extLst>
                  <a:ext uri="{0D108BD9-81ED-4DB2-BD59-A6C34878D82A}">
                    <a16:rowId xmlns:a16="http://schemas.microsoft.com/office/drawing/2014/main" val="1577599725"/>
                  </a:ext>
                </a:extLst>
              </a:tr>
              <a:tr h="195526">
                <a:tc>
                  <a:txBody>
                    <a:bodyPr/>
                    <a:lstStyle/>
                    <a:p>
                      <a:pPr algn="r" fontAlgn="ctr"/>
                      <a:r>
                        <a:rPr lang="en-US" sz="1100" b="0" dirty="0">
                          <a:effectLst/>
                        </a:rPr>
                        <a:t>angryracism</a:t>
                      </a:r>
                    </a:p>
                  </a:txBody>
                  <a:tcPr marL="52552" marR="52552" marT="26276" marB="26276" anchor="ctr">
                    <a:lnL>
                      <a:noFill/>
                    </a:lnL>
                    <a:lnR>
                      <a:noFill/>
                    </a:lnR>
                    <a:lnT>
                      <a:noFill/>
                    </a:lnT>
                    <a:lnB>
                      <a:noFill/>
                    </a:lnB>
                  </a:tcPr>
                </a:tc>
                <a:tc>
                  <a:txBody>
                    <a:bodyPr/>
                    <a:lstStyle/>
                    <a:p>
                      <a:r>
                        <a:rPr lang="en-US" sz="1100" dirty="0">
                          <a:effectLst/>
                        </a:rPr>
                        <a:t>47</a:t>
                      </a:r>
                    </a:p>
                  </a:txBody>
                  <a:tcPr marL="52552" marR="52552" marT="26276" marB="26276" anchor="ctr">
                    <a:lnL>
                      <a:noFill/>
                    </a:lnL>
                    <a:lnR>
                      <a:noFill/>
                    </a:lnR>
                    <a:lnT>
                      <a:noFill/>
                    </a:lnT>
                    <a:lnB>
                      <a:noFill/>
                    </a:lnB>
                  </a:tcPr>
                </a:tc>
                <a:tc>
                  <a:txBody>
                    <a:bodyPr/>
                    <a:lstStyle/>
                    <a:p>
                      <a:r>
                        <a:rPr lang="en-US" sz="1100" dirty="0">
                          <a:effectLst/>
                        </a:rPr>
                        <a:t>0.104682</a:t>
                      </a:r>
                    </a:p>
                  </a:txBody>
                  <a:tcPr marL="52552" marR="52552" marT="26276" marB="26276" anchor="ctr">
                    <a:lnL>
                      <a:noFill/>
                    </a:lnL>
                    <a:lnR>
                      <a:noFill/>
                    </a:lnR>
                    <a:lnT>
                      <a:noFill/>
                    </a:lnT>
                    <a:lnB>
                      <a:noFill/>
                    </a:lnB>
                  </a:tcPr>
                </a:tc>
                <a:extLst>
                  <a:ext uri="{0D108BD9-81ED-4DB2-BD59-A6C34878D82A}">
                    <a16:rowId xmlns:a16="http://schemas.microsoft.com/office/drawing/2014/main" val="3335436436"/>
                  </a:ext>
                </a:extLst>
              </a:tr>
              <a:tr h="195526">
                <a:tc>
                  <a:txBody>
                    <a:bodyPr/>
                    <a:lstStyle/>
                    <a:p>
                      <a:pPr algn="r" fontAlgn="ctr"/>
                      <a:r>
                        <a:rPr lang="en-US" sz="1100" b="0" dirty="0">
                          <a:effectLst/>
                        </a:rPr>
                        <a:t>whiteadv</a:t>
                      </a:r>
                    </a:p>
                  </a:txBody>
                  <a:tcPr marL="52552" marR="52552" marT="26276" marB="26276" anchor="ctr">
                    <a:lnL>
                      <a:noFill/>
                    </a:lnL>
                    <a:lnR>
                      <a:noFill/>
                    </a:lnR>
                    <a:lnT>
                      <a:noFill/>
                    </a:lnT>
                    <a:lnB>
                      <a:noFill/>
                    </a:lnB>
                  </a:tcPr>
                </a:tc>
                <a:tc>
                  <a:txBody>
                    <a:bodyPr/>
                    <a:lstStyle/>
                    <a:p>
                      <a:r>
                        <a:rPr lang="en-US" sz="1100" dirty="0">
                          <a:effectLst/>
                        </a:rPr>
                        <a:t>52</a:t>
                      </a:r>
                    </a:p>
                  </a:txBody>
                  <a:tcPr marL="52552" marR="52552" marT="26276" marB="26276" anchor="ctr">
                    <a:lnL>
                      <a:noFill/>
                    </a:lnL>
                    <a:lnR>
                      <a:noFill/>
                    </a:lnR>
                    <a:lnT>
                      <a:noFill/>
                    </a:lnT>
                    <a:lnB>
                      <a:noFill/>
                    </a:lnB>
                  </a:tcPr>
                </a:tc>
                <a:tc>
                  <a:txBody>
                    <a:bodyPr/>
                    <a:lstStyle/>
                    <a:p>
                      <a:r>
                        <a:rPr lang="en-US" sz="1100" dirty="0">
                          <a:effectLst/>
                        </a:rPr>
                        <a:t>0.115818</a:t>
                      </a:r>
                    </a:p>
                  </a:txBody>
                  <a:tcPr marL="52552" marR="52552" marT="26276" marB="26276" anchor="ctr">
                    <a:lnL>
                      <a:noFill/>
                    </a:lnL>
                    <a:lnR>
                      <a:noFill/>
                    </a:lnR>
                    <a:lnT>
                      <a:noFill/>
                    </a:lnT>
                    <a:lnB>
                      <a:noFill/>
                    </a:lnB>
                  </a:tcPr>
                </a:tc>
                <a:extLst>
                  <a:ext uri="{0D108BD9-81ED-4DB2-BD59-A6C34878D82A}">
                    <a16:rowId xmlns:a16="http://schemas.microsoft.com/office/drawing/2014/main" val="3249998018"/>
                  </a:ext>
                </a:extLst>
              </a:tr>
              <a:tr h="195526">
                <a:tc>
                  <a:txBody>
                    <a:bodyPr/>
                    <a:lstStyle/>
                    <a:p>
                      <a:pPr algn="r" fontAlgn="ctr"/>
                      <a:r>
                        <a:rPr lang="en-US" sz="1100" b="0" dirty="0">
                          <a:effectLst/>
                        </a:rPr>
                        <a:t>fearraces</a:t>
                      </a:r>
                    </a:p>
                  </a:txBody>
                  <a:tcPr marL="52552" marR="52552" marT="26276" marB="26276" anchor="ctr">
                    <a:lnL>
                      <a:noFill/>
                    </a:lnL>
                    <a:lnR>
                      <a:noFill/>
                    </a:lnR>
                    <a:lnT>
                      <a:noFill/>
                    </a:lnT>
                    <a:lnB>
                      <a:noFill/>
                    </a:lnB>
                  </a:tcPr>
                </a:tc>
                <a:tc>
                  <a:txBody>
                    <a:bodyPr/>
                    <a:lstStyle/>
                    <a:p>
                      <a:r>
                        <a:rPr lang="en-US" sz="1100" dirty="0">
                          <a:effectLst/>
                        </a:rPr>
                        <a:t>100</a:t>
                      </a:r>
                    </a:p>
                  </a:txBody>
                  <a:tcPr marL="52552" marR="52552" marT="26276" marB="26276" anchor="ctr">
                    <a:lnL>
                      <a:noFill/>
                    </a:lnL>
                    <a:lnR>
                      <a:noFill/>
                    </a:lnR>
                    <a:lnT>
                      <a:noFill/>
                    </a:lnT>
                    <a:lnB>
                      <a:noFill/>
                    </a:lnB>
                  </a:tcPr>
                </a:tc>
                <a:tc>
                  <a:txBody>
                    <a:bodyPr/>
                    <a:lstStyle/>
                    <a:p>
                      <a:r>
                        <a:rPr lang="en-US" sz="1100" dirty="0">
                          <a:effectLst/>
                        </a:rPr>
                        <a:t>0.222727</a:t>
                      </a:r>
                    </a:p>
                  </a:txBody>
                  <a:tcPr marL="52552" marR="52552" marT="26276" marB="26276" anchor="ctr">
                    <a:lnL>
                      <a:noFill/>
                    </a:lnL>
                    <a:lnR>
                      <a:noFill/>
                    </a:lnR>
                    <a:lnT>
                      <a:noFill/>
                    </a:lnT>
                    <a:lnB>
                      <a:noFill/>
                    </a:lnB>
                  </a:tcPr>
                </a:tc>
                <a:extLst>
                  <a:ext uri="{0D108BD9-81ED-4DB2-BD59-A6C34878D82A}">
                    <a16:rowId xmlns:a16="http://schemas.microsoft.com/office/drawing/2014/main" val="1146012135"/>
                  </a:ext>
                </a:extLst>
              </a:tr>
              <a:tr h="195526">
                <a:tc>
                  <a:txBody>
                    <a:bodyPr/>
                    <a:lstStyle/>
                    <a:p>
                      <a:pPr algn="r" fontAlgn="ctr"/>
                      <a:r>
                        <a:rPr lang="en-US" sz="1100" b="0" dirty="0">
                          <a:effectLst/>
                        </a:rPr>
                        <a:t>racerare</a:t>
                      </a:r>
                    </a:p>
                  </a:txBody>
                  <a:tcPr marL="52552" marR="52552" marT="26276" marB="26276" anchor="ctr">
                    <a:lnL>
                      <a:noFill/>
                    </a:lnL>
                    <a:lnR>
                      <a:noFill/>
                    </a:lnR>
                    <a:lnT>
                      <a:noFill/>
                    </a:lnT>
                    <a:lnB>
                      <a:noFill/>
                    </a:lnB>
                  </a:tcPr>
                </a:tc>
                <a:tc>
                  <a:txBody>
                    <a:bodyPr/>
                    <a:lstStyle/>
                    <a:p>
                      <a:r>
                        <a:rPr lang="en-US" sz="1100" dirty="0">
                          <a:effectLst/>
                        </a:rPr>
                        <a:t>86</a:t>
                      </a:r>
                    </a:p>
                  </a:txBody>
                  <a:tcPr marL="52552" marR="52552" marT="26276" marB="26276" anchor="ctr">
                    <a:lnL>
                      <a:noFill/>
                    </a:lnL>
                    <a:lnR>
                      <a:noFill/>
                    </a:lnR>
                    <a:lnT>
                      <a:noFill/>
                    </a:lnT>
                    <a:lnB>
                      <a:noFill/>
                    </a:lnB>
                  </a:tcPr>
                </a:tc>
                <a:tc>
                  <a:txBody>
                    <a:bodyPr/>
                    <a:lstStyle/>
                    <a:p>
                      <a:r>
                        <a:rPr lang="en-US" sz="1100" dirty="0">
                          <a:effectLst/>
                        </a:rPr>
                        <a:t>0.191545</a:t>
                      </a:r>
                    </a:p>
                  </a:txBody>
                  <a:tcPr marL="52552" marR="52552" marT="26276" marB="26276" anchor="ctr">
                    <a:lnL>
                      <a:noFill/>
                    </a:lnL>
                    <a:lnR>
                      <a:noFill/>
                    </a:lnR>
                    <a:lnT>
                      <a:noFill/>
                    </a:lnT>
                    <a:lnB>
                      <a:noFill/>
                    </a:lnB>
                  </a:tcPr>
                </a:tc>
                <a:extLst>
                  <a:ext uri="{0D108BD9-81ED-4DB2-BD59-A6C34878D82A}">
                    <a16:rowId xmlns:a16="http://schemas.microsoft.com/office/drawing/2014/main" val="3052575572"/>
                  </a:ext>
                </a:extLst>
              </a:tr>
            </a:tbl>
          </a:graphicData>
        </a:graphic>
      </p:graphicFrame>
    </p:spTree>
    <p:extLst>
      <p:ext uri="{BB962C8B-B14F-4D97-AF65-F5344CB8AC3E}">
        <p14:creationId xmlns:p14="http://schemas.microsoft.com/office/powerpoint/2010/main" val="586085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EDA</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a:xfrm>
            <a:off x="7381703" y="2291045"/>
            <a:ext cx="4621876" cy="3165465"/>
          </a:xfrm>
        </p:spPr>
        <p:txBody>
          <a:bodyPr>
            <a:normAutofit fontScale="85000" lnSpcReduction="10000"/>
          </a:bodyPr>
          <a:lstStyle/>
          <a:p>
            <a:pPr marL="342900" indent="-342900">
              <a:buFont typeface="Arial" panose="020B0604020202020204" pitchFamily="34" charset="0"/>
              <a:buChar char="•"/>
            </a:pPr>
            <a:r>
              <a:rPr lang="en-US" dirty="0"/>
              <a:t>Ideology Features &gt;60% correlation with a vote for Trump</a:t>
            </a:r>
          </a:p>
          <a:p>
            <a:pPr marL="342900" indent="-342900">
              <a:buFont typeface="Arial" panose="020B0604020202020204" pitchFamily="34" charset="0"/>
              <a:buChar char="•"/>
            </a:pPr>
            <a:r>
              <a:rPr lang="en-US" dirty="0"/>
              <a:t>Views on whether whites have an advantage correlates 62%</a:t>
            </a:r>
          </a:p>
          <a:p>
            <a:pPr marL="342900" indent="-342900">
              <a:buFont typeface="Arial" panose="020B0604020202020204" pitchFamily="34" charset="0"/>
              <a:buChar char="•"/>
            </a:pPr>
            <a:r>
              <a:rPr lang="en-US" dirty="0"/>
              <a:t>Views on racism  correlates &gt;40%</a:t>
            </a:r>
          </a:p>
          <a:p>
            <a:pPr marL="342900" indent="-342900">
              <a:buFont typeface="Arial" panose="020B0604020202020204" pitchFamily="34" charset="0"/>
              <a:buChar char="•"/>
            </a:pPr>
            <a:r>
              <a:rPr lang="en-US" dirty="0"/>
              <a:t>Religion views correlate ~ 20-30%</a:t>
            </a:r>
          </a:p>
          <a:p>
            <a:pPr marL="342900" indent="-342900">
              <a:buFont typeface="Arial" panose="020B0604020202020204" pitchFamily="34" charset="0"/>
              <a:buChar char="•"/>
            </a:pPr>
            <a:r>
              <a:rPr lang="en-US" dirty="0"/>
              <a:t>Demographics , no significant correlation</a:t>
            </a:r>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r>
              <a:rPr lang="en-US" dirty="0"/>
              <a:t>Dataset</a:t>
            </a:r>
          </a:p>
        </p:txBody>
      </p:sp>
      <p:pic>
        <p:nvPicPr>
          <p:cNvPr id="6" name="Picture 5">
            <a:extLst>
              <a:ext uri="{FF2B5EF4-FFF2-40B4-BE49-F238E27FC236}">
                <a16:creationId xmlns:a16="http://schemas.microsoft.com/office/drawing/2014/main" id="{521ECC66-6E27-50BE-1F41-A1EE97D3BF71}"/>
              </a:ext>
            </a:extLst>
          </p:cNvPr>
          <p:cNvPicPr>
            <a:picLocks noChangeAspect="1"/>
          </p:cNvPicPr>
          <p:nvPr/>
        </p:nvPicPr>
        <p:blipFill>
          <a:blip r:embed="rId2"/>
          <a:stretch>
            <a:fillRect/>
          </a:stretch>
        </p:blipFill>
        <p:spPr>
          <a:xfrm>
            <a:off x="1" y="1978150"/>
            <a:ext cx="7381702" cy="3129504"/>
          </a:xfrm>
          <a:prstGeom prst="rect">
            <a:avLst/>
          </a:prstGeom>
        </p:spPr>
      </p:pic>
    </p:spTree>
    <p:extLst>
      <p:ext uri="{BB962C8B-B14F-4D97-AF65-F5344CB8AC3E}">
        <p14:creationId xmlns:p14="http://schemas.microsoft.com/office/powerpoint/2010/main" val="2827657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EDA</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a:xfrm>
            <a:off x="6988953" y="3995100"/>
            <a:ext cx="5203046" cy="2482058"/>
          </a:xfrm>
        </p:spPr>
        <p:txBody>
          <a:bodyPr>
            <a:normAutofit/>
          </a:bodyPr>
          <a:lstStyle/>
          <a:p>
            <a:pPr marL="342900" indent="-342900">
              <a:buFont typeface="Arial" panose="020B0604020202020204" pitchFamily="34" charset="0"/>
              <a:buChar char="•"/>
            </a:pPr>
            <a:r>
              <a:rPr lang="en-US" sz="2000" dirty="0"/>
              <a:t>Younger voters less like to vote for Trump</a:t>
            </a:r>
          </a:p>
          <a:p>
            <a:pPr marL="342900" indent="-342900">
              <a:buFont typeface="Arial" panose="020B0604020202020204" pitchFamily="34" charset="0"/>
              <a:buChar char="•"/>
            </a:pPr>
            <a:r>
              <a:rPr lang="en-US" sz="2000" dirty="0"/>
              <a:t>Non-white very unlikely to vote for Trump</a:t>
            </a:r>
          </a:p>
          <a:p>
            <a:pPr marL="342900" indent="-342900">
              <a:buFont typeface="Arial" panose="020B0604020202020204" pitchFamily="34" charset="0"/>
              <a:buChar char="•"/>
            </a:pPr>
            <a:r>
              <a:rPr lang="en-US" sz="2000" dirty="0"/>
              <a:t>Other demographics have minor differences</a:t>
            </a:r>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r>
              <a:rPr lang="en-US" dirty="0"/>
              <a:t>Demographics</a:t>
            </a:r>
          </a:p>
        </p:txBody>
      </p:sp>
      <p:pic>
        <p:nvPicPr>
          <p:cNvPr id="6" name="Picture 5">
            <a:extLst>
              <a:ext uri="{FF2B5EF4-FFF2-40B4-BE49-F238E27FC236}">
                <a16:creationId xmlns:a16="http://schemas.microsoft.com/office/drawing/2014/main" id="{DAB01315-A3BA-4A5B-3BBB-D8409830F74E}"/>
              </a:ext>
            </a:extLst>
          </p:cNvPr>
          <p:cNvPicPr>
            <a:picLocks noChangeAspect="1"/>
          </p:cNvPicPr>
          <p:nvPr/>
        </p:nvPicPr>
        <p:blipFill>
          <a:blip r:embed="rId2"/>
          <a:stretch>
            <a:fillRect/>
          </a:stretch>
        </p:blipFill>
        <p:spPr>
          <a:xfrm>
            <a:off x="294408" y="1796009"/>
            <a:ext cx="6694545" cy="4766516"/>
          </a:xfrm>
          <a:prstGeom prst="rect">
            <a:avLst/>
          </a:prstGeom>
        </p:spPr>
      </p:pic>
      <p:pic>
        <p:nvPicPr>
          <p:cNvPr id="8" name="Picture 7">
            <a:extLst>
              <a:ext uri="{FF2B5EF4-FFF2-40B4-BE49-F238E27FC236}">
                <a16:creationId xmlns:a16="http://schemas.microsoft.com/office/drawing/2014/main" id="{23188690-D4F4-7E49-D74F-162CBE98780E}"/>
              </a:ext>
            </a:extLst>
          </p:cNvPr>
          <p:cNvPicPr>
            <a:picLocks noChangeAspect="1"/>
          </p:cNvPicPr>
          <p:nvPr/>
        </p:nvPicPr>
        <p:blipFill>
          <a:blip r:embed="rId3"/>
          <a:stretch>
            <a:fillRect/>
          </a:stretch>
        </p:blipFill>
        <p:spPr>
          <a:xfrm>
            <a:off x="6988953" y="1764214"/>
            <a:ext cx="4773584" cy="2095219"/>
          </a:xfrm>
          <a:prstGeom prst="rect">
            <a:avLst/>
          </a:prstGeom>
        </p:spPr>
      </p:pic>
    </p:spTree>
    <p:extLst>
      <p:ext uri="{BB962C8B-B14F-4D97-AF65-F5344CB8AC3E}">
        <p14:creationId xmlns:p14="http://schemas.microsoft.com/office/powerpoint/2010/main" val="4073070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EDA</a:t>
            </a:r>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r>
              <a:rPr lang="en-US" dirty="0"/>
              <a:t>Location</a:t>
            </a:r>
          </a:p>
        </p:txBody>
      </p:sp>
      <p:pic>
        <p:nvPicPr>
          <p:cNvPr id="6" name="Picture 5">
            <a:extLst>
              <a:ext uri="{FF2B5EF4-FFF2-40B4-BE49-F238E27FC236}">
                <a16:creationId xmlns:a16="http://schemas.microsoft.com/office/drawing/2014/main" id="{004CBC69-A81E-CDC5-D917-CB75E217C0EC}"/>
              </a:ext>
            </a:extLst>
          </p:cNvPr>
          <p:cNvPicPr>
            <a:picLocks noChangeAspect="1"/>
          </p:cNvPicPr>
          <p:nvPr/>
        </p:nvPicPr>
        <p:blipFill>
          <a:blip r:embed="rId2"/>
          <a:stretch>
            <a:fillRect/>
          </a:stretch>
        </p:blipFill>
        <p:spPr>
          <a:xfrm>
            <a:off x="0" y="1650108"/>
            <a:ext cx="8587047" cy="4985984"/>
          </a:xfrm>
          <a:prstGeom prst="rect">
            <a:avLst/>
          </a:prstGeom>
        </p:spPr>
      </p:pic>
      <p:sp>
        <p:nvSpPr>
          <p:cNvPr id="9" name="Text Placeholder 2">
            <a:extLst>
              <a:ext uri="{FF2B5EF4-FFF2-40B4-BE49-F238E27FC236}">
                <a16:creationId xmlns:a16="http://schemas.microsoft.com/office/drawing/2014/main" id="{3E1E62EA-05DD-77A8-17B5-52B7E2F2B5B9}"/>
              </a:ext>
            </a:extLst>
          </p:cNvPr>
          <p:cNvSpPr>
            <a:spLocks noGrp="1"/>
          </p:cNvSpPr>
          <p:nvPr>
            <p:ph type="body" idx="1"/>
          </p:nvPr>
        </p:nvSpPr>
        <p:spPr>
          <a:xfrm>
            <a:off x="8279475" y="2086495"/>
            <a:ext cx="3724103" cy="3370015"/>
          </a:xfrm>
        </p:spPr>
        <p:txBody>
          <a:bodyPr>
            <a:normAutofit/>
          </a:bodyPr>
          <a:lstStyle/>
          <a:p>
            <a:pPr marL="342900" indent="-342900">
              <a:buFont typeface="Arial" panose="020B0604020202020204" pitchFamily="34" charset="0"/>
              <a:buChar char="•"/>
            </a:pPr>
            <a:r>
              <a:rPr lang="en-US" dirty="0"/>
              <a:t>South and Midwest most likely to vote for Trump</a:t>
            </a:r>
          </a:p>
          <a:p>
            <a:pPr marL="342900" indent="-342900">
              <a:buFont typeface="Arial" panose="020B0604020202020204" pitchFamily="34" charset="0"/>
              <a:buChar char="•"/>
            </a:pPr>
            <a:r>
              <a:rPr lang="en-US" dirty="0"/>
              <a:t>Most states not very predictive </a:t>
            </a:r>
          </a:p>
          <a:p>
            <a:pPr marL="800100" lvl="1" indent="-342900">
              <a:buFont typeface="Arial" panose="020B0604020202020204" pitchFamily="34" charset="0"/>
              <a:buChar char="•"/>
            </a:pPr>
            <a:r>
              <a:rPr lang="en-US" dirty="0"/>
              <a:t>Exception Northeast</a:t>
            </a:r>
          </a:p>
          <a:p>
            <a:pPr marL="800100" lvl="1" indent="-342900">
              <a:buFont typeface="Arial" panose="020B0604020202020204" pitchFamily="34" charset="0"/>
              <a:buChar char="•"/>
            </a:pPr>
            <a:r>
              <a:rPr lang="en-US" dirty="0"/>
              <a:t>California</a:t>
            </a:r>
          </a:p>
          <a:p>
            <a:pPr marL="800100" lvl="1" indent="-342900">
              <a:buFont typeface="Arial" panose="020B0604020202020204" pitchFamily="34" charset="0"/>
              <a:buChar char="•"/>
            </a:pPr>
            <a:r>
              <a:rPr lang="en-US" dirty="0"/>
              <a:t>Oregon</a:t>
            </a:r>
          </a:p>
          <a:p>
            <a:pPr marL="800100" lvl="1" indent="-342900">
              <a:buFont typeface="Arial" panose="020B0604020202020204" pitchFamily="34" charset="0"/>
              <a:buChar char="•"/>
            </a:pPr>
            <a:r>
              <a:rPr lang="en-US" dirty="0"/>
              <a:t>Hawaii</a:t>
            </a:r>
          </a:p>
          <a:p>
            <a:pPr marL="800100"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1456384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EDA</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a:xfrm>
            <a:off x="7656022" y="2070938"/>
            <a:ext cx="3691428" cy="3831098"/>
          </a:xfrm>
        </p:spPr>
        <p:txBody>
          <a:bodyPr>
            <a:normAutofit/>
          </a:bodyPr>
          <a:lstStyle/>
          <a:p>
            <a:pPr marL="342900" indent="-342900">
              <a:buFont typeface="Arial" panose="020B0604020202020204" pitchFamily="34" charset="0"/>
              <a:buChar char="•"/>
            </a:pPr>
            <a:r>
              <a:rPr lang="en-US" dirty="0"/>
              <a:t>As expected, the left ideology unlikely to vote for Trump, right likely</a:t>
            </a:r>
          </a:p>
          <a:p>
            <a:pPr marL="342900" indent="-342900">
              <a:buFont typeface="Arial" panose="020B0604020202020204" pitchFamily="34" charset="0"/>
              <a:buChar char="•"/>
            </a:pPr>
            <a:r>
              <a:rPr lang="en-US" dirty="0"/>
              <a:t>Independents split</a:t>
            </a:r>
          </a:p>
          <a:p>
            <a:pPr marL="342900" indent="-342900">
              <a:buFont typeface="Arial" panose="020B0604020202020204" pitchFamily="34" charset="0"/>
              <a:buChar char="•"/>
            </a:pPr>
            <a:r>
              <a:rPr lang="en-US" dirty="0"/>
              <a:t>Moderates split by lean to not vote for Trump</a:t>
            </a:r>
          </a:p>
          <a:p>
            <a:pPr marL="342900" indent="-342900">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r>
              <a:rPr lang="en-US" dirty="0"/>
              <a:t>Ideology</a:t>
            </a:r>
          </a:p>
        </p:txBody>
      </p:sp>
      <p:pic>
        <p:nvPicPr>
          <p:cNvPr id="6" name="Picture 5">
            <a:extLst>
              <a:ext uri="{FF2B5EF4-FFF2-40B4-BE49-F238E27FC236}">
                <a16:creationId xmlns:a16="http://schemas.microsoft.com/office/drawing/2014/main" id="{A584B5B9-956C-959F-C185-8B8052AA0FA8}"/>
              </a:ext>
            </a:extLst>
          </p:cNvPr>
          <p:cNvPicPr>
            <a:picLocks noChangeAspect="1"/>
          </p:cNvPicPr>
          <p:nvPr/>
        </p:nvPicPr>
        <p:blipFill>
          <a:blip r:embed="rId2"/>
          <a:stretch>
            <a:fillRect/>
          </a:stretch>
        </p:blipFill>
        <p:spPr>
          <a:xfrm>
            <a:off x="402475" y="1729126"/>
            <a:ext cx="6788034" cy="4833080"/>
          </a:xfrm>
          <a:prstGeom prst="rect">
            <a:avLst/>
          </a:prstGeom>
        </p:spPr>
      </p:pic>
    </p:spTree>
    <p:extLst>
      <p:ext uri="{BB962C8B-B14F-4D97-AF65-F5344CB8AC3E}">
        <p14:creationId xmlns:p14="http://schemas.microsoft.com/office/powerpoint/2010/main" val="1992671086"/>
      </p:ext>
    </p:extLst>
  </p:cSld>
  <p:clrMapOvr>
    <a:masterClrMapping/>
  </p:clrMapOvr>
</p:sld>
</file>

<file path=ppt/theme/theme1.xml><?xml version="1.0" encoding="utf-8"?>
<a:theme xmlns:a="http://schemas.openxmlformats.org/drawingml/2006/main" name="Office Theme">
  <a:themeElements>
    <a:clrScheme name="DU Daniels">
      <a:dk1>
        <a:srgbClr val="58595B"/>
      </a:dk1>
      <a:lt1>
        <a:sysClr val="window" lastClr="FFFFFF"/>
      </a:lt1>
      <a:dk2>
        <a:srgbClr val="000000"/>
      </a:dk2>
      <a:lt2>
        <a:srgbClr val="CCCCCC"/>
      </a:lt2>
      <a:accent1>
        <a:srgbClr val="8B2332"/>
      </a:accent1>
      <a:accent2>
        <a:srgbClr val="B5A574"/>
      </a:accent2>
      <a:accent3>
        <a:srgbClr val="03687F"/>
      </a:accent3>
      <a:accent4>
        <a:srgbClr val="DF5E1F"/>
      </a:accent4>
      <a:accent5>
        <a:srgbClr val="214186"/>
      </a:accent5>
      <a:accent6>
        <a:srgbClr val="058753"/>
      </a:accent6>
      <a:hlink>
        <a:srgbClr val="88220E"/>
      </a:hlink>
      <a:folHlink>
        <a:srgbClr val="B5A57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8391</TotalTime>
  <Words>673</Words>
  <Application>Microsoft Office PowerPoint</Application>
  <PresentationFormat>Widescreen</PresentationFormat>
  <Paragraphs>166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Futura Md BT</vt:lpstr>
      <vt:lpstr>Office Theme</vt:lpstr>
      <vt:lpstr>2016 Trump Voter Survey</vt:lpstr>
      <vt:lpstr>Overview</vt:lpstr>
      <vt:lpstr>Overview</vt:lpstr>
      <vt:lpstr>Overview</vt:lpstr>
      <vt:lpstr>Overview</vt:lpstr>
      <vt:lpstr>EDA</vt:lpstr>
      <vt:lpstr>EDA</vt:lpstr>
      <vt:lpstr>EDA</vt:lpstr>
      <vt:lpstr>EDA</vt:lpstr>
      <vt:lpstr>EDA</vt:lpstr>
      <vt:lpstr>EDA</vt:lpstr>
      <vt:lpstr>Model Evaluation</vt:lpstr>
      <vt:lpstr>Model Evaluation</vt:lpstr>
      <vt:lpstr>Model Evaluation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Madeline Hanssler</dc:creator>
  <cp:lastModifiedBy>Andrew Graham</cp:lastModifiedBy>
  <cp:revision>87</cp:revision>
  <dcterms:created xsi:type="dcterms:W3CDTF">2018-10-30T16:41:44Z</dcterms:created>
  <dcterms:modified xsi:type="dcterms:W3CDTF">2022-11-15T01:38:48Z</dcterms:modified>
</cp:coreProperties>
</file>