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5" r:id="rId4"/>
    <p:sldId id="267" r:id="rId5"/>
    <p:sldId id="289" r:id="rId6"/>
    <p:sldId id="283" r:id="rId7"/>
    <p:sldId id="284" r:id="rId8"/>
    <p:sldId id="290" r:id="rId9"/>
    <p:sldId id="282" r:id="rId10"/>
    <p:sldId id="277" r:id="rId11"/>
    <p:sldId id="278" r:id="rId12"/>
    <p:sldId id="279" r:id="rId13"/>
    <p:sldId id="281" r:id="rId14"/>
    <p:sldId id="286" r:id="rId15"/>
    <p:sldId id="285" r:id="rId16"/>
    <p:sldId id="287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52D"/>
    <a:srgbClr val="000000"/>
    <a:srgbClr val="A09469"/>
    <a:srgbClr val="6D1226"/>
    <a:srgbClr val="00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3" autoAdjust="0"/>
    <p:restoredTop sz="87619"/>
  </p:normalViewPr>
  <p:slideViewPr>
    <p:cSldViewPr snapToGrid="0" snapToObjects="1">
      <p:cViewPr varScale="1">
        <p:scale>
          <a:sx n="100" d="100"/>
          <a:sy n="100" d="100"/>
        </p:scale>
        <p:origin x="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9C1D7-0031-1541-AA63-7FAEC1216BB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0A4-E417-1544-8D83-51C2B4F7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Considered essential business</a:t>
            </a:r>
          </a:p>
          <a:p>
            <a:r>
              <a:rPr lang="en-US" dirty="0"/>
              <a:t>No disruption in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validate and give a visual to our Chow Test results, we plotted a linear model to our two groups of data separated by the lockdown point</a:t>
            </a:r>
          </a:p>
          <a:p>
            <a:r>
              <a:rPr lang="en-US" dirty="0"/>
              <a:t>Looking back at our Adjusted Retail Sales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single linear model over the whole time period</a:t>
            </a:r>
          </a:p>
          <a:p>
            <a:r>
              <a:rPr lang="en-US" dirty="0"/>
              <a:t>*The intercept is so large because R stores date objects as numeric values for computation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now breaking our data into pre and post lockdown time periods we can show the different regression lines for each.</a:t>
            </a:r>
          </a:p>
          <a:p>
            <a:endParaRPr lang="en-US" dirty="0"/>
          </a:p>
          <a:p>
            <a:r>
              <a:rPr lang="en-US" dirty="0"/>
              <a:t>Here is our pre period with the associated coefficient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6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is our post period with the associated coefficient values.</a:t>
            </a:r>
          </a:p>
          <a:p>
            <a:endParaRPr lang="en-US" dirty="0"/>
          </a:p>
          <a:p>
            <a:r>
              <a:rPr lang="en-US" dirty="0"/>
              <a:t>We can see from the coefficient values that there is a definite difference in the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both trends on our sales data with lockdown time marker.</a:t>
            </a:r>
          </a:p>
          <a:p>
            <a:endParaRPr lang="en-US" dirty="0"/>
          </a:p>
          <a:p>
            <a:r>
              <a:rPr lang="en-US" dirty="0"/>
              <a:t>Along with the numerical coefficient differences, it is easy to tell from the sales plot with the trend lines that there was a trend shift at the point of significance.</a:t>
            </a:r>
          </a:p>
          <a:p>
            <a:endParaRPr lang="en-US" dirty="0"/>
          </a:p>
          <a:p>
            <a:r>
              <a:rPr lang="en-US" dirty="0"/>
              <a:t>Since we had the reported covid case data, we decided to see how those data compared to the sales numbers,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9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shows the Covid and sales numbers after the pandemic began.</a:t>
            </a:r>
          </a:p>
          <a:p>
            <a:endParaRPr lang="en-US" dirty="0"/>
          </a:p>
          <a:p>
            <a:r>
              <a:rPr lang="en-US" dirty="0"/>
              <a:t>There did not appear to be a visual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did appear to be a positive change in marijuana sales on a state level from the covid stay at home lockdowns</a:t>
            </a:r>
          </a:p>
          <a:p>
            <a:endParaRPr lang="en-US" dirty="0"/>
          </a:p>
          <a:p>
            <a:r>
              <a:rPr lang="en-US" dirty="0"/>
              <a:t>While not every county showed an increase of marijuana sales, highly populated counties had significant increases resulting in the state wide trend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</a:rPr>
              <a:t>When comparing the lockdowns and cases of covid to marijuana sales, data suggests that the lockdowns showed more of a relation to sales increases than covid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lastly:</a:t>
            </a:r>
          </a:p>
          <a:p>
            <a:r>
              <a:rPr lang="en-US" dirty="0"/>
              <a:t>Further research could be done at a county level to investigate what factors led to increased sales after lockdown orders were issued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270A4-E417-1544-8D83-51C2B4F7CE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C37B5-7AC4-F44D-A217-0871F4896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33D963-15D9-4543-A581-389B05FF6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F5154A-9044-DF4B-B8FF-1C5D302E3ED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6009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16581-7862-284C-963A-CF2F4F4A0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43913A-74E9-7F4A-921F-3E1C939042CC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0C581C-A8E3-8A44-BECC-20F4ABC1FC9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4353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515600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7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75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269823"/>
            <a:ext cx="10515600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3658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9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34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4B94B8-50CE-5748-A280-92E0EB948C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23000" y="1672180"/>
            <a:ext cx="525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953000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4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6999"/>
          <a:stretch/>
        </p:blipFill>
        <p:spPr>
          <a:xfrm>
            <a:off x="0" y="5833860"/>
            <a:ext cx="12192000" cy="10241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8" y="269823"/>
            <a:ext cx="10635521" cy="1024139"/>
          </a:xfrm>
        </p:spPr>
        <p:txBody>
          <a:bodyPr anchor="ctr">
            <a:normAutofit/>
          </a:bodyPr>
          <a:lstStyle>
            <a:lvl1pPr>
              <a:defRPr sz="4400" b="1" i="0">
                <a:solidFill>
                  <a:srgbClr val="85152D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3CDC-C099-344C-9E27-F50AC70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5700" y="1672180"/>
            <a:ext cx="3974371" cy="4078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D048F8-45BE-2245-88A1-8C6EB38CE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1928" y="1672180"/>
            <a:ext cx="65270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E458D08-94EC-5342-A104-819F86554D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392" y="5965899"/>
            <a:ext cx="2179608" cy="7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DBC174-C5E7-B143-BBA6-585D85F42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62C598-84C1-1A42-BBA8-D969BE51B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DDF048-556E-C743-A4C4-D61CAC27E26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573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1160-9852-4E8C-A26C-7A02F88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4ED9AA-29C2-4142-901F-E88930808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9682" y="5651500"/>
            <a:ext cx="2945806" cy="993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812B43-F6FC-494D-B237-4FF0DFAE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5170" y="1397479"/>
            <a:ext cx="8314709" cy="2419147"/>
          </a:xfrm>
        </p:spPr>
        <p:txBody>
          <a:bodyPr anchor="b"/>
          <a:lstStyle>
            <a:lvl1pPr>
              <a:defRPr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CEBC00-305F-E14C-BF15-289C865726E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5170" y="3826565"/>
            <a:ext cx="8314709" cy="16339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81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F54AC58-42CE-A24D-BF72-E39076936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945F5F9-5630-7147-86BE-87D7CC9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F28ED9-5B5B-8F48-B563-B45CB0B5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3ECBBCF2-D47A-45FA-87CE-02D51A341F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3"/>
          <a:stretch/>
        </p:blipFill>
        <p:spPr>
          <a:xfrm flipH="1">
            <a:off x="0" y="0"/>
            <a:ext cx="3536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DA22979-1A8E-6349-AF08-C3C474E47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2D1F7-DEEE-476A-92F4-3B1DA7E92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9" r="1"/>
          <a:stretch/>
        </p:blipFill>
        <p:spPr>
          <a:xfrm flipH="1">
            <a:off x="-2" y="0"/>
            <a:ext cx="3536831" cy="684038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BFE968-7A96-4E6C-AAC8-36DA7023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BACF67-CC26-46A2-9344-3C1E550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DD806C-4495-1046-8B36-F6FEC0A88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8947F-6037-4CD1-AE36-4D456D8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7" t="6176"/>
          <a:stretch/>
        </p:blipFill>
        <p:spPr>
          <a:xfrm flipH="1">
            <a:off x="-10574" y="-11602"/>
            <a:ext cx="3547404" cy="687840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AEF51A-9282-4815-A9AF-1E06355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06" y="589977"/>
            <a:ext cx="683371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85152D"/>
                </a:solidFill>
                <a:latin typeface="Futura Md BT" panose="020B06020202040203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9D134A-989C-4E37-BE4A-09ED2CF7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2050477"/>
            <a:ext cx="6833715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utura Md BT" panose="020B0602020204020303"/>
              </a:defRPr>
            </a:lvl1pPr>
            <a:lvl2pPr>
              <a:defRPr>
                <a:solidFill>
                  <a:schemeClr val="tx1"/>
                </a:solidFill>
                <a:latin typeface="Futura Md BT" panose="020B0602020204020303"/>
              </a:defRPr>
            </a:lvl2pPr>
            <a:lvl3pPr>
              <a:defRPr>
                <a:solidFill>
                  <a:schemeClr val="tx1"/>
                </a:solidFill>
                <a:latin typeface="Futura Md BT" panose="020B0602020204020303"/>
              </a:defRPr>
            </a:lvl3pPr>
            <a:lvl4pPr>
              <a:defRPr>
                <a:solidFill>
                  <a:schemeClr val="tx1"/>
                </a:solidFill>
                <a:latin typeface="Futura Md BT" panose="020B0602020204020303"/>
              </a:defRPr>
            </a:lvl4pPr>
            <a:lvl5pPr>
              <a:defRPr>
                <a:solidFill>
                  <a:schemeClr val="tx1"/>
                </a:solidFill>
                <a:latin typeface="Futura Md BT" panose="020B0602020204020303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29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DE13AE3-3346-F543-8AFF-3AA1BC327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14FA7-7FCF-3E4F-8A57-3A0050D0F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8770AA-7D93-5B41-A6EE-713E506C47C4}"/>
              </a:ext>
            </a:extLst>
          </p:cNvPr>
          <p:cNvCxnSpPr/>
          <p:nvPr userDrawn="1"/>
        </p:nvCxnSpPr>
        <p:spPr>
          <a:xfrm>
            <a:off x="711929" y="914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F0B8C-9687-8F41-A302-0149477B4AE6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E6E6CA-A5F2-7549-8D34-C58A164F760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203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070938"/>
            <a:ext cx="51315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1C1BE7-90C6-9448-BD0B-1F67AC4A6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3B5A0-4B52-064F-9674-BD1D2C143C5F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8810AE-29EC-4746-B893-0EC3F6D781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39276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730FB7-FC8D-F641-BA1D-7A971F562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9150" y="6004253"/>
            <a:ext cx="2377440" cy="730739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24CA7-9485-4DC6-BC45-8644B2A659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256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E706D0-9BBD-4C16-9502-394AF0C4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3783871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87E1F9-1F87-C84D-9C2A-0C281DBAC8D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75200" y="2070938"/>
            <a:ext cx="6452329" cy="4079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46B18E-B6AF-BD45-A0DB-B19AA21B2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29" y="380842"/>
            <a:ext cx="10515600" cy="53355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bg1"/>
                </a:solidFill>
                <a:latin typeface="Futura Md BT" panose="020B0602020204020303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DC5295-1258-A048-BB61-14921DC5C547}"/>
              </a:ext>
            </a:extLst>
          </p:cNvPr>
          <p:cNvCxnSpPr/>
          <p:nvPr userDrawn="1"/>
        </p:nvCxnSpPr>
        <p:spPr>
          <a:xfrm>
            <a:off x="419829" y="965200"/>
            <a:ext cx="1111177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2D8E8B-9995-0C49-8F7B-ABD63E7FFE6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1929" y="1016001"/>
            <a:ext cx="10515600" cy="4705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Futura Md BT" panose="020B0602020204020303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692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56181-A5EB-3540-AB14-99CF88D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11E9-2DCA-F24F-BD08-CFE2B5B4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9FA1-7218-D845-861A-97DC4AAB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65C-165C-764D-B490-A5796C92088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F2A5-43F3-6441-A712-F46CC85A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7481-3A1D-994D-92B3-85C661383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50B0-441B-AA41-BD39-84588953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62" r:id="rId3"/>
    <p:sldLayoutId id="2147483649" r:id="rId4"/>
    <p:sldLayoutId id="2147483650" r:id="rId5"/>
    <p:sldLayoutId id="2147483660" r:id="rId6"/>
    <p:sldLayoutId id="2147483651" r:id="rId7"/>
    <p:sldLayoutId id="2147483671" r:id="rId8"/>
    <p:sldLayoutId id="2147483672" r:id="rId9"/>
    <p:sldLayoutId id="2147483673" r:id="rId10"/>
    <p:sldLayoutId id="2147483664" r:id="rId11"/>
    <p:sldLayoutId id="2147483670" r:id="rId12"/>
    <p:sldLayoutId id="2147483666" r:id="rId13"/>
    <p:sldLayoutId id="2147483667" r:id="rId14"/>
    <p:sldLayoutId id="2147483663" r:id="rId15"/>
    <p:sldLayoutId id="2147483665" r:id="rId16"/>
    <p:sldLayoutId id="2147483668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or.colorado.gov/data-and-reports/marijuana-data/marijuana-sales-repor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ovid19.colorado.gov/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BB0E-297E-A346-99DB-C040D260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COMP-4441 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C8AE-CDBF-774B-86E4-4DB613EF210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Navan Powers &amp; Andrew Graham</a:t>
            </a:r>
          </a:p>
        </p:txBody>
      </p:sp>
    </p:spTree>
    <p:extLst>
      <p:ext uri="{BB962C8B-B14F-4D97-AF65-F5344CB8AC3E}">
        <p14:creationId xmlns:p14="http://schemas.microsoft.com/office/powerpoint/2010/main" val="27382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over Retail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Intercept: -820223093</a:t>
            </a:r>
          </a:p>
          <a:p>
            <a:r>
              <a:rPr lang="en-US" dirty="0">
                <a:solidFill>
                  <a:schemeClr val="tx2"/>
                </a:solidFill>
              </a:rPr>
              <a:t>Slope: 52281.5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6CF6E8D-D808-49C1-82FD-B84E61AE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9" y="1816269"/>
            <a:ext cx="6680671" cy="4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28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Linear Model over Retail Sales – Pre Lockdown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Intercept: -764228325</a:t>
            </a:r>
          </a:p>
          <a:p>
            <a:r>
              <a:rPr lang="en-US" dirty="0">
                <a:solidFill>
                  <a:schemeClr val="tx2"/>
                </a:solidFill>
              </a:rPr>
              <a:t>Slope: 448963.47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998BA91-B232-48E4-AD45-EC66DAEE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9" y="1807858"/>
            <a:ext cx="6692447" cy="47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2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28" y="269823"/>
            <a:ext cx="10622821" cy="1024139"/>
          </a:xfrm>
        </p:spPr>
        <p:txBody>
          <a:bodyPr>
            <a:noAutofit/>
          </a:bodyPr>
          <a:lstStyle/>
          <a:p>
            <a:r>
              <a:rPr lang="en-US" sz="3600" dirty="0"/>
              <a:t>Linear Model over Retail Sales – Post Lockdown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A16C-8A37-7441-BB64-9C2A53F9F8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753350" y="2070938"/>
            <a:ext cx="3474179" cy="407969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Intercept: -977204478</a:t>
            </a:r>
          </a:p>
          <a:p>
            <a:r>
              <a:rPr lang="en-US" dirty="0">
                <a:solidFill>
                  <a:schemeClr val="tx2"/>
                </a:solidFill>
              </a:rPr>
              <a:t>Slope: 61020.1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FB78681-C3BA-450D-A90F-1BBC0E1BE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8" y="1767613"/>
            <a:ext cx="6748790" cy="48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9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Linear Models over Retail Sales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EADD971-73EB-4AB8-82DB-58AB5FE3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9" y="1789024"/>
            <a:ext cx="6718814" cy="479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1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and Covid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D751-2658-48A3-B950-CFE01E0D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9" y="1756613"/>
            <a:ext cx="7828923" cy="48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D54B30-F012-4D28-82A2-4C7277CF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Evidence of change in marijuana sales trend before and after Covid-19 lockdowns at the Colorado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 a county level, sales trends varied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Lockdowns showed more of an impact on marijuana sales than Covid-19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Further research could be done at a county level</a:t>
            </a:r>
          </a:p>
        </p:txBody>
      </p:sp>
    </p:spTree>
    <p:extLst>
      <p:ext uri="{BB962C8B-B14F-4D97-AF65-F5344CB8AC3E}">
        <p14:creationId xmlns:p14="http://schemas.microsoft.com/office/powerpoint/2010/main" val="348231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D715-82AF-4B97-B752-9E07CD76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1865528"/>
            <a:ext cx="3295650" cy="43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9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Combined Linear Models over Retail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86B46-7103-4BD1-AE45-7B502278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48107"/>
            <a:ext cx="7680669" cy="47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Did the “Stay-at-Home” lockdown orders due to the </a:t>
            </a: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Covid-19</a:t>
            </a:r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outbreak affect marijuana dispensary sales in Colorado?</a:t>
            </a:r>
          </a:p>
        </p:txBody>
      </p:sp>
    </p:spTree>
    <p:extLst>
      <p:ext uri="{BB962C8B-B14F-4D97-AF65-F5344CB8AC3E}">
        <p14:creationId xmlns:p14="http://schemas.microsoft.com/office/powerpoint/2010/main" val="327785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8D95-52D6-3241-A734-32083BDD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C238-DDC8-1448-908F-6FD33432D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Marijuana Sales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Colorado Department of Revenue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https://cdor.colorado.gov/data-and-reports/marijuana-data/marijuana-sales-reports</a:t>
            </a:r>
            <a:endParaRPr lang="en-US" sz="2000" dirty="0">
              <a:solidFill>
                <a:schemeClr val="tx2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January 2014 – May 2021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Covid Incidence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Colorado Department of Public Health &amp; Environment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https://covid19.colorado.gov/data</a:t>
            </a:r>
            <a:endParaRPr lang="en-US" sz="2000" dirty="0">
              <a:solidFill>
                <a:schemeClr val="tx2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March 2020 – Present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1900" dirty="0">
                <a:solidFill>
                  <a:schemeClr val="tx2"/>
                </a:solidFill>
              </a:rPr>
              <a:t>*Marijuana dispensaries were classified as part of state’s Health Care Sector and allowed to remain open during lockdown orders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BC02B4-CE86-4742-A5A3-A1B77D44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38581"/>
            <a:ext cx="7696103" cy="4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Plot – Lockdown Marker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08CB0-1312-4A70-97E0-B31D374B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9" y="1819532"/>
            <a:ext cx="7726971" cy="47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4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Chow Test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D54B30-F012-4D28-82A2-4C7277CF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929" y="2070938"/>
            <a:ext cx="10635521" cy="40796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Used to determine if there is a structural break in data linearity between two or more regressions in split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 if a single line or separate regression lines best fit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Often used to analyze two different data sets to see if they can be pooled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Commonly used in econometrics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p-value indicating regression stability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5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Regular Fluctuation or Seasonality in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88F33C-4461-47D6-983C-975FB7C6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26" y="5570943"/>
            <a:ext cx="2600325" cy="8096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B8BCC3-BBDC-4F21-9B40-3A417CCF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25" y="1927612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9FD6F6-02E1-4273-A487-F5C41272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40" y="2048257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E6094-C378-42A7-83C2-6B8FC6E9C327}"/>
              </a:ext>
            </a:extLst>
          </p:cNvPr>
          <p:cNvSpPr txBox="1"/>
          <p:nvPr/>
        </p:nvSpPr>
        <p:spPr>
          <a:xfrm>
            <a:off x="6583680" y="5570943"/>
            <a:ext cx="302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Low:  Strong Evidence that Sales Changed after breakpoint of March 2020</a:t>
            </a:r>
          </a:p>
        </p:txBody>
      </p:sp>
    </p:spTree>
    <p:extLst>
      <p:ext uri="{BB962C8B-B14F-4D97-AF65-F5344CB8AC3E}">
        <p14:creationId xmlns:p14="http://schemas.microsoft.com/office/powerpoint/2010/main" val="19128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056C-4DB3-4360-A405-3E7BC3C6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 Level Data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9316A03-18A7-4576-9BF0-3FDF216F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39" y="1844388"/>
            <a:ext cx="3188818" cy="22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AFCD10D-65DD-4D1D-801B-068FB351A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0" y="4383076"/>
            <a:ext cx="3188818" cy="227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B6C0988-CD68-418E-9788-D5844808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86" y="1792225"/>
            <a:ext cx="3305862" cy="23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421C9579-530F-4FA3-A06B-563BA487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80" y="4304698"/>
            <a:ext cx="3357068" cy="23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3F16FD-41C5-45D3-B074-33822613A53E}"/>
              </a:ext>
            </a:extLst>
          </p:cNvPr>
          <p:cNvSpPr txBox="1"/>
          <p:nvPr/>
        </p:nvSpPr>
        <p:spPr>
          <a:xfrm>
            <a:off x="7242049" y="1673208"/>
            <a:ext cx="228234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## County </a:t>
            </a:r>
            <a:r>
              <a:rPr lang="en-US" sz="800" dirty="0" err="1"/>
              <a:t>DataPoints</a:t>
            </a:r>
            <a:r>
              <a:rPr lang="en-US" sz="800" dirty="0"/>
              <a:t> </a:t>
            </a:r>
            <a:r>
              <a:rPr lang="en-US" sz="800" dirty="0" err="1"/>
              <a:t>PValue</a:t>
            </a:r>
            <a:r>
              <a:rPr lang="en-US" sz="800" dirty="0"/>
              <a:t> </a:t>
            </a:r>
            <a:r>
              <a:rPr lang="en-US" sz="800" dirty="0" err="1"/>
              <a:t>Reject_Null</a:t>
            </a:r>
            <a:endParaRPr lang="en-US" sz="800" dirty="0"/>
          </a:p>
          <a:p>
            <a:r>
              <a:rPr lang="en-US" sz="800" dirty="0"/>
              <a:t>## 1 Adams 77 4.810252e-11 TRUE</a:t>
            </a:r>
          </a:p>
          <a:p>
            <a:r>
              <a:rPr lang="en-US" sz="800" dirty="0"/>
              <a:t>## 2 Arapahoe 79 1.010971e-01 FALSE</a:t>
            </a:r>
          </a:p>
          <a:p>
            <a:r>
              <a:rPr lang="en-US" sz="800" dirty="0"/>
              <a:t>## 3 Archuleta 51 4.137149e-04 TRUE</a:t>
            </a:r>
          </a:p>
          <a:p>
            <a:r>
              <a:rPr lang="en-US" sz="800" dirty="0"/>
              <a:t>## 4 Bent 5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5 Boulder 87 1.094066e-02 TRUE</a:t>
            </a:r>
          </a:p>
          <a:p>
            <a:r>
              <a:rPr lang="en-US" sz="800" dirty="0"/>
              <a:t>## 6 Chaffee 61 3.433096e-01 FALSE</a:t>
            </a:r>
          </a:p>
          <a:p>
            <a:r>
              <a:rPr lang="en-US" sz="800" dirty="0"/>
              <a:t>## 7 </a:t>
            </a:r>
            <a:r>
              <a:rPr lang="en-US" sz="800" dirty="0" err="1"/>
              <a:t>Clear.Creek</a:t>
            </a:r>
            <a:r>
              <a:rPr lang="en-US" sz="800" dirty="0"/>
              <a:t> 89 7.132070e-02 FALSE</a:t>
            </a:r>
          </a:p>
          <a:p>
            <a:r>
              <a:rPr lang="en-US" sz="800" dirty="0"/>
              <a:t>## 8 Conejos 42 2.240083e-02 TRUE</a:t>
            </a:r>
          </a:p>
          <a:p>
            <a:r>
              <a:rPr lang="en-US" sz="800" dirty="0"/>
              <a:t>## 9 Costilla 64 2.220447e-05 TRUE</a:t>
            </a:r>
          </a:p>
          <a:p>
            <a:r>
              <a:rPr lang="en-US" sz="800" dirty="0"/>
              <a:t>## 10 Crowley 0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11 Denver 89 1.412168e-01 FALSE</a:t>
            </a:r>
          </a:p>
          <a:p>
            <a:r>
              <a:rPr lang="en-US" sz="800" dirty="0"/>
              <a:t>## 12 Eagle 82 4.507621e-01 FALSE</a:t>
            </a:r>
          </a:p>
          <a:p>
            <a:r>
              <a:rPr lang="en-US" sz="800" dirty="0"/>
              <a:t>## 13 </a:t>
            </a:r>
            <a:r>
              <a:rPr lang="en-US" sz="800" dirty="0" err="1"/>
              <a:t>El.Paso</a:t>
            </a:r>
            <a:r>
              <a:rPr lang="en-US" sz="800" dirty="0"/>
              <a:t> 0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14 Garfield 85 2.785385e-01 FALSE</a:t>
            </a:r>
          </a:p>
          <a:p>
            <a:r>
              <a:rPr lang="en-US" sz="800" dirty="0"/>
              <a:t>## 15 Gilpin 86 3.602572e-01 FALSE</a:t>
            </a:r>
          </a:p>
          <a:p>
            <a:r>
              <a:rPr lang="en-US" sz="800" dirty="0"/>
              <a:t>## 16 Grand 69 7.255423e-01 FALSE</a:t>
            </a:r>
          </a:p>
          <a:p>
            <a:r>
              <a:rPr lang="en-US" sz="800" dirty="0"/>
              <a:t>## 17 Gunnison 81 4.588904e-01 FALSE</a:t>
            </a:r>
          </a:p>
          <a:p>
            <a:r>
              <a:rPr lang="en-US" sz="800" dirty="0"/>
              <a:t>## 18 Huerfano 26 1.008087e-01 FALSE</a:t>
            </a:r>
          </a:p>
          <a:p>
            <a:r>
              <a:rPr lang="en-US" sz="800" dirty="0"/>
              <a:t>## 19 Jefferson 89 8.945739e-01 FALSE</a:t>
            </a:r>
          </a:p>
          <a:p>
            <a:r>
              <a:rPr lang="en-US" sz="800" dirty="0"/>
              <a:t>## 20 Lake 45 8.549919e-02 FALSE</a:t>
            </a:r>
          </a:p>
          <a:p>
            <a:r>
              <a:rPr lang="en-US" sz="800" dirty="0"/>
              <a:t>## 21 </a:t>
            </a:r>
            <a:r>
              <a:rPr lang="en-US" sz="800" dirty="0" err="1"/>
              <a:t>La.Plata</a:t>
            </a:r>
            <a:r>
              <a:rPr lang="en-US" sz="800" dirty="0"/>
              <a:t> 79 1.091498e-06 TRUE</a:t>
            </a:r>
          </a:p>
          <a:p>
            <a:r>
              <a:rPr lang="en-US" sz="800" dirty="0"/>
              <a:t>## 22 Larimer 83 1.102853e-02 TRUE</a:t>
            </a:r>
          </a:p>
          <a:p>
            <a:r>
              <a:rPr lang="en-US" sz="800" dirty="0"/>
              <a:t>## 23 </a:t>
            </a:r>
            <a:r>
              <a:rPr lang="en-US" sz="800" dirty="0" err="1"/>
              <a:t>Las.Animas</a:t>
            </a:r>
            <a:r>
              <a:rPr lang="en-US" sz="800" dirty="0"/>
              <a:t> 77 4.864853e-02 TRUE</a:t>
            </a:r>
          </a:p>
          <a:p>
            <a:r>
              <a:rPr lang="en-US" sz="800" dirty="0"/>
              <a:t>## 24 Mesa 45 6.823595e-03 TRUE</a:t>
            </a:r>
          </a:p>
          <a:p>
            <a:r>
              <a:rPr lang="en-US" sz="800" dirty="0"/>
              <a:t>## 25 Moffat 29 1.740382e-03 TRUE</a:t>
            </a:r>
          </a:p>
          <a:p>
            <a:r>
              <a:rPr lang="en-US" sz="800" dirty="0"/>
              <a:t>## 26 Montezuma 76 1.074009e-01 FALSE</a:t>
            </a:r>
          </a:p>
          <a:p>
            <a:r>
              <a:rPr lang="en-US" sz="800" dirty="0"/>
              <a:t>## 27 Montrose 0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28 Morgan 52 4.277714e-04 TRUE</a:t>
            </a:r>
          </a:p>
          <a:p>
            <a:r>
              <a:rPr lang="en-US" sz="800" dirty="0"/>
              <a:t>## 29 Otero 14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30 Ouray 50 1.464512e-01 FALSE</a:t>
            </a:r>
          </a:p>
          <a:p>
            <a:r>
              <a:rPr lang="en-US" sz="800" dirty="0"/>
              <a:t>## 31 Park 75 4.088663e-06 TRUE</a:t>
            </a:r>
          </a:p>
          <a:p>
            <a:r>
              <a:rPr lang="en-US" sz="800" dirty="0"/>
              <a:t>## 32 Pitkin 86 1.783652e-01 FALSE</a:t>
            </a:r>
          </a:p>
          <a:p>
            <a:r>
              <a:rPr lang="en-US" sz="800" dirty="0"/>
              <a:t>## 33 Pueblo 89 2.058353e-13 TRUE</a:t>
            </a:r>
          </a:p>
          <a:p>
            <a:r>
              <a:rPr lang="en-US" sz="800" dirty="0"/>
              <a:t>## 34 Routt 76 1.851871e-02 TRUE</a:t>
            </a:r>
          </a:p>
          <a:p>
            <a:r>
              <a:rPr lang="en-US" sz="800" dirty="0"/>
              <a:t>## 35 Saguache 45 2.355935e-03 TRUE</a:t>
            </a:r>
          </a:p>
          <a:p>
            <a:r>
              <a:rPr lang="en-US" sz="800" dirty="0"/>
              <a:t>## 36 </a:t>
            </a:r>
            <a:r>
              <a:rPr lang="en-US" sz="800" dirty="0" err="1"/>
              <a:t>San.Juan</a:t>
            </a:r>
            <a:r>
              <a:rPr lang="en-US" sz="800" dirty="0"/>
              <a:t> 9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37 </a:t>
            </a:r>
            <a:r>
              <a:rPr lang="en-US" sz="800" dirty="0" err="1"/>
              <a:t>San.Miguel</a:t>
            </a:r>
            <a:r>
              <a:rPr lang="en-US" sz="800" dirty="0"/>
              <a:t> 88 8.964043e-01 FALSE</a:t>
            </a:r>
          </a:p>
          <a:p>
            <a:r>
              <a:rPr lang="en-US" sz="800" dirty="0"/>
              <a:t>## 38 Sedgwick 8 NA </a:t>
            </a:r>
            <a:r>
              <a:rPr lang="en-US" sz="800" dirty="0" err="1"/>
              <a:t>NA</a:t>
            </a:r>
            <a:endParaRPr lang="en-US" sz="800" dirty="0"/>
          </a:p>
          <a:p>
            <a:r>
              <a:rPr lang="en-US" sz="800" dirty="0"/>
              <a:t>## 39 Summit 89 1.240698e-01 FALSE</a:t>
            </a:r>
          </a:p>
          <a:p>
            <a:r>
              <a:rPr lang="en-US" sz="800" dirty="0"/>
              <a:t>## 40 Weld 86 7.515368e-01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2C93D-AA7A-47F1-B5B7-A8E6368C59C6}"/>
              </a:ext>
            </a:extLst>
          </p:cNvPr>
          <p:cNvSpPr txBox="1"/>
          <p:nvPr/>
        </p:nvSpPr>
        <p:spPr>
          <a:xfrm>
            <a:off x="9348825" y="2194560"/>
            <a:ext cx="1878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Counties show evidence of increased Marijuana Sales after March 2020</a:t>
            </a:r>
          </a:p>
        </p:txBody>
      </p:sp>
    </p:spTree>
    <p:extLst>
      <p:ext uri="{BB962C8B-B14F-4D97-AF65-F5344CB8AC3E}">
        <p14:creationId xmlns:p14="http://schemas.microsoft.com/office/powerpoint/2010/main" val="421200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DC4-B69B-DC4C-A6FA-BC4335D7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Retail Sales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068BE6-66F7-4A3C-9F73-AF005D1D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9" y="1772031"/>
            <a:ext cx="6742604" cy="48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74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 Daniels">
      <a:dk1>
        <a:srgbClr val="58595B"/>
      </a:dk1>
      <a:lt1>
        <a:sysClr val="window" lastClr="FFFFFF"/>
      </a:lt1>
      <a:dk2>
        <a:srgbClr val="000000"/>
      </a:dk2>
      <a:lt2>
        <a:srgbClr val="CCCCCC"/>
      </a:lt2>
      <a:accent1>
        <a:srgbClr val="8B2332"/>
      </a:accent1>
      <a:accent2>
        <a:srgbClr val="B5A574"/>
      </a:accent2>
      <a:accent3>
        <a:srgbClr val="03687F"/>
      </a:accent3>
      <a:accent4>
        <a:srgbClr val="DF5E1F"/>
      </a:accent4>
      <a:accent5>
        <a:srgbClr val="214186"/>
      </a:accent5>
      <a:accent6>
        <a:srgbClr val="058753"/>
      </a:accent6>
      <a:hlink>
        <a:srgbClr val="88220E"/>
      </a:hlink>
      <a:folHlink>
        <a:srgbClr val="B5A5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7502</TotalTime>
  <Words>897</Words>
  <Application>Microsoft Office PowerPoint</Application>
  <PresentationFormat>Widescreen</PresentationFormat>
  <Paragraphs>125</Paragraphs>
  <Slides>17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Futura Md BT</vt:lpstr>
      <vt:lpstr>Wingdings</vt:lpstr>
      <vt:lpstr>Office Theme</vt:lpstr>
      <vt:lpstr>COMP-4441 Final Project</vt:lpstr>
      <vt:lpstr>Research Question</vt:lpstr>
      <vt:lpstr>Data Sources</vt:lpstr>
      <vt:lpstr>Initial Data Plot</vt:lpstr>
      <vt:lpstr>Initial Data Plot – Lockdown Marker</vt:lpstr>
      <vt:lpstr>Chow Test </vt:lpstr>
      <vt:lpstr>Removing Regular Fluctuation or Seasonality in Data</vt:lpstr>
      <vt:lpstr>County Level Data</vt:lpstr>
      <vt:lpstr>Adjusted Retail Sales</vt:lpstr>
      <vt:lpstr>Linear Model over Retail Sales</vt:lpstr>
      <vt:lpstr>Linear Model over Retail Sales – Pre Lockdown</vt:lpstr>
      <vt:lpstr>Linear Model over Retail Sales – Post Lockdown</vt:lpstr>
      <vt:lpstr>Combined Linear Models over Retail Sales</vt:lpstr>
      <vt:lpstr>Retail Sales and Covid Cases</vt:lpstr>
      <vt:lpstr>Conclusions</vt:lpstr>
      <vt:lpstr>Questions</vt:lpstr>
      <vt:lpstr>Combined Linear Models over Retail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Hanssler</dc:creator>
  <cp:lastModifiedBy>Navan Powers</cp:lastModifiedBy>
  <cp:revision>107</cp:revision>
  <dcterms:created xsi:type="dcterms:W3CDTF">2018-10-30T16:41:44Z</dcterms:created>
  <dcterms:modified xsi:type="dcterms:W3CDTF">2021-08-18T22:23:54Z</dcterms:modified>
</cp:coreProperties>
</file>