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4" r:id="rId6"/>
    <p:sldId id="266" r:id="rId7"/>
    <p:sldId id="267" r:id="rId8"/>
    <p:sldId id="260" r:id="rId9"/>
    <p:sldId id="262" r:id="rId10"/>
    <p:sldId id="263" r:id="rId11"/>
    <p:sldId id="261"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11/23/2018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11/23/2018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Machine Learning Fundamentals </a:t>
            </a:r>
            <a:endParaRPr lang="en-CA" dirty="0"/>
          </a:p>
        </p:txBody>
      </p:sp>
      <p:sp>
        <p:nvSpPr>
          <p:cNvPr id="3" name="Subtitle 2"/>
          <p:cNvSpPr>
            <a:spLocks noGrp="1"/>
          </p:cNvSpPr>
          <p:nvPr>
            <p:ph type="subTitle" idx="1"/>
          </p:nvPr>
        </p:nvSpPr>
        <p:spPr/>
        <p:txBody>
          <a:bodyPr>
            <a:normAutofit fontScale="85000" lnSpcReduction="20000"/>
          </a:bodyPr>
          <a:lstStyle/>
          <a:p>
            <a:r>
              <a:rPr lang="en-CA" dirty="0" smtClean="0"/>
              <a:t>Capstone Project : Date-a-Scientist</a:t>
            </a:r>
          </a:p>
          <a:p>
            <a:r>
              <a:rPr lang="en-CA" sz="1600" b="1" dirty="0" smtClean="0">
                <a:solidFill>
                  <a:srgbClr val="FF0000"/>
                </a:solidFill>
              </a:rPr>
              <a:t>Alexander J Graham</a:t>
            </a:r>
          </a:p>
          <a:p>
            <a:r>
              <a:rPr lang="en-CA" sz="1600" b="1" dirty="0" smtClean="0"/>
              <a:t>November </a:t>
            </a:r>
            <a:r>
              <a:rPr lang="en-CA" sz="1600" b="1" dirty="0" smtClean="0"/>
              <a:t>25, </a:t>
            </a:r>
            <a:r>
              <a:rPr lang="en-CA" sz="1600" b="1" dirty="0" smtClean="0"/>
              <a:t>2018  </a:t>
            </a:r>
            <a:endParaRPr lang="en-CA" sz="1600" b="1" dirty="0"/>
          </a:p>
        </p:txBody>
      </p:sp>
    </p:spTree>
    <p:extLst>
      <p:ext uri="{BB962C8B-B14F-4D97-AF65-F5344CB8AC3E}">
        <p14:creationId xmlns:p14="http://schemas.microsoft.com/office/powerpoint/2010/main" val="77603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K-NN Classification</a:t>
            </a:r>
            <a:br>
              <a:rPr lang="en-CA" dirty="0" smtClean="0"/>
            </a:br>
            <a:r>
              <a:rPr lang="en-CA" sz="1100" i="1" dirty="0" smtClean="0"/>
              <a:t>(Cont.) </a:t>
            </a:r>
            <a:endParaRPr lang="en-CA" sz="1100" i="1" dirty="0"/>
          </a:p>
        </p:txBody>
      </p:sp>
      <p:sp>
        <p:nvSpPr>
          <p:cNvPr id="3" name="Content Placeholder 2"/>
          <p:cNvSpPr>
            <a:spLocks noGrp="1"/>
          </p:cNvSpPr>
          <p:nvPr>
            <p:ph idx="1"/>
          </p:nvPr>
        </p:nvSpPr>
        <p:spPr/>
        <p:txBody>
          <a:bodyPr/>
          <a:lstStyle/>
          <a:p>
            <a:r>
              <a:rPr lang="en-CA" sz="1200" dirty="0" smtClean="0"/>
              <a:t>I then decided to check for an optimal K value while still using the cross-validation. I did this by creating  for loop, so that I could do cross validation at each level of k, and get the mean from those scores appended to a new list (‘</a:t>
            </a:r>
            <a:r>
              <a:rPr lang="en-CA" sz="1200" dirty="0" err="1" smtClean="0"/>
              <a:t>k_scores</a:t>
            </a:r>
            <a:r>
              <a:rPr lang="en-CA" sz="1200" dirty="0" smtClean="0"/>
              <a:t>’).</a:t>
            </a:r>
          </a:p>
          <a:p>
            <a:r>
              <a:rPr lang="en-CA" sz="1200" dirty="0" smtClean="0"/>
              <a:t>Running this takes around 5 minutes! But it would only have to be run once to figure out the optimal k. I decided on k = 4, which yielded an average score of 0.963 across all folds. </a:t>
            </a:r>
          </a:p>
          <a:p>
            <a:endParaRPr lang="en-CA" sz="1200" dirty="0"/>
          </a:p>
          <a:p>
            <a:endParaRPr lang="en-CA" sz="1200" dirty="0" smtClean="0"/>
          </a:p>
          <a:p>
            <a:endParaRPr lang="en-CA" sz="1200" dirty="0"/>
          </a:p>
          <a:p>
            <a:endParaRPr lang="en-CA" dirty="0" smtClean="0"/>
          </a:p>
          <a:p>
            <a:endParaRPr lang="en-CA" dirty="0"/>
          </a:p>
          <a:p>
            <a:endParaRPr lang="en-CA" dirty="0"/>
          </a:p>
        </p:txBody>
      </p:sp>
      <p:pic>
        <p:nvPicPr>
          <p:cNvPr id="5" name="Picture 4"/>
          <p:cNvPicPr>
            <a:picLocks noChangeAspect="1"/>
          </p:cNvPicPr>
          <p:nvPr/>
        </p:nvPicPr>
        <p:blipFill>
          <a:blip r:embed="rId2"/>
          <a:stretch>
            <a:fillRect/>
          </a:stretch>
        </p:blipFill>
        <p:spPr>
          <a:xfrm>
            <a:off x="3869268" y="3125586"/>
            <a:ext cx="4364240" cy="2271972"/>
          </a:xfrm>
          <a:prstGeom prst="rect">
            <a:avLst/>
          </a:prstGeom>
        </p:spPr>
      </p:pic>
      <p:pic>
        <p:nvPicPr>
          <p:cNvPr id="7" name="Content Placeholder 3"/>
          <p:cNvPicPr>
            <a:picLocks noChangeAspect="1"/>
          </p:cNvPicPr>
          <p:nvPr/>
        </p:nvPicPr>
        <p:blipFill>
          <a:blip r:embed="rId3"/>
          <a:stretch>
            <a:fillRect/>
          </a:stretch>
        </p:blipFill>
        <p:spPr>
          <a:xfrm>
            <a:off x="8653549" y="3223565"/>
            <a:ext cx="2839778" cy="2173993"/>
          </a:xfrm>
          <a:prstGeom prst="rect">
            <a:avLst/>
          </a:prstGeom>
        </p:spPr>
      </p:pic>
    </p:spTree>
    <p:extLst>
      <p:ext uri="{BB962C8B-B14F-4D97-AF65-F5344CB8AC3E}">
        <p14:creationId xmlns:p14="http://schemas.microsoft.com/office/powerpoint/2010/main" val="89034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K-NN Classification </a:t>
            </a:r>
            <a:r>
              <a:rPr lang="en-CA" sz="1100" i="1" dirty="0" smtClean="0"/>
              <a:t>(Accuracy Verification)</a:t>
            </a:r>
            <a:endParaRPr lang="en-CA" sz="1100" i="1" dirty="0"/>
          </a:p>
        </p:txBody>
      </p:sp>
      <p:sp>
        <p:nvSpPr>
          <p:cNvPr id="6" name="Content Placeholder 5"/>
          <p:cNvSpPr>
            <a:spLocks noGrp="1"/>
          </p:cNvSpPr>
          <p:nvPr>
            <p:ph idx="1"/>
          </p:nvPr>
        </p:nvSpPr>
        <p:spPr/>
        <p:txBody>
          <a:bodyPr/>
          <a:lstStyle/>
          <a:p>
            <a:r>
              <a:rPr lang="en-CA" sz="1100" dirty="0" smtClean="0"/>
              <a:t>While my model obtained high scores, I needed to check whether the score was being diluted by true negatives. I checked accuracy, precision, recall and f1 on my training labels vs. my predicted labels. </a:t>
            </a:r>
          </a:p>
          <a:p>
            <a:r>
              <a:rPr lang="en-CA" sz="1100" dirty="0" smtClean="0"/>
              <a:t>It was rather unfortunate that I found what I had suspected: </a:t>
            </a:r>
          </a:p>
          <a:p>
            <a:pPr lvl="1"/>
            <a:r>
              <a:rPr lang="en-CA" sz="1100" dirty="0" smtClean="0"/>
              <a:t>True Positives = 0</a:t>
            </a:r>
          </a:p>
          <a:p>
            <a:pPr lvl="1"/>
            <a:r>
              <a:rPr lang="en-CA" sz="1100" dirty="0" smtClean="0"/>
              <a:t>True Negatives = 8198</a:t>
            </a:r>
          </a:p>
          <a:p>
            <a:pPr lvl="1"/>
            <a:r>
              <a:rPr lang="en-CA" sz="1100" dirty="0" smtClean="0"/>
              <a:t>False Positives = 0</a:t>
            </a:r>
          </a:p>
          <a:p>
            <a:pPr lvl="1"/>
            <a:r>
              <a:rPr lang="en-CA" sz="1100" dirty="0" smtClean="0"/>
              <a:t>False Negatives = 301</a:t>
            </a:r>
            <a:endParaRPr lang="en-CA" sz="1100" dirty="0"/>
          </a:p>
          <a:p>
            <a:r>
              <a:rPr lang="en-CA" sz="1100" dirty="0" smtClean="0"/>
              <a:t>My accuracy was high because of true negatives, which if you recall reflected 97% of the class label distribution (non-dropouts). </a:t>
            </a:r>
            <a:endParaRPr lang="en-CA" sz="1100" dirty="0"/>
          </a:p>
          <a:p>
            <a:r>
              <a:rPr lang="en-CA" sz="1100" dirty="0" smtClean="0"/>
              <a:t>Thus, because of no true positives, my F1, precision and recall were all 0. </a:t>
            </a:r>
            <a:endParaRPr lang="en-CA" dirty="0"/>
          </a:p>
          <a:p>
            <a:endParaRPr lang="en-CA" dirty="0" smtClean="0"/>
          </a:p>
          <a:p>
            <a:endParaRPr lang="en-CA" dirty="0"/>
          </a:p>
          <a:p>
            <a:endParaRPr lang="en-CA" dirty="0" smtClean="0"/>
          </a:p>
          <a:p>
            <a:endParaRPr lang="en-CA" dirty="0"/>
          </a:p>
          <a:p>
            <a:endParaRPr lang="en-CA" dirty="0"/>
          </a:p>
        </p:txBody>
      </p:sp>
      <p:pic>
        <p:nvPicPr>
          <p:cNvPr id="8" name="Picture 7"/>
          <p:cNvPicPr>
            <a:picLocks noChangeAspect="1"/>
          </p:cNvPicPr>
          <p:nvPr/>
        </p:nvPicPr>
        <p:blipFill>
          <a:blip r:embed="rId2"/>
          <a:stretch>
            <a:fillRect/>
          </a:stretch>
        </p:blipFill>
        <p:spPr>
          <a:xfrm>
            <a:off x="5024737" y="3493415"/>
            <a:ext cx="4826577" cy="3364585"/>
          </a:xfrm>
          <a:prstGeom prst="rect">
            <a:avLst/>
          </a:prstGeom>
        </p:spPr>
      </p:pic>
    </p:spTree>
    <p:extLst>
      <p:ext uri="{BB962C8B-B14F-4D97-AF65-F5344CB8AC3E}">
        <p14:creationId xmlns:p14="http://schemas.microsoft.com/office/powerpoint/2010/main" val="80179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Logistic Regression Classification</a:t>
            </a:r>
            <a:br>
              <a:rPr lang="en-CA" dirty="0" smtClean="0"/>
            </a:br>
            <a:endParaRPr lang="en-CA" sz="1100" i="1" dirty="0"/>
          </a:p>
        </p:txBody>
      </p:sp>
      <p:sp>
        <p:nvSpPr>
          <p:cNvPr id="6" name="Content Placeholder 5"/>
          <p:cNvSpPr>
            <a:spLocks noGrp="1"/>
          </p:cNvSpPr>
          <p:nvPr>
            <p:ph idx="1"/>
          </p:nvPr>
        </p:nvSpPr>
        <p:spPr/>
        <p:txBody>
          <a:bodyPr/>
          <a:lstStyle/>
          <a:p>
            <a:r>
              <a:rPr lang="en-CA" sz="1100" dirty="0" smtClean="0"/>
              <a:t>I decided to recycle my </a:t>
            </a:r>
            <a:r>
              <a:rPr lang="en-CA" sz="1100" dirty="0" err="1" smtClean="0"/>
              <a:t>dataframe</a:t>
            </a:r>
            <a:r>
              <a:rPr lang="en-CA" sz="1100" dirty="0" smtClean="0"/>
              <a:t> from K-NN and quickly try another classifier, since </a:t>
            </a:r>
            <a:r>
              <a:rPr lang="en-CA" sz="1100" dirty="0" err="1" smtClean="0"/>
              <a:t>Sklearn</a:t>
            </a:r>
            <a:r>
              <a:rPr lang="en-CA" sz="1100" dirty="0" smtClean="0"/>
              <a:t> makes that process so easy. So I used the exact same data with the same questions I asked for the KNN classification. </a:t>
            </a:r>
          </a:p>
          <a:p>
            <a:r>
              <a:rPr lang="en-CA" sz="1100" dirty="0" smtClean="0"/>
              <a:t>I tried a logistic regression, which despite the name I learned is a classification rather than a regression. </a:t>
            </a:r>
          </a:p>
          <a:p>
            <a:r>
              <a:rPr lang="en-CA" sz="1100" dirty="0" smtClean="0"/>
              <a:t>Again I achieved a good accuracy, but the logistic regression model was again plagued by the input dataset. I ended up with similar results to the K-NN: </a:t>
            </a:r>
          </a:p>
          <a:p>
            <a:pPr lvl="1"/>
            <a:r>
              <a:rPr lang="en-CA" sz="1100" dirty="0"/>
              <a:t>True Positives = 0</a:t>
            </a:r>
          </a:p>
          <a:p>
            <a:pPr lvl="1"/>
            <a:r>
              <a:rPr lang="en-CA" sz="1100" dirty="0"/>
              <a:t>True Negatives = </a:t>
            </a:r>
            <a:r>
              <a:rPr lang="en-CA" sz="1100" dirty="0" smtClean="0"/>
              <a:t>8191</a:t>
            </a:r>
            <a:endParaRPr lang="en-CA" sz="1100" dirty="0"/>
          </a:p>
          <a:p>
            <a:pPr lvl="1"/>
            <a:r>
              <a:rPr lang="en-CA" sz="1100" dirty="0"/>
              <a:t>False Positives = 0</a:t>
            </a:r>
          </a:p>
          <a:p>
            <a:pPr lvl="1"/>
            <a:r>
              <a:rPr lang="en-CA" sz="1100" dirty="0"/>
              <a:t>False Negatives = </a:t>
            </a:r>
            <a:r>
              <a:rPr lang="en-CA" sz="1100" dirty="0" smtClean="0"/>
              <a:t>308</a:t>
            </a:r>
            <a:endParaRPr lang="en-CA" sz="1100" dirty="0"/>
          </a:p>
          <a:p>
            <a:r>
              <a:rPr lang="en-CA" sz="1100" dirty="0"/>
              <a:t>The logistic regression performed nearly identical to the K-NN. </a:t>
            </a:r>
          </a:p>
          <a:p>
            <a:endParaRPr lang="en-CA" dirty="0"/>
          </a:p>
          <a:p>
            <a:endParaRPr lang="en-CA" dirty="0" smtClean="0"/>
          </a:p>
          <a:p>
            <a:endParaRPr lang="en-CA" dirty="0"/>
          </a:p>
          <a:p>
            <a:endParaRPr lang="en-CA" dirty="0"/>
          </a:p>
        </p:txBody>
      </p:sp>
      <p:pic>
        <p:nvPicPr>
          <p:cNvPr id="3" name="Picture 2"/>
          <p:cNvPicPr>
            <a:picLocks noChangeAspect="1"/>
          </p:cNvPicPr>
          <p:nvPr/>
        </p:nvPicPr>
        <p:blipFill>
          <a:blip r:embed="rId2"/>
          <a:stretch>
            <a:fillRect/>
          </a:stretch>
        </p:blipFill>
        <p:spPr>
          <a:xfrm>
            <a:off x="3619326" y="3987660"/>
            <a:ext cx="6915150" cy="1828800"/>
          </a:xfrm>
          <a:prstGeom prst="rect">
            <a:avLst/>
          </a:prstGeom>
        </p:spPr>
      </p:pic>
    </p:spTree>
    <p:extLst>
      <p:ext uri="{BB962C8B-B14F-4D97-AF65-F5344CB8AC3E}">
        <p14:creationId xmlns:p14="http://schemas.microsoft.com/office/powerpoint/2010/main" val="23646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K-NN Classification </a:t>
            </a:r>
            <a:r>
              <a:rPr lang="en-CA" sz="1200" i="1" dirty="0" smtClean="0"/>
              <a:t>(Discussion)  </a:t>
            </a:r>
            <a:endParaRPr lang="en-CA" sz="1200" i="1" dirty="0"/>
          </a:p>
        </p:txBody>
      </p:sp>
      <p:sp>
        <p:nvSpPr>
          <p:cNvPr id="3" name="Content Placeholder 2"/>
          <p:cNvSpPr>
            <a:spLocks noGrp="1"/>
          </p:cNvSpPr>
          <p:nvPr>
            <p:ph idx="1"/>
          </p:nvPr>
        </p:nvSpPr>
        <p:spPr/>
        <p:txBody>
          <a:bodyPr>
            <a:normAutofit lnSpcReduction="10000"/>
          </a:bodyPr>
          <a:lstStyle/>
          <a:p>
            <a:r>
              <a:rPr lang="en-CA" dirty="0" smtClean="0"/>
              <a:t>Neither classification approach was able to handle the dataset I had provided. Perhaps this was due to the uneven class distribution (97% of the data points were from non dropouts, and 3% dropouts). I had a huge amount of true negatives likely since the non-dropout class dominated the dataset. </a:t>
            </a:r>
          </a:p>
          <a:p>
            <a:r>
              <a:rPr lang="en-CA" dirty="0" smtClean="0"/>
              <a:t>I also did not explore the relationships in the data in-depth enough before beginning the classification. Perhaps other variables could have been used in place to predict whether someone dropped out or not. </a:t>
            </a:r>
          </a:p>
          <a:p>
            <a:r>
              <a:rPr lang="en-CA" dirty="0" smtClean="0"/>
              <a:t>In terms of run-time, both classifications were rapid and identical. Running the cross-validation scores across all folds took the longest, but it would in general only need to be used once while exploring the data for optimal model parameters. </a:t>
            </a:r>
          </a:p>
          <a:p>
            <a:r>
              <a:rPr lang="en-CA" dirty="0" smtClean="0"/>
              <a:t>In closing, Next time I would perhaps look at using another variable such as essay length or average word length in essays, as well as an </a:t>
            </a:r>
            <a:r>
              <a:rPr lang="en-CA" dirty="0" err="1" smtClean="0"/>
              <a:t>ordinally</a:t>
            </a:r>
            <a:r>
              <a:rPr lang="en-CA" dirty="0" smtClean="0"/>
              <a:t> mapped education level to try and predict dropouts. That would in hopes provide a more even distribution of classes for the models to predict upon. </a:t>
            </a:r>
            <a:endParaRPr lang="en-CA" dirty="0"/>
          </a:p>
        </p:txBody>
      </p:sp>
    </p:spTree>
    <p:extLst>
      <p:ext uri="{BB962C8B-B14F-4D97-AF65-F5344CB8AC3E}">
        <p14:creationId xmlns:p14="http://schemas.microsoft.com/office/powerpoint/2010/main" val="273229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 thoughts from exploring the data…</a:t>
            </a:r>
            <a:endParaRPr lang="en-CA" dirty="0"/>
          </a:p>
        </p:txBody>
      </p:sp>
      <p:sp>
        <p:nvSpPr>
          <p:cNvPr id="3" name="Content Placeholder 2"/>
          <p:cNvSpPr>
            <a:spLocks noGrp="1"/>
          </p:cNvSpPr>
          <p:nvPr>
            <p:ph idx="1"/>
          </p:nvPr>
        </p:nvSpPr>
        <p:spPr>
          <a:xfrm>
            <a:off x="3869268" y="365344"/>
            <a:ext cx="7315200" cy="4979739"/>
          </a:xfrm>
        </p:spPr>
        <p:txBody>
          <a:bodyPr/>
          <a:lstStyle/>
          <a:p>
            <a:r>
              <a:rPr lang="en-CA" sz="1400" dirty="0" smtClean="0"/>
              <a:t>I first pulled the column names and started to look at the data types for multiple </a:t>
            </a:r>
            <a:r>
              <a:rPr lang="en-CA" sz="1400" dirty="0"/>
              <a:t>columns </a:t>
            </a:r>
            <a:r>
              <a:rPr lang="en-CA" sz="1400" dirty="0" smtClean="0"/>
              <a:t>(print(</a:t>
            </a:r>
            <a:r>
              <a:rPr lang="en-CA" sz="1400" dirty="0" err="1" smtClean="0"/>
              <a:t>df_raw.columns.values</a:t>
            </a:r>
            <a:r>
              <a:rPr lang="en-CA" sz="1400" dirty="0" smtClean="0"/>
              <a:t>, </a:t>
            </a:r>
            <a:r>
              <a:rPr lang="en-CA" sz="1400" dirty="0" err="1" smtClean="0"/>
              <a:t>df.head</a:t>
            </a:r>
            <a:r>
              <a:rPr lang="en-CA" sz="1400" dirty="0" smtClean="0"/>
              <a:t>()))</a:t>
            </a:r>
          </a:p>
          <a:p>
            <a:r>
              <a:rPr lang="en-CA" sz="1400" dirty="0" smtClean="0"/>
              <a:t>I then noticed there were only two columns containing continuous variables (</a:t>
            </a:r>
            <a:r>
              <a:rPr lang="en-CA" sz="1400" dirty="0" err="1" smtClean="0"/>
              <a:t>df</a:t>
            </a:r>
            <a:r>
              <a:rPr lang="en-CA" sz="1400" dirty="0" smtClean="0"/>
              <a:t>[‘age’], </a:t>
            </a:r>
            <a:r>
              <a:rPr lang="en-CA" sz="1400" dirty="0" err="1" smtClean="0"/>
              <a:t>df</a:t>
            </a:r>
            <a:r>
              <a:rPr lang="en-CA" sz="1400" dirty="0" smtClean="0"/>
              <a:t>[‘height’]), with the rest mostly being categorical. </a:t>
            </a:r>
          </a:p>
          <a:p>
            <a:r>
              <a:rPr lang="en-CA" sz="1400" dirty="0" smtClean="0"/>
              <a:t>I plotted multiple things but income had me slightly interested. First I checked the counts for each income bracket in the dataset, then I made a histogram of the income to better visualize. </a:t>
            </a:r>
          </a:p>
          <a:p>
            <a:r>
              <a:rPr lang="en-CA" sz="1400" dirty="0" smtClean="0"/>
              <a:t>The left figure is the result of printing : print(</a:t>
            </a:r>
            <a:r>
              <a:rPr lang="en-CA" sz="1400" dirty="0" err="1" smtClean="0"/>
              <a:t>df.income.value_counts</a:t>
            </a:r>
            <a:r>
              <a:rPr lang="en-CA" sz="1400" dirty="0" smtClean="0"/>
              <a:t>()). For the most part, there are a decent amount of samples within each bracket across the entire range. I was uncertain what’-1’ represented (welfare?, other?) so decided if I was to do something with income, to later remove those values from any analysis due to uncertainty. </a:t>
            </a:r>
          </a:p>
          <a:p>
            <a:r>
              <a:rPr lang="en-CA" sz="1400" dirty="0" smtClean="0"/>
              <a:t>I then decided to visualize income brackets with a histogram, setting the y-axis to a range that doesn’t consider the “-1” counts. I realized here I may need to remap the data into more contiguous values. </a:t>
            </a:r>
            <a:endParaRPr lang="en-CA" dirty="0" smtClean="0"/>
          </a:p>
          <a:p>
            <a:pPr marL="0" indent="0">
              <a:buNone/>
            </a:pPr>
            <a:endParaRPr lang="en-CA" dirty="0"/>
          </a:p>
          <a:p>
            <a:pPr marL="0" indent="0">
              <a:buNone/>
            </a:pPr>
            <a:endParaRPr lang="en-CA" dirty="0" smtClean="0"/>
          </a:p>
          <a:p>
            <a:endParaRPr lang="en-CA" dirty="0" smtClean="0"/>
          </a:p>
        </p:txBody>
      </p:sp>
      <p:pic>
        <p:nvPicPr>
          <p:cNvPr id="4" name="Picture 3"/>
          <p:cNvPicPr>
            <a:picLocks noChangeAspect="1"/>
          </p:cNvPicPr>
          <p:nvPr/>
        </p:nvPicPr>
        <p:blipFill>
          <a:blip r:embed="rId2"/>
          <a:stretch>
            <a:fillRect/>
          </a:stretch>
        </p:blipFill>
        <p:spPr>
          <a:xfrm>
            <a:off x="3935769" y="3941105"/>
            <a:ext cx="2047875" cy="2409825"/>
          </a:xfrm>
          <a:prstGeom prst="rect">
            <a:avLst/>
          </a:prstGeom>
        </p:spPr>
      </p:pic>
      <p:pic>
        <p:nvPicPr>
          <p:cNvPr id="5" name="Picture 4"/>
          <p:cNvPicPr>
            <a:picLocks noChangeAspect="1"/>
          </p:cNvPicPr>
          <p:nvPr/>
        </p:nvPicPr>
        <p:blipFill>
          <a:blip r:embed="rId3"/>
          <a:stretch>
            <a:fillRect/>
          </a:stretch>
        </p:blipFill>
        <p:spPr>
          <a:xfrm>
            <a:off x="6232081" y="3941105"/>
            <a:ext cx="3115140" cy="2409825"/>
          </a:xfrm>
          <a:prstGeom prst="rect">
            <a:avLst/>
          </a:prstGeom>
        </p:spPr>
      </p:pic>
      <p:pic>
        <p:nvPicPr>
          <p:cNvPr id="6" name="Picture 5"/>
          <p:cNvPicPr>
            <a:picLocks noChangeAspect="1"/>
          </p:cNvPicPr>
          <p:nvPr/>
        </p:nvPicPr>
        <p:blipFill>
          <a:blip r:embed="rId4"/>
          <a:stretch>
            <a:fillRect/>
          </a:stretch>
        </p:blipFill>
        <p:spPr>
          <a:xfrm>
            <a:off x="9138923" y="4170485"/>
            <a:ext cx="2598648" cy="1476375"/>
          </a:xfrm>
          <a:prstGeom prst="rect">
            <a:avLst/>
          </a:prstGeom>
        </p:spPr>
      </p:pic>
    </p:spTree>
    <p:extLst>
      <p:ext uri="{BB962C8B-B14F-4D97-AF65-F5344CB8AC3E}">
        <p14:creationId xmlns:p14="http://schemas.microsoft.com/office/powerpoint/2010/main" val="43664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Simple Linear </a:t>
            </a:r>
            <a:r>
              <a:rPr lang="en-CA" dirty="0" smtClean="0"/>
              <a:t>Regression</a:t>
            </a:r>
            <a:br>
              <a:rPr lang="en-CA" dirty="0" smtClean="0"/>
            </a:br>
            <a:r>
              <a:rPr lang="en-CA" sz="1100" i="1" dirty="0" smtClean="0"/>
              <a:t>(Question: Can we predict age based on income level?) </a:t>
            </a:r>
            <a:r>
              <a:rPr lang="en-CA" sz="1100" i="1" dirty="0" smtClean="0"/>
              <a:t> </a:t>
            </a:r>
            <a:endParaRPr lang="en-CA" sz="1100" i="1" dirty="0"/>
          </a:p>
        </p:txBody>
      </p:sp>
      <p:sp>
        <p:nvSpPr>
          <p:cNvPr id="3" name="Content Placeholder 2"/>
          <p:cNvSpPr>
            <a:spLocks noGrp="1"/>
          </p:cNvSpPr>
          <p:nvPr>
            <p:ph idx="1"/>
          </p:nvPr>
        </p:nvSpPr>
        <p:spPr/>
        <p:txBody>
          <a:bodyPr>
            <a:normAutofit lnSpcReduction="10000"/>
          </a:bodyPr>
          <a:lstStyle/>
          <a:p>
            <a:r>
              <a:rPr lang="en-CA" sz="1400" dirty="0" smtClean="0"/>
              <a:t>The income brackets are categorical, which I feel are not ideal for a regression. I tested this by plotting income against age (far left figure). I wasn’t happy with this which made me wonder what the data would look like if I averaged age across each income bracket. </a:t>
            </a:r>
          </a:p>
          <a:p>
            <a:r>
              <a:rPr lang="en-CA" sz="1400" dirty="0" smtClean="0"/>
              <a:t>First I used the ‘</a:t>
            </a:r>
            <a:r>
              <a:rPr lang="en-CA" sz="1400" dirty="0" err="1" smtClean="0"/>
              <a:t>groupby</a:t>
            </a:r>
            <a:r>
              <a:rPr lang="en-CA" sz="1400" dirty="0" smtClean="0"/>
              <a:t>’ function to group by income, and get the mean age within each income group. </a:t>
            </a:r>
          </a:p>
          <a:p>
            <a:r>
              <a:rPr lang="en-CA" sz="1400" dirty="0" smtClean="0"/>
              <a:t>I put this into a new </a:t>
            </a:r>
            <a:r>
              <a:rPr lang="en-CA" sz="1400" dirty="0" err="1" smtClean="0"/>
              <a:t>dataframe</a:t>
            </a:r>
            <a:r>
              <a:rPr lang="en-CA" sz="1400" dirty="0" smtClean="0"/>
              <a:t> just for the regression, with a few new columns (‘</a:t>
            </a:r>
            <a:r>
              <a:rPr lang="en-CA" sz="1400" dirty="0" err="1" smtClean="0"/>
              <a:t>Income_Bracket</a:t>
            </a:r>
            <a:r>
              <a:rPr lang="en-CA" sz="1400" dirty="0" smtClean="0"/>
              <a:t>’, and ‘</a:t>
            </a:r>
            <a:r>
              <a:rPr lang="en-CA" sz="1400" dirty="0" err="1" smtClean="0"/>
              <a:t>Income_Code</a:t>
            </a:r>
            <a:r>
              <a:rPr lang="en-CA" sz="1400" dirty="0" smtClean="0"/>
              <a:t>’). You will see that I remapped income using ‘</a:t>
            </a:r>
            <a:r>
              <a:rPr lang="en-CA" sz="1400" dirty="0" err="1" smtClean="0"/>
              <a:t>pd.cut</a:t>
            </a:r>
            <a:r>
              <a:rPr lang="en-CA" sz="1400" dirty="0" smtClean="0"/>
              <a:t>’</a:t>
            </a:r>
            <a:endParaRPr lang="en-CA" sz="1400" dirty="0"/>
          </a:p>
          <a:p>
            <a:endParaRPr lang="en-CA" sz="1400" dirty="0" smtClean="0"/>
          </a:p>
          <a:p>
            <a:endParaRPr lang="en-CA" sz="1400" dirty="0"/>
          </a:p>
          <a:p>
            <a:endParaRPr lang="en-CA" sz="1400" dirty="0" smtClean="0"/>
          </a:p>
          <a:p>
            <a:endParaRPr lang="en-CA" sz="1400" dirty="0" smtClean="0"/>
          </a:p>
          <a:p>
            <a:endParaRPr lang="en-CA" dirty="0"/>
          </a:p>
          <a:p>
            <a:endParaRPr lang="en-CA" dirty="0" smtClean="0"/>
          </a:p>
          <a:p>
            <a:endParaRPr lang="en-CA" dirty="0"/>
          </a:p>
          <a:p>
            <a:endParaRPr lang="en-CA" dirty="0" smtClean="0"/>
          </a:p>
          <a:p>
            <a:r>
              <a:rPr lang="en-CA" dirty="0" smtClean="0"/>
              <a:t> </a:t>
            </a:r>
            <a:endParaRPr lang="en-CA" dirty="0"/>
          </a:p>
        </p:txBody>
      </p:sp>
      <p:pic>
        <p:nvPicPr>
          <p:cNvPr id="4" name="Picture 3"/>
          <p:cNvPicPr>
            <a:picLocks noChangeAspect="1"/>
          </p:cNvPicPr>
          <p:nvPr/>
        </p:nvPicPr>
        <p:blipFill>
          <a:blip r:embed="rId2"/>
          <a:stretch>
            <a:fillRect/>
          </a:stretch>
        </p:blipFill>
        <p:spPr>
          <a:xfrm>
            <a:off x="3711175" y="2544776"/>
            <a:ext cx="3449522" cy="2708348"/>
          </a:xfrm>
          <a:prstGeom prst="rect">
            <a:avLst/>
          </a:prstGeom>
        </p:spPr>
      </p:pic>
      <p:pic>
        <p:nvPicPr>
          <p:cNvPr id="5" name="Picture 4"/>
          <p:cNvPicPr>
            <a:picLocks noChangeAspect="1"/>
          </p:cNvPicPr>
          <p:nvPr/>
        </p:nvPicPr>
        <p:blipFill>
          <a:blip r:embed="rId3"/>
          <a:stretch>
            <a:fillRect/>
          </a:stretch>
        </p:blipFill>
        <p:spPr>
          <a:xfrm>
            <a:off x="7002603" y="2660075"/>
            <a:ext cx="5189397" cy="2734472"/>
          </a:xfrm>
          <a:prstGeom prst="rect">
            <a:avLst/>
          </a:prstGeom>
        </p:spPr>
      </p:pic>
      <p:pic>
        <p:nvPicPr>
          <p:cNvPr id="6" name="Picture 5"/>
          <p:cNvPicPr>
            <a:picLocks noChangeAspect="1"/>
          </p:cNvPicPr>
          <p:nvPr/>
        </p:nvPicPr>
        <p:blipFill>
          <a:blip r:embed="rId4"/>
          <a:stretch>
            <a:fillRect/>
          </a:stretch>
        </p:blipFill>
        <p:spPr>
          <a:xfrm>
            <a:off x="5606262" y="5400003"/>
            <a:ext cx="2618575" cy="1400088"/>
          </a:xfrm>
          <a:prstGeom prst="rect">
            <a:avLst/>
          </a:prstGeom>
        </p:spPr>
      </p:pic>
    </p:spTree>
    <p:extLst>
      <p:ext uri="{BB962C8B-B14F-4D97-AF65-F5344CB8AC3E}">
        <p14:creationId xmlns:p14="http://schemas.microsoft.com/office/powerpoint/2010/main" val="30920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Simple Linear Regression </a:t>
            </a:r>
            <a:r>
              <a:rPr lang="en-CA" sz="2000" i="1" dirty="0" smtClean="0"/>
              <a:t>(cont.) </a:t>
            </a:r>
            <a:endParaRPr lang="en-CA" sz="2000" i="1" dirty="0"/>
          </a:p>
        </p:txBody>
      </p:sp>
      <p:sp>
        <p:nvSpPr>
          <p:cNvPr id="3" name="Content Placeholder 2"/>
          <p:cNvSpPr>
            <a:spLocks noGrp="1"/>
          </p:cNvSpPr>
          <p:nvPr>
            <p:ph idx="1"/>
          </p:nvPr>
        </p:nvSpPr>
        <p:spPr>
          <a:xfrm>
            <a:off x="3869268" y="0"/>
            <a:ext cx="7315200" cy="5984748"/>
          </a:xfrm>
        </p:spPr>
        <p:txBody>
          <a:bodyPr>
            <a:normAutofit fontScale="70000" lnSpcReduction="20000"/>
          </a:bodyPr>
          <a:lstStyle/>
          <a:p>
            <a:r>
              <a:rPr lang="en-CA" sz="1400" dirty="0"/>
              <a:t>Finally I set up my prepped </a:t>
            </a:r>
            <a:r>
              <a:rPr lang="en-CA" sz="1400" dirty="0" err="1"/>
              <a:t>dataframe</a:t>
            </a:r>
            <a:r>
              <a:rPr lang="en-CA" sz="1400" dirty="0"/>
              <a:t> and plotted a regression below (Income codes can be seen on previous slide if needed). Code 0(0-20000 income) and codes 10 (250001-500000) and 11 (500001-1000000) are not linear with the majority of the data (R2 = 0.122). </a:t>
            </a:r>
          </a:p>
          <a:p>
            <a:r>
              <a:rPr lang="en-CA" sz="1400" dirty="0"/>
              <a:t>Looking back to slide#2, we still had a decent amount of data points for the brackets that corresponded to codes 0, 10 and 11, which were used to create the means. I could perhaps have assessed more in-depth the standard dev etc. within each bracket. Or, I could have used something such as a polynomial model to fit these data better. So I could move on to the next part of the project, all I did was remove codes 0, 10 and 11 from the data and remade the model. </a:t>
            </a:r>
          </a:p>
          <a:p>
            <a:r>
              <a:rPr lang="en-CA" sz="1400" dirty="0"/>
              <a:t>The bottom-right figure is the regression without codes 0, 10, 11. This pushed the R2 to 0.88. It will be decently accurate for predicting the age of someone based on income levels between 20000 to 250000. </a:t>
            </a:r>
          </a:p>
          <a:p>
            <a:endParaRPr lang="en-CA" sz="1400" dirty="0"/>
          </a:p>
          <a:p>
            <a:endParaRPr lang="en-CA" sz="1400" dirty="0" smtClean="0"/>
          </a:p>
          <a:p>
            <a:endParaRPr lang="en-CA" sz="1400" dirty="0" smtClean="0"/>
          </a:p>
          <a:p>
            <a:endParaRPr lang="en-CA" sz="1400"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r>
              <a:rPr lang="en-CA" dirty="0" smtClean="0"/>
              <a:t> </a:t>
            </a:r>
            <a:endParaRPr lang="en-CA" dirty="0"/>
          </a:p>
        </p:txBody>
      </p:sp>
      <p:pic>
        <p:nvPicPr>
          <p:cNvPr id="4" name="Picture 3"/>
          <p:cNvPicPr>
            <a:picLocks noChangeAspect="1"/>
          </p:cNvPicPr>
          <p:nvPr/>
        </p:nvPicPr>
        <p:blipFill>
          <a:blip r:embed="rId2"/>
          <a:stretch>
            <a:fillRect/>
          </a:stretch>
        </p:blipFill>
        <p:spPr>
          <a:xfrm>
            <a:off x="3869268" y="3825379"/>
            <a:ext cx="3836389" cy="3009900"/>
          </a:xfrm>
          <a:prstGeom prst="rect">
            <a:avLst/>
          </a:prstGeom>
        </p:spPr>
      </p:pic>
      <p:pic>
        <p:nvPicPr>
          <p:cNvPr id="5" name="Picture 4"/>
          <p:cNvPicPr>
            <a:picLocks noChangeAspect="1"/>
          </p:cNvPicPr>
          <p:nvPr/>
        </p:nvPicPr>
        <p:blipFill>
          <a:blip r:embed="rId3"/>
          <a:stretch>
            <a:fillRect/>
          </a:stretch>
        </p:blipFill>
        <p:spPr>
          <a:xfrm>
            <a:off x="8063831" y="3896730"/>
            <a:ext cx="3789504" cy="2938549"/>
          </a:xfrm>
          <a:prstGeom prst="rect">
            <a:avLst/>
          </a:prstGeom>
        </p:spPr>
      </p:pic>
      <p:pic>
        <p:nvPicPr>
          <p:cNvPr id="6" name="Picture 5"/>
          <p:cNvPicPr>
            <a:picLocks noChangeAspect="1"/>
          </p:cNvPicPr>
          <p:nvPr/>
        </p:nvPicPr>
        <p:blipFill>
          <a:blip r:embed="rId4"/>
          <a:stretch>
            <a:fillRect/>
          </a:stretch>
        </p:blipFill>
        <p:spPr>
          <a:xfrm>
            <a:off x="5479891" y="1606617"/>
            <a:ext cx="4243434" cy="2304150"/>
          </a:xfrm>
          <a:prstGeom prst="rect">
            <a:avLst/>
          </a:prstGeom>
        </p:spPr>
      </p:pic>
    </p:spTree>
    <p:extLst>
      <p:ext uri="{BB962C8B-B14F-4D97-AF65-F5344CB8AC3E}">
        <p14:creationId xmlns:p14="http://schemas.microsoft.com/office/powerpoint/2010/main" val="403879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Multi </a:t>
            </a:r>
            <a:r>
              <a:rPr lang="en-CA" dirty="0" smtClean="0"/>
              <a:t>Linear Regression </a:t>
            </a:r>
            <a:r>
              <a:rPr lang="en-CA" sz="2000" i="1" dirty="0" smtClean="0"/>
              <a:t>(Question: can we use </a:t>
            </a:r>
            <a:r>
              <a:rPr lang="en-CA" sz="2000" i="1" dirty="0" err="1" smtClean="0"/>
              <a:t>drug_use</a:t>
            </a:r>
            <a:r>
              <a:rPr lang="en-CA" sz="2000" i="1" dirty="0" smtClean="0"/>
              <a:t> with income to predict age?) </a:t>
            </a:r>
            <a:endParaRPr lang="en-CA" sz="2000" i="1" dirty="0"/>
          </a:p>
        </p:txBody>
      </p:sp>
      <p:sp>
        <p:nvSpPr>
          <p:cNvPr id="3" name="Content Placeholder 2"/>
          <p:cNvSpPr>
            <a:spLocks noGrp="1"/>
          </p:cNvSpPr>
          <p:nvPr>
            <p:ph idx="1"/>
          </p:nvPr>
        </p:nvSpPr>
        <p:spPr>
          <a:xfrm>
            <a:off x="3869268" y="0"/>
            <a:ext cx="7315200" cy="5984748"/>
          </a:xfrm>
        </p:spPr>
        <p:txBody>
          <a:bodyPr>
            <a:normAutofit fontScale="55000" lnSpcReduction="20000"/>
          </a:bodyPr>
          <a:lstStyle/>
          <a:p>
            <a:endParaRPr lang="en-CA" sz="1400" dirty="0" smtClean="0"/>
          </a:p>
          <a:p>
            <a:endParaRPr lang="en-CA" sz="1400" dirty="0"/>
          </a:p>
          <a:p>
            <a:r>
              <a:rPr lang="en-CA" sz="1400" dirty="0" smtClean="0"/>
              <a:t>I wanted to continue to see if I could improve the current regression model (predicting age with income) by adding another variable for multiple regression. </a:t>
            </a:r>
          </a:p>
          <a:p>
            <a:r>
              <a:rPr lang="en-CA" sz="1400" dirty="0" smtClean="0"/>
              <a:t>I decided to add </a:t>
            </a:r>
            <a:r>
              <a:rPr lang="en-CA" sz="1400" dirty="0" err="1" smtClean="0"/>
              <a:t>drug_use</a:t>
            </a:r>
            <a:r>
              <a:rPr lang="en-CA" sz="1400" dirty="0" smtClean="0"/>
              <a:t> as a feature in hope that it would introduce better accuracy than the single regression. </a:t>
            </a:r>
          </a:p>
          <a:p>
            <a:r>
              <a:rPr lang="en-CA" sz="1400" dirty="0" smtClean="0"/>
              <a:t>I again used the </a:t>
            </a:r>
            <a:r>
              <a:rPr lang="en-CA" sz="1400" dirty="0" err="1" smtClean="0"/>
              <a:t>groupby</a:t>
            </a:r>
            <a:r>
              <a:rPr lang="en-CA" sz="1400" dirty="0" smtClean="0"/>
              <a:t> function on the remapped column of </a:t>
            </a:r>
            <a:r>
              <a:rPr lang="en-CA" sz="1400" dirty="0" err="1" smtClean="0"/>
              <a:t>drug_use</a:t>
            </a:r>
            <a:r>
              <a:rPr lang="en-CA" sz="1400" dirty="0" smtClean="0"/>
              <a:t>. This gave the mean </a:t>
            </a:r>
            <a:r>
              <a:rPr lang="en-CA" sz="1400" dirty="0" err="1" smtClean="0"/>
              <a:t>drug_use</a:t>
            </a:r>
            <a:r>
              <a:rPr lang="en-CA" sz="1400" dirty="0" smtClean="0"/>
              <a:t> of the remapped values (0:never, 1:sometimes, 2:often) within each income bracket. </a:t>
            </a:r>
          </a:p>
          <a:p>
            <a:r>
              <a:rPr lang="en-CA" sz="1400" dirty="0" smtClean="0"/>
              <a:t>I go over this more in the last discussion slide, but I do realize I only have 12 rows for each feature (age, </a:t>
            </a:r>
            <a:r>
              <a:rPr lang="en-CA" sz="1400" dirty="0" err="1" smtClean="0"/>
              <a:t>income_code</a:t>
            </a:r>
            <a:r>
              <a:rPr lang="en-CA" sz="1400" dirty="0" smtClean="0"/>
              <a:t>, </a:t>
            </a:r>
            <a:r>
              <a:rPr lang="en-CA" sz="1400" dirty="0" err="1" smtClean="0"/>
              <a:t>drug_use</a:t>
            </a:r>
            <a:r>
              <a:rPr lang="en-CA" sz="1400" dirty="0" smtClean="0"/>
              <a:t>). This made me hesitant to split this up into training and test samples. I decided to use all the </a:t>
            </a:r>
            <a:r>
              <a:rPr lang="en-CA" sz="1400" dirty="0" err="1" smtClean="0"/>
              <a:t>datapoints</a:t>
            </a:r>
            <a:r>
              <a:rPr lang="en-CA" sz="1400" dirty="0" smtClean="0"/>
              <a:t> to train the model , and then to look at other ways to review the accuracy.  </a:t>
            </a:r>
          </a:p>
          <a:p>
            <a:r>
              <a:rPr lang="en-CA" sz="1400" dirty="0" smtClean="0"/>
              <a:t>Once again I managed  to find an interesting relationship using the </a:t>
            </a:r>
            <a:r>
              <a:rPr lang="en-CA" sz="1400" dirty="0" err="1" smtClean="0"/>
              <a:t>groupby</a:t>
            </a:r>
            <a:r>
              <a:rPr lang="en-CA" sz="1400" dirty="0" smtClean="0"/>
              <a:t> function. The bottom-right shows a plot of mean drug-use per income bracket vs. age (I had some issues trying to get this plot colorized by income bracket). </a:t>
            </a:r>
          </a:p>
          <a:p>
            <a:endParaRPr lang="en-CA" sz="1400" dirty="0"/>
          </a:p>
          <a:p>
            <a:endParaRPr lang="en-CA" sz="1400" dirty="0" smtClean="0"/>
          </a:p>
          <a:p>
            <a:endParaRPr lang="en-CA" sz="1400" dirty="0" smtClean="0"/>
          </a:p>
          <a:p>
            <a:endParaRPr lang="en-CA" sz="1400"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r>
              <a:rPr lang="en-CA" dirty="0" smtClean="0"/>
              <a:t> </a:t>
            </a:r>
            <a:endParaRPr lang="en-CA" dirty="0"/>
          </a:p>
        </p:txBody>
      </p:sp>
      <p:pic>
        <p:nvPicPr>
          <p:cNvPr id="9" name="Picture 8"/>
          <p:cNvPicPr>
            <a:picLocks noChangeAspect="1"/>
          </p:cNvPicPr>
          <p:nvPr/>
        </p:nvPicPr>
        <p:blipFill>
          <a:blip r:embed="rId2"/>
          <a:stretch>
            <a:fillRect/>
          </a:stretch>
        </p:blipFill>
        <p:spPr>
          <a:xfrm>
            <a:off x="3506058" y="2493819"/>
            <a:ext cx="5060813" cy="3596640"/>
          </a:xfrm>
          <a:prstGeom prst="rect">
            <a:avLst/>
          </a:prstGeom>
        </p:spPr>
      </p:pic>
      <p:pic>
        <p:nvPicPr>
          <p:cNvPr id="10" name="Picture 9"/>
          <p:cNvPicPr>
            <a:picLocks noChangeAspect="1"/>
          </p:cNvPicPr>
          <p:nvPr/>
        </p:nvPicPr>
        <p:blipFill>
          <a:blip r:embed="rId3"/>
          <a:stretch>
            <a:fillRect/>
          </a:stretch>
        </p:blipFill>
        <p:spPr>
          <a:xfrm>
            <a:off x="8316339" y="2493819"/>
            <a:ext cx="3875661" cy="3015788"/>
          </a:xfrm>
          <a:prstGeom prst="rect">
            <a:avLst/>
          </a:prstGeom>
        </p:spPr>
      </p:pic>
    </p:spTree>
    <p:extLst>
      <p:ext uri="{BB962C8B-B14F-4D97-AF65-F5344CB8AC3E}">
        <p14:creationId xmlns:p14="http://schemas.microsoft.com/office/powerpoint/2010/main" val="175852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Multi </a:t>
            </a:r>
            <a:r>
              <a:rPr lang="en-CA" dirty="0" smtClean="0"/>
              <a:t>Linear Regression </a:t>
            </a:r>
            <a:r>
              <a:rPr lang="en-CA" sz="2000" i="1" dirty="0" smtClean="0"/>
              <a:t>(Question: can we use </a:t>
            </a:r>
            <a:r>
              <a:rPr lang="en-CA" sz="2000" i="1" dirty="0" err="1" smtClean="0"/>
              <a:t>drug_use</a:t>
            </a:r>
            <a:r>
              <a:rPr lang="en-CA" sz="2000" i="1" dirty="0" smtClean="0"/>
              <a:t> with income to predict age?) </a:t>
            </a:r>
            <a:endParaRPr lang="en-CA" sz="2000" i="1" dirty="0"/>
          </a:p>
        </p:txBody>
      </p:sp>
      <p:sp>
        <p:nvSpPr>
          <p:cNvPr id="3" name="Content Placeholder 2"/>
          <p:cNvSpPr>
            <a:spLocks noGrp="1"/>
          </p:cNvSpPr>
          <p:nvPr>
            <p:ph idx="1"/>
          </p:nvPr>
        </p:nvSpPr>
        <p:spPr>
          <a:xfrm>
            <a:off x="3869268" y="0"/>
            <a:ext cx="7315200" cy="5984748"/>
          </a:xfrm>
        </p:spPr>
        <p:txBody>
          <a:bodyPr>
            <a:normAutofit fontScale="77500" lnSpcReduction="20000"/>
          </a:bodyPr>
          <a:lstStyle/>
          <a:p>
            <a:endParaRPr lang="en-CA" sz="1400" dirty="0" smtClean="0"/>
          </a:p>
          <a:p>
            <a:endParaRPr lang="en-CA" sz="1400" dirty="0"/>
          </a:p>
          <a:p>
            <a:r>
              <a:rPr lang="en-CA" sz="1400" dirty="0" smtClean="0"/>
              <a:t>I achieved a score of 98.2% (an improvement of ~10% over the single regression after removing outliers). </a:t>
            </a:r>
          </a:p>
          <a:p>
            <a:r>
              <a:rPr lang="en-CA" sz="1400" dirty="0" smtClean="0"/>
              <a:t>I do feel the results are </a:t>
            </a:r>
            <a:r>
              <a:rPr lang="en-CA" sz="1400" dirty="0" err="1" smtClean="0"/>
              <a:t>overfitted</a:t>
            </a:r>
            <a:r>
              <a:rPr lang="en-CA" sz="1400" dirty="0" smtClean="0"/>
              <a:t> to the data. In this case, I suppose I could have split up the training data, and perhaps done folding to ensure the scores remain consistent across diff. parts of the small dataset. Then used perhaps 50% training and 50% testing splits. </a:t>
            </a:r>
            <a:endParaRPr lang="en-CA" sz="1400" dirty="0" smtClean="0"/>
          </a:p>
          <a:p>
            <a:endParaRPr lang="en-CA" sz="1400" dirty="0"/>
          </a:p>
          <a:p>
            <a:endParaRPr lang="en-CA" sz="1400" dirty="0" smtClean="0"/>
          </a:p>
          <a:p>
            <a:endParaRPr lang="en-CA" sz="1400" dirty="0" smtClean="0"/>
          </a:p>
          <a:p>
            <a:endParaRPr lang="en-CA" sz="1400"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r>
              <a:rPr lang="en-CA" dirty="0" smtClean="0"/>
              <a:t> </a:t>
            </a:r>
            <a:endParaRPr lang="en-CA" dirty="0"/>
          </a:p>
        </p:txBody>
      </p:sp>
      <p:pic>
        <p:nvPicPr>
          <p:cNvPr id="5" name="Picture 4"/>
          <p:cNvPicPr>
            <a:picLocks noChangeAspect="1"/>
          </p:cNvPicPr>
          <p:nvPr/>
        </p:nvPicPr>
        <p:blipFill>
          <a:blip r:embed="rId2"/>
          <a:stretch>
            <a:fillRect/>
          </a:stretch>
        </p:blipFill>
        <p:spPr>
          <a:xfrm>
            <a:off x="8171412" y="3260017"/>
            <a:ext cx="3241790" cy="2465003"/>
          </a:xfrm>
          <a:prstGeom prst="rect">
            <a:avLst/>
          </a:prstGeom>
        </p:spPr>
      </p:pic>
      <p:pic>
        <p:nvPicPr>
          <p:cNvPr id="6" name="Picture 5"/>
          <p:cNvPicPr>
            <a:picLocks noChangeAspect="1"/>
          </p:cNvPicPr>
          <p:nvPr/>
        </p:nvPicPr>
        <p:blipFill>
          <a:blip r:embed="rId3"/>
          <a:stretch>
            <a:fillRect/>
          </a:stretch>
        </p:blipFill>
        <p:spPr>
          <a:xfrm>
            <a:off x="3513687" y="2992374"/>
            <a:ext cx="4657725" cy="3352800"/>
          </a:xfrm>
          <a:prstGeom prst="rect">
            <a:avLst/>
          </a:prstGeom>
        </p:spPr>
      </p:pic>
    </p:spTree>
    <p:extLst>
      <p:ext uri="{BB962C8B-B14F-4D97-AF65-F5344CB8AC3E}">
        <p14:creationId xmlns:p14="http://schemas.microsoft.com/office/powerpoint/2010/main" val="228565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Single v. Multi </a:t>
            </a:r>
            <a:r>
              <a:rPr lang="en-CA" dirty="0" smtClean="0"/>
              <a:t>Linear Regression </a:t>
            </a:r>
            <a:r>
              <a:rPr lang="en-CA" sz="2000" i="1" dirty="0" smtClean="0"/>
              <a:t>(Discussion) </a:t>
            </a:r>
            <a:endParaRPr lang="en-CA" sz="2000" i="1" dirty="0"/>
          </a:p>
        </p:txBody>
      </p:sp>
      <p:sp>
        <p:nvSpPr>
          <p:cNvPr id="3" name="Content Placeholder 2"/>
          <p:cNvSpPr>
            <a:spLocks noGrp="1"/>
          </p:cNvSpPr>
          <p:nvPr>
            <p:ph idx="1"/>
          </p:nvPr>
        </p:nvSpPr>
        <p:spPr>
          <a:xfrm>
            <a:off x="3869268" y="0"/>
            <a:ext cx="7315200" cy="5984748"/>
          </a:xfrm>
        </p:spPr>
        <p:txBody>
          <a:bodyPr>
            <a:normAutofit fontScale="25000" lnSpcReduction="20000"/>
          </a:bodyPr>
          <a:lstStyle/>
          <a:p>
            <a:endParaRPr lang="en-CA" sz="1400" dirty="0" smtClean="0"/>
          </a:p>
          <a:p>
            <a:endParaRPr lang="en-CA" sz="1400" dirty="0"/>
          </a:p>
          <a:p>
            <a:endParaRPr lang="en-CA" sz="2600" dirty="0"/>
          </a:p>
          <a:p>
            <a:r>
              <a:rPr lang="en-CA" sz="5600" dirty="0" err="1" smtClean="0"/>
              <a:t>Sklearn</a:t>
            </a:r>
            <a:r>
              <a:rPr lang="en-CA" sz="5600" dirty="0" smtClean="0"/>
              <a:t> has made the implementation of both regression types nearly identical, with the only thing change being th</a:t>
            </a:r>
            <a:r>
              <a:rPr lang="en-CA" sz="5600" dirty="0" smtClean="0"/>
              <a:t>e X input (single feature for single regression, n features for multi regression). </a:t>
            </a:r>
          </a:p>
          <a:p>
            <a:r>
              <a:rPr lang="en-CA" sz="5600" dirty="0" smtClean="0"/>
              <a:t>Assessing the score, and plotting with </a:t>
            </a:r>
            <a:r>
              <a:rPr lang="en-CA" sz="5600" dirty="0" err="1" smtClean="0"/>
              <a:t>matplotlib</a:t>
            </a:r>
            <a:r>
              <a:rPr lang="en-CA" sz="5600" dirty="0" smtClean="0"/>
              <a:t> are also identical between regression types. </a:t>
            </a:r>
          </a:p>
          <a:p>
            <a:r>
              <a:rPr lang="en-CA" sz="5600" dirty="0" smtClean="0"/>
              <a:t>I found no issues with run-time. </a:t>
            </a:r>
          </a:p>
          <a:p>
            <a:r>
              <a:rPr lang="en-CA" sz="5600" dirty="0" smtClean="0"/>
              <a:t>I chose not to split up the data into training/testing because of the low amount of </a:t>
            </a:r>
            <a:r>
              <a:rPr lang="en-CA" sz="5600" dirty="0" err="1" smtClean="0"/>
              <a:t>datapoints</a:t>
            </a:r>
            <a:r>
              <a:rPr lang="en-CA" sz="5600" dirty="0" smtClean="0"/>
              <a:t>. This decision in the end was perhaps not a great idea due to overfitting. </a:t>
            </a:r>
          </a:p>
          <a:p>
            <a:r>
              <a:rPr lang="en-CA" sz="5600" dirty="0" smtClean="0"/>
              <a:t>I had </a:t>
            </a:r>
            <a:r>
              <a:rPr lang="en-CA" sz="5600" dirty="0" err="1" smtClean="0"/>
              <a:t>overfitted</a:t>
            </a:r>
            <a:r>
              <a:rPr lang="en-CA" sz="5600" dirty="0" smtClean="0"/>
              <a:t> my results in the multi-regression but am not sure of the best approach for the situation where you have very few </a:t>
            </a:r>
            <a:r>
              <a:rPr lang="en-CA" sz="5600" dirty="0" err="1" smtClean="0"/>
              <a:t>datapoints</a:t>
            </a:r>
            <a:r>
              <a:rPr lang="en-CA" sz="5600" dirty="0" smtClean="0"/>
              <a:t>. </a:t>
            </a:r>
          </a:p>
          <a:p>
            <a:r>
              <a:rPr lang="en-CA" sz="5600" dirty="0" smtClean="0"/>
              <a:t>In my case the multi regression outperformed the single regression when introducing another variable that was linear with age (mean </a:t>
            </a:r>
            <a:r>
              <a:rPr lang="en-CA" sz="5600" dirty="0" err="1" smtClean="0"/>
              <a:t>drug_use</a:t>
            </a:r>
            <a:r>
              <a:rPr lang="en-CA" sz="5600" dirty="0" smtClean="0"/>
              <a:t>). I also noticed that in the case of the multi-regression, I did not need to remove any outliers to improve results, likely because my data somehow became </a:t>
            </a:r>
            <a:r>
              <a:rPr lang="en-CA" sz="5600" dirty="0" err="1" smtClean="0"/>
              <a:t>overfitted</a:t>
            </a:r>
            <a:r>
              <a:rPr lang="en-CA" sz="5600" dirty="0" smtClean="0"/>
              <a:t>. </a:t>
            </a:r>
          </a:p>
          <a:p>
            <a:r>
              <a:rPr lang="en-CA" sz="5600" dirty="0" smtClean="0"/>
              <a:t>In closing I do feel regardless of which regression model I used, that I found linear relationships in the data between Mean Age and Income Bracket, and Age and Mean Drug-Use. Within this dataset at least I have found a way to predict age with an acceptable accuracy. If I had to chose between which model I would like to input new data into for predictions, I would chose one of the single linear regressions as I felt neither were </a:t>
            </a:r>
            <a:r>
              <a:rPr lang="en-CA" sz="5600" dirty="0" err="1" smtClean="0"/>
              <a:t>overfitted</a:t>
            </a:r>
            <a:r>
              <a:rPr lang="en-CA" sz="5600" dirty="0" smtClean="0"/>
              <a:t> to the data. </a:t>
            </a:r>
            <a:endParaRPr lang="en-CA" sz="5600" dirty="0" smtClean="0"/>
          </a:p>
          <a:p>
            <a:endParaRPr lang="en-CA" sz="1400" dirty="0" smtClean="0"/>
          </a:p>
          <a:p>
            <a:endParaRPr lang="en-CA" sz="1400"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r>
              <a:rPr lang="en-CA" dirty="0" smtClean="0"/>
              <a:t> </a:t>
            </a:r>
            <a:endParaRPr lang="en-CA" dirty="0"/>
          </a:p>
        </p:txBody>
      </p:sp>
    </p:spTree>
    <p:extLst>
      <p:ext uri="{BB962C8B-B14F-4D97-AF65-F5344CB8AC3E}">
        <p14:creationId xmlns:p14="http://schemas.microsoft.com/office/powerpoint/2010/main" val="238888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K-NN Classification</a:t>
            </a:r>
            <a:br>
              <a:rPr lang="en-CA" dirty="0" smtClean="0"/>
            </a:br>
            <a:r>
              <a:rPr lang="en-CA" sz="1100" i="1" dirty="0" smtClean="0"/>
              <a:t>(Question: Can we predict if someone dropped out based on some lifestyle habits (smoking, drinking, drugs ) ?</a:t>
            </a:r>
            <a:endParaRPr lang="en-CA" sz="1100" i="1" dirty="0"/>
          </a:p>
        </p:txBody>
      </p:sp>
      <p:sp>
        <p:nvSpPr>
          <p:cNvPr id="3" name="Content Placeholder 2"/>
          <p:cNvSpPr>
            <a:spLocks noGrp="1"/>
          </p:cNvSpPr>
          <p:nvPr>
            <p:ph idx="1"/>
          </p:nvPr>
        </p:nvSpPr>
        <p:spPr/>
        <p:txBody>
          <a:bodyPr/>
          <a:lstStyle/>
          <a:p>
            <a:r>
              <a:rPr lang="en-CA" sz="1200" dirty="0" smtClean="0"/>
              <a:t>I explored and visualized some of the data again much like shown in Slide#2. This time I decided to determine if I could predict whether a person dropped out of school based on lifestyle habits (drinking, drugs, smoking). I remapped education and made any instance of dropping out a ‘1’, and everything else a ‘0’. </a:t>
            </a:r>
          </a:p>
          <a:p>
            <a:r>
              <a:rPr lang="en-CA" sz="1200" dirty="0" smtClean="0"/>
              <a:t>I chose those 3 features because I knew they could be mapped with ordinal values, which at least represent intensity/frequency of each habit. </a:t>
            </a:r>
          </a:p>
          <a:p>
            <a:r>
              <a:rPr lang="en-CA" sz="1200" dirty="0"/>
              <a:t>My code for prepping my </a:t>
            </a:r>
            <a:r>
              <a:rPr lang="en-CA" sz="1200" dirty="0" err="1"/>
              <a:t>dataframe</a:t>
            </a:r>
            <a:r>
              <a:rPr lang="en-CA" sz="1200" dirty="0"/>
              <a:t> is in the figure below. </a:t>
            </a:r>
            <a:r>
              <a:rPr lang="en-CA" sz="1200" dirty="0"/>
              <a:t>You will see that I decided to clump some categories together for smoking (combined ‘when drinking’ with ‘sometimes’, and combined </a:t>
            </a:r>
            <a:r>
              <a:rPr lang="en-CA" sz="1200" dirty="0" smtClean="0"/>
              <a:t>‘yes’ with ‘trying to quit’). </a:t>
            </a:r>
          </a:p>
          <a:p>
            <a:r>
              <a:rPr lang="en-CA" sz="1200" dirty="0" smtClean="0"/>
              <a:t>I put my mapped features and labels into a new </a:t>
            </a:r>
            <a:r>
              <a:rPr lang="en-CA" sz="1200" dirty="0" err="1" smtClean="0"/>
              <a:t>df</a:t>
            </a:r>
            <a:r>
              <a:rPr lang="en-CA" sz="1200" dirty="0" smtClean="0"/>
              <a:t> first, and then removed rows if any single instance of </a:t>
            </a:r>
            <a:r>
              <a:rPr lang="en-CA" sz="1200" dirty="0" err="1" smtClean="0"/>
              <a:t>NaN</a:t>
            </a:r>
            <a:r>
              <a:rPr lang="en-CA" sz="1200" dirty="0" smtClean="0"/>
              <a:t> appeared. This reduced the amount of </a:t>
            </a:r>
            <a:r>
              <a:rPr lang="en-CA" sz="1200" dirty="0" err="1" smtClean="0"/>
              <a:t>datapoints</a:t>
            </a:r>
            <a:r>
              <a:rPr lang="en-CA" sz="1200" dirty="0" smtClean="0"/>
              <a:t> from ~60000 to 42000. </a:t>
            </a:r>
          </a:p>
          <a:p>
            <a:r>
              <a:rPr lang="en-CA" sz="1200" dirty="0" smtClean="0"/>
              <a:t>I then checked the class distribution of my labels after removing the </a:t>
            </a:r>
            <a:r>
              <a:rPr lang="en-CA" sz="1200" dirty="0" err="1" smtClean="0"/>
              <a:t>NaNs</a:t>
            </a:r>
            <a:r>
              <a:rPr lang="en-CA" sz="1200" dirty="0"/>
              <a:t> (print(</a:t>
            </a:r>
            <a:r>
              <a:rPr lang="en-CA" sz="1200" dirty="0" err="1"/>
              <a:t>labels_df.dropout_class.value_counts</a:t>
            </a:r>
            <a:r>
              <a:rPr lang="en-CA" sz="1200" dirty="0" smtClean="0"/>
              <a:t>())    :  40948 non-dropouts, 1547 dropouts) </a:t>
            </a:r>
          </a:p>
          <a:p>
            <a:r>
              <a:rPr lang="en-CA" sz="1200" dirty="0" smtClean="0"/>
              <a:t>This class distribution was slightly concerning given I had &lt;4% of the data as dropouts. But I really wanted to see if I could predict dropouts! I decided with my model, I could use cross-folding to ensure I use all parts of my data to determine how well it performs. </a:t>
            </a:r>
            <a:endParaRPr lang="en-CA" sz="1200" dirty="0"/>
          </a:p>
          <a:p>
            <a:endParaRPr lang="en-CA" dirty="0" smtClean="0"/>
          </a:p>
          <a:p>
            <a:endParaRPr lang="en-CA" dirty="0"/>
          </a:p>
          <a:p>
            <a:endParaRPr lang="en-CA" dirty="0"/>
          </a:p>
        </p:txBody>
      </p:sp>
      <p:pic>
        <p:nvPicPr>
          <p:cNvPr id="5" name="Picture 4"/>
          <p:cNvPicPr>
            <a:picLocks noChangeAspect="1"/>
          </p:cNvPicPr>
          <p:nvPr/>
        </p:nvPicPr>
        <p:blipFill>
          <a:blip r:embed="rId2"/>
          <a:stretch>
            <a:fillRect/>
          </a:stretch>
        </p:blipFill>
        <p:spPr>
          <a:xfrm>
            <a:off x="3491131" y="4660991"/>
            <a:ext cx="8700869" cy="2128058"/>
          </a:xfrm>
          <a:prstGeom prst="rect">
            <a:avLst/>
          </a:prstGeom>
        </p:spPr>
      </p:pic>
    </p:spTree>
    <p:extLst>
      <p:ext uri="{BB962C8B-B14F-4D97-AF65-F5344CB8AC3E}">
        <p14:creationId xmlns:p14="http://schemas.microsoft.com/office/powerpoint/2010/main" val="354239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K-NN Classification</a:t>
            </a:r>
            <a:br>
              <a:rPr lang="en-CA" dirty="0" smtClean="0"/>
            </a:br>
            <a:r>
              <a:rPr lang="en-CA" sz="1100" i="1" dirty="0" smtClean="0"/>
              <a:t>(Cont.) </a:t>
            </a:r>
            <a:endParaRPr lang="en-CA" sz="1100" i="1" dirty="0"/>
          </a:p>
        </p:txBody>
      </p:sp>
      <p:sp>
        <p:nvSpPr>
          <p:cNvPr id="3" name="Content Placeholder 2"/>
          <p:cNvSpPr>
            <a:spLocks noGrp="1"/>
          </p:cNvSpPr>
          <p:nvPr>
            <p:ph idx="1"/>
          </p:nvPr>
        </p:nvSpPr>
        <p:spPr/>
        <p:txBody>
          <a:bodyPr/>
          <a:lstStyle/>
          <a:p>
            <a:r>
              <a:rPr lang="en-CA" sz="1200" dirty="0" smtClean="0"/>
              <a:t>I first normalized my data within the features </a:t>
            </a:r>
            <a:r>
              <a:rPr lang="en-CA" sz="1200" dirty="0" err="1" smtClean="0"/>
              <a:t>dataframe</a:t>
            </a:r>
            <a:r>
              <a:rPr lang="en-CA" sz="1200" dirty="0" smtClean="0"/>
              <a:t> so that each column was scaled 0-1, as some features originally had ranges of 0 to 5, and others 0 to 2. </a:t>
            </a:r>
          </a:p>
          <a:p>
            <a:r>
              <a:rPr lang="en-CA" sz="1200" dirty="0" smtClean="0"/>
              <a:t>I then performed a cross validation check based on my </a:t>
            </a:r>
            <a:r>
              <a:rPr lang="en-CA" sz="1200" dirty="0" err="1" smtClean="0"/>
              <a:t>knn</a:t>
            </a:r>
            <a:r>
              <a:rPr lang="en-CA" sz="1200" dirty="0" smtClean="0"/>
              <a:t> classifier set to k=5. In general, the scores remained around 96% across the 5 folds I had set (cv = 5, or 20% training samples per fold).</a:t>
            </a:r>
          </a:p>
          <a:p>
            <a:pPr marL="0" indent="0">
              <a:buNone/>
            </a:pPr>
            <a:r>
              <a:rPr lang="en-CA" sz="1200" dirty="0" smtClean="0"/>
              <a:t> </a:t>
            </a:r>
            <a:endParaRPr lang="en-CA" sz="1200" dirty="0"/>
          </a:p>
          <a:p>
            <a:endParaRPr lang="en-CA" dirty="0" smtClean="0"/>
          </a:p>
          <a:p>
            <a:endParaRPr lang="en-CA" dirty="0"/>
          </a:p>
          <a:p>
            <a:endParaRPr lang="en-CA" dirty="0"/>
          </a:p>
        </p:txBody>
      </p:sp>
      <p:pic>
        <p:nvPicPr>
          <p:cNvPr id="4" name="Picture 3"/>
          <p:cNvPicPr>
            <a:picLocks noChangeAspect="1"/>
          </p:cNvPicPr>
          <p:nvPr/>
        </p:nvPicPr>
        <p:blipFill>
          <a:blip r:embed="rId2"/>
          <a:stretch>
            <a:fillRect/>
          </a:stretch>
        </p:blipFill>
        <p:spPr>
          <a:xfrm>
            <a:off x="3696825" y="3593782"/>
            <a:ext cx="5762625" cy="1133475"/>
          </a:xfrm>
          <a:prstGeom prst="rect">
            <a:avLst/>
          </a:prstGeom>
        </p:spPr>
      </p:pic>
      <p:pic>
        <p:nvPicPr>
          <p:cNvPr id="6" name="Picture 5"/>
          <p:cNvPicPr>
            <a:picLocks noChangeAspect="1"/>
          </p:cNvPicPr>
          <p:nvPr/>
        </p:nvPicPr>
        <p:blipFill>
          <a:blip r:embed="rId3"/>
          <a:stretch>
            <a:fillRect/>
          </a:stretch>
        </p:blipFill>
        <p:spPr>
          <a:xfrm>
            <a:off x="3696825" y="4727257"/>
            <a:ext cx="8267700" cy="695325"/>
          </a:xfrm>
          <a:prstGeom prst="rect">
            <a:avLst/>
          </a:prstGeom>
        </p:spPr>
      </p:pic>
    </p:spTree>
    <p:extLst>
      <p:ext uri="{BB962C8B-B14F-4D97-AF65-F5344CB8AC3E}">
        <p14:creationId xmlns:p14="http://schemas.microsoft.com/office/powerpoint/2010/main" val="104639063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3362</TotalTime>
  <Words>1967</Words>
  <Application>Microsoft Office PowerPoint</Application>
  <PresentationFormat>Widescreen</PresentationFormat>
  <Paragraphs>158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Corbel</vt:lpstr>
      <vt:lpstr>Wingdings 2</vt:lpstr>
      <vt:lpstr>Frame</vt:lpstr>
      <vt:lpstr>Machine Learning Fundamentals </vt:lpstr>
      <vt:lpstr>My thoughts from exploring the data…</vt:lpstr>
      <vt:lpstr>Simple Linear Regression (Question: Can we predict age based on income level?)  </vt:lpstr>
      <vt:lpstr>Simple Linear Regression (cont.) </vt:lpstr>
      <vt:lpstr>Multi Linear Regression (Question: can we use drug_use with income to predict age?) </vt:lpstr>
      <vt:lpstr>Multi Linear Regression (Question: can we use drug_use with income to predict age?) </vt:lpstr>
      <vt:lpstr>Single v. Multi Linear Regression (Discussion) </vt:lpstr>
      <vt:lpstr>K-NN Classification (Question: Can we predict if someone dropped out based on some lifestyle habits (smoking, drinking, drugs ) ?</vt:lpstr>
      <vt:lpstr>K-NN Classification (Cont.) </vt:lpstr>
      <vt:lpstr>K-NN Classification (Cont.) </vt:lpstr>
      <vt:lpstr>K-NN Classification (Accuracy Verification)</vt:lpstr>
      <vt:lpstr>Logistic Regression Classification </vt:lpstr>
      <vt:lpstr>K-NN Classification (Discussion)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Fundamentals </dc:title>
  <dc:creator>agraham1</dc:creator>
  <cp:lastModifiedBy>agraham1</cp:lastModifiedBy>
  <cp:revision>50</cp:revision>
  <dcterms:created xsi:type="dcterms:W3CDTF">2018-11-21T16:22:29Z</dcterms:created>
  <dcterms:modified xsi:type="dcterms:W3CDTF">2018-11-25T16:30:43Z</dcterms:modified>
</cp:coreProperties>
</file>