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7772400" h="10058400">
                <a:moveTo>
                  <a:pt x="0" y="0"/>
                </a:moveTo>
                <a:lnTo>
                  <a:pt x="7772399" y="0"/>
                </a:lnTo>
                <a:lnTo>
                  <a:pt x="7772399" y="10058399"/>
                </a:lnTo>
                <a:lnTo>
                  <a:pt x="0" y="1005839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7772400" h="10058400">
                <a:moveTo>
                  <a:pt x="0" y="0"/>
                </a:moveTo>
                <a:lnTo>
                  <a:pt x="7772399" y="0"/>
                </a:lnTo>
                <a:lnTo>
                  <a:pt x="7772399" y="10058399"/>
                </a:lnTo>
                <a:lnTo>
                  <a:pt x="0" y="1005839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4799" y="0"/>
            <a:ext cx="7162800" cy="635"/>
          </a:xfrm>
          <a:custGeom>
            <a:avLst/>
            <a:gdLst/>
            <a:ahLst/>
            <a:cxnLst/>
            <a:rect l="l" t="t" r="r" b="b"/>
            <a:pathLst>
              <a:path w="7162800" h="635">
                <a:moveTo>
                  <a:pt x="7162799" y="0"/>
                </a:moveTo>
                <a:lnTo>
                  <a:pt x="0" y="16"/>
                </a:lnTo>
                <a:lnTo>
                  <a:pt x="7162799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2608" y="9537"/>
            <a:ext cx="7187565" cy="10039985"/>
          </a:xfrm>
          <a:custGeom>
            <a:avLst/>
            <a:gdLst/>
            <a:ahLst/>
            <a:cxnLst/>
            <a:rect l="l" t="t" r="r" b="b"/>
            <a:pathLst>
              <a:path w="7187565" h="10039985">
                <a:moveTo>
                  <a:pt x="12179" y="622"/>
                </a:moveTo>
                <a:lnTo>
                  <a:pt x="0" y="622"/>
                </a:lnTo>
                <a:lnTo>
                  <a:pt x="0" y="10039985"/>
                </a:lnTo>
                <a:lnTo>
                  <a:pt x="12179" y="10039985"/>
                </a:lnTo>
                <a:lnTo>
                  <a:pt x="12179" y="622"/>
                </a:lnTo>
                <a:close/>
              </a:path>
              <a:path w="7187565" h="10039985">
                <a:moveTo>
                  <a:pt x="7187184" y="0"/>
                </a:moveTo>
                <a:lnTo>
                  <a:pt x="7174979" y="0"/>
                </a:lnTo>
                <a:lnTo>
                  <a:pt x="7174979" y="10039350"/>
                </a:lnTo>
                <a:lnTo>
                  <a:pt x="7187184" y="10039350"/>
                </a:lnTo>
                <a:lnTo>
                  <a:pt x="7187184" y="0"/>
                </a:lnTo>
                <a:close/>
              </a:path>
            </a:pathLst>
          </a:custGeom>
          <a:solidFill>
            <a:srgbClr val="FFFFFF">
              <a:alpha val="10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56032" y="0"/>
            <a:ext cx="7260590" cy="10058400"/>
          </a:xfrm>
          <a:custGeom>
            <a:avLst/>
            <a:gdLst/>
            <a:ahLst/>
            <a:cxnLst/>
            <a:rect l="l" t="t" r="r" b="b"/>
            <a:pathLst>
              <a:path w="7260590" h="10058400">
                <a:moveTo>
                  <a:pt x="48755" y="0"/>
                </a:moveTo>
                <a:lnTo>
                  <a:pt x="0" y="0"/>
                </a:lnTo>
                <a:lnTo>
                  <a:pt x="0" y="10160"/>
                </a:lnTo>
                <a:lnTo>
                  <a:pt x="0" y="10049523"/>
                </a:lnTo>
                <a:lnTo>
                  <a:pt x="0" y="10058400"/>
                </a:lnTo>
                <a:lnTo>
                  <a:pt x="48755" y="10058400"/>
                </a:lnTo>
                <a:lnTo>
                  <a:pt x="48755" y="10049523"/>
                </a:lnTo>
                <a:lnTo>
                  <a:pt x="48755" y="10160"/>
                </a:lnTo>
                <a:lnTo>
                  <a:pt x="48755" y="0"/>
                </a:lnTo>
                <a:close/>
              </a:path>
              <a:path w="7260590" h="10058400">
                <a:moveTo>
                  <a:pt x="7260336" y="10049523"/>
                </a:moveTo>
                <a:lnTo>
                  <a:pt x="7211555" y="10049523"/>
                </a:lnTo>
                <a:lnTo>
                  <a:pt x="7211555" y="10058400"/>
                </a:lnTo>
                <a:lnTo>
                  <a:pt x="7260336" y="10058400"/>
                </a:lnTo>
                <a:lnTo>
                  <a:pt x="7260336" y="10049523"/>
                </a:lnTo>
                <a:close/>
              </a:path>
              <a:path w="7260590" h="10058400">
                <a:moveTo>
                  <a:pt x="7260336" y="0"/>
                </a:moveTo>
                <a:lnTo>
                  <a:pt x="7211555" y="0"/>
                </a:lnTo>
                <a:lnTo>
                  <a:pt x="7211555" y="9537"/>
                </a:lnTo>
                <a:lnTo>
                  <a:pt x="7211555" y="10160"/>
                </a:lnTo>
                <a:lnTo>
                  <a:pt x="7211555" y="10048888"/>
                </a:lnTo>
                <a:lnTo>
                  <a:pt x="7260336" y="10048888"/>
                </a:lnTo>
                <a:lnTo>
                  <a:pt x="7260336" y="10160"/>
                </a:lnTo>
                <a:lnTo>
                  <a:pt x="7260336" y="9537"/>
                </a:lnTo>
                <a:lnTo>
                  <a:pt x="7260336" y="0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04799" y="0"/>
            <a:ext cx="7162800" cy="10058400"/>
          </a:xfrm>
          <a:custGeom>
            <a:avLst/>
            <a:gdLst/>
            <a:ahLst/>
            <a:cxnLst/>
            <a:rect l="l" t="t" r="r" b="b"/>
            <a:pathLst>
              <a:path w="7162800" h="10058400">
                <a:moveTo>
                  <a:pt x="7162799" y="10058399"/>
                </a:moveTo>
                <a:lnTo>
                  <a:pt x="0" y="10058399"/>
                </a:lnTo>
                <a:lnTo>
                  <a:pt x="0" y="0"/>
                </a:lnTo>
                <a:lnTo>
                  <a:pt x="7162799" y="0"/>
                </a:lnTo>
                <a:lnTo>
                  <a:pt x="7162799" y="10058399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099" y="377825"/>
            <a:ext cx="718820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899" y="1846579"/>
            <a:ext cx="6578600" cy="2244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Glossary/Primitive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typescriptlang.org/tsconfig#strictNullChecks" TargetMode="External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hyperlink" Target="https://www.typescriptlang.org/docs/handbook/enums.html" TargetMode="Externa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typescriptlang.org/docs/handbook/release-notes/typescript-3-2.html#bigint" TargetMode="External"/><Relationship Id="rId3" Type="http://schemas.openxmlformats.org/officeDocument/2006/relationships/hyperlink" Target="https://www.typescriptlang.org/docs/handbook/symbols.html" TargetMode="External"/><Relationship Id="rId4" Type="http://schemas.openxmlformats.org/officeDocument/2006/relationships/image" Target="../media/image6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typescriptlang.org/docs/handbook/2/objects.html#tuple-types" TargetMode="External"/><Relationship Id="rId3" Type="http://schemas.openxmlformats.org/officeDocument/2006/relationships/hyperlink" Target="https://www.typescriptlang.org/tsconfig#noImplicitAny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99" y="377825"/>
            <a:ext cx="3605529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5680" algn="l"/>
              </a:tabLst>
            </a:pPr>
            <a:r>
              <a:rPr dirty="0"/>
              <a:t>E</a:t>
            </a:r>
            <a:r>
              <a:rPr dirty="0" spc="-25"/>
              <a:t>v</a:t>
            </a:r>
            <a:r>
              <a:rPr dirty="0"/>
              <a:t>e</a:t>
            </a:r>
            <a:r>
              <a:rPr dirty="0" spc="165"/>
              <a:t>r</a:t>
            </a:r>
            <a:r>
              <a:rPr dirty="0" spc="-25"/>
              <a:t>y</a:t>
            </a:r>
            <a:r>
              <a:rPr dirty="0"/>
              <a:t>day	</a:t>
            </a:r>
            <a:r>
              <a:rPr dirty="0" spc="-235"/>
              <a:t>T</a:t>
            </a:r>
            <a:r>
              <a:rPr dirty="0"/>
              <a:t>ypes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6031" y="1386839"/>
            <a:ext cx="7260590" cy="8671560"/>
            <a:chOff x="256031" y="1386839"/>
            <a:chExt cx="7260590" cy="8671560"/>
          </a:xfrm>
        </p:grpSpPr>
        <p:sp>
          <p:nvSpPr>
            <p:cNvPr id="4" name="object 4"/>
            <p:cNvSpPr/>
            <p:nvPr/>
          </p:nvSpPr>
          <p:spPr>
            <a:xfrm>
              <a:off x="292608" y="1410969"/>
              <a:ext cx="7187565" cy="8639175"/>
            </a:xfrm>
            <a:custGeom>
              <a:avLst/>
              <a:gdLst/>
              <a:ahLst/>
              <a:cxnLst/>
              <a:rect l="l" t="t" r="r" b="b"/>
              <a:pathLst>
                <a:path w="7187565" h="8639175">
                  <a:moveTo>
                    <a:pt x="12179" y="17780"/>
                  </a:moveTo>
                  <a:lnTo>
                    <a:pt x="0" y="17780"/>
                  </a:lnTo>
                  <a:lnTo>
                    <a:pt x="0" y="8638553"/>
                  </a:lnTo>
                  <a:lnTo>
                    <a:pt x="12179" y="8638553"/>
                  </a:lnTo>
                  <a:lnTo>
                    <a:pt x="12179" y="17780"/>
                  </a:lnTo>
                  <a:close/>
                </a:path>
                <a:path w="7187565" h="8639175">
                  <a:moveTo>
                    <a:pt x="7187184" y="17792"/>
                  </a:moveTo>
                  <a:lnTo>
                    <a:pt x="7174979" y="17792"/>
                  </a:lnTo>
                  <a:lnTo>
                    <a:pt x="7174979" y="8637918"/>
                  </a:lnTo>
                  <a:lnTo>
                    <a:pt x="7187184" y="8637918"/>
                  </a:lnTo>
                  <a:lnTo>
                    <a:pt x="7187184" y="17792"/>
                  </a:lnTo>
                  <a:close/>
                </a:path>
                <a:path w="7187565" h="8639175">
                  <a:moveTo>
                    <a:pt x="7187184" y="0"/>
                  </a:moveTo>
                  <a:lnTo>
                    <a:pt x="0" y="0"/>
                  </a:lnTo>
                  <a:lnTo>
                    <a:pt x="0" y="8255"/>
                  </a:lnTo>
                  <a:lnTo>
                    <a:pt x="7187184" y="8255"/>
                  </a:lnTo>
                  <a:lnTo>
                    <a:pt x="7187184" y="0"/>
                  </a:lnTo>
                  <a:close/>
                </a:path>
              </a:pathLst>
            </a:custGeom>
            <a:solidFill>
              <a:srgbClr val="FFFFFF">
                <a:alpha val="10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6032" y="1386839"/>
              <a:ext cx="7260590" cy="8671560"/>
            </a:xfrm>
            <a:custGeom>
              <a:avLst/>
              <a:gdLst/>
              <a:ahLst/>
              <a:cxnLst/>
              <a:rect l="l" t="t" r="r" b="b"/>
              <a:pathLst>
                <a:path w="7260590" h="8671560">
                  <a:moveTo>
                    <a:pt x="7260336" y="8662683"/>
                  </a:moveTo>
                  <a:lnTo>
                    <a:pt x="7211555" y="8662683"/>
                  </a:lnTo>
                  <a:lnTo>
                    <a:pt x="7211555" y="8671560"/>
                  </a:lnTo>
                  <a:lnTo>
                    <a:pt x="7260336" y="8671560"/>
                  </a:lnTo>
                  <a:lnTo>
                    <a:pt x="7260336" y="8662683"/>
                  </a:lnTo>
                  <a:close/>
                </a:path>
                <a:path w="7260590" h="8671560">
                  <a:moveTo>
                    <a:pt x="7260336" y="41922"/>
                  </a:moveTo>
                  <a:lnTo>
                    <a:pt x="7211555" y="41922"/>
                  </a:lnTo>
                  <a:lnTo>
                    <a:pt x="7211555" y="8662048"/>
                  </a:lnTo>
                  <a:lnTo>
                    <a:pt x="7260336" y="8662048"/>
                  </a:lnTo>
                  <a:lnTo>
                    <a:pt x="7260336" y="41922"/>
                  </a:lnTo>
                  <a:close/>
                </a:path>
                <a:path w="7260590" h="8671560">
                  <a:moveTo>
                    <a:pt x="7260336" y="0"/>
                  </a:moveTo>
                  <a:lnTo>
                    <a:pt x="0" y="0"/>
                  </a:lnTo>
                  <a:lnTo>
                    <a:pt x="0" y="32385"/>
                  </a:lnTo>
                  <a:lnTo>
                    <a:pt x="0" y="41910"/>
                  </a:lnTo>
                  <a:lnTo>
                    <a:pt x="0" y="8662683"/>
                  </a:lnTo>
                  <a:lnTo>
                    <a:pt x="0" y="8671560"/>
                  </a:lnTo>
                  <a:lnTo>
                    <a:pt x="48755" y="8671560"/>
                  </a:lnTo>
                  <a:lnTo>
                    <a:pt x="48755" y="8662683"/>
                  </a:lnTo>
                  <a:lnTo>
                    <a:pt x="48755" y="41910"/>
                  </a:lnTo>
                  <a:lnTo>
                    <a:pt x="7260336" y="41910"/>
                  </a:lnTo>
                  <a:lnTo>
                    <a:pt x="7260336" y="32385"/>
                  </a:lnTo>
                  <a:lnTo>
                    <a:pt x="7260336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799" y="1419224"/>
              <a:ext cx="7162800" cy="8639175"/>
            </a:xfrm>
            <a:custGeom>
              <a:avLst/>
              <a:gdLst/>
              <a:ahLst/>
              <a:cxnLst/>
              <a:rect l="l" t="t" r="r" b="b"/>
              <a:pathLst>
                <a:path w="7162800" h="8639175">
                  <a:moveTo>
                    <a:pt x="7162799" y="8639174"/>
                  </a:moveTo>
                  <a:lnTo>
                    <a:pt x="0" y="8639174"/>
                  </a:lnTo>
                  <a:lnTo>
                    <a:pt x="0" y="0"/>
                  </a:lnTo>
                  <a:lnTo>
                    <a:pt x="7162799" y="0"/>
                  </a:lnTo>
                  <a:lnTo>
                    <a:pt x="7162799" y="8639174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599" y="6972299"/>
              <a:ext cx="6553200" cy="914400"/>
            </a:xfrm>
            <a:custGeom>
              <a:avLst/>
              <a:gdLst/>
              <a:ahLst/>
              <a:cxnLst/>
              <a:rect l="l" t="t" r="r" b="b"/>
              <a:pathLst>
                <a:path w="6553200" h="914400">
                  <a:moveTo>
                    <a:pt x="65531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6553199" y="0"/>
                  </a:lnTo>
                  <a:lnTo>
                    <a:pt x="6553199" y="914399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599" y="6972299"/>
              <a:ext cx="19050" cy="914400"/>
            </a:xfrm>
            <a:custGeom>
              <a:avLst/>
              <a:gdLst/>
              <a:ahLst/>
              <a:cxnLst/>
              <a:rect l="l" t="t" r="r" b="b"/>
              <a:pathLst>
                <a:path w="19050" h="914400">
                  <a:moveTo>
                    <a:pt x="1904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914399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96899" y="1846579"/>
            <a:ext cx="6543040" cy="22447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332740">
              <a:lnSpc>
                <a:spcPct val="117200"/>
              </a:lnSpc>
              <a:spcBef>
                <a:spcPts val="6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 this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chapter,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we’ll cover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some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most common types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values you’ll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find in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JavaScript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code, and explain 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corresponding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ways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describe those types in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TypeScript.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 isn’t an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exhaustive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list, and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future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chapters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will describe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more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ways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name and use other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types.</a:t>
            </a:r>
            <a:endParaRPr sz="1200">
              <a:latin typeface="Segoe UI"/>
              <a:cs typeface="Segoe UI"/>
            </a:endParaRPr>
          </a:p>
          <a:p>
            <a:pPr algn="just" marL="12700">
              <a:lnSpc>
                <a:spcPct val="100000"/>
              </a:lnSpc>
              <a:spcBef>
                <a:spcPts val="1410"/>
              </a:spcBef>
            </a:pP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Types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also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appear in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many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more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15" i="1">
                <a:solidFill>
                  <a:srgbClr val="FFFFFF"/>
                </a:solidFill>
                <a:latin typeface="Segoe UI"/>
                <a:cs typeface="Segoe UI"/>
              </a:rPr>
              <a:t>places</a:t>
            </a:r>
            <a:r>
              <a:rPr dirty="0" sz="1200" spc="-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just 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annotations.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we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learn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about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14599"/>
              </a:lnSpc>
              <a:spcBef>
                <a:spcPts val="7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themselves,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we’ll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also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learn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about the places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where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can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refer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these types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form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new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constructs.</a:t>
            </a:r>
            <a:endParaRPr sz="1200">
              <a:latin typeface="Segoe UI"/>
              <a:cs typeface="Segoe UI"/>
            </a:endParaRPr>
          </a:p>
          <a:p>
            <a:pPr marL="12700" marR="246379">
              <a:lnSpc>
                <a:spcPct val="117200"/>
              </a:lnSpc>
              <a:spcBef>
                <a:spcPts val="1165"/>
              </a:spcBef>
            </a:pP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We’ll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start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by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reviewing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most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basic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and common types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might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encounter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when writing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JavaScript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or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code. These will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later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form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core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building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blocks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more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complex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33837" y="4943474"/>
            <a:ext cx="1200150" cy="190500"/>
          </a:xfrm>
          <a:custGeom>
            <a:avLst/>
            <a:gdLst/>
            <a:ahLst/>
            <a:cxnLst/>
            <a:rect l="l" t="t" r="r" b="b"/>
            <a:pathLst>
              <a:path w="1200150" h="190500">
                <a:moveTo>
                  <a:pt x="561975" y="0"/>
                </a:moveTo>
                <a:lnTo>
                  <a:pt x="0" y="0"/>
                </a:lnTo>
                <a:lnTo>
                  <a:pt x="0" y="190500"/>
                </a:lnTo>
                <a:lnTo>
                  <a:pt x="561975" y="190500"/>
                </a:lnTo>
                <a:lnTo>
                  <a:pt x="561975" y="0"/>
                </a:lnTo>
                <a:close/>
              </a:path>
              <a:path w="1200150" h="190500">
                <a:moveTo>
                  <a:pt x="1200150" y="0"/>
                </a:moveTo>
                <a:lnTo>
                  <a:pt x="638175" y="0"/>
                </a:lnTo>
                <a:lnTo>
                  <a:pt x="638175" y="190500"/>
                </a:lnTo>
                <a:lnTo>
                  <a:pt x="1200150" y="190500"/>
                </a:lnTo>
                <a:lnTo>
                  <a:pt x="1200150" y="0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95949" y="4943474"/>
            <a:ext cx="6381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75"/>
              </a:spcBef>
            </a:pPr>
            <a:r>
              <a:rPr dirty="0" sz="1050" spc="100">
                <a:solidFill>
                  <a:srgbClr val="FFFFFF"/>
                </a:solidFill>
                <a:latin typeface="Trebuchet MS"/>
                <a:cs typeface="Trebuchet MS"/>
              </a:rPr>
              <a:t>boolean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899" y="4921249"/>
            <a:ext cx="6530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41035" algn="l"/>
              </a:tabLst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JavaScript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has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three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very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commonly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used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7099F4"/>
                </a:solidFill>
                <a:latin typeface="Segoe UI"/>
                <a:cs typeface="Segoe UI"/>
                <a:hlinkClick r:id="rId2"/>
              </a:rPr>
              <a:t>p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  <a:hlinkClick r:id="rId2"/>
              </a:rPr>
              <a:t>rimitives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:</a:t>
            </a:r>
            <a:r>
              <a:rPr dirty="0" sz="1200" spc="3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1200" spc="30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	.</a:t>
            </a:r>
            <a:r>
              <a:rPr dirty="0" sz="12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Each</a:t>
            </a:r>
            <a:r>
              <a:rPr dirty="0" sz="12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has</a:t>
            </a:r>
            <a:r>
              <a:rPr dirty="0" sz="12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899" y="5140324"/>
            <a:ext cx="63074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corresponding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type in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TypeScript.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might expect,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these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same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names 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you’d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see if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9324" y="5381624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75"/>
              </a:spcBef>
            </a:pPr>
            <a:r>
              <a:rPr dirty="0" sz="1050" spc="125">
                <a:solidFill>
                  <a:srgbClr val="FFFFFF"/>
                </a:solidFill>
                <a:latin typeface="Trebuchet MS"/>
                <a:cs typeface="Trebuchet MS"/>
              </a:rPr>
              <a:t>typeof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899" y="5359399"/>
            <a:ext cx="4573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6310" algn="l"/>
              </a:tabLst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used the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JavaScript	operator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those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types: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8649" y="5819774"/>
            <a:ext cx="5743575" cy="1914525"/>
            <a:chOff x="628649" y="5819774"/>
            <a:chExt cx="5743575" cy="1914525"/>
          </a:xfrm>
        </p:grpSpPr>
        <p:sp>
          <p:nvSpPr>
            <p:cNvPr id="17" name="object 17"/>
            <p:cNvSpPr/>
            <p:nvPr/>
          </p:nvSpPr>
          <p:spPr>
            <a:xfrm>
              <a:off x="628637" y="5819774"/>
              <a:ext cx="57150" cy="914400"/>
            </a:xfrm>
            <a:custGeom>
              <a:avLst/>
              <a:gdLst/>
              <a:ahLst/>
              <a:cxnLst/>
              <a:rect l="l" t="t" r="r" b="b"/>
              <a:pathLst>
                <a:path w="57150" h="914400">
                  <a:moveTo>
                    <a:pt x="57150" y="882040"/>
                  </a:moveTo>
                  <a:lnTo>
                    <a:pt x="32372" y="857250"/>
                  </a:lnTo>
                  <a:lnTo>
                    <a:pt x="24790" y="857250"/>
                  </a:lnTo>
                  <a:lnTo>
                    <a:pt x="0" y="882040"/>
                  </a:lnTo>
                  <a:lnTo>
                    <a:pt x="0" y="889622"/>
                  </a:lnTo>
                  <a:lnTo>
                    <a:pt x="24790" y="914400"/>
                  </a:lnTo>
                  <a:lnTo>
                    <a:pt x="32372" y="914400"/>
                  </a:lnTo>
                  <a:lnTo>
                    <a:pt x="57150" y="889622"/>
                  </a:lnTo>
                  <a:lnTo>
                    <a:pt x="57150" y="885825"/>
                  </a:lnTo>
                  <a:lnTo>
                    <a:pt x="57150" y="882040"/>
                  </a:lnTo>
                  <a:close/>
                </a:path>
                <a:path w="57150" h="914400">
                  <a:moveTo>
                    <a:pt x="57150" y="348640"/>
                  </a:moveTo>
                  <a:lnTo>
                    <a:pt x="32372" y="323850"/>
                  </a:lnTo>
                  <a:lnTo>
                    <a:pt x="24790" y="323850"/>
                  </a:lnTo>
                  <a:lnTo>
                    <a:pt x="0" y="348640"/>
                  </a:lnTo>
                  <a:lnTo>
                    <a:pt x="0" y="356222"/>
                  </a:lnTo>
                  <a:lnTo>
                    <a:pt x="24790" y="381000"/>
                  </a:lnTo>
                  <a:lnTo>
                    <a:pt x="32372" y="381000"/>
                  </a:lnTo>
                  <a:lnTo>
                    <a:pt x="57150" y="356222"/>
                  </a:lnTo>
                  <a:lnTo>
                    <a:pt x="57150" y="352425"/>
                  </a:lnTo>
                  <a:lnTo>
                    <a:pt x="57150" y="348640"/>
                  </a:lnTo>
                  <a:close/>
                </a:path>
                <a:path w="57150" h="91440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33437" y="7115174"/>
              <a:ext cx="5438775" cy="619125"/>
            </a:xfrm>
            <a:custGeom>
              <a:avLst/>
              <a:gdLst/>
              <a:ahLst/>
              <a:cxnLst/>
              <a:rect l="l" t="t" r="r" b="b"/>
              <a:pathLst>
                <a:path w="5438775" h="619125">
                  <a:moveTo>
                    <a:pt x="638175" y="428625"/>
                  </a:moveTo>
                  <a:lnTo>
                    <a:pt x="0" y="428625"/>
                  </a:lnTo>
                  <a:lnTo>
                    <a:pt x="0" y="619125"/>
                  </a:lnTo>
                  <a:lnTo>
                    <a:pt x="638175" y="619125"/>
                  </a:lnTo>
                  <a:lnTo>
                    <a:pt x="638175" y="428625"/>
                  </a:lnTo>
                  <a:close/>
                </a:path>
                <a:path w="5438775" h="619125">
                  <a:moveTo>
                    <a:pt x="1438275" y="0"/>
                  </a:moveTo>
                  <a:lnTo>
                    <a:pt x="885825" y="0"/>
                  </a:lnTo>
                  <a:lnTo>
                    <a:pt x="885825" y="190500"/>
                  </a:lnTo>
                  <a:lnTo>
                    <a:pt x="1438275" y="190500"/>
                  </a:lnTo>
                  <a:lnTo>
                    <a:pt x="1438275" y="0"/>
                  </a:lnTo>
                  <a:close/>
                </a:path>
                <a:path w="5438775" h="619125">
                  <a:moveTo>
                    <a:pt x="2057400" y="0"/>
                  </a:moveTo>
                  <a:lnTo>
                    <a:pt x="1504950" y="0"/>
                  </a:lnTo>
                  <a:lnTo>
                    <a:pt x="1504950" y="190500"/>
                  </a:lnTo>
                  <a:lnTo>
                    <a:pt x="2057400" y="190500"/>
                  </a:lnTo>
                  <a:lnTo>
                    <a:pt x="2057400" y="0"/>
                  </a:lnTo>
                  <a:close/>
                </a:path>
                <a:path w="5438775" h="619125">
                  <a:moveTo>
                    <a:pt x="3000375" y="0"/>
                  </a:moveTo>
                  <a:lnTo>
                    <a:pt x="2352675" y="0"/>
                  </a:lnTo>
                  <a:lnTo>
                    <a:pt x="2352675" y="190500"/>
                  </a:lnTo>
                  <a:lnTo>
                    <a:pt x="3000375" y="190500"/>
                  </a:lnTo>
                  <a:lnTo>
                    <a:pt x="3000375" y="0"/>
                  </a:lnTo>
                  <a:close/>
                </a:path>
                <a:path w="5438775" h="619125">
                  <a:moveTo>
                    <a:pt x="4819650" y="219075"/>
                  </a:moveTo>
                  <a:lnTo>
                    <a:pt x="4267200" y="219075"/>
                  </a:lnTo>
                  <a:lnTo>
                    <a:pt x="4267200" y="409575"/>
                  </a:lnTo>
                  <a:lnTo>
                    <a:pt x="4819650" y="409575"/>
                  </a:lnTo>
                  <a:lnTo>
                    <a:pt x="4819650" y="219075"/>
                  </a:lnTo>
                  <a:close/>
                </a:path>
                <a:path w="5438775" h="619125">
                  <a:moveTo>
                    <a:pt x="5438775" y="219075"/>
                  </a:moveTo>
                  <a:lnTo>
                    <a:pt x="4886325" y="219075"/>
                  </a:lnTo>
                  <a:lnTo>
                    <a:pt x="4886325" y="409575"/>
                  </a:lnTo>
                  <a:lnTo>
                    <a:pt x="5438775" y="409575"/>
                  </a:lnTo>
                  <a:lnTo>
                    <a:pt x="5438775" y="219075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00099" y="5753099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7549" y="5730874"/>
            <a:ext cx="18726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represents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string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values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86124" y="5753099"/>
            <a:ext cx="12001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75"/>
              </a:spcBef>
            </a:pPr>
            <a:r>
              <a:rPr dirty="0" sz="1050" spc="180">
                <a:solidFill>
                  <a:srgbClr val="FFFFFF"/>
                </a:solidFill>
                <a:latin typeface="Trebuchet MS"/>
                <a:cs typeface="Trebuchet MS"/>
              </a:rPr>
              <a:t>"Hello,</a:t>
            </a:r>
            <a:r>
              <a:rPr dirty="0" sz="1050" spc="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30">
                <a:solidFill>
                  <a:srgbClr val="FFFFFF"/>
                </a:solidFill>
                <a:latin typeface="Trebuchet MS"/>
                <a:cs typeface="Trebuchet MS"/>
              </a:rPr>
              <a:t>world"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0099" y="6076949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7549" y="6054724"/>
            <a:ext cx="1260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numbers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6524" y="6076949"/>
            <a:ext cx="2825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65"/>
              </a:lnSpc>
            </a:pP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42</a:t>
            </a:r>
            <a:r>
              <a:rPr dirty="0" sz="10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5842" y="6054724"/>
            <a:ext cx="41008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JavaScript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does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not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have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special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runtime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value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integers,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399" y="6273799"/>
            <a:ext cx="1795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so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there’s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no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equivalent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09849" y="6296024"/>
            <a:ext cx="3238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75"/>
              </a:spcBef>
            </a:pPr>
            <a:r>
              <a:rPr dirty="0" sz="1050" spc="20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52774" y="6296024"/>
            <a:ext cx="4762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75"/>
              </a:spcBef>
            </a:pPr>
            <a:r>
              <a:rPr dirty="0" sz="1050" spc="185">
                <a:solidFill>
                  <a:srgbClr val="FFFFFF"/>
                </a:solidFill>
                <a:latin typeface="Trebuchet MS"/>
                <a:cs typeface="Trebuchet MS"/>
              </a:rPr>
              <a:t>float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58430" y="6273799"/>
            <a:ext cx="2165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280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or	-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everything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simply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53024" y="6296024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0099" y="6610349"/>
            <a:ext cx="6381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100">
                <a:solidFill>
                  <a:srgbClr val="FFFFFF"/>
                </a:solidFill>
                <a:latin typeface="Trebuchet MS"/>
                <a:cs typeface="Trebuchet MS"/>
              </a:rPr>
              <a:t>boolean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67916" y="6588125"/>
            <a:ext cx="13677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two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67024" y="6610349"/>
            <a:ext cx="39052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75"/>
              </a:spcBef>
            </a:pPr>
            <a:r>
              <a:rPr dirty="0" sz="1050" spc="14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91209" y="6588125"/>
            <a:ext cx="279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0449" y="6610349"/>
            <a:ext cx="4762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75"/>
              </a:spcBef>
            </a:pPr>
            <a:r>
              <a:rPr dirty="0" sz="1050" spc="18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8649" y="7053706"/>
            <a:ext cx="6534150" cy="673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04800" marR="532765">
              <a:lnSpc>
                <a:spcPct val="133900"/>
              </a:lnSpc>
              <a:spcBef>
                <a:spcPts val="130"/>
              </a:spcBef>
            </a:pP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names</a:t>
            </a:r>
            <a:r>
              <a:rPr dirty="0" sz="950" spc="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75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950" spc="5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5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and</a:t>
            </a:r>
            <a:r>
              <a:rPr dirty="0" sz="950" spc="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00">
                <a:solidFill>
                  <a:srgbClr val="FFFFFF"/>
                </a:solidFill>
                <a:latin typeface="Trebuchet MS"/>
                <a:cs typeface="Trebuchet MS"/>
              </a:rPr>
              <a:t>Boolean</a:t>
            </a:r>
            <a:r>
              <a:rPr dirty="0" sz="1050" spc="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(starting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capital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letters)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legal,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but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refer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950" spc="-2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some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special </a:t>
            </a:r>
            <a:r>
              <a:rPr dirty="0" sz="950" spc="-5">
                <a:solidFill>
                  <a:srgbClr val="FFFFFF"/>
                </a:solidFill>
                <a:latin typeface="Segoe UI"/>
                <a:cs typeface="Segoe UI"/>
              </a:rPr>
              <a:t>built-in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types that will 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very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rarely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appear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in your code. </a:t>
            </a:r>
            <a:r>
              <a:rPr dirty="0" sz="950" i="1">
                <a:solidFill>
                  <a:srgbClr val="FFFFFF"/>
                </a:solidFill>
                <a:latin typeface="Segoe UI"/>
                <a:cs typeface="Segoe UI"/>
              </a:rPr>
              <a:t>Always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string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, or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00">
                <a:solidFill>
                  <a:srgbClr val="FFFFFF"/>
                </a:solidFill>
                <a:latin typeface="Trebuchet MS"/>
                <a:cs typeface="Trebuchet MS"/>
              </a:rPr>
              <a:t>boolean</a:t>
            </a:r>
            <a:r>
              <a:rPr dirty="0" sz="1050" spc="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for types.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33699" y="8705849"/>
            <a:ext cx="800100" cy="219075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1050" spc="2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60">
                <a:solidFill>
                  <a:srgbClr val="FFFFFF"/>
                </a:solidFill>
                <a:latin typeface="Trebuchet MS"/>
                <a:cs typeface="Trebuchet MS"/>
              </a:rPr>
              <a:t>2,</a:t>
            </a:r>
            <a:r>
              <a:rPr dirty="0" sz="1050" spc="2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60">
                <a:solidFill>
                  <a:srgbClr val="FFFFFF"/>
                </a:solidFill>
                <a:latin typeface="Trebuchet MS"/>
                <a:cs typeface="Trebuchet MS"/>
              </a:rPr>
              <a:t>3]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20355" y="8683625"/>
            <a:ext cx="1622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syntax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72099" y="8705849"/>
            <a:ext cx="7143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75"/>
              </a:spcBef>
            </a:pPr>
            <a:r>
              <a:rPr dirty="0" sz="1050" spc="85">
                <a:solidFill>
                  <a:srgbClr val="FFFFFF"/>
                </a:solidFill>
                <a:latin typeface="Trebuchet MS"/>
                <a:cs typeface="Trebuchet MS"/>
              </a:rPr>
              <a:t>number[]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77792" y="8683625"/>
            <a:ext cx="805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;</a:t>
            </a:r>
            <a:r>
              <a:rPr dirty="0" sz="12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dirty="0" sz="12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syntax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6899" y="8902700"/>
            <a:ext cx="1588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works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any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(e.g.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09799" y="8924924"/>
            <a:ext cx="72390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75"/>
              </a:spcBef>
            </a:pPr>
            <a:r>
              <a:rPr dirty="0" sz="1050" spc="204">
                <a:solidFill>
                  <a:srgbClr val="FFFFFF"/>
                </a:solidFill>
                <a:latin typeface="Trebuchet MS"/>
                <a:cs typeface="Trebuchet MS"/>
              </a:rPr>
              <a:t>string[]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62597" y="8902700"/>
            <a:ext cx="41738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array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strings,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so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on).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may also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see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written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0574" y="9153524"/>
            <a:ext cx="11239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75"/>
              </a:spcBef>
            </a:pPr>
            <a:r>
              <a:rPr dirty="0" sz="1050" spc="75">
                <a:solidFill>
                  <a:srgbClr val="FFFFFF"/>
                </a:solidFill>
                <a:latin typeface="Trebuchet MS"/>
                <a:cs typeface="Trebuchet MS"/>
              </a:rPr>
              <a:t>Array&lt;number&gt;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6899" y="9131300"/>
            <a:ext cx="5654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6990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	,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means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same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thing.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We’ll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learn more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about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syntax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76974" y="9153524"/>
            <a:ext cx="4000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75"/>
              </a:spcBef>
            </a:pPr>
            <a:r>
              <a:rPr dirty="0" sz="1050" spc="30">
                <a:solidFill>
                  <a:srgbClr val="FFFFFF"/>
                </a:solidFill>
                <a:latin typeface="Trebuchet MS"/>
                <a:cs typeface="Trebuchet MS"/>
              </a:rPr>
              <a:t>T&lt;U&gt;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06368" y="9131300"/>
            <a:ext cx="387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when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6899" y="9345684"/>
            <a:ext cx="125603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1200" spc="-3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cover</a:t>
            </a:r>
            <a:r>
              <a:rPr dirty="0" sz="1200" spc="-3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20" i="1">
                <a:solidFill>
                  <a:srgbClr val="FFFFFF"/>
                </a:solidFill>
                <a:latin typeface="Segoe UI"/>
                <a:cs typeface="Segoe UI"/>
              </a:rPr>
              <a:t>generics</a:t>
            </a:r>
            <a:r>
              <a:rPr dirty="0" sz="1200" spc="2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6899" y="4397374"/>
            <a:ext cx="172910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2100" spc="-5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Segoe UI"/>
                <a:cs typeface="Segoe UI"/>
              </a:rPr>
              <a:t>primitives: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38399" y="4400549"/>
            <a:ext cx="914400" cy="371475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317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25"/>
              </a:spcBef>
            </a:pP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string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86385" y="4397374"/>
            <a:ext cx="838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81399" y="4400549"/>
            <a:ext cx="914400" cy="371475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3175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25"/>
              </a:spcBef>
            </a:pP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number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30576" y="4397374"/>
            <a:ext cx="60007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2100" spc="-9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38749" y="4400549"/>
            <a:ext cx="1057275" cy="371475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317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25"/>
              </a:spcBef>
            </a:pP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boolean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6899" y="8188325"/>
            <a:ext cx="2307590" cy="703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Arrays</a:t>
            </a:r>
            <a:endParaRPr sz="2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200" spc="-6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specify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array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like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0"/>
            <a:ext cx="7260590" cy="10059035"/>
            <a:chOff x="256031" y="0"/>
            <a:chExt cx="7260590" cy="10059035"/>
          </a:xfrm>
        </p:grpSpPr>
        <p:sp>
          <p:nvSpPr>
            <p:cNvPr id="3" name="object 3"/>
            <p:cNvSpPr/>
            <p:nvPr/>
          </p:nvSpPr>
          <p:spPr>
            <a:xfrm>
              <a:off x="609587" y="3371849"/>
              <a:ext cx="6553200" cy="3819525"/>
            </a:xfrm>
            <a:custGeom>
              <a:avLst/>
              <a:gdLst/>
              <a:ahLst/>
              <a:cxnLst/>
              <a:rect l="l" t="t" r="r" b="b"/>
              <a:pathLst>
                <a:path w="6553200" h="3819525">
                  <a:moveTo>
                    <a:pt x="6553200" y="0"/>
                  </a:moveTo>
                  <a:lnTo>
                    <a:pt x="3333750" y="0"/>
                  </a:lnTo>
                  <a:lnTo>
                    <a:pt x="0" y="0"/>
                  </a:lnTo>
                  <a:lnTo>
                    <a:pt x="0" y="3819525"/>
                  </a:lnTo>
                  <a:lnTo>
                    <a:pt x="3333750" y="3819525"/>
                  </a:lnTo>
                  <a:lnTo>
                    <a:pt x="6553200" y="3819525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87" y="3371849"/>
              <a:ext cx="6553200" cy="3829050"/>
            </a:xfrm>
            <a:custGeom>
              <a:avLst/>
              <a:gdLst/>
              <a:ahLst/>
              <a:cxnLst/>
              <a:rect l="l" t="t" r="r" b="b"/>
              <a:pathLst>
                <a:path w="6553200" h="3829050">
                  <a:moveTo>
                    <a:pt x="6553200" y="3819525"/>
                  </a:moveTo>
                  <a:lnTo>
                    <a:pt x="3333750" y="3819525"/>
                  </a:lnTo>
                  <a:lnTo>
                    <a:pt x="0" y="3819525"/>
                  </a:lnTo>
                  <a:lnTo>
                    <a:pt x="0" y="3829050"/>
                  </a:lnTo>
                  <a:lnTo>
                    <a:pt x="3333750" y="3829050"/>
                  </a:lnTo>
                  <a:lnTo>
                    <a:pt x="6553200" y="3829050"/>
                  </a:lnTo>
                  <a:lnTo>
                    <a:pt x="6553200" y="3819525"/>
                  </a:lnTo>
                  <a:close/>
                </a:path>
                <a:path w="6553200" h="3829050">
                  <a:moveTo>
                    <a:pt x="6553200" y="0"/>
                  </a:moveTo>
                  <a:lnTo>
                    <a:pt x="33337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3333750" y="9525"/>
                  </a:lnTo>
                  <a:lnTo>
                    <a:pt x="6553200" y="9525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587" y="1028699"/>
              <a:ext cx="4381500" cy="1533525"/>
            </a:xfrm>
            <a:custGeom>
              <a:avLst/>
              <a:gdLst/>
              <a:ahLst/>
              <a:cxnLst/>
              <a:rect l="l" t="t" r="r" b="b"/>
              <a:pathLst>
                <a:path w="4381500" h="1533525">
                  <a:moveTo>
                    <a:pt x="8763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876300" y="190500"/>
                  </a:lnTo>
                  <a:lnTo>
                    <a:pt x="876300" y="0"/>
                  </a:lnTo>
                  <a:close/>
                </a:path>
                <a:path w="4381500" h="1533525">
                  <a:moveTo>
                    <a:pt x="2905125" y="1343025"/>
                  </a:moveTo>
                  <a:lnTo>
                    <a:pt x="2105025" y="1343025"/>
                  </a:lnTo>
                  <a:lnTo>
                    <a:pt x="2105025" y="1533525"/>
                  </a:lnTo>
                  <a:lnTo>
                    <a:pt x="2905125" y="1533525"/>
                  </a:lnTo>
                  <a:lnTo>
                    <a:pt x="2905125" y="1343025"/>
                  </a:lnTo>
                  <a:close/>
                </a:path>
                <a:path w="4381500" h="1533525">
                  <a:moveTo>
                    <a:pt x="4381500" y="1343025"/>
                  </a:moveTo>
                  <a:lnTo>
                    <a:pt x="3981450" y="1343025"/>
                  </a:lnTo>
                  <a:lnTo>
                    <a:pt x="3981450" y="1533525"/>
                  </a:lnTo>
                  <a:lnTo>
                    <a:pt x="4381500" y="1533525"/>
                  </a:lnTo>
                  <a:lnTo>
                    <a:pt x="4381500" y="1343025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49299" y="3054350"/>
            <a:ext cx="68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FFFFFF"/>
                </a:solidFill>
                <a:latin typeface="Consolas"/>
                <a:cs typeface="Consolas"/>
              </a:rPr>
              <a:t>Interface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8287" y="3054350"/>
            <a:ext cx="3187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FFFFFF"/>
                </a:solidFill>
                <a:latin typeface="Consolas"/>
                <a:cs typeface="Consolas"/>
              </a:rPr>
              <a:t>Type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299" y="3635375"/>
            <a:ext cx="13360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FFFFFF"/>
                </a:solidFill>
                <a:latin typeface="Segoe UI"/>
                <a:cs typeface="Segoe UI"/>
              </a:rPr>
              <a:t>Extending</a:t>
            </a:r>
            <a:r>
              <a:rPr dirty="0" sz="105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dirty="0" sz="105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interface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8287" y="3635375"/>
            <a:ext cx="19888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FFFFFF"/>
                </a:solidFill>
                <a:latin typeface="Segoe UI"/>
                <a:cs typeface="Segoe UI"/>
              </a:rPr>
              <a:t>Extending </a:t>
            </a: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a type via </a:t>
            </a:r>
            <a:r>
              <a:rPr dirty="0" sz="1050" spc="-5">
                <a:solidFill>
                  <a:srgbClr val="FFFFFF"/>
                </a:solidFill>
                <a:latin typeface="Segoe UI"/>
                <a:cs typeface="Segoe UI"/>
              </a:rPr>
              <a:t>intersections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299" y="7454900"/>
            <a:ext cx="24555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Adding</a:t>
            </a:r>
            <a:r>
              <a:rPr dirty="0" sz="105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new</a:t>
            </a:r>
            <a:r>
              <a:rPr dirty="0" sz="105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fields</a:t>
            </a:r>
            <a:r>
              <a:rPr dirty="0" sz="105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05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dirty="0" sz="105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existing</a:t>
            </a:r>
            <a:r>
              <a:rPr dirty="0" sz="105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interface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8287" y="7454900"/>
            <a:ext cx="272732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05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05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cannot</a:t>
            </a:r>
            <a:r>
              <a:rPr dirty="0" sz="105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dirty="0" sz="105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changed</a:t>
            </a:r>
            <a:r>
              <a:rPr dirty="0" sz="105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after</a:t>
            </a:r>
            <a:r>
              <a:rPr dirty="0" sz="105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being</a:t>
            </a:r>
            <a:r>
              <a:rPr dirty="0" sz="105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Segoe UI"/>
                <a:cs typeface="Segoe UI"/>
              </a:rPr>
              <a:t>created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9599" y="0"/>
            <a:ext cx="6553200" cy="2658110"/>
            <a:chOff x="609599" y="0"/>
            <a:chExt cx="6553200" cy="265811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0"/>
              <a:ext cx="6553199" cy="2194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94487"/>
              <a:ext cx="6553199" cy="256336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96899" y="556526"/>
            <a:ext cx="6563359" cy="222059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2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Just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when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used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type alias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above,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example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works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just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 if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had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used an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anonymous object type.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 only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concerned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with the </a:t>
            </a:r>
            <a:r>
              <a:rPr dirty="0" sz="1200" spc="10" i="1">
                <a:solidFill>
                  <a:srgbClr val="FFFFFF"/>
                </a:solidFill>
                <a:latin typeface="Segoe UI"/>
                <a:cs typeface="Segoe UI"/>
              </a:rPr>
              <a:t>structure</a:t>
            </a:r>
            <a:r>
              <a:rPr dirty="0" sz="120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passed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25">
                <a:solidFill>
                  <a:srgbClr val="FFFFFF"/>
                </a:solidFill>
                <a:latin typeface="Trebuchet MS"/>
                <a:cs typeface="Trebuchet MS"/>
              </a:rPr>
              <a:t>printCoord</a:t>
            </a:r>
            <a:r>
              <a:rPr dirty="0" sz="1050" spc="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it only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cares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that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it has the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expected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properties. Being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concerned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only with the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structure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and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capabilities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why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call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i="1">
                <a:solidFill>
                  <a:srgbClr val="FFFFFF"/>
                </a:solidFill>
                <a:latin typeface="Segoe UI"/>
                <a:cs typeface="Segoe UI"/>
              </a:rPr>
              <a:t>structurally </a:t>
            </a:r>
            <a:r>
              <a:rPr dirty="0" sz="1200" spc="30" i="1">
                <a:solidFill>
                  <a:srgbClr val="FFFFFF"/>
                </a:solidFill>
                <a:latin typeface="Segoe UI"/>
                <a:cs typeface="Segoe UI"/>
              </a:rPr>
              <a:t>typed</a:t>
            </a:r>
            <a:r>
              <a:rPr dirty="0" sz="120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system.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solidFill>
                  <a:srgbClr val="FFFFFF"/>
                </a:solidFill>
                <a:latin typeface="Segoe UI"/>
                <a:cs typeface="Segoe UI"/>
              </a:rPr>
              <a:t>Differences </a:t>
            </a: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Between</a:t>
            </a:r>
            <a:r>
              <a:rPr dirty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Aliases and</a:t>
            </a:r>
            <a:r>
              <a:rPr dirty="0" sz="14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Interfaces</a:t>
            </a:r>
            <a:endParaRPr sz="1400">
              <a:latin typeface="Segoe UI"/>
              <a:cs typeface="Segoe UI"/>
            </a:endParaRPr>
          </a:p>
          <a:p>
            <a:pPr algn="just" marL="12700" marR="287020">
              <a:lnSpc>
                <a:spcPct val="119800"/>
              </a:lnSpc>
              <a:spcBef>
                <a:spcPts val="1160"/>
              </a:spcBef>
            </a:pP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Type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aliases and interfaces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very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similar,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 in many cases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 choose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between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them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freely.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Almost all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features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 </a:t>
            </a:r>
            <a:r>
              <a:rPr dirty="0" sz="1050" spc="150">
                <a:solidFill>
                  <a:srgbClr val="FFFFFF"/>
                </a:solidFill>
                <a:latin typeface="Trebuchet MS"/>
                <a:cs typeface="Trebuchet MS"/>
              </a:rPr>
              <a:t>interface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available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 </a:t>
            </a: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type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 the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key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distinction is that a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cannot be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re-opened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add new properties vs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 interface which is always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extendable.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1999" y="4066031"/>
            <a:ext cx="6400800" cy="5992495"/>
            <a:chOff x="761999" y="4066031"/>
            <a:chExt cx="6400800" cy="599249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4066031"/>
              <a:ext cx="3029711" cy="26517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4319" y="4066031"/>
              <a:ext cx="3078479" cy="2651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99" y="7885175"/>
              <a:ext cx="3029711" cy="21732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4319" y="7885175"/>
              <a:ext cx="3078479" cy="21732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7772400" h="10058400">
                <a:moveTo>
                  <a:pt x="0" y="0"/>
                </a:moveTo>
                <a:lnTo>
                  <a:pt x="7772399" y="0"/>
                </a:lnTo>
                <a:lnTo>
                  <a:pt x="7772399" y="10058399"/>
                </a:lnTo>
                <a:lnTo>
                  <a:pt x="0" y="1005839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608" y="10160"/>
            <a:ext cx="12700" cy="10039350"/>
          </a:xfrm>
          <a:custGeom>
            <a:avLst/>
            <a:gdLst/>
            <a:ahLst/>
            <a:cxnLst/>
            <a:rect l="l" t="t" r="r" b="b"/>
            <a:pathLst>
              <a:path w="12700" h="10039350">
                <a:moveTo>
                  <a:pt x="0" y="10039350"/>
                </a:moveTo>
                <a:lnTo>
                  <a:pt x="12191" y="10039350"/>
                </a:lnTo>
                <a:lnTo>
                  <a:pt x="12191" y="0"/>
                </a:lnTo>
                <a:lnTo>
                  <a:pt x="0" y="0"/>
                </a:lnTo>
                <a:lnTo>
                  <a:pt x="0" y="10039350"/>
                </a:lnTo>
                <a:close/>
              </a:path>
            </a:pathLst>
          </a:custGeom>
          <a:solidFill>
            <a:srgbClr val="FFFFFF">
              <a:alpha val="10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67599" y="9525"/>
            <a:ext cx="12700" cy="10039350"/>
          </a:xfrm>
          <a:custGeom>
            <a:avLst/>
            <a:gdLst/>
            <a:ahLst/>
            <a:cxnLst/>
            <a:rect l="l" t="t" r="r" b="b"/>
            <a:pathLst>
              <a:path w="12700" h="10039350">
                <a:moveTo>
                  <a:pt x="0" y="10039349"/>
                </a:moveTo>
                <a:lnTo>
                  <a:pt x="12192" y="10039349"/>
                </a:lnTo>
                <a:lnTo>
                  <a:pt x="12192" y="0"/>
                </a:lnTo>
                <a:lnTo>
                  <a:pt x="0" y="0"/>
                </a:lnTo>
                <a:lnTo>
                  <a:pt x="0" y="10039349"/>
                </a:lnTo>
                <a:close/>
              </a:path>
            </a:pathLst>
          </a:custGeom>
          <a:solidFill>
            <a:srgbClr val="FFFFFF">
              <a:alpha val="10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031" y="0"/>
            <a:ext cx="48895" cy="10160"/>
          </a:xfrm>
          <a:custGeom>
            <a:avLst/>
            <a:gdLst/>
            <a:ahLst/>
            <a:cxnLst/>
            <a:rect l="l" t="t" r="r" b="b"/>
            <a:pathLst>
              <a:path w="48895" h="10160">
                <a:moveTo>
                  <a:pt x="0" y="10159"/>
                </a:moveTo>
                <a:lnTo>
                  <a:pt x="48767" y="10159"/>
                </a:lnTo>
                <a:lnTo>
                  <a:pt x="48767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7599" y="0"/>
            <a:ext cx="48895" cy="10160"/>
          </a:xfrm>
          <a:custGeom>
            <a:avLst/>
            <a:gdLst/>
            <a:ahLst/>
            <a:cxnLst/>
            <a:rect l="l" t="t" r="r" b="b"/>
            <a:pathLst>
              <a:path w="48895" h="10160">
                <a:moveTo>
                  <a:pt x="0" y="10159"/>
                </a:moveTo>
                <a:lnTo>
                  <a:pt x="48768" y="10159"/>
                </a:lnTo>
                <a:lnTo>
                  <a:pt x="48768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032" y="10159"/>
            <a:ext cx="48895" cy="10048240"/>
          </a:xfrm>
          <a:custGeom>
            <a:avLst/>
            <a:gdLst/>
            <a:ahLst/>
            <a:cxnLst/>
            <a:rect l="l" t="t" r="r" b="b"/>
            <a:pathLst>
              <a:path w="48895" h="10048240">
                <a:moveTo>
                  <a:pt x="48755" y="0"/>
                </a:moveTo>
                <a:lnTo>
                  <a:pt x="0" y="0"/>
                </a:lnTo>
                <a:lnTo>
                  <a:pt x="0" y="10039363"/>
                </a:lnTo>
                <a:lnTo>
                  <a:pt x="0" y="10048240"/>
                </a:lnTo>
                <a:lnTo>
                  <a:pt x="48755" y="10048240"/>
                </a:lnTo>
                <a:lnTo>
                  <a:pt x="48755" y="10039363"/>
                </a:lnTo>
                <a:lnTo>
                  <a:pt x="48755" y="0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04799" y="0"/>
            <a:ext cx="7211695" cy="10058400"/>
            <a:chOff x="304799" y="0"/>
            <a:chExt cx="7211695" cy="10058400"/>
          </a:xfrm>
        </p:grpSpPr>
        <p:sp>
          <p:nvSpPr>
            <p:cNvPr id="9" name="object 9"/>
            <p:cNvSpPr/>
            <p:nvPr/>
          </p:nvSpPr>
          <p:spPr>
            <a:xfrm>
              <a:off x="7467587" y="9537"/>
              <a:ext cx="48895" cy="10048875"/>
            </a:xfrm>
            <a:custGeom>
              <a:avLst/>
              <a:gdLst/>
              <a:ahLst/>
              <a:cxnLst/>
              <a:rect l="l" t="t" r="r" b="b"/>
              <a:pathLst>
                <a:path w="48895" h="10048875">
                  <a:moveTo>
                    <a:pt x="48780" y="10039985"/>
                  </a:moveTo>
                  <a:lnTo>
                    <a:pt x="0" y="10039985"/>
                  </a:lnTo>
                  <a:lnTo>
                    <a:pt x="0" y="10048862"/>
                  </a:lnTo>
                  <a:lnTo>
                    <a:pt x="48780" y="10048862"/>
                  </a:lnTo>
                  <a:lnTo>
                    <a:pt x="48780" y="10039985"/>
                  </a:lnTo>
                  <a:close/>
                </a:path>
                <a:path w="48895" h="10048875">
                  <a:moveTo>
                    <a:pt x="48780" y="0"/>
                  </a:moveTo>
                  <a:lnTo>
                    <a:pt x="0" y="0"/>
                  </a:lnTo>
                  <a:lnTo>
                    <a:pt x="0" y="10039350"/>
                  </a:lnTo>
                  <a:lnTo>
                    <a:pt x="48780" y="10039350"/>
                  </a:lnTo>
                  <a:lnTo>
                    <a:pt x="48780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4799" y="0"/>
              <a:ext cx="7162800" cy="10058400"/>
            </a:xfrm>
            <a:custGeom>
              <a:avLst/>
              <a:gdLst/>
              <a:ahLst/>
              <a:cxnLst/>
              <a:rect l="l" t="t" r="r" b="b"/>
              <a:pathLst>
                <a:path w="7162800" h="10058400">
                  <a:moveTo>
                    <a:pt x="7162799" y="10058399"/>
                  </a:moveTo>
                  <a:lnTo>
                    <a:pt x="0" y="10058399"/>
                  </a:lnTo>
                  <a:lnTo>
                    <a:pt x="0" y="0"/>
                  </a:lnTo>
                  <a:lnTo>
                    <a:pt x="7162799" y="0"/>
                  </a:lnTo>
                  <a:lnTo>
                    <a:pt x="7162799" y="10058399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9599" y="7867649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5799" y="7924799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4" y="85724"/>
                  </a:moveTo>
                  <a:lnTo>
                    <a:pt x="0" y="42862"/>
                  </a:lnTo>
                  <a:lnTo>
                    <a:pt x="47624" y="0"/>
                  </a:lnTo>
                  <a:lnTo>
                    <a:pt x="47624" y="8572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62774" y="7867649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4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200024" y="0"/>
                  </a:lnTo>
                  <a:lnTo>
                    <a:pt x="200024" y="200024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38974" y="7924799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0" y="85724"/>
                  </a:moveTo>
                  <a:lnTo>
                    <a:pt x="0" y="0"/>
                  </a:lnTo>
                  <a:lnTo>
                    <a:pt x="47624" y="42862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9624" y="7867649"/>
              <a:ext cx="6153150" cy="200025"/>
            </a:xfrm>
            <a:custGeom>
              <a:avLst/>
              <a:gdLst/>
              <a:ahLst/>
              <a:cxnLst/>
              <a:rect l="l" t="t" r="r" b="b"/>
              <a:pathLst>
                <a:path w="6153150" h="200025">
                  <a:moveTo>
                    <a:pt x="6153149" y="200024"/>
                  </a:moveTo>
                  <a:lnTo>
                    <a:pt x="0" y="200024"/>
                  </a:lnTo>
                  <a:lnTo>
                    <a:pt x="0" y="0"/>
                  </a:lnTo>
                  <a:lnTo>
                    <a:pt x="6153149" y="0"/>
                  </a:lnTo>
                  <a:lnTo>
                    <a:pt x="6153149" y="200024"/>
                  </a:lnTo>
                  <a:close/>
                </a:path>
              </a:pathLst>
            </a:custGeom>
            <a:solidFill>
              <a:srgbClr val="4141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09624" y="7886699"/>
              <a:ext cx="5867400" cy="161925"/>
            </a:xfrm>
            <a:custGeom>
              <a:avLst/>
              <a:gdLst/>
              <a:ahLst/>
              <a:cxnLst/>
              <a:rect l="l" t="t" r="r" b="b"/>
              <a:pathLst>
                <a:path w="5867400" h="161925">
                  <a:moveTo>
                    <a:pt x="5867399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5867399" y="0"/>
                  </a:lnTo>
                  <a:lnTo>
                    <a:pt x="5867399" y="161924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8649" y="176212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0"/>
                  </a:moveTo>
                  <a:lnTo>
                    <a:pt x="24785" y="57140"/>
                  </a:lnTo>
                  <a:lnTo>
                    <a:pt x="21140" y="56415"/>
                  </a:lnTo>
                  <a:lnTo>
                    <a:pt x="0" y="32351"/>
                  </a:lnTo>
                  <a:lnTo>
                    <a:pt x="0" y="24780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51"/>
                  </a:lnTo>
                  <a:lnTo>
                    <a:pt x="32364" y="571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87037" y="1847849"/>
              <a:ext cx="141605" cy="9525"/>
            </a:xfrm>
            <a:custGeom>
              <a:avLst/>
              <a:gdLst/>
              <a:ahLst/>
              <a:cxnLst/>
              <a:rect l="l" t="t" r="r" b="b"/>
              <a:pathLst>
                <a:path w="141604" h="9525">
                  <a:moveTo>
                    <a:pt x="141351" y="0"/>
                  </a:moveTo>
                  <a:lnTo>
                    <a:pt x="2495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24955" y="9525"/>
                  </a:lnTo>
                  <a:lnTo>
                    <a:pt x="141351" y="9525"/>
                  </a:lnTo>
                  <a:lnTo>
                    <a:pt x="141351" y="0"/>
                  </a:lnTo>
                  <a:close/>
                </a:path>
              </a:pathLst>
            </a:custGeom>
            <a:solidFill>
              <a:srgbClr val="7099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28637" y="2495549"/>
              <a:ext cx="57150" cy="676275"/>
            </a:xfrm>
            <a:custGeom>
              <a:avLst/>
              <a:gdLst/>
              <a:ahLst/>
              <a:cxnLst/>
              <a:rect l="l" t="t" r="r" b="b"/>
              <a:pathLst>
                <a:path w="57150" h="676275">
                  <a:moveTo>
                    <a:pt x="57150" y="643902"/>
                  </a:moveTo>
                  <a:lnTo>
                    <a:pt x="32372" y="619125"/>
                  </a:lnTo>
                  <a:lnTo>
                    <a:pt x="24790" y="619125"/>
                  </a:lnTo>
                  <a:lnTo>
                    <a:pt x="0" y="643902"/>
                  </a:lnTo>
                  <a:lnTo>
                    <a:pt x="0" y="651484"/>
                  </a:lnTo>
                  <a:lnTo>
                    <a:pt x="24790" y="676262"/>
                  </a:lnTo>
                  <a:lnTo>
                    <a:pt x="32372" y="676262"/>
                  </a:lnTo>
                  <a:lnTo>
                    <a:pt x="57150" y="651484"/>
                  </a:lnTo>
                  <a:lnTo>
                    <a:pt x="57150" y="647700"/>
                  </a:lnTo>
                  <a:lnTo>
                    <a:pt x="57150" y="643902"/>
                  </a:lnTo>
                  <a:close/>
                </a:path>
                <a:path w="57150" h="676275">
                  <a:moveTo>
                    <a:pt x="57150" y="339102"/>
                  </a:moveTo>
                  <a:lnTo>
                    <a:pt x="32372" y="314325"/>
                  </a:lnTo>
                  <a:lnTo>
                    <a:pt x="24790" y="314325"/>
                  </a:lnTo>
                  <a:lnTo>
                    <a:pt x="0" y="339102"/>
                  </a:lnTo>
                  <a:lnTo>
                    <a:pt x="0" y="346684"/>
                  </a:lnTo>
                  <a:lnTo>
                    <a:pt x="24790" y="371462"/>
                  </a:lnTo>
                  <a:lnTo>
                    <a:pt x="32372" y="371462"/>
                  </a:lnTo>
                  <a:lnTo>
                    <a:pt x="57150" y="346684"/>
                  </a:lnTo>
                  <a:lnTo>
                    <a:pt x="57150" y="342900"/>
                  </a:lnTo>
                  <a:lnTo>
                    <a:pt x="57150" y="339102"/>
                  </a:lnTo>
                  <a:close/>
                </a:path>
                <a:path w="57150" h="676275">
                  <a:moveTo>
                    <a:pt x="57150" y="24777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37"/>
                  </a:lnTo>
                  <a:lnTo>
                    <a:pt x="32372" y="57137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96899" y="1056005"/>
            <a:ext cx="6557645" cy="2968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5415">
              <a:lnSpc>
                <a:spcPct val="1198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You’ll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learn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about these concepts in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later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chapters,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so don’t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worry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if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don’t understand </a:t>
            </a:r>
            <a:r>
              <a:rPr dirty="0" sz="1200" spc="-3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these right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away.</a:t>
            </a:r>
            <a:endParaRPr sz="1200">
              <a:latin typeface="Segoe UI"/>
              <a:cs typeface="Segoe UI"/>
            </a:endParaRPr>
          </a:p>
          <a:p>
            <a:pPr marL="202565" marR="130810">
              <a:lnSpc>
                <a:spcPct val="117200"/>
              </a:lnSpc>
              <a:spcBef>
                <a:spcPts val="116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Prior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version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4.2, 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alias names </a:t>
            </a:r>
            <a:r>
              <a:rPr dirty="0" u="sng" sz="1200" spc="-15" i="1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ma</a:t>
            </a:r>
            <a:r>
              <a:rPr dirty="0" sz="1200" spc="-15" i="1">
                <a:solidFill>
                  <a:srgbClr val="7099F4"/>
                </a:solidFill>
                <a:latin typeface="Segoe UI"/>
                <a:cs typeface="Segoe UI"/>
              </a:rPr>
              <a:t>y</a:t>
            </a:r>
            <a:r>
              <a:rPr dirty="0" sz="1200" spc="-10" i="1">
                <a:solidFill>
                  <a:srgbClr val="7099F4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7099F4"/>
                </a:solidFill>
                <a:latin typeface="Segoe UI"/>
                <a:cs typeface="Segoe UI"/>
              </a:rPr>
              <a:t>ap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pear in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 error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 messages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 sometimes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 </a:t>
            </a:r>
            <a:r>
              <a:rPr dirty="0" sz="1200" spc="-3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place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equivalent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anonymous type (which may or may not be desirable). Interfaces will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always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 named in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error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messages.</a:t>
            </a:r>
            <a:endParaRPr sz="1200">
              <a:latin typeface="Segoe UI"/>
              <a:cs typeface="Segoe UI"/>
            </a:endParaRPr>
          </a:p>
          <a:p>
            <a:pPr marL="202565">
              <a:lnSpc>
                <a:spcPct val="100000"/>
              </a:lnSpc>
              <a:spcBef>
                <a:spcPts val="960"/>
              </a:spcBef>
            </a:pP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aliases may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not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participate 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in declaration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 mer</a:t>
            </a:r>
            <a:r>
              <a:rPr dirty="0" sz="1200" spc="-5">
                <a:solidFill>
                  <a:srgbClr val="7099F4"/>
                </a:solidFill>
                <a:latin typeface="Segoe UI"/>
                <a:cs typeface="Segoe UI"/>
              </a:rPr>
              <a:t>g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ing,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 but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interfaces can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 marL="202565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Interfaces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may only be used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declare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 the sha</a:t>
            </a:r>
            <a:r>
              <a:rPr dirty="0" sz="1200">
                <a:solidFill>
                  <a:srgbClr val="7099F4"/>
                </a:solidFill>
                <a:latin typeface="Segoe UI"/>
                <a:cs typeface="Segoe UI"/>
              </a:rPr>
              <a:t>p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es </a:t>
            </a:r>
            <a:r>
              <a:rPr dirty="0" u="sng" sz="1200" spc="-1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of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objects, not 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rename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primitives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 marL="202565" marR="5080">
              <a:lnSpc>
                <a:spcPct val="114599"/>
              </a:lnSpc>
              <a:spcBef>
                <a:spcPts val="75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Interface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names will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u="sng" sz="1200" spc="-15" i="1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always</a:t>
            </a:r>
            <a:r>
              <a:rPr dirty="0" u="sng" sz="1200" spc="-5" i="1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a</a:t>
            </a:r>
            <a:r>
              <a:rPr dirty="0" sz="1200">
                <a:solidFill>
                  <a:srgbClr val="7099F4"/>
                </a:solidFill>
                <a:latin typeface="Segoe UI"/>
                <a:cs typeface="Segoe UI"/>
              </a:rPr>
              <a:t>p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pear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in their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original 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</a:rPr>
              <a:t>form</a:t>
            </a:r>
            <a:r>
              <a:rPr dirty="0" sz="1200" spc="-5">
                <a:solidFill>
                  <a:srgbClr val="7099F4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error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messages, but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10" i="1">
                <a:solidFill>
                  <a:srgbClr val="FFFFFF"/>
                </a:solidFill>
                <a:latin typeface="Segoe UI"/>
                <a:cs typeface="Segoe UI"/>
              </a:rPr>
              <a:t>only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when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they </a:t>
            </a:r>
            <a:r>
              <a:rPr dirty="0" sz="1200" spc="-3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used by name.</a:t>
            </a:r>
            <a:endParaRPr sz="1200">
              <a:latin typeface="Segoe UI"/>
              <a:cs typeface="Segoe UI"/>
            </a:endParaRPr>
          </a:p>
          <a:p>
            <a:pPr marL="12700" marR="88900">
              <a:lnSpc>
                <a:spcPct val="114599"/>
              </a:lnSpc>
              <a:spcBef>
                <a:spcPts val="127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most part,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choose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based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on personal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preference,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and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will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tell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if it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needs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something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 the other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kind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declaration.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If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would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 heuristic,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9599" y="4057645"/>
            <a:ext cx="80010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15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8150" y="4035425"/>
            <a:ext cx="23856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until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need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features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48099" y="4057645"/>
            <a:ext cx="4000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75"/>
              </a:spcBef>
            </a:pP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37682" y="4035425"/>
            <a:ext cx="59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5549" y="5448295"/>
            <a:ext cx="19240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75"/>
              </a:spcBef>
            </a:pPr>
            <a:r>
              <a:rPr dirty="0" sz="1050" spc="90">
                <a:solidFill>
                  <a:srgbClr val="FFFFFF"/>
                </a:solidFill>
                <a:latin typeface="Trebuchet MS"/>
                <a:cs typeface="Trebuchet MS"/>
              </a:rPr>
              <a:t>document.getElementById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6899" y="5426074"/>
            <a:ext cx="6256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2700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 example, if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you’re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using	,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only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knows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1674" y="5667370"/>
            <a:ext cx="962025" cy="219075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45">
                <a:solidFill>
                  <a:srgbClr val="FFFFFF"/>
                </a:solidFill>
                <a:latin typeface="Trebuchet MS"/>
                <a:cs typeface="Trebuchet MS"/>
              </a:rPr>
              <a:t>HTMLElement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6899" y="5640459"/>
            <a:ext cx="611759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34895" algn="l"/>
              </a:tabLst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return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35" i="1">
                <a:solidFill>
                  <a:srgbClr val="FFFFFF"/>
                </a:solidFill>
                <a:latin typeface="Segoe UI"/>
                <a:cs typeface="Segoe UI"/>
              </a:rPr>
              <a:t>some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kind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	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but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might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know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your page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always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have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9599" y="5886445"/>
            <a:ext cx="14382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60">
                <a:solidFill>
                  <a:srgbClr val="FFFFFF"/>
                </a:solidFill>
                <a:latin typeface="Trebuchet MS"/>
                <a:cs typeface="Trebuchet MS"/>
              </a:rPr>
              <a:t>HTMLCanvasElement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81088" y="5864224"/>
            <a:ext cx="1049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given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Segoe UI"/>
                <a:cs typeface="Segoe UI"/>
              </a:rPr>
              <a:t>ID.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6899" y="6240534"/>
            <a:ext cx="514159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situation,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 use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dirty="0" sz="1200" spc="25" i="1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15" i="1">
                <a:solidFill>
                  <a:srgbClr val="FFFFFF"/>
                </a:solidFill>
                <a:latin typeface="Segoe UI"/>
                <a:cs typeface="Segoe UI"/>
              </a:rPr>
              <a:t>assertion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specify 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more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specific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899" y="7466329"/>
            <a:ext cx="6529705" cy="463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type annotation,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 assertions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removed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by the compiler and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won’t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affect the runtime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behavior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code.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62549" y="8105770"/>
            <a:ext cx="39052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.tsx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6899" y="8083550"/>
            <a:ext cx="58705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1895" algn="l"/>
              </a:tabLst>
            </a:pP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can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also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angle-bracket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syntax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(except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	file),</a:t>
            </a: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dirty="0" sz="12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6899" y="8302625"/>
            <a:ext cx="753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equivalent: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4799" y="0"/>
            <a:ext cx="7162800" cy="10058400"/>
            <a:chOff x="304799" y="0"/>
            <a:chExt cx="7162800" cy="10058400"/>
          </a:xfrm>
        </p:grpSpPr>
        <p:sp>
          <p:nvSpPr>
            <p:cNvPr id="37" name="object 37"/>
            <p:cNvSpPr/>
            <p:nvPr/>
          </p:nvSpPr>
          <p:spPr>
            <a:xfrm>
              <a:off x="304799" y="10058400"/>
              <a:ext cx="7162800" cy="0"/>
            </a:xfrm>
            <a:custGeom>
              <a:avLst/>
              <a:gdLst/>
              <a:ahLst/>
              <a:cxnLst/>
              <a:rect l="l" t="t" r="r" b="b"/>
              <a:pathLst>
                <a:path w="7162800" h="0">
                  <a:moveTo>
                    <a:pt x="0" y="0"/>
                  </a:moveTo>
                  <a:lnTo>
                    <a:pt x="716279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0"/>
              <a:ext cx="3029711" cy="6217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9" y="94487"/>
              <a:ext cx="3029711" cy="64846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4319" y="0"/>
              <a:ext cx="3078479" cy="62179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4319" y="94487"/>
              <a:ext cx="3078479" cy="6484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6705600"/>
              <a:ext cx="6553199" cy="4480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8763000"/>
              <a:ext cx="6553199" cy="448055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96899" y="4559299"/>
            <a:ext cx="6510655" cy="703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21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100" spc="5">
                <a:solidFill>
                  <a:srgbClr val="FFFFFF"/>
                </a:solidFill>
                <a:latin typeface="Segoe UI"/>
                <a:cs typeface="Segoe UI"/>
              </a:rPr>
              <a:t>Assertions</a:t>
            </a:r>
            <a:endParaRPr sz="2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Sometimes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will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information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about the type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that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can’t know about.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7772400" h="10058400">
                <a:moveTo>
                  <a:pt x="0" y="0"/>
                </a:moveTo>
                <a:lnTo>
                  <a:pt x="7772399" y="0"/>
                </a:lnTo>
                <a:lnTo>
                  <a:pt x="7772399" y="10058399"/>
                </a:lnTo>
                <a:lnTo>
                  <a:pt x="0" y="1005839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608" y="10160"/>
            <a:ext cx="12700" cy="10039350"/>
          </a:xfrm>
          <a:custGeom>
            <a:avLst/>
            <a:gdLst/>
            <a:ahLst/>
            <a:cxnLst/>
            <a:rect l="l" t="t" r="r" b="b"/>
            <a:pathLst>
              <a:path w="12700" h="10039350">
                <a:moveTo>
                  <a:pt x="0" y="10039350"/>
                </a:moveTo>
                <a:lnTo>
                  <a:pt x="12191" y="10039350"/>
                </a:lnTo>
                <a:lnTo>
                  <a:pt x="12191" y="0"/>
                </a:lnTo>
                <a:lnTo>
                  <a:pt x="0" y="0"/>
                </a:lnTo>
                <a:lnTo>
                  <a:pt x="0" y="10039350"/>
                </a:lnTo>
                <a:close/>
              </a:path>
            </a:pathLst>
          </a:custGeom>
          <a:solidFill>
            <a:srgbClr val="FFFFFF">
              <a:alpha val="10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67599" y="9525"/>
            <a:ext cx="12700" cy="10039350"/>
          </a:xfrm>
          <a:custGeom>
            <a:avLst/>
            <a:gdLst/>
            <a:ahLst/>
            <a:cxnLst/>
            <a:rect l="l" t="t" r="r" b="b"/>
            <a:pathLst>
              <a:path w="12700" h="10039350">
                <a:moveTo>
                  <a:pt x="0" y="10039349"/>
                </a:moveTo>
                <a:lnTo>
                  <a:pt x="12192" y="10039349"/>
                </a:lnTo>
                <a:lnTo>
                  <a:pt x="12192" y="0"/>
                </a:lnTo>
                <a:lnTo>
                  <a:pt x="0" y="0"/>
                </a:lnTo>
                <a:lnTo>
                  <a:pt x="0" y="10039349"/>
                </a:lnTo>
                <a:close/>
              </a:path>
            </a:pathLst>
          </a:custGeom>
          <a:solidFill>
            <a:srgbClr val="FFFFFF">
              <a:alpha val="10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031" y="0"/>
            <a:ext cx="48895" cy="10160"/>
          </a:xfrm>
          <a:custGeom>
            <a:avLst/>
            <a:gdLst/>
            <a:ahLst/>
            <a:cxnLst/>
            <a:rect l="l" t="t" r="r" b="b"/>
            <a:pathLst>
              <a:path w="48895" h="10160">
                <a:moveTo>
                  <a:pt x="0" y="10159"/>
                </a:moveTo>
                <a:lnTo>
                  <a:pt x="48767" y="10159"/>
                </a:lnTo>
                <a:lnTo>
                  <a:pt x="48767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7599" y="0"/>
            <a:ext cx="48895" cy="10160"/>
          </a:xfrm>
          <a:custGeom>
            <a:avLst/>
            <a:gdLst/>
            <a:ahLst/>
            <a:cxnLst/>
            <a:rect l="l" t="t" r="r" b="b"/>
            <a:pathLst>
              <a:path w="48895" h="10160">
                <a:moveTo>
                  <a:pt x="0" y="10159"/>
                </a:moveTo>
                <a:lnTo>
                  <a:pt x="48768" y="10159"/>
                </a:lnTo>
                <a:lnTo>
                  <a:pt x="48768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032" y="10159"/>
            <a:ext cx="48895" cy="10048240"/>
          </a:xfrm>
          <a:custGeom>
            <a:avLst/>
            <a:gdLst/>
            <a:ahLst/>
            <a:cxnLst/>
            <a:rect l="l" t="t" r="r" b="b"/>
            <a:pathLst>
              <a:path w="48895" h="10048240">
                <a:moveTo>
                  <a:pt x="48755" y="0"/>
                </a:moveTo>
                <a:lnTo>
                  <a:pt x="0" y="0"/>
                </a:lnTo>
                <a:lnTo>
                  <a:pt x="0" y="10039363"/>
                </a:lnTo>
                <a:lnTo>
                  <a:pt x="0" y="10048240"/>
                </a:lnTo>
                <a:lnTo>
                  <a:pt x="48755" y="10048240"/>
                </a:lnTo>
                <a:lnTo>
                  <a:pt x="48755" y="10039363"/>
                </a:lnTo>
                <a:lnTo>
                  <a:pt x="48755" y="0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04799" y="0"/>
            <a:ext cx="7211695" cy="10058400"/>
            <a:chOff x="304799" y="0"/>
            <a:chExt cx="7211695" cy="10058400"/>
          </a:xfrm>
        </p:grpSpPr>
        <p:sp>
          <p:nvSpPr>
            <p:cNvPr id="9" name="object 9"/>
            <p:cNvSpPr/>
            <p:nvPr/>
          </p:nvSpPr>
          <p:spPr>
            <a:xfrm>
              <a:off x="7467587" y="9537"/>
              <a:ext cx="48895" cy="10048875"/>
            </a:xfrm>
            <a:custGeom>
              <a:avLst/>
              <a:gdLst/>
              <a:ahLst/>
              <a:cxnLst/>
              <a:rect l="l" t="t" r="r" b="b"/>
              <a:pathLst>
                <a:path w="48895" h="10048875">
                  <a:moveTo>
                    <a:pt x="48780" y="10039985"/>
                  </a:moveTo>
                  <a:lnTo>
                    <a:pt x="0" y="10039985"/>
                  </a:lnTo>
                  <a:lnTo>
                    <a:pt x="0" y="10048862"/>
                  </a:lnTo>
                  <a:lnTo>
                    <a:pt x="48780" y="10048862"/>
                  </a:lnTo>
                  <a:lnTo>
                    <a:pt x="48780" y="10039985"/>
                  </a:lnTo>
                  <a:close/>
                </a:path>
                <a:path w="48895" h="10048875">
                  <a:moveTo>
                    <a:pt x="48780" y="0"/>
                  </a:moveTo>
                  <a:lnTo>
                    <a:pt x="0" y="0"/>
                  </a:lnTo>
                  <a:lnTo>
                    <a:pt x="0" y="10039350"/>
                  </a:lnTo>
                  <a:lnTo>
                    <a:pt x="48780" y="10039350"/>
                  </a:lnTo>
                  <a:lnTo>
                    <a:pt x="48780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4799" y="0"/>
              <a:ext cx="7162800" cy="10058400"/>
            </a:xfrm>
            <a:custGeom>
              <a:avLst/>
              <a:gdLst/>
              <a:ahLst/>
              <a:cxnLst/>
              <a:rect l="l" t="t" r="r" b="b"/>
              <a:pathLst>
                <a:path w="7162800" h="10058400">
                  <a:moveTo>
                    <a:pt x="7162799" y="10058399"/>
                  </a:moveTo>
                  <a:lnTo>
                    <a:pt x="0" y="10058399"/>
                  </a:lnTo>
                  <a:lnTo>
                    <a:pt x="0" y="0"/>
                  </a:lnTo>
                  <a:lnTo>
                    <a:pt x="7162799" y="0"/>
                  </a:lnTo>
                  <a:lnTo>
                    <a:pt x="7162799" y="10058399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9599" y="0"/>
              <a:ext cx="6553200" cy="704850"/>
            </a:xfrm>
            <a:custGeom>
              <a:avLst/>
              <a:gdLst/>
              <a:ahLst/>
              <a:cxnLst/>
              <a:rect l="l" t="t" r="r" b="b"/>
              <a:pathLst>
                <a:path w="6553200" h="704850">
                  <a:moveTo>
                    <a:pt x="6553199" y="704849"/>
                  </a:moveTo>
                  <a:lnTo>
                    <a:pt x="0" y="704849"/>
                  </a:lnTo>
                  <a:lnTo>
                    <a:pt x="0" y="0"/>
                  </a:lnTo>
                  <a:lnTo>
                    <a:pt x="6553199" y="0"/>
                  </a:lnTo>
                  <a:lnTo>
                    <a:pt x="6553199" y="704849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9599" y="0"/>
              <a:ext cx="19050" cy="704850"/>
            </a:xfrm>
            <a:custGeom>
              <a:avLst/>
              <a:gdLst/>
              <a:ahLst/>
              <a:cxnLst/>
              <a:rect l="l" t="t" r="r" b="b"/>
              <a:pathLst>
                <a:path w="19050" h="704850">
                  <a:moveTo>
                    <a:pt x="19049" y="704849"/>
                  </a:moveTo>
                  <a:lnTo>
                    <a:pt x="0" y="70484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704849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43299" y="361945"/>
              <a:ext cx="400050" cy="190500"/>
            </a:xfrm>
            <a:custGeom>
              <a:avLst/>
              <a:gdLst/>
              <a:ahLst/>
              <a:cxnLst/>
              <a:rect l="l" t="t" r="r" b="b"/>
              <a:pathLst>
                <a:path w="400050" h="190500">
                  <a:moveTo>
                    <a:pt x="40004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400049" y="0"/>
                  </a:lnTo>
                  <a:lnTo>
                    <a:pt x="400049" y="190499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96899" y="99991"/>
            <a:ext cx="6481445" cy="117221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35915" marR="240665">
              <a:lnSpc>
                <a:spcPct val="142500"/>
              </a:lnSpc>
              <a:spcBef>
                <a:spcPts val="25"/>
              </a:spcBef>
            </a:pP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Reminder: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Because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assertions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removed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compile-time,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there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no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runtime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checking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associated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with </a:t>
            </a:r>
            <a:r>
              <a:rPr dirty="0" sz="950" spc="-2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 type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assertion.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 There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won’t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be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an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exception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dirty="0" sz="950" spc="5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null</a:t>
            </a:r>
            <a:r>
              <a:rPr dirty="0" sz="1050" spc="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generated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the type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assertion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is wrong.</a:t>
            </a:r>
            <a:endParaRPr sz="9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14599"/>
              </a:lnSpc>
            </a:pP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only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allows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assertions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convert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15" i="1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dirty="0" sz="1200" spc="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20" i="1">
                <a:solidFill>
                  <a:srgbClr val="FFFFFF"/>
                </a:solidFill>
                <a:latin typeface="Segoe UI"/>
                <a:cs typeface="Segoe UI"/>
              </a:rPr>
              <a:t>specific</a:t>
            </a:r>
            <a:r>
              <a:rPr dirty="0" sz="120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20" i="1">
                <a:solidFill>
                  <a:srgbClr val="FFFFFF"/>
                </a:solidFill>
                <a:latin typeface="Segoe UI"/>
                <a:cs typeface="Segoe UI"/>
              </a:rPr>
              <a:t>less</a:t>
            </a:r>
            <a:r>
              <a:rPr dirty="0" sz="120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20" i="1">
                <a:solidFill>
                  <a:srgbClr val="FFFFFF"/>
                </a:solidFill>
                <a:latin typeface="Segoe UI"/>
                <a:cs typeface="Segoe UI"/>
              </a:rPr>
              <a:t>specific</a:t>
            </a:r>
            <a:r>
              <a:rPr dirty="0" sz="120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version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type. This rule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prevents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“impossible”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coercions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like: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899" y="3149600"/>
            <a:ext cx="6556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Sometimes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rule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conservative and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disallow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more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complex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coercions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might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19624" y="3390895"/>
            <a:ext cx="3238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75"/>
              </a:spcBef>
            </a:pPr>
            <a:r>
              <a:rPr dirty="0" sz="1050" spc="85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0174" y="3390895"/>
            <a:ext cx="6381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75"/>
              </a:spcBef>
            </a:pP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unknown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6899" y="3332479"/>
            <a:ext cx="6071235" cy="463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  <a:tabLst>
                <a:tab pos="4384675" algn="l"/>
                <a:tab pos="5253355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valid.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happens,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can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two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assertions,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first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	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(or	,</a:t>
            </a:r>
            <a:r>
              <a:rPr dirty="0" sz="12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we’ll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introduce later),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desired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type: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62249" y="5372095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51931" y="5349874"/>
            <a:ext cx="279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57599" y="5372095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75"/>
              </a:spcBef>
            </a:pP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5684" y="5345184"/>
            <a:ext cx="242189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refer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20" i="1">
                <a:solidFill>
                  <a:srgbClr val="FFFFFF"/>
                </a:solidFill>
                <a:latin typeface="Segoe UI"/>
                <a:cs typeface="Segoe UI"/>
              </a:rPr>
              <a:t>specific</a:t>
            </a:r>
            <a:r>
              <a:rPr dirty="0" sz="1200" spc="-1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strings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899" y="5940424"/>
            <a:ext cx="6464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way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think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about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 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consider how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JavaScript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comes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different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ways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 declare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62099" y="6172195"/>
            <a:ext cx="31432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14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6899" y="6149974"/>
            <a:ext cx="1590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3975" algn="l"/>
              </a:tabLst>
            </a:pP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ariable. Both	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19324" y="6172195"/>
            <a:ext cx="31432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75"/>
              </a:spcBef>
            </a:pPr>
            <a:r>
              <a:rPr dirty="0" sz="1050" spc="195">
                <a:solidFill>
                  <a:srgbClr val="FFFFFF"/>
                </a:solidFill>
                <a:latin typeface="Trebuchet MS"/>
                <a:cs typeface="Trebuchet MS"/>
              </a:rPr>
              <a:t>let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2845" y="6149974"/>
            <a:ext cx="3704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allow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changing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held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inside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variable,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96024" y="6172195"/>
            <a:ext cx="4762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130">
                <a:solidFill>
                  <a:srgbClr val="FFFFFF"/>
                </a:solidFill>
                <a:latin typeface="Trebuchet MS"/>
                <a:cs typeface="Trebuchet MS"/>
              </a:rPr>
              <a:t>const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03404" y="6149974"/>
            <a:ext cx="349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does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6899" y="6369049"/>
            <a:ext cx="4255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not.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 is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reflected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 how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creates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types for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literals.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4799" y="1523999"/>
            <a:ext cx="7162800" cy="8534400"/>
            <a:chOff x="304799" y="1523999"/>
            <a:chExt cx="7162800" cy="8534400"/>
          </a:xfrm>
        </p:grpSpPr>
        <p:sp>
          <p:nvSpPr>
            <p:cNvPr id="32" name="object 32"/>
            <p:cNvSpPr/>
            <p:nvPr/>
          </p:nvSpPr>
          <p:spPr>
            <a:xfrm>
              <a:off x="304799" y="10058399"/>
              <a:ext cx="7162800" cy="0"/>
            </a:xfrm>
            <a:custGeom>
              <a:avLst/>
              <a:gdLst/>
              <a:ahLst/>
              <a:cxnLst/>
              <a:rect l="l" t="t" r="r" b="b"/>
              <a:pathLst>
                <a:path w="7162800" h="0">
                  <a:moveTo>
                    <a:pt x="0" y="0"/>
                  </a:moveTo>
                  <a:lnTo>
                    <a:pt x="716279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407" y="1523999"/>
              <a:ext cx="6565391" cy="127711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4047743"/>
              <a:ext cx="6553199" cy="44805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6827519"/>
              <a:ext cx="6553199" cy="323087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96899" y="4854574"/>
            <a:ext cx="2138680" cy="922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Segoe UI"/>
                <a:cs typeface="Segoe UI"/>
              </a:rPr>
              <a:t>Literal</a:t>
            </a:r>
            <a:r>
              <a:rPr dirty="0" sz="21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Segoe UI"/>
                <a:cs typeface="Segoe UI"/>
              </a:rPr>
              <a:t>Types</a:t>
            </a:r>
            <a:endParaRPr sz="2100">
              <a:latin typeface="Segoe UI"/>
              <a:cs typeface="Segoe UI"/>
            </a:endParaRPr>
          </a:p>
          <a:p>
            <a:pPr marL="12700" marR="5080">
              <a:lnSpc>
                <a:spcPct val="119800"/>
              </a:lnSpc>
              <a:spcBef>
                <a:spcPts val="109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addition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general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 </a:t>
            </a:r>
            <a:r>
              <a:rPr dirty="0" sz="1200" spc="-3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numbers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positions.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7772400" h="10058400">
                <a:moveTo>
                  <a:pt x="0" y="0"/>
                </a:moveTo>
                <a:lnTo>
                  <a:pt x="7772399" y="0"/>
                </a:lnTo>
                <a:lnTo>
                  <a:pt x="7772399" y="10058399"/>
                </a:lnTo>
                <a:lnTo>
                  <a:pt x="0" y="1005839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608" y="10160"/>
            <a:ext cx="12700" cy="10039350"/>
          </a:xfrm>
          <a:custGeom>
            <a:avLst/>
            <a:gdLst/>
            <a:ahLst/>
            <a:cxnLst/>
            <a:rect l="l" t="t" r="r" b="b"/>
            <a:pathLst>
              <a:path w="12700" h="10039350">
                <a:moveTo>
                  <a:pt x="0" y="10039350"/>
                </a:moveTo>
                <a:lnTo>
                  <a:pt x="12191" y="10039350"/>
                </a:lnTo>
                <a:lnTo>
                  <a:pt x="12191" y="0"/>
                </a:lnTo>
                <a:lnTo>
                  <a:pt x="0" y="0"/>
                </a:lnTo>
                <a:lnTo>
                  <a:pt x="0" y="10039350"/>
                </a:lnTo>
                <a:close/>
              </a:path>
            </a:pathLst>
          </a:custGeom>
          <a:solidFill>
            <a:srgbClr val="FFFFFF">
              <a:alpha val="10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67599" y="9525"/>
            <a:ext cx="12700" cy="10039350"/>
          </a:xfrm>
          <a:custGeom>
            <a:avLst/>
            <a:gdLst/>
            <a:ahLst/>
            <a:cxnLst/>
            <a:rect l="l" t="t" r="r" b="b"/>
            <a:pathLst>
              <a:path w="12700" h="10039350">
                <a:moveTo>
                  <a:pt x="0" y="10039349"/>
                </a:moveTo>
                <a:lnTo>
                  <a:pt x="12192" y="10039349"/>
                </a:lnTo>
                <a:lnTo>
                  <a:pt x="12192" y="0"/>
                </a:lnTo>
                <a:lnTo>
                  <a:pt x="0" y="0"/>
                </a:lnTo>
                <a:lnTo>
                  <a:pt x="0" y="10039349"/>
                </a:lnTo>
                <a:close/>
              </a:path>
            </a:pathLst>
          </a:custGeom>
          <a:solidFill>
            <a:srgbClr val="FFFFFF">
              <a:alpha val="10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031" y="0"/>
            <a:ext cx="48895" cy="10160"/>
          </a:xfrm>
          <a:custGeom>
            <a:avLst/>
            <a:gdLst/>
            <a:ahLst/>
            <a:cxnLst/>
            <a:rect l="l" t="t" r="r" b="b"/>
            <a:pathLst>
              <a:path w="48895" h="10160">
                <a:moveTo>
                  <a:pt x="0" y="10159"/>
                </a:moveTo>
                <a:lnTo>
                  <a:pt x="48767" y="10159"/>
                </a:lnTo>
                <a:lnTo>
                  <a:pt x="48767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7599" y="0"/>
            <a:ext cx="48895" cy="10160"/>
          </a:xfrm>
          <a:custGeom>
            <a:avLst/>
            <a:gdLst/>
            <a:ahLst/>
            <a:cxnLst/>
            <a:rect l="l" t="t" r="r" b="b"/>
            <a:pathLst>
              <a:path w="48895" h="10160">
                <a:moveTo>
                  <a:pt x="0" y="10159"/>
                </a:moveTo>
                <a:lnTo>
                  <a:pt x="48768" y="10159"/>
                </a:lnTo>
                <a:lnTo>
                  <a:pt x="48768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032" y="10159"/>
            <a:ext cx="48895" cy="10048240"/>
          </a:xfrm>
          <a:custGeom>
            <a:avLst/>
            <a:gdLst/>
            <a:ahLst/>
            <a:cxnLst/>
            <a:rect l="l" t="t" r="r" b="b"/>
            <a:pathLst>
              <a:path w="48895" h="10048240">
                <a:moveTo>
                  <a:pt x="48755" y="0"/>
                </a:moveTo>
                <a:lnTo>
                  <a:pt x="0" y="0"/>
                </a:lnTo>
                <a:lnTo>
                  <a:pt x="0" y="10039363"/>
                </a:lnTo>
                <a:lnTo>
                  <a:pt x="0" y="10048240"/>
                </a:lnTo>
                <a:lnTo>
                  <a:pt x="48755" y="10048240"/>
                </a:lnTo>
                <a:lnTo>
                  <a:pt x="48755" y="10039363"/>
                </a:lnTo>
                <a:lnTo>
                  <a:pt x="48755" y="0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04799" y="0"/>
            <a:ext cx="7211695" cy="10058400"/>
            <a:chOff x="304799" y="0"/>
            <a:chExt cx="7211695" cy="10058400"/>
          </a:xfrm>
        </p:grpSpPr>
        <p:sp>
          <p:nvSpPr>
            <p:cNvPr id="9" name="object 9"/>
            <p:cNvSpPr/>
            <p:nvPr/>
          </p:nvSpPr>
          <p:spPr>
            <a:xfrm>
              <a:off x="7467587" y="9537"/>
              <a:ext cx="48895" cy="10048875"/>
            </a:xfrm>
            <a:custGeom>
              <a:avLst/>
              <a:gdLst/>
              <a:ahLst/>
              <a:cxnLst/>
              <a:rect l="l" t="t" r="r" b="b"/>
              <a:pathLst>
                <a:path w="48895" h="10048875">
                  <a:moveTo>
                    <a:pt x="48780" y="10039985"/>
                  </a:moveTo>
                  <a:lnTo>
                    <a:pt x="0" y="10039985"/>
                  </a:lnTo>
                  <a:lnTo>
                    <a:pt x="0" y="10048862"/>
                  </a:lnTo>
                  <a:lnTo>
                    <a:pt x="48780" y="10048862"/>
                  </a:lnTo>
                  <a:lnTo>
                    <a:pt x="48780" y="10039985"/>
                  </a:lnTo>
                  <a:close/>
                </a:path>
                <a:path w="48895" h="10048875">
                  <a:moveTo>
                    <a:pt x="48780" y="0"/>
                  </a:moveTo>
                  <a:lnTo>
                    <a:pt x="0" y="0"/>
                  </a:lnTo>
                  <a:lnTo>
                    <a:pt x="0" y="10039350"/>
                  </a:lnTo>
                  <a:lnTo>
                    <a:pt x="48780" y="10039350"/>
                  </a:lnTo>
                  <a:lnTo>
                    <a:pt x="48780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4799" y="0"/>
              <a:ext cx="7162800" cy="10058400"/>
            </a:xfrm>
            <a:custGeom>
              <a:avLst/>
              <a:gdLst/>
              <a:ahLst/>
              <a:cxnLst/>
              <a:rect l="l" t="t" r="r" b="b"/>
              <a:pathLst>
                <a:path w="7162800" h="10058400">
                  <a:moveTo>
                    <a:pt x="7162799" y="10058399"/>
                  </a:moveTo>
                  <a:lnTo>
                    <a:pt x="0" y="10058399"/>
                  </a:lnTo>
                  <a:lnTo>
                    <a:pt x="0" y="0"/>
                  </a:lnTo>
                  <a:lnTo>
                    <a:pt x="7162799" y="0"/>
                  </a:lnTo>
                  <a:lnTo>
                    <a:pt x="7162799" y="10058399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96899" y="577850"/>
            <a:ext cx="320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By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themselves,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literal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aren’t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very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valuable: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899" y="3063875"/>
            <a:ext cx="6552565" cy="789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It’s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not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much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have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variable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only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have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value!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14599"/>
              </a:lnSpc>
              <a:spcBef>
                <a:spcPts val="127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But by </a:t>
            </a:r>
            <a:r>
              <a:rPr dirty="0" sz="1200" spc="15" i="1">
                <a:solidFill>
                  <a:srgbClr val="FFFFFF"/>
                </a:solidFill>
                <a:latin typeface="Segoe UI"/>
                <a:cs typeface="Segoe UI"/>
              </a:rPr>
              <a:t>combining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literals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into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unions,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can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express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 much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useful concept - for example,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functions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 only accept a certain set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known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values: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899" y="6340474"/>
            <a:ext cx="2771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Numeric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literal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work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same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way: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899" y="7997825"/>
            <a:ext cx="37992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course,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combine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these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non-literal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types: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7407" y="0"/>
            <a:ext cx="6565900" cy="3545204"/>
            <a:chOff x="597407" y="0"/>
            <a:chExt cx="6565900" cy="3545204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0"/>
              <a:ext cx="6553199" cy="21945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94487"/>
              <a:ext cx="6553199" cy="345033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407" y="1036319"/>
              <a:ext cx="6565391" cy="167944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304799" y="4102607"/>
            <a:ext cx="7162800" cy="5956300"/>
            <a:chOff x="304799" y="4102607"/>
            <a:chExt cx="7162800" cy="5956300"/>
          </a:xfrm>
        </p:grpSpPr>
        <p:sp>
          <p:nvSpPr>
            <p:cNvPr id="20" name="object 20"/>
            <p:cNvSpPr/>
            <p:nvPr/>
          </p:nvSpPr>
          <p:spPr>
            <a:xfrm>
              <a:off x="304799" y="10058399"/>
              <a:ext cx="7162800" cy="0"/>
            </a:xfrm>
            <a:custGeom>
              <a:avLst/>
              <a:gdLst/>
              <a:ahLst/>
              <a:cxnLst/>
              <a:rect l="l" t="t" r="r" b="b"/>
              <a:pathLst>
                <a:path w="7162800" h="0">
                  <a:moveTo>
                    <a:pt x="0" y="0"/>
                  </a:moveTo>
                  <a:lnTo>
                    <a:pt x="716279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07" y="4102607"/>
              <a:ext cx="6565391" cy="18806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6790943"/>
              <a:ext cx="6553199" cy="8503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8458199"/>
              <a:ext cx="6553199" cy="1600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2662" y="1838324"/>
            <a:ext cx="3762375" cy="3409950"/>
          </a:xfrm>
          <a:custGeom>
            <a:avLst/>
            <a:gdLst/>
            <a:ahLst/>
            <a:cxnLst/>
            <a:rect l="l" t="t" r="r" b="b"/>
            <a:pathLst>
              <a:path w="3762375" h="3409950">
                <a:moveTo>
                  <a:pt x="1038225" y="228600"/>
                </a:moveTo>
                <a:lnTo>
                  <a:pt x="0" y="228600"/>
                </a:lnTo>
                <a:lnTo>
                  <a:pt x="0" y="419100"/>
                </a:lnTo>
                <a:lnTo>
                  <a:pt x="1038225" y="419100"/>
                </a:lnTo>
                <a:lnTo>
                  <a:pt x="1038225" y="228600"/>
                </a:lnTo>
                <a:close/>
              </a:path>
              <a:path w="3762375" h="3409950">
                <a:moveTo>
                  <a:pt x="1485900" y="3219450"/>
                </a:moveTo>
                <a:lnTo>
                  <a:pt x="1323975" y="3219450"/>
                </a:lnTo>
                <a:lnTo>
                  <a:pt x="1323975" y="3409950"/>
                </a:lnTo>
                <a:lnTo>
                  <a:pt x="1485900" y="3409950"/>
                </a:lnTo>
                <a:lnTo>
                  <a:pt x="1485900" y="3219450"/>
                </a:lnTo>
                <a:close/>
              </a:path>
              <a:path w="3762375" h="3409950">
                <a:moveTo>
                  <a:pt x="1562100" y="0"/>
                </a:moveTo>
                <a:lnTo>
                  <a:pt x="1171575" y="0"/>
                </a:lnTo>
                <a:lnTo>
                  <a:pt x="1171575" y="190500"/>
                </a:lnTo>
                <a:lnTo>
                  <a:pt x="1562100" y="190500"/>
                </a:lnTo>
                <a:lnTo>
                  <a:pt x="1562100" y="0"/>
                </a:lnTo>
                <a:close/>
              </a:path>
              <a:path w="3762375" h="3409950">
                <a:moveTo>
                  <a:pt x="2381250" y="0"/>
                </a:moveTo>
                <a:lnTo>
                  <a:pt x="1905000" y="0"/>
                </a:lnTo>
                <a:lnTo>
                  <a:pt x="1905000" y="190500"/>
                </a:lnTo>
                <a:lnTo>
                  <a:pt x="2381250" y="190500"/>
                </a:lnTo>
                <a:lnTo>
                  <a:pt x="2381250" y="0"/>
                </a:lnTo>
                <a:close/>
              </a:path>
              <a:path w="3762375" h="3409950">
                <a:moveTo>
                  <a:pt x="3714750" y="0"/>
                </a:moveTo>
                <a:lnTo>
                  <a:pt x="3076575" y="0"/>
                </a:lnTo>
                <a:lnTo>
                  <a:pt x="3076575" y="190500"/>
                </a:lnTo>
                <a:lnTo>
                  <a:pt x="3714750" y="190500"/>
                </a:lnTo>
                <a:lnTo>
                  <a:pt x="3714750" y="0"/>
                </a:lnTo>
                <a:close/>
              </a:path>
              <a:path w="3762375" h="3409950">
                <a:moveTo>
                  <a:pt x="3762375" y="3219450"/>
                </a:moveTo>
                <a:lnTo>
                  <a:pt x="3609975" y="3219450"/>
                </a:lnTo>
                <a:lnTo>
                  <a:pt x="3609975" y="3409950"/>
                </a:lnTo>
                <a:lnTo>
                  <a:pt x="3762375" y="3409950"/>
                </a:lnTo>
                <a:lnTo>
                  <a:pt x="3762375" y="3219450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6899" y="5035549"/>
            <a:ext cx="6268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doesn’t assume 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assignment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050" spc="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field which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previously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1050" spc="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 an 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error.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6549" y="5276844"/>
            <a:ext cx="962025" cy="190500"/>
          </a:xfrm>
          <a:custGeom>
            <a:avLst/>
            <a:gdLst/>
            <a:ahLst/>
            <a:cxnLst/>
            <a:rect l="l" t="t" r="r" b="b"/>
            <a:pathLst>
              <a:path w="962025" h="190500">
                <a:moveTo>
                  <a:pt x="962024" y="190499"/>
                </a:moveTo>
                <a:lnTo>
                  <a:pt x="0" y="190499"/>
                </a:lnTo>
                <a:lnTo>
                  <a:pt x="0" y="0"/>
                </a:lnTo>
                <a:lnTo>
                  <a:pt x="962024" y="0"/>
                </a:lnTo>
                <a:lnTo>
                  <a:pt x="962024" y="190499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6899" y="5254624"/>
            <a:ext cx="4584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Another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way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saying this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25">
                <a:solidFill>
                  <a:srgbClr val="FFFFFF"/>
                </a:solidFill>
                <a:latin typeface="Trebuchet MS"/>
                <a:cs typeface="Trebuchet MS"/>
              </a:rPr>
              <a:t>obj.counter</a:t>
            </a:r>
            <a:r>
              <a:rPr dirty="0" sz="1050" spc="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must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have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type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0174" y="5276844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75"/>
              </a:spcBef>
            </a:pP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5049" y="5276844"/>
            <a:ext cx="152400" cy="190500"/>
          </a:xfrm>
          <a:custGeom>
            <a:avLst/>
            <a:gdLst/>
            <a:ahLst/>
            <a:cxnLst/>
            <a:rect l="l" t="t" r="r" b="b"/>
            <a:pathLst>
              <a:path w="152400" h="190500">
                <a:moveTo>
                  <a:pt x="152399" y="190499"/>
                </a:moveTo>
                <a:lnTo>
                  <a:pt x="0" y="190499"/>
                </a:lnTo>
                <a:lnTo>
                  <a:pt x="0" y="0"/>
                </a:lnTo>
                <a:lnTo>
                  <a:pt x="152399" y="0"/>
                </a:lnTo>
                <a:lnTo>
                  <a:pt x="152399" y="190499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55282" y="5254624"/>
            <a:ext cx="11487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not</a:t>
            </a:r>
            <a:r>
              <a:rPr dirty="0" sz="1200" spc="26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10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because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899" y="5469009"/>
            <a:ext cx="4267200" cy="5848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used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determine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both </a:t>
            </a:r>
            <a:r>
              <a:rPr dirty="0" sz="1200" spc="10" i="1">
                <a:solidFill>
                  <a:srgbClr val="FFFFFF"/>
                </a:solidFill>
                <a:latin typeface="Segoe UI"/>
                <a:cs typeface="Segoe UI"/>
              </a:rPr>
              <a:t>reading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dirty="0" sz="1200" i="1">
                <a:solidFill>
                  <a:srgbClr val="FFFFFF"/>
                </a:solidFill>
                <a:latin typeface="Segoe UI"/>
                <a:cs typeface="Segoe UI"/>
              </a:rPr>
              <a:t>writing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behavior.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same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applies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strings: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499" y="8353419"/>
            <a:ext cx="87630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75"/>
              </a:spcBef>
            </a:pPr>
            <a:r>
              <a:rPr dirty="0" sz="1050" spc="75">
                <a:solidFill>
                  <a:srgbClr val="FFFFFF"/>
                </a:solidFill>
                <a:latin typeface="Trebuchet MS"/>
                <a:cs typeface="Trebuchet MS"/>
              </a:rPr>
              <a:t>req.method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899" y="8331200"/>
            <a:ext cx="34912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8080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 the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above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example	is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inferred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4799" y="8353419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2735" y="8331200"/>
            <a:ext cx="327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1200" spc="-8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not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9674" y="8353419"/>
            <a:ext cx="4762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75"/>
              </a:spcBef>
            </a:pPr>
            <a:r>
              <a:rPr dirty="0" sz="1050" spc="120">
                <a:solidFill>
                  <a:srgbClr val="FFFFFF"/>
                </a:solidFill>
                <a:latin typeface="Trebuchet MS"/>
                <a:cs typeface="Trebuchet MS"/>
              </a:rPr>
              <a:t>"GET"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4564" y="8331200"/>
            <a:ext cx="1503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Because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3699" y="8582019"/>
            <a:ext cx="323850" cy="190500"/>
          </a:xfrm>
          <a:custGeom>
            <a:avLst/>
            <a:gdLst/>
            <a:ahLst/>
            <a:cxnLst/>
            <a:rect l="l" t="t" r="r" b="b"/>
            <a:pathLst>
              <a:path w="323850" h="190500">
                <a:moveTo>
                  <a:pt x="323849" y="190499"/>
                </a:moveTo>
                <a:lnTo>
                  <a:pt x="0" y="190499"/>
                </a:lnTo>
                <a:lnTo>
                  <a:pt x="0" y="0"/>
                </a:lnTo>
                <a:lnTo>
                  <a:pt x="323849" y="0"/>
                </a:lnTo>
                <a:lnTo>
                  <a:pt x="323849" y="190499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86249" y="8582019"/>
            <a:ext cx="11239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75"/>
              </a:spcBef>
            </a:pPr>
            <a:r>
              <a:rPr dirty="0" sz="1050" spc="100">
                <a:solidFill>
                  <a:srgbClr val="FFFFFF"/>
                </a:solidFill>
                <a:latin typeface="Trebuchet MS"/>
                <a:cs typeface="Trebuchet MS"/>
              </a:rPr>
              <a:t>handleRequest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6899" y="8559800"/>
            <a:ext cx="6571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5845" algn="l"/>
              </a:tabLst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evaluated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between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creation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30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10">
                <a:solidFill>
                  <a:srgbClr val="FFFFFF"/>
                </a:solidFill>
                <a:latin typeface="Trebuchet MS"/>
                <a:cs typeface="Trebuchet MS"/>
              </a:rPr>
              <a:t>req</a:t>
            </a:r>
            <a:r>
              <a:rPr dirty="0" sz="1050" spc="3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call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	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could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assign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new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4924" y="8801094"/>
            <a:ext cx="6381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75"/>
              </a:spcBef>
            </a:pPr>
            <a:r>
              <a:rPr dirty="0" sz="1050" spc="110">
                <a:solidFill>
                  <a:srgbClr val="FFFFFF"/>
                </a:solidFill>
                <a:latin typeface="Trebuchet MS"/>
                <a:cs typeface="Trebuchet MS"/>
              </a:rPr>
              <a:t>"GUESS"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62174" y="8801094"/>
            <a:ext cx="885825" cy="190500"/>
          </a:xfrm>
          <a:custGeom>
            <a:avLst/>
            <a:gdLst/>
            <a:ahLst/>
            <a:cxnLst/>
            <a:rect l="l" t="t" r="r" b="b"/>
            <a:pathLst>
              <a:path w="885825" h="190500">
                <a:moveTo>
                  <a:pt x="885824" y="190499"/>
                </a:moveTo>
                <a:lnTo>
                  <a:pt x="0" y="190499"/>
                </a:lnTo>
                <a:lnTo>
                  <a:pt x="0" y="0"/>
                </a:lnTo>
                <a:lnTo>
                  <a:pt x="885824" y="0"/>
                </a:lnTo>
                <a:lnTo>
                  <a:pt x="885824" y="190499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6899" y="8778875"/>
            <a:ext cx="5693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935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string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like	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3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75">
                <a:solidFill>
                  <a:srgbClr val="FFFFFF"/>
                </a:solidFill>
                <a:latin typeface="Trebuchet MS"/>
                <a:cs typeface="Trebuchet MS"/>
              </a:rPr>
              <a:t>req.method</a:t>
            </a:r>
            <a:r>
              <a:rPr dirty="0" sz="10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considers this code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have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an 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error.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6899" y="9150350"/>
            <a:ext cx="5408295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There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are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two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ways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work around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Segoe UI"/>
              <a:cs typeface="Segoe UI"/>
            </a:endParaRPr>
          </a:p>
          <a:p>
            <a:pPr marL="23622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1.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 change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inference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by adding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assertion in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either location: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7407" y="0"/>
            <a:ext cx="6565900" cy="2944495"/>
            <a:chOff x="597407" y="0"/>
            <a:chExt cx="6565900" cy="294449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0"/>
              <a:ext cx="6553199" cy="12496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407" y="94487"/>
              <a:ext cx="6565391" cy="284987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96899" y="1579880"/>
            <a:ext cx="6541770" cy="179705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25"/>
              </a:spcBef>
            </a:pP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There’s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kind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literal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type: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boolean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literals.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There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only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two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boolean</a:t>
            </a:r>
            <a:r>
              <a:rPr dirty="0" sz="120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literal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types,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might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guess, they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4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r>
              <a:rPr dirty="0" sz="1050" spc="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8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r>
              <a:rPr dirty="0" sz="10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type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00">
                <a:solidFill>
                  <a:srgbClr val="FFFFFF"/>
                </a:solidFill>
                <a:latin typeface="Trebuchet MS"/>
                <a:cs typeface="Trebuchet MS"/>
              </a:rPr>
              <a:t>boolean</a:t>
            </a:r>
            <a:r>
              <a:rPr dirty="0" sz="1050" spc="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itself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 actually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just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 alias for the union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4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r>
              <a:rPr dirty="0" sz="1050" spc="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dirty="0" sz="1050" spc="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8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r>
              <a:rPr dirty="0" sz="10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solidFill>
                  <a:srgbClr val="FFFFFF"/>
                </a:solidFill>
                <a:latin typeface="Segoe UI"/>
                <a:cs typeface="Segoe UI"/>
              </a:rPr>
              <a:t>Literal</a:t>
            </a:r>
            <a:r>
              <a:rPr dirty="0" sz="14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Segoe UI"/>
                <a:cs typeface="Segoe UI"/>
              </a:rPr>
              <a:t>Inference</a:t>
            </a:r>
            <a:endParaRPr sz="1400">
              <a:latin typeface="Segoe UI"/>
              <a:cs typeface="Segoe UI"/>
            </a:endParaRPr>
          </a:p>
          <a:p>
            <a:pPr marL="12700" marR="405130">
              <a:lnSpc>
                <a:spcPct val="114599"/>
              </a:lnSpc>
              <a:spcBef>
                <a:spcPts val="131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When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initialize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variable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with 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object,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assumes that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properties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that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object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might change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later.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 example, if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wrote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code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this: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97407" y="3627119"/>
            <a:ext cx="6565900" cy="4356100"/>
            <a:chOff x="597407" y="3627119"/>
            <a:chExt cx="6565900" cy="435610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3627119"/>
              <a:ext cx="6553199" cy="10515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07" y="6303263"/>
              <a:ext cx="6565391" cy="1679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849" y="1571619"/>
            <a:ext cx="885825" cy="190500"/>
          </a:xfrm>
          <a:custGeom>
            <a:avLst/>
            <a:gdLst/>
            <a:ahLst/>
            <a:cxnLst/>
            <a:rect l="l" t="t" r="r" b="b"/>
            <a:pathLst>
              <a:path w="885825" h="190500">
                <a:moveTo>
                  <a:pt x="885824" y="190499"/>
                </a:moveTo>
                <a:lnTo>
                  <a:pt x="0" y="190499"/>
                </a:lnTo>
                <a:lnTo>
                  <a:pt x="0" y="0"/>
                </a:lnTo>
                <a:lnTo>
                  <a:pt x="885824" y="0"/>
                </a:lnTo>
                <a:lnTo>
                  <a:pt x="885824" y="190499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43599" y="1571619"/>
            <a:ext cx="4762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75"/>
              </a:spcBef>
            </a:pPr>
            <a:r>
              <a:rPr dirty="0" sz="1050" spc="120">
                <a:solidFill>
                  <a:srgbClr val="FFFFFF"/>
                </a:solidFill>
                <a:latin typeface="Trebuchet MS"/>
                <a:cs typeface="Trebuchet MS"/>
              </a:rPr>
              <a:t>"GET"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1544709"/>
            <a:ext cx="554164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445125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Change 1 means “I in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end for </a:t>
            </a:r>
            <a:r>
              <a:rPr dirty="0" sz="12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75">
                <a:solidFill>
                  <a:srgbClr val="FFFFFF"/>
                </a:solidFill>
                <a:latin typeface="Trebuchet MS"/>
                <a:cs typeface="Trebuchet MS"/>
              </a:rPr>
              <a:t>req.method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 always ha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 the </a:t>
            </a:r>
            <a:r>
              <a:rPr dirty="0" sz="1200" spc="-10" i="1">
                <a:solidFill>
                  <a:srgbClr val="FFFFFF"/>
                </a:solidFill>
                <a:latin typeface="Segoe UI"/>
                <a:cs typeface="Segoe UI"/>
              </a:rPr>
              <a:t>li</a:t>
            </a:r>
            <a:r>
              <a:rPr dirty="0" sz="1200" spc="-20" i="1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dirty="0" sz="1200" spc="-10" i="1">
                <a:solidFill>
                  <a:srgbClr val="FFFFFF"/>
                </a:solidFill>
                <a:latin typeface="Segoe UI"/>
                <a:cs typeface="Segoe UI"/>
              </a:rPr>
              <a:t>eral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25" i="1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i="1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200" spc="-60">
                <a:solidFill>
                  <a:srgbClr val="FFFFFF"/>
                </a:solidFill>
                <a:latin typeface="Segoe UI"/>
                <a:cs typeface="Segoe UI"/>
              </a:rPr>
              <a:t>”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0924" y="1790694"/>
            <a:ext cx="638175" cy="190500"/>
          </a:xfrm>
          <a:custGeom>
            <a:avLst/>
            <a:gdLst/>
            <a:ahLst/>
            <a:cxnLst/>
            <a:rect l="l" t="t" r="r" b="b"/>
            <a:pathLst>
              <a:path w="638175" h="190500">
                <a:moveTo>
                  <a:pt x="638174" y="190499"/>
                </a:moveTo>
                <a:lnTo>
                  <a:pt x="0" y="190499"/>
                </a:lnTo>
                <a:lnTo>
                  <a:pt x="0" y="0"/>
                </a:lnTo>
                <a:lnTo>
                  <a:pt x="638174" y="0"/>
                </a:lnTo>
                <a:lnTo>
                  <a:pt x="638174" y="190499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7900" y="1768475"/>
            <a:ext cx="61677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preventing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possible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assignment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29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10">
                <a:solidFill>
                  <a:srgbClr val="FFFFFF"/>
                </a:solidFill>
                <a:latin typeface="Trebuchet MS"/>
                <a:cs typeface="Trebuchet MS"/>
              </a:rPr>
              <a:t>"GUESS"</a:t>
            </a:r>
            <a:r>
              <a:rPr dirty="0" sz="1050" spc="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field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after.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Change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means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“I know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1987550"/>
            <a:ext cx="1480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dirty="0" sz="12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other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reasons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6024" y="2009769"/>
            <a:ext cx="88582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75"/>
              </a:spcBef>
            </a:pPr>
            <a:r>
              <a:rPr dirty="0" sz="1050" spc="75">
                <a:solidFill>
                  <a:srgbClr val="FFFFFF"/>
                </a:solidFill>
                <a:latin typeface="Trebuchet MS"/>
                <a:cs typeface="Trebuchet MS"/>
              </a:rPr>
              <a:t>req.method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6580" y="1987550"/>
            <a:ext cx="9061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has</a:t>
            </a:r>
            <a:r>
              <a:rPr dirty="0" sz="12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3874" y="2009769"/>
            <a:ext cx="4762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75"/>
              </a:spcBef>
            </a:pPr>
            <a:r>
              <a:rPr dirty="0" sz="1050" spc="120">
                <a:solidFill>
                  <a:srgbClr val="FFFFFF"/>
                </a:solidFill>
                <a:latin typeface="Trebuchet MS"/>
                <a:cs typeface="Trebuchet MS"/>
              </a:rPr>
              <a:t>"GET"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6531" y="1987550"/>
            <a:ext cx="1085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FFFFFF"/>
                </a:solidFill>
                <a:latin typeface="Segoe UI"/>
                <a:cs typeface="Segoe UI"/>
              </a:rPr>
              <a:t>“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0886" y="2368550"/>
            <a:ext cx="977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2.</a:t>
            </a:r>
            <a:r>
              <a:rPr dirty="0" sz="12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8799" y="2390769"/>
            <a:ext cx="7143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75"/>
              </a:spcBef>
            </a:pPr>
            <a:r>
              <a:rPr dirty="0" sz="1050" spc="14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050" spc="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30">
                <a:solidFill>
                  <a:srgbClr val="FFFFFF"/>
                </a:solidFill>
                <a:latin typeface="Trebuchet MS"/>
                <a:cs typeface="Trebuchet MS"/>
              </a:rPr>
              <a:t>const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5197" y="2368550"/>
            <a:ext cx="3099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convert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entire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object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 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literals: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5349" y="3581394"/>
            <a:ext cx="72390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75"/>
              </a:spcBef>
            </a:pPr>
            <a:r>
              <a:rPr dirty="0" sz="1050" spc="14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050" spc="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30">
                <a:solidFill>
                  <a:srgbClr val="FFFFFF"/>
                </a:solidFill>
                <a:latin typeface="Trebuchet MS"/>
                <a:cs typeface="Trebuchet MS"/>
              </a:rPr>
              <a:t>const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899" y="3559175"/>
            <a:ext cx="2001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0450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	suffix</a:t>
            </a: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acts</a:t>
            </a:r>
            <a:r>
              <a:rPr dirty="0" sz="1200" spc="-3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8899" y="3581394"/>
            <a:ext cx="4762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75"/>
              </a:spcBef>
            </a:pPr>
            <a:r>
              <a:rPr dirty="0" sz="1050" spc="130">
                <a:solidFill>
                  <a:srgbClr val="FFFFFF"/>
                </a:solidFill>
                <a:latin typeface="Trebuchet MS"/>
                <a:cs typeface="Trebuchet MS"/>
              </a:rPr>
              <a:t>const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4047" y="3559175"/>
            <a:ext cx="3727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but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system,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ensuring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properties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899" y="3778250"/>
            <a:ext cx="4176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assigned 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literal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type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instead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general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version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0599" y="3800469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89388" y="3778250"/>
            <a:ext cx="168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81649" y="3800469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75"/>
              </a:spcBef>
            </a:pP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31817" y="3778250"/>
            <a:ext cx="59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95974" y="4848219"/>
            <a:ext cx="39052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null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18224" y="4825999"/>
            <a:ext cx="279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599" y="5076819"/>
            <a:ext cx="80010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undefined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6899" y="4780279"/>
            <a:ext cx="5266055" cy="4826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JavaScript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has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two primitive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values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signal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absent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uninitialized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value:</a:t>
            </a:r>
            <a:endParaRPr sz="1200">
              <a:latin typeface="Segoe UI"/>
              <a:cs typeface="Segoe UI"/>
            </a:endParaRPr>
          </a:p>
          <a:p>
            <a:pPr marL="812165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6899" y="5394860"/>
            <a:ext cx="6379210" cy="4495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35"/>
              </a:spcBef>
            </a:pP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has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two corresponding </a:t>
            </a:r>
            <a:r>
              <a:rPr dirty="0" sz="1200" spc="30" i="1">
                <a:solidFill>
                  <a:srgbClr val="FFFFFF"/>
                </a:solidFill>
                <a:latin typeface="Segoe UI"/>
                <a:cs typeface="Segoe UI"/>
              </a:rPr>
              <a:t>types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by the same names. How these types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behave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depends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 whether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ou ha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 the 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Consolas"/>
                <a:cs typeface="Consolas"/>
                <a:hlinkClick r:id="rId2"/>
              </a:rPr>
              <a:t>strictNullChecks</a:t>
            </a:r>
            <a:r>
              <a:rPr dirty="0" sz="1200" spc="-335">
                <a:solidFill>
                  <a:srgbClr val="7099F4"/>
                </a:solidFill>
                <a:latin typeface="Consolas"/>
                <a:cs typeface="Consolas"/>
                <a:hlinkClick r:id="rId2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option on.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19549" y="6600818"/>
            <a:ext cx="4000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null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6899" y="6573909"/>
            <a:ext cx="402018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864610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With 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Consolas"/>
                <a:cs typeface="Consolas"/>
                <a:hlinkClick r:id="rId2"/>
              </a:rPr>
              <a:t>strictNullChecks</a:t>
            </a:r>
            <a:r>
              <a:rPr dirty="0" sz="1200" spc="-335">
                <a:solidFill>
                  <a:srgbClr val="7099F4"/>
                </a:solidFill>
                <a:latin typeface="Consolas"/>
                <a:cs typeface="Consolas"/>
                <a:hlinkClick r:id="rId2"/>
              </a:rPr>
              <a:t> </a:t>
            </a:r>
            <a:r>
              <a:rPr dirty="0" sz="1200" spc="35" i="1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dirty="0" sz="1200" spc="20" i="1">
                <a:solidFill>
                  <a:srgbClr val="FFFFFF"/>
                </a:solidFill>
                <a:latin typeface="Segoe UI"/>
                <a:cs typeface="Segoe UI"/>
              </a:rPr>
              <a:t>ff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 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alues that might be	or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48199" y="6600818"/>
            <a:ext cx="80010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75"/>
              </a:spcBef>
            </a:pP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undefined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74369" y="6578600"/>
            <a:ext cx="1377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3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still</a:t>
            </a:r>
            <a:r>
              <a:rPr dirty="0" sz="12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dirty="0" sz="12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accessed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76474" y="6829418"/>
            <a:ext cx="39052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null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6899" y="6807200"/>
            <a:ext cx="2381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5185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no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mall</a:t>
            </a:r>
            <a:r>
              <a:rPr dirty="0" sz="1200" spc="-6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 and the 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alues	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09899" y="6829418"/>
            <a:ext cx="80010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75"/>
              </a:spcBef>
            </a:pP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undefined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36367" y="6807200"/>
            <a:ext cx="33039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assigned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property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any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6899" y="6999604"/>
            <a:ext cx="6578600" cy="663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similar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how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languages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without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null checks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(e.g.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C#,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Java)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behave.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lack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checking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 these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values tends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be a major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source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bugs;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always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recommend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people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turn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Consolas"/>
                <a:cs typeface="Consolas"/>
                <a:hlinkClick r:id="rId2"/>
              </a:rPr>
              <a:t>strictNullChecks</a:t>
            </a:r>
            <a:r>
              <a:rPr dirty="0" sz="1200" spc="-335">
                <a:solidFill>
                  <a:srgbClr val="7099F4"/>
                </a:solidFill>
                <a:latin typeface="Consolas"/>
                <a:cs typeface="Consolas"/>
                <a:hlinkClick r:id="rId2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 if it</a:t>
            </a:r>
            <a:r>
              <a:rPr dirty="0" sz="1200" spc="-70">
                <a:solidFill>
                  <a:srgbClr val="FFFFFF"/>
                </a:solidFill>
                <a:latin typeface="Segoe UI"/>
                <a:cs typeface="Segoe UI"/>
              </a:rPr>
              <a:t>’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 practical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 do so in their code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ase.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57599" y="8420093"/>
            <a:ext cx="4000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null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6899" y="8393184"/>
            <a:ext cx="365823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02660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With 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Consolas"/>
                <a:cs typeface="Consolas"/>
                <a:hlinkClick r:id="rId2"/>
              </a:rPr>
              <a:t>strictNullChecks</a:t>
            </a:r>
            <a:r>
              <a:rPr dirty="0" sz="1200" spc="-335">
                <a:solidFill>
                  <a:srgbClr val="7099F4"/>
                </a:solidFill>
                <a:latin typeface="Consolas"/>
                <a:cs typeface="Consolas"/>
                <a:hlinkClick r:id="rId2"/>
              </a:rPr>
              <a:t> </a:t>
            </a:r>
            <a:r>
              <a:rPr dirty="0" sz="1200" spc="30" i="1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 when a 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alue is	or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86249" y="8420093"/>
            <a:ext cx="80010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75"/>
              </a:spcBef>
            </a:pP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undefined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70822" y="8397875"/>
            <a:ext cx="21037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need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test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those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86437" y="8639175"/>
            <a:ext cx="1209675" cy="409575"/>
          </a:xfrm>
          <a:custGeom>
            <a:avLst/>
            <a:gdLst/>
            <a:ahLst/>
            <a:cxnLst/>
            <a:rect l="l" t="t" r="r" b="b"/>
            <a:pathLst>
              <a:path w="1209675" h="409575">
                <a:moveTo>
                  <a:pt x="800100" y="0"/>
                </a:moveTo>
                <a:lnTo>
                  <a:pt x="0" y="0"/>
                </a:lnTo>
                <a:lnTo>
                  <a:pt x="0" y="190500"/>
                </a:lnTo>
                <a:lnTo>
                  <a:pt x="800100" y="190500"/>
                </a:lnTo>
                <a:lnTo>
                  <a:pt x="800100" y="0"/>
                </a:lnTo>
                <a:close/>
              </a:path>
              <a:path w="1209675" h="409575">
                <a:moveTo>
                  <a:pt x="1209675" y="219075"/>
                </a:moveTo>
                <a:lnTo>
                  <a:pt x="809625" y="219075"/>
                </a:lnTo>
                <a:lnTo>
                  <a:pt x="809625" y="409575"/>
                </a:lnTo>
                <a:lnTo>
                  <a:pt x="1209675" y="409575"/>
                </a:lnTo>
                <a:lnTo>
                  <a:pt x="1209675" y="219075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96899" y="8586385"/>
            <a:ext cx="6547484" cy="45910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values before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using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methods or properties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 that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value.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Just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checking for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undefined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before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using an optional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property,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can use </a:t>
            </a:r>
            <a:r>
              <a:rPr dirty="0" sz="1200" i="1">
                <a:solidFill>
                  <a:srgbClr val="FFFFFF"/>
                </a:solidFill>
                <a:latin typeface="Segoe UI"/>
                <a:cs typeface="Segoe UI"/>
              </a:rPr>
              <a:t>narrowing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check for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values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that might be</a:t>
            </a:r>
            <a:r>
              <a:rPr dirty="0" sz="1200" spc="3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null</a:t>
            </a:r>
            <a:r>
              <a:rPr dirty="0" sz="10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: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9599" y="94487"/>
            <a:ext cx="6553200" cy="9964420"/>
            <a:chOff x="609599" y="94487"/>
            <a:chExt cx="6553200" cy="9964420"/>
          </a:xfrm>
        </p:grpSpPr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9" y="94487"/>
              <a:ext cx="6172199" cy="109727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599" y="2837687"/>
              <a:ext cx="6172199" cy="66751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9305543"/>
              <a:ext cx="6553199" cy="75285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57224" y="4314819"/>
            <a:ext cx="638175" cy="36195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317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25"/>
              </a:spcBef>
            </a:pP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null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04590" y="4311650"/>
            <a:ext cx="46926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endParaRPr sz="21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81199" y="4314819"/>
            <a:ext cx="1333500" cy="36195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31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25"/>
              </a:spcBef>
            </a:pP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undefined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7699" y="6153144"/>
            <a:ext cx="1581150" cy="257175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75"/>
              </a:spcBef>
            </a:pPr>
            <a:r>
              <a:rPr dirty="0" sz="1350">
                <a:solidFill>
                  <a:srgbClr val="FFFFFF"/>
                </a:solidFill>
                <a:latin typeface="Consolas"/>
                <a:cs typeface="Consolas"/>
              </a:rPr>
              <a:t>strictNullChecks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03214" y="6149974"/>
            <a:ext cx="24193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dirty="0" sz="1400" spc="5">
                <a:solidFill>
                  <a:srgbClr val="FFFFFF"/>
                </a:solidFill>
                <a:latin typeface="Segoe UI"/>
                <a:cs typeface="Segoe UI"/>
              </a:rPr>
              <a:t>ff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7699" y="7962893"/>
            <a:ext cx="1581150" cy="2667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75"/>
              </a:spcBef>
            </a:pPr>
            <a:r>
              <a:rPr dirty="0" sz="1350">
                <a:solidFill>
                  <a:srgbClr val="FFFFFF"/>
                </a:solidFill>
                <a:latin typeface="Consolas"/>
                <a:cs typeface="Consolas"/>
              </a:rPr>
              <a:t>strictNullChecks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03214" y="7959725"/>
            <a:ext cx="23431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4299" y="1828794"/>
            <a:ext cx="390525" cy="190500"/>
          </a:xfrm>
          <a:custGeom>
            <a:avLst/>
            <a:gdLst/>
            <a:ahLst/>
            <a:cxnLst/>
            <a:rect l="l" t="t" r="r" b="b"/>
            <a:pathLst>
              <a:path w="390525" h="190500">
                <a:moveTo>
                  <a:pt x="390524" y="190499"/>
                </a:moveTo>
                <a:lnTo>
                  <a:pt x="0" y="190499"/>
                </a:lnTo>
                <a:lnTo>
                  <a:pt x="0" y="0"/>
                </a:lnTo>
                <a:lnTo>
                  <a:pt x="390524" y="0"/>
                </a:lnTo>
                <a:lnTo>
                  <a:pt x="390524" y="190499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24299" y="1828794"/>
            <a:ext cx="390525" cy="1905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null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899" y="1806575"/>
            <a:ext cx="403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3645" algn="l"/>
              </a:tabLst>
            </a:pPr>
            <a:r>
              <a:rPr dirty="0" sz="1200" spc="-7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ypeScript also has a special syntax for 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emoving	and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57724" y="1828794"/>
            <a:ext cx="800100" cy="190500"/>
          </a:xfrm>
          <a:custGeom>
            <a:avLst/>
            <a:gdLst/>
            <a:ahLst/>
            <a:cxnLst/>
            <a:rect l="l" t="t" r="r" b="b"/>
            <a:pathLst>
              <a:path w="800100" h="190500">
                <a:moveTo>
                  <a:pt x="800099" y="190499"/>
                </a:moveTo>
                <a:lnTo>
                  <a:pt x="0" y="190499"/>
                </a:lnTo>
                <a:lnTo>
                  <a:pt x="0" y="0"/>
                </a:lnTo>
                <a:lnTo>
                  <a:pt x="800099" y="0"/>
                </a:lnTo>
                <a:lnTo>
                  <a:pt x="800099" y="190499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57724" y="1828794"/>
            <a:ext cx="800100" cy="1905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75"/>
              </a:spcBef>
            </a:pP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undefined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4936" y="1806575"/>
            <a:ext cx="13544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dirty="0" sz="1200" spc="-3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without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7999" y="2057394"/>
            <a:ext cx="152400" cy="190500"/>
          </a:xfrm>
          <a:custGeom>
            <a:avLst/>
            <a:gdLst/>
            <a:ahLst/>
            <a:cxnLst/>
            <a:rect l="l" t="t" r="r" b="b"/>
            <a:pathLst>
              <a:path w="152400" h="190500">
                <a:moveTo>
                  <a:pt x="152399" y="190499"/>
                </a:moveTo>
                <a:lnTo>
                  <a:pt x="0" y="190499"/>
                </a:lnTo>
                <a:lnTo>
                  <a:pt x="0" y="0"/>
                </a:lnTo>
                <a:lnTo>
                  <a:pt x="152399" y="0"/>
                </a:lnTo>
                <a:lnTo>
                  <a:pt x="152399" y="190499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6899" y="2035175"/>
            <a:ext cx="65379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doing any explicit checking. Writing</a:t>
            </a:r>
            <a:r>
              <a:rPr dirty="0" sz="1200" spc="3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245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r>
              <a:rPr dirty="0" sz="1050" spc="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after any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expression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effectively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 type assertion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 the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899" y="2254250"/>
            <a:ext cx="692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dirty="0" sz="1200" spc="-8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isn’t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4449" y="2276469"/>
            <a:ext cx="4000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null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4885" y="2254250"/>
            <a:ext cx="168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3099" y="2276469"/>
            <a:ext cx="80010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75"/>
              </a:spcBef>
            </a:pP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undefined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8416" y="2254250"/>
            <a:ext cx="59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899" y="4130675"/>
            <a:ext cx="6179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Just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other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 assertions, this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doesn’t change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runtime behavior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your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code, so 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it’s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05024" y="4362443"/>
            <a:ext cx="152400" cy="190500"/>
          </a:xfrm>
          <a:custGeom>
            <a:avLst/>
            <a:gdLst/>
            <a:ahLst/>
            <a:cxnLst/>
            <a:rect l="l" t="t" r="r" b="b"/>
            <a:pathLst>
              <a:path w="152400" h="190500">
                <a:moveTo>
                  <a:pt x="152399" y="190499"/>
                </a:moveTo>
                <a:lnTo>
                  <a:pt x="0" y="190499"/>
                </a:lnTo>
                <a:lnTo>
                  <a:pt x="0" y="0"/>
                </a:lnTo>
                <a:lnTo>
                  <a:pt x="152399" y="0"/>
                </a:lnTo>
                <a:lnTo>
                  <a:pt x="152399" y="190499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96899" y="4335534"/>
            <a:ext cx="430911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important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only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245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r>
              <a:rPr dirty="0" sz="1050" spc="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when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know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 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value </a:t>
            </a:r>
            <a:r>
              <a:rPr dirty="0" sz="1200" spc="5" i="1">
                <a:solidFill>
                  <a:srgbClr val="FFFFFF"/>
                </a:solidFill>
                <a:latin typeface="Segoe UI"/>
                <a:cs typeface="Segoe UI"/>
              </a:rPr>
              <a:t>can’t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3949" y="4362443"/>
            <a:ext cx="4000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null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1409" y="4340225"/>
            <a:ext cx="168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62599" y="4362443"/>
            <a:ext cx="7905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75"/>
              </a:spcBef>
            </a:pP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undefined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44939" y="4340225"/>
            <a:ext cx="59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9599" y="0"/>
            <a:ext cx="6553200" cy="6400800"/>
            <a:chOff x="609599" y="0"/>
            <a:chExt cx="6553200" cy="6400800"/>
          </a:xfrm>
        </p:grpSpPr>
        <p:sp>
          <p:nvSpPr>
            <p:cNvPr id="23" name="object 23"/>
            <p:cNvSpPr/>
            <p:nvPr/>
          </p:nvSpPr>
          <p:spPr>
            <a:xfrm>
              <a:off x="4385716" y="6391275"/>
              <a:ext cx="295275" cy="9525"/>
            </a:xfrm>
            <a:custGeom>
              <a:avLst/>
              <a:gdLst/>
              <a:ahLst/>
              <a:cxnLst/>
              <a:rect l="l" t="t" r="r" b="b"/>
              <a:pathLst>
                <a:path w="295275" h="9525">
                  <a:moveTo>
                    <a:pt x="294767" y="0"/>
                  </a:moveTo>
                  <a:lnTo>
                    <a:pt x="213258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213258" y="9525"/>
                  </a:lnTo>
                  <a:lnTo>
                    <a:pt x="294767" y="9525"/>
                  </a:lnTo>
                  <a:lnTo>
                    <a:pt x="294767" y="0"/>
                  </a:lnTo>
                  <a:close/>
                </a:path>
              </a:pathLst>
            </a:custGeom>
            <a:solidFill>
              <a:srgbClr val="7099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0"/>
              <a:ext cx="6553199" cy="10210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94487"/>
              <a:ext cx="6553199" cy="177393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96899" y="8293100"/>
            <a:ext cx="5605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ES2020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onwards,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there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is a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primitive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JavaScript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used for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very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integers,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29349" y="8315318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75"/>
              </a:spcBef>
            </a:pPr>
            <a:r>
              <a:rPr dirty="0" sz="1050" spc="180">
                <a:solidFill>
                  <a:srgbClr val="FFFFFF"/>
                </a:solidFill>
                <a:latin typeface="Trebuchet MS"/>
                <a:cs typeface="Trebuchet MS"/>
              </a:rPr>
              <a:t>BigInt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77136" y="8293100"/>
            <a:ext cx="59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6899" y="1377950"/>
            <a:ext cx="292798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Non-null</a:t>
            </a: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Segoe UI"/>
                <a:cs typeface="Segoe UI"/>
              </a:rPr>
              <a:t>Assertion</a:t>
            </a: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Operator</a:t>
            </a: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(Postfix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00449" y="1381119"/>
            <a:ext cx="161925" cy="257175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75"/>
              </a:spcBef>
            </a:pPr>
            <a:r>
              <a:rPr dirty="0" sz="1350">
                <a:solidFill>
                  <a:srgbClr val="FFFFFF"/>
                </a:solidFill>
                <a:latin typeface="Consolas"/>
                <a:cs typeface="Consolas"/>
              </a:rPr>
              <a:t>!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88370" y="1377950"/>
            <a:ext cx="8001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solidFill>
                  <a:srgbClr val="FFFFFF"/>
                </a:solidFill>
                <a:latin typeface="Segoe UI"/>
                <a:cs typeface="Segoe UI"/>
              </a:rPr>
              <a:t>)</a:t>
            </a:r>
            <a:endParaRPr sz="1400">
              <a:latin typeface="Segoe UI"/>
              <a:cs typeface="Segoe U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9599" y="2721863"/>
            <a:ext cx="6553200" cy="7291070"/>
            <a:chOff x="609599" y="2721863"/>
            <a:chExt cx="6553200" cy="7291070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2721863"/>
              <a:ext cx="6553199" cy="10515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8762999"/>
              <a:ext cx="6553199" cy="124967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96899" y="4864099"/>
            <a:ext cx="6526530" cy="3208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Enums</a:t>
            </a:r>
            <a:endParaRPr sz="2100">
              <a:latin typeface="Segoe UI"/>
              <a:cs typeface="Segoe UI"/>
            </a:endParaRPr>
          </a:p>
          <a:p>
            <a:pPr algn="just" marL="12700" marR="77470">
              <a:lnSpc>
                <a:spcPct val="117200"/>
              </a:lnSpc>
              <a:spcBef>
                <a:spcPts val="120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Enums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feature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added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JavaScript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by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which allows for describing 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which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could be one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set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possible named constants.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Unlike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most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features,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 is </a:t>
            </a:r>
            <a:r>
              <a:rPr dirty="0" sz="1200" spc="25" i="1">
                <a:solidFill>
                  <a:srgbClr val="FFFFFF"/>
                </a:solidFill>
                <a:latin typeface="Segoe UI"/>
                <a:cs typeface="Segoe UI"/>
              </a:rPr>
              <a:t>not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type-level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addition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 JavaScript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but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something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added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language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runtime. Because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endParaRPr sz="1200">
              <a:latin typeface="Segoe UI"/>
              <a:cs typeface="Segoe UI"/>
            </a:endParaRPr>
          </a:p>
          <a:p>
            <a:pPr algn="just" marL="12700" marR="5080">
              <a:lnSpc>
                <a:spcPct val="114599"/>
              </a:lnSpc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this, 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it’s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feature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which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should know exists, but maybe hold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off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 using unless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sure.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read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about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enums in the 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  <a:hlinkClick r:id="rId6"/>
              </a:rPr>
              <a:t>Enum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  <a:hlinkClick r:id="rId6"/>
              </a:rPr>
              <a:t> reference</a:t>
            </a:r>
            <a:r>
              <a:rPr dirty="0" u="sng" sz="1200" spc="-2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  <a:hlinkClick r:id="rId6"/>
              </a:rPr>
              <a:t> </a:t>
            </a:r>
            <a:r>
              <a:rPr dirty="0" sz="1200" spc="-5">
                <a:solidFill>
                  <a:srgbClr val="7099F4"/>
                </a:solidFill>
                <a:latin typeface="Segoe UI"/>
                <a:cs typeface="Segoe UI"/>
                <a:hlinkClick r:id="rId6"/>
              </a:rPr>
              <a:t>page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Less</a:t>
            </a:r>
            <a:r>
              <a:rPr dirty="0" sz="2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Common</a:t>
            </a:r>
            <a:r>
              <a:rPr dirty="0" sz="21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Segoe UI"/>
                <a:cs typeface="Segoe UI"/>
              </a:rPr>
              <a:t>Primitives</a:t>
            </a:r>
            <a:endParaRPr sz="2100">
              <a:latin typeface="Segoe UI"/>
              <a:cs typeface="Segoe UI"/>
            </a:endParaRPr>
          </a:p>
          <a:p>
            <a:pPr marL="12700" marR="240029">
              <a:lnSpc>
                <a:spcPct val="119800"/>
              </a:lnSpc>
              <a:spcBef>
                <a:spcPts val="1095"/>
              </a:spcBef>
            </a:pP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It’s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worth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mentioning 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rest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primitives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JavaScript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which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represented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 the type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system.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Though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will not go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into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depth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here.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Consolas"/>
                <a:cs typeface="Consolas"/>
              </a:rPr>
              <a:t>bigint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7772400" h="10058400">
                <a:moveTo>
                  <a:pt x="0" y="0"/>
                </a:moveTo>
                <a:lnTo>
                  <a:pt x="7772399" y="0"/>
                </a:lnTo>
                <a:lnTo>
                  <a:pt x="7772399" y="10058399"/>
                </a:lnTo>
                <a:lnTo>
                  <a:pt x="0" y="1005839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56031" y="0"/>
            <a:ext cx="7260590" cy="4533265"/>
            <a:chOff x="256031" y="0"/>
            <a:chExt cx="7260590" cy="4533265"/>
          </a:xfrm>
        </p:grpSpPr>
        <p:sp>
          <p:nvSpPr>
            <p:cNvPr id="4" name="object 4"/>
            <p:cNvSpPr/>
            <p:nvPr/>
          </p:nvSpPr>
          <p:spPr>
            <a:xfrm>
              <a:off x="304799" y="0"/>
              <a:ext cx="7162800" cy="635"/>
            </a:xfrm>
            <a:custGeom>
              <a:avLst/>
              <a:gdLst/>
              <a:ahLst/>
              <a:cxnLst/>
              <a:rect l="l" t="t" r="r" b="b"/>
              <a:pathLst>
                <a:path w="7162800" h="635">
                  <a:moveTo>
                    <a:pt x="7162799" y="0"/>
                  </a:moveTo>
                  <a:lnTo>
                    <a:pt x="0" y="15"/>
                  </a:lnTo>
                  <a:lnTo>
                    <a:pt x="7162799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2608" y="9537"/>
              <a:ext cx="7187565" cy="4473575"/>
            </a:xfrm>
            <a:custGeom>
              <a:avLst/>
              <a:gdLst/>
              <a:ahLst/>
              <a:cxnLst/>
              <a:rect l="l" t="t" r="r" b="b"/>
              <a:pathLst>
                <a:path w="7187565" h="4473575">
                  <a:moveTo>
                    <a:pt x="12179" y="622"/>
                  </a:moveTo>
                  <a:lnTo>
                    <a:pt x="0" y="622"/>
                  </a:lnTo>
                  <a:lnTo>
                    <a:pt x="0" y="4448175"/>
                  </a:lnTo>
                  <a:lnTo>
                    <a:pt x="12179" y="4448175"/>
                  </a:lnTo>
                  <a:lnTo>
                    <a:pt x="12179" y="622"/>
                  </a:lnTo>
                  <a:close/>
                </a:path>
                <a:path w="7187565" h="4473575">
                  <a:moveTo>
                    <a:pt x="7187184" y="4457687"/>
                  </a:moveTo>
                  <a:lnTo>
                    <a:pt x="0" y="4457687"/>
                  </a:lnTo>
                  <a:lnTo>
                    <a:pt x="0" y="4473562"/>
                  </a:lnTo>
                  <a:lnTo>
                    <a:pt x="7187184" y="4473562"/>
                  </a:lnTo>
                  <a:lnTo>
                    <a:pt x="7187184" y="4457687"/>
                  </a:lnTo>
                  <a:close/>
                </a:path>
                <a:path w="7187565" h="4473575">
                  <a:moveTo>
                    <a:pt x="7187184" y="0"/>
                  </a:moveTo>
                  <a:lnTo>
                    <a:pt x="7174979" y="0"/>
                  </a:lnTo>
                  <a:lnTo>
                    <a:pt x="7174979" y="4448175"/>
                  </a:lnTo>
                  <a:lnTo>
                    <a:pt x="7187184" y="4448175"/>
                  </a:lnTo>
                  <a:lnTo>
                    <a:pt x="7187184" y="0"/>
                  </a:lnTo>
                  <a:close/>
                </a:path>
              </a:pathLst>
            </a:custGeom>
            <a:solidFill>
              <a:srgbClr val="FFFFFF">
                <a:alpha val="10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6032" y="0"/>
              <a:ext cx="7260590" cy="4533265"/>
            </a:xfrm>
            <a:custGeom>
              <a:avLst/>
              <a:gdLst/>
              <a:ahLst/>
              <a:cxnLst/>
              <a:rect l="l" t="t" r="r" b="b"/>
              <a:pathLst>
                <a:path w="7260590" h="4533265">
                  <a:moveTo>
                    <a:pt x="7260336" y="0"/>
                  </a:moveTo>
                  <a:lnTo>
                    <a:pt x="7211555" y="0"/>
                  </a:lnTo>
                  <a:lnTo>
                    <a:pt x="7211555" y="9537"/>
                  </a:lnTo>
                  <a:lnTo>
                    <a:pt x="7211555" y="10160"/>
                  </a:lnTo>
                  <a:lnTo>
                    <a:pt x="7211555" y="4457712"/>
                  </a:lnTo>
                  <a:lnTo>
                    <a:pt x="48755" y="4457712"/>
                  </a:lnTo>
                  <a:lnTo>
                    <a:pt x="48755" y="10160"/>
                  </a:lnTo>
                  <a:lnTo>
                    <a:pt x="4875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4457712"/>
                  </a:lnTo>
                  <a:lnTo>
                    <a:pt x="0" y="4467225"/>
                  </a:lnTo>
                  <a:lnTo>
                    <a:pt x="0" y="4532642"/>
                  </a:lnTo>
                  <a:lnTo>
                    <a:pt x="7260336" y="4532642"/>
                  </a:lnTo>
                  <a:lnTo>
                    <a:pt x="7260336" y="4467225"/>
                  </a:lnTo>
                  <a:lnTo>
                    <a:pt x="7260336" y="4457712"/>
                  </a:lnTo>
                  <a:lnTo>
                    <a:pt x="7260336" y="10160"/>
                  </a:lnTo>
                  <a:lnTo>
                    <a:pt x="7260336" y="9537"/>
                  </a:lnTo>
                  <a:lnTo>
                    <a:pt x="7260336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4799" y="0"/>
              <a:ext cx="7162800" cy="4467225"/>
            </a:xfrm>
            <a:custGeom>
              <a:avLst/>
              <a:gdLst/>
              <a:ahLst/>
              <a:cxnLst/>
              <a:rect l="l" t="t" r="r" b="b"/>
              <a:pathLst>
                <a:path w="7162800" h="4467225">
                  <a:moveTo>
                    <a:pt x="7162799" y="4467224"/>
                  </a:moveTo>
                  <a:lnTo>
                    <a:pt x="0" y="4467224"/>
                  </a:lnTo>
                  <a:lnTo>
                    <a:pt x="0" y="0"/>
                  </a:lnTo>
                  <a:lnTo>
                    <a:pt x="7162799" y="0"/>
                  </a:lnTo>
                  <a:lnTo>
                    <a:pt x="7162799" y="4467224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09599" y="1076318"/>
            <a:ext cx="72390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114">
                <a:solidFill>
                  <a:srgbClr val="FFFFFF"/>
                </a:solidFill>
                <a:latin typeface="Trebuchet MS"/>
                <a:cs typeface="Trebuchet MS"/>
              </a:rPr>
              <a:t>Symbol()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799" y="0"/>
            <a:ext cx="7162800" cy="4161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learn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about BigInt in 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  <a:hlinkClick r:id="rId2"/>
              </a:rPr>
              <a:t>the </a:t>
            </a:r>
            <a:r>
              <a:rPr dirty="0" u="sng" sz="1200" spc="-1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  <a:hlinkClick r:id="rId2"/>
              </a:rPr>
              <a:t>T</a:t>
            </a:r>
            <a:r>
              <a:rPr dirty="0" sz="1200" spc="-10">
                <a:solidFill>
                  <a:srgbClr val="7099F4"/>
                </a:solidFill>
                <a:latin typeface="Segoe UI"/>
                <a:cs typeface="Segoe UI"/>
                <a:hlinkClick r:id="rId2"/>
              </a:rPr>
              <a:t>y</a:t>
            </a:r>
            <a:r>
              <a:rPr dirty="0" u="sng" sz="1200" spc="-1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  <a:hlinkClick r:id="rId2"/>
              </a:rPr>
              <a:t>peScript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  <a:hlinkClick r:id="rId2"/>
              </a:rPr>
              <a:t> 3.2 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  <a:hlinkClick r:id="rId2"/>
              </a:rPr>
              <a:t>release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  <a:hlinkClick r:id="rId2"/>
              </a:rPr>
              <a:t>notes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Segoe UI"/>
              <a:cs typeface="Segoe UI"/>
            </a:endParaRPr>
          </a:p>
          <a:p>
            <a:pPr marL="304165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FFFFFF"/>
                </a:solidFill>
                <a:latin typeface="Consolas"/>
                <a:cs typeface="Consolas"/>
              </a:rPr>
              <a:t>symbol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nsolas"/>
              <a:cs typeface="Consolas"/>
            </a:endParaRPr>
          </a:p>
          <a:p>
            <a:pPr marL="3041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There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 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primitive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JavaScript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used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create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globally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unique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reference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via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function</a:t>
            </a:r>
            <a:endParaRPr sz="1200">
              <a:latin typeface="Segoe UI"/>
              <a:cs typeface="Segoe UI"/>
            </a:endParaRPr>
          </a:p>
          <a:p>
            <a:pPr marL="1023619">
              <a:lnSpc>
                <a:spcPct val="100000"/>
              </a:lnSpc>
              <a:spcBef>
                <a:spcPts val="284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: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Segoe UI"/>
              <a:cs typeface="Segoe UI"/>
            </a:endParaRPr>
          </a:p>
          <a:p>
            <a:pPr marL="304165">
              <a:lnSpc>
                <a:spcPct val="100000"/>
              </a:lnSpc>
            </a:pP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learn more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about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them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  <a:hlinkClick r:id="rId3"/>
              </a:rPr>
              <a:t>S</a:t>
            </a:r>
            <a:r>
              <a:rPr dirty="0" sz="1200" spc="-5">
                <a:solidFill>
                  <a:srgbClr val="7099F4"/>
                </a:solidFill>
                <a:latin typeface="Segoe UI"/>
                <a:cs typeface="Segoe UI"/>
                <a:hlinkClick r:id="rId3"/>
              </a:rPr>
              <a:t>y</a:t>
            </a:r>
            <a:r>
              <a:rPr dirty="0" u="sng" sz="1200" spc="-5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  <a:hlinkClick r:id="rId3"/>
              </a:rPr>
              <a:t>mbols reference page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407" y="1523999"/>
            <a:ext cx="6565391" cy="2078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0"/>
            <a:ext cx="7260590" cy="10058400"/>
            <a:chOff x="256031" y="0"/>
            <a:chExt cx="7260590" cy="10058400"/>
          </a:xfrm>
        </p:grpSpPr>
        <p:sp>
          <p:nvSpPr>
            <p:cNvPr id="3" name="object 3"/>
            <p:cNvSpPr/>
            <p:nvPr/>
          </p:nvSpPr>
          <p:spPr>
            <a:xfrm>
              <a:off x="609599" y="0"/>
              <a:ext cx="6553200" cy="485775"/>
            </a:xfrm>
            <a:custGeom>
              <a:avLst/>
              <a:gdLst/>
              <a:ahLst/>
              <a:cxnLst/>
              <a:rect l="l" t="t" r="r" b="b"/>
              <a:pathLst>
                <a:path w="6553200" h="485775">
                  <a:moveTo>
                    <a:pt x="6553199" y="485774"/>
                  </a:moveTo>
                  <a:lnTo>
                    <a:pt x="0" y="485774"/>
                  </a:lnTo>
                  <a:lnTo>
                    <a:pt x="0" y="0"/>
                  </a:lnTo>
                  <a:lnTo>
                    <a:pt x="6553199" y="0"/>
                  </a:lnTo>
                  <a:lnTo>
                    <a:pt x="6553199" y="485774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0"/>
              <a:ext cx="19050" cy="485775"/>
            </a:xfrm>
            <a:custGeom>
              <a:avLst/>
              <a:gdLst/>
              <a:ahLst/>
              <a:cxnLst/>
              <a:rect l="l" t="t" r="r" b="b"/>
              <a:pathLst>
                <a:path w="19050" h="485775">
                  <a:moveTo>
                    <a:pt x="19049" y="485774"/>
                  </a:moveTo>
                  <a:lnTo>
                    <a:pt x="0" y="485774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485774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76374" y="142874"/>
              <a:ext cx="723900" cy="190500"/>
            </a:xfrm>
            <a:custGeom>
              <a:avLst/>
              <a:gdLst/>
              <a:ahLst/>
              <a:cxnLst/>
              <a:rect l="l" t="t" r="r" b="b"/>
              <a:pathLst>
                <a:path w="723900" h="190500">
                  <a:moveTo>
                    <a:pt x="7238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723899" y="0"/>
                  </a:lnTo>
                  <a:lnTo>
                    <a:pt x="723899" y="190499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20750" y="135890"/>
            <a:ext cx="395605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Note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950" spc="3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85">
                <a:solidFill>
                  <a:srgbClr val="FFFFFF"/>
                </a:solidFill>
                <a:latin typeface="Trebuchet MS"/>
                <a:cs typeface="Trebuchet MS"/>
              </a:rPr>
              <a:t>[number]</a:t>
            </a:r>
            <a:r>
              <a:rPr dirty="0" sz="1050" spc="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different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thing;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refer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section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on </a:t>
            </a:r>
            <a:r>
              <a:rPr dirty="0" u="sng" sz="950" spc="-1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Segoe UI"/>
                <a:cs typeface="Segoe UI"/>
                <a:hlinkClick r:id="rId2"/>
              </a:rPr>
              <a:t>Tuples</a:t>
            </a:r>
            <a:r>
              <a:rPr dirty="0" sz="950" spc="-1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899" y="1311275"/>
            <a:ext cx="2289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also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has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special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type,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4649" y="1333499"/>
            <a:ext cx="31432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85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9549" y="1311275"/>
            <a:ext cx="37420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whenever 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don’t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want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particular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899" y="1530350"/>
            <a:ext cx="2376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cause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typechecking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errors.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899" y="1901825"/>
            <a:ext cx="158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When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9799" y="1924049"/>
            <a:ext cx="3238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75"/>
              </a:spcBef>
            </a:pPr>
            <a:r>
              <a:rPr dirty="0" sz="1050" spc="85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7973" y="1901825"/>
            <a:ext cx="4358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access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properties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(which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turn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599" y="2143124"/>
            <a:ext cx="31432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85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201" y="2120900"/>
            <a:ext cx="62344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),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call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it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function, assign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(or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from)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any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or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pretty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much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anything else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899" y="2339975"/>
            <a:ext cx="1629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that’s</a:t>
            </a:r>
            <a:r>
              <a:rPr dirty="0" sz="1200" spc="-3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syntactically</a:t>
            </a:r>
            <a:r>
              <a:rPr dirty="0" sz="1200" spc="-3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legal: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5349" y="5229224"/>
            <a:ext cx="3238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75"/>
              </a:spcBef>
            </a:pPr>
            <a:r>
              <a:rPr dirty="0" sz="1050" spc="85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6899" y="5206999"/>
            <a:ext cx="6466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130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	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useful when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don’t want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write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out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long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 just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convince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899" y="5426074"/>
            <a:ext cx="2442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particular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line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of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okay.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899" y="6359524"/>
            <a:ext cx="6055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When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don’t specify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type, and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can’t infer it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from context,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compiler will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5474" y="6591299"/>
            <a:ext cx="31432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75"/>
              </a:spcBef>
            </a:pPr>
            <a:r>
              <a:rPr dirty="0" sz="1050" spc="85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6899" y="6569075"/>
            <a:ext cx="1657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1630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typically default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	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899" y="6950075"/>
            <a:ext cx="3200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usually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want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avoid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this,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though,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because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29049" y="6972299"/>
            <a:ext cx="31432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75"/>
              </a:spcBef>
            </a:pPr>
            <a:r>
              <a:rPr dirty="0" sz="1050" spc="85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72272" y="6950075"/>
            <a:ext cx="2752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isn’t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type-checked.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compiler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flag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28949" y="7191374"/>
            <a:ext cx="31432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75"/>
              </a:spcBef>
            </a:pPr>
            <a:r>
              <a:rPr dirty="0" sz="1050" spc="85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6899" y="7169150"/>
            <a:ext cx="3538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920" algn="l"/>
              </a:tabLst>
            </a:pP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Consolas"/>
                <a:cs typeface="Consolas"/>
                <a:hlinkClick r:id="rId3"/>
              </a:rPr>
              <a:t>noIm</a:t>
            </a:r>
            <a:r>
              <a:rPr dirty="0" sz="1200">
                <a:solidFill>
                  <a:srgbClr val="7099F4"/>
                </a:solidFill>
                <a:latin typeface="Consolas"/>
                <a:cs typeface="Consolas"/>
                <a:hlinkClick r:id="rId3"/>
              </a:rPr>
              <a:t>p</a:t>
            </a:r>
            <a:r>
              <a:rPr dirty="0" u="sng" sz="1200">
                <a:solidFill>
                  <a:srgbClr val="7099F4"/>
                </a:solidFill>
                <a:uFill>
                  <a:solidFill>
                    <a:srgbClr val="7099F4"/>
                  </a:solidFill>
                </a:uFill>
                <a:latin typeface="Consolas"/>
                <a:cs typeface="Consolas"/>
                <a:hlinkClick r:id="rId3"/>
              </a:rPr>
              <a:t>licitAny</a:t>
            </a:r>
            <a:r>
              <a:rPr dirty="0" sz="1200" spc="-335">
                <a:solidFill>
                  <a:srgbClr val="7099F4"/>
                </a:solidFill>
                <a:latin typeface="Consolas"/>
                <a:cs typeface="Consolas"/>
                <a:hlinkClick r:id="rId3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flag any implicit	as</a:t>
            </a:r>
            <a:r>
              <a:rPr dirty="0" sz="12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dirty="0" sz="12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error.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52749" y="8220074"/>
            <a:ext cx="4762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75"/>
              </a:spcBef>
            </a:pPr>
            <a:r>
              <a:rPr dirty="0" sz="1050" spc="130">
                <a:solidFill>
                  <a:srgbClr val="FFFFFF"/>
                </a:solidFill>
                <a:latin typeface="Trebuchet MS"/>
                <a:cs typeface="Trebuchet MS"/>
              </a:rPr>
              <a:t>const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6899" y="8197850"/>
            <a:ext cx="28784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1465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When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ou decla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 a 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ariable using	,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05199" y="8220074"/>
            <a:ext cx="31432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75"/>
              </a:spcBef>
            </a:pPr>
            <a:r>
              <a:rPr dirty="0" sz="1050" spc="14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08462" y="8197850"/>
            <a:ext cx="242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1200" spc="-8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76699" y="8220074"/>
            <a:ext cx="3238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75"/>
              </a:spcBef>
            </a:pPr>
            <a:r>
              <a:rPr dirty="0" sz="1050" spc="195">
                <a:solidFill>
                  <a:srgbClr val="FFFFFF"/>
                </a:solidFill>
                <a:latin typeface="Trebuchet MS"/>
                <a:cs typeface="Trebuchet MS"/>
              </a:rPr>
              <a:t>let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84575" y="8197850"/>
            <a:ext cx="2089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optionally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add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6899" y="8416925"/>
            <a:ext cx="3698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annotation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explicitly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specify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variable: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7224" y="790574"/>
            <a:ext cx="495300" cy="371475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317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25"/>
              </a:spcBef>
            </a:pPr>
            <a:r>
              <a:rPr dirty="0" sz="2000" spc="-5">
                <a:solidFill>
                  <a:srgbClr val="FFFFFF"/>
                </a:solidFill>
                <a:latin typeface="Consolas"/>
                <a:cs typeface="Consolas"/>
              </a:rPr>
              <a:t>any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9599" y="2798063"/>
            <a:ext cx="6553200" cy="6529070"/>
            <a:chOff x="609599" y="2798063"/>
            <a:chExt cx="6553200" cy="6529070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2798063"/>
              <a:ext cx="6553199" cy="205130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8875775"/>
              <a:ext cx="6553199" cy="45110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47699" y="5924549"/>
            <a:ext cx="1304925" cy="2667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75"/>
              </a:spcBef>
            </a:pPr>
            <a:r>
              <a:rPr dirty="0" sz="1350">
                <a:solidFill>
                  <a:srgbClr val="FFFFFF"/>
                </a:solidFill>
                <a:latin typeface="Consolas"/>
                <a:cs typeface="Consolas"/>
              </a:rPr>
              <a:t>noImplicitAny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6899" y="7693025"/>
            <a:ext cx="3583304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2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Annotations</a:t>
            </a:r>
            <a:r>
              <a:rPr dirty="0" sz="2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z="2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Segoe UI"/>
                <a:cs typeface="Segoe UI"/>
              </a:rPr>
              <a:t>Variables</a:t>
            </a:r>
            <a:endParaRPr sz="2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7772400" h="10058400">
                <a:moveTo>
                  <a:pt x="0" y="0"/>
                </a:moveTo>
                <a:lnTo>
                  <a:pt x="7772399" y="0"/>
                </a:lnTo>
                <a:lnTo>
                  <a:pt x="7772399" y="10058399"/>
                </a:lnTo>
                <a:lnTo>
                  <a:pt x="0" y="1005839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608" y="10160"/>
            <a:ext cx="12700" cy="10039350"/>
          </a:xfrm>
          <a:custGeom>
            <a:avLst/>
            <a:gdLst/>
            <a:ahLst/>
            <a:cxnLst/>
            <a:rect l="l" t="t" r="r" b="b"/>
            <a:pathLst>
              <a:path w="12700" h="10039350">
                <a:moveTo>
                  <a:pt x="0" y="10039350"/>
                </a:moveTo>
                <a:lnTo>
                  <a:pt x="12191" y="10039350"/>
                </a:lnTo>
                <a:lnTo>
                  <a:pt x="12191" y="0"/>
                </a:lnTo>
                <a:lnTo>
                  <a:pt x="0" y="0"/>
                </a:lnTo>
                <a:lnTo>
                  <a:pt x="0" y="10039350"/>
                </a:lnTo>
                <a:close/>
              </a:path>
            </a:pathLst>
          </a:custGeom>
          <a:solidFill>
            <a:srgbClr val="FFFFFF">
              <a:alpha val="10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67599" y="9525"/>
            <a:ext cx="12700" cy="10039350"/>
          </a:xfrm>
          <a:custGeom>
            <a:avLst/>
            <a:gdLst/>
            <a:ahLst/>
            <a:cxnLst/>
            <a:rect l="l" t="t" r="r" b="b"/>
            <a:pathLst>
              <a:path w="12700" h="10039350">
                <a:moveTo>
                  <a:pt x="0" y="10039349"/>
                </a:moveTo>
                <a:lnTo>
                  <a:pt x="12192" y="10039349"/>
                </a:lnTo>
                <a:lnTo>
                  <a:pt x="12192" y="0"/>
                </a:lnTo>
                <a:lnTo>
                  <a:pt x="0" y="0"/>
                </a:lnTo>
                <a:lnTo>
                  <a:pt x="0" y="10039349"/>
                </a:lnTo>
                <a:close/>
              </a:path>
            </a:pathLst>
          </a:custGeom>
          <a:solidFill>
            <a:srgbClr val="FFFFFF">
              <a:alpha val="10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031" y="0"/>
            <a:ext cx="48895" cy="10160"/>
          </a:xfrm>
          <a:custGeom>
            <a:avLst/>
            <a:gdLst/>
            <a:ahLst/>
            <a:cxnLst/>
            <a:rect l="l" t="t" r="r" b="b"/>
            <a:pathLst>
              <a:path w="48895" h="10160">
                <a:moveTo>
                  <a:pt x="0" y="10159"/>
                </a:moveTo>
                <a:lnTo>
                  <a:pt x="48767" y="10159"/>
                </a:lnTo>
                <a:lnTo>
                  <a:pt x="48767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7599" y="0"/>
            <a:ext cx="48895" cy="10160"/>
          </a:xfrm>
          <a:custGeom>
            <a:avLst/>
            <a:gdLst/>
            <a:ahLst/>
            <a:cxnLst/>
            <a:rect l="l" t="t" r="r" b="b"/>
            <a:pathLst>
              <a:path w="48895" h="10160">
                <a:moveTo>
                  <a:pt x="0" y="10159"/>
                </a:moveTo>
                <a:lnTo>
                  <a:pt x="48768" y="10159"/>
                </a:lnTo>
                <a:lnTo>
                  <a:pt x="48768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032" y="10159"/>
            <a:ext cx="48895" cy="10048240"/>
          </a:xfrm>
          <a:custGeom>
            <a:avLst/>
            <a:gdLst/>
            <a:ahLst/>
            <a:cxnLst/>
            <a:rect l="l" t="t" r="r" b="b"/>
            <a:pathLst>
              <a:path w="48895" h="10048240">
                <a:moveTo>
                  <a:pt x="48755" y="0"/>
                </a:moveTo>
                <a:lnTo>
                  <a:pt x="0" y="0"/>
                </a:lnTo>
                <a:lnTo>
                  <a:pt x="0" y="10039363"/>
                </a:lnTo>
                <a:lnTo>
                  <a:pt x="0" y="10048240"/>
                </a:lnTo>
                <a:lnTo>
                  <a:pt x="48755" y="10048240"/>
                </a:lnTo>
                <a:lnTo>
                  <a:pt x="48755" y="10039363"/>
                </a:lnTo>
                <a:lnTo>
                  <a:pt x="48755" y="0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04799" y="0"/>
            <a:ext cx="7211695" cy="10058400"/>
            <a:chOff x="304799" y="0"/>
            <a:chExt cx="7211695" cy="10058400"/>
          </a:xfrm>
        </p:grpSpPr>
        <p:sp>
          <p:nvSpPr>
            <p:cNvPr id="9" name="object 9"/>
            <p:cNvSpPr/>
            <p:nvPr/>
          </p:nvSpPr>
          <p:spPr>
            <a:xfrm>
              <a:off x="7467587" y="9537"/>
              <a:ext cx="48895" cy="10048875"/>
            </a:xfrm>
            <a:custGeom>
              <a:avLst/>
              <a:gdLst/>
              <a:ahLst/>
              <a:cxnLst/>
              <a:rect l="l" t="t" r="r" b="b"/>
              <a:pathLst>
                <a:path w="48895" h="10048875">
                  <a:moveTo>
                    <a:pt x="48780" y="10039985"/>
                  </a:moveTo>
                  <a:lnTo>
                    <a:pt x="0" y="10039985"/>
                  </a:lnTo>
                  <a:lnTo>
                    <a:pt x="0" y="10048862"/>
                  </a:lnTo>
                  <a:lnTo>
                    <a:pt x="48780" y="10048862"/>
                  </a:lnTo>
                  <a:lnTo>
                    <a:pt x="48780" y="10039985"/>
                  </a:lnTo>
                  <a:close/>
                </a:path>
                <a:path w="48895" h="10048875">
                  <a:moveTo>
                    <a:pt x="48780" y="0"/>
                  </a:moveTo>
                  <a:lnTo>
                    <a:pt x="0" y="0"/>
                  </a:lnTo>
                  <a:lnTo>
                    <a:pt x="0" y="10039350"/>
                  </a:lnTo>
                  <a:lnTo>
                    <a:pt x="48780" y="10039350"/>
                  </a:lnTo>
                  <a:lnTo>
                    <a:pt x="48780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4799" y="0"/>
              <a:ext cx="7162800" cy="10058400"/>
            </a:xfrm>
            <a:custGeom>
              <a:avLst/>
              <a:gdLst/>
              <a:ahLst/>
              <a:cxnLst/>
              <a:rect l="l" t="t" r="r" b="b"/>
              <a:pathLst>
                <a:path w="7162800" h="10058400">
                  <a:moveTo>
                    <a:pt x="7162799" y="10058399"/>
                  </a:moveTo>
                  <a:lnTo>
                    <a:pt x="0" y="10058399"/>
                  </a:lnTo>
                  <a:lnTo>
                    <a:pt x="0" y="0"/>
                  </a:lnTo>
                  <a:lnTo>
                    <a:pt x="7162799" y="0"/>
                  </a:lnTo>
                  <a:lnTo>
                    <a:pt x="7162799" y="10058399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9599" y="0"/>
              <a:ext cx="6553200" cy="704850"/>
            </a:xfrm>
            <a:custGeom>
              <a:avLst/>
              <a:gdLst/>
              <a:ahLst/>
              <a:cxnLst/>
              <a:rect l="l" t="t" r="r" b="b"/>
              <a:pathLst>
                <a:path w="6553200" h="704850">
                  <a:moveTo>
                    <a:pt x="6553199" y="704849"/>
                  </a:moveTo>
                  <a:lnTo>
                    <a:pt x="0" y="704849"/>
                  </a:lnTo>
                  <a:lnTo>
                    <a:pt x="0" y="0"/>
                  </a:lnTo>
                  <a:lnTo>
                    <a:pt x="6553199" y="0"/>
                  </a:lnTo>
                  <a:lnTo>
                    <a:pt x="6553199" y="704849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9599" y="0"/>
              <a:ext cx="19050" cy="704850"/>
            </a:xfrm>
            <a:custGeom>
              <a:avLst/>
              <a:gdLst/>
              <a:ahLst/>
              <a:cxnLst/>
              <a:rect l="l" t="t" r="r" b="b"/>
              <a:pathLst>
                <a:path w="19050" h="704850">
                  <a:moveTo>
                    <a:pt x="19049" y="704849"/>
                  </a:moveTo>
                  <a:lnTo>
                    <a:pt x="0" y="70484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704849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9599" y="9477373"/>
              <a:ext cx="6553200" cy="581025"/>
            </a:xfrm>
            <a:custGeom>
              <a:avLst/>
              <a:gdLst/>
              <a:ahLst/>
              <a:cxnLst/>
              <a:rect l="l" t="t" r="r" b="b"/>
              <a:pathLst>
                <a:path w="6553200" h="581025">
                  <a:moveTo>
                    <a:pt x="6553199" y="581024"/>
                  </a:moveTo>
                  <a:lnTo>
                    <a:pt x="0" y="581024"/>
                  </a:lnTo>
                  <a:lnTo>
                    <a:pt x="0" y="0"/>
                  </a:lnTo>
                  <a:lnTo>
                    <a:pt x="6553199" y="0"/>
                  </a:lnTo>
                  <a:lnTo>
                    <a:pt x="6553199" y="581024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9599" y="9477373"/>
              <a:ext cx="19050" cy="581025"/>
            </a:xfrm>
            <a:custGeom>
              <a:avLst/>
              <a:gdLst/>
              <a:ahLst/>
              <a:cxnLst/>
              <a:rect l="l" t="t" r="r" b="b"/>
              <a:pathLst>
                <a:path w="19050" h="581025">
                  <a:moveTo>
                    <a:pt x="19049" y="581024"/>
                  </a:moveTo>
                  <a:lnTo>
                    <a:pt x="0" y="581024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581024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71974" y="142874"/>
              <a:ext cx="876300" cy="190500"/>
            </a:xfrm>
            <a:custGeom>
              <a:avLst/>
              <a:gdLst/>
              <a:ahLst/>
              <a:cxnLst/>
              <a:rect l="l" t="t" r="r" b="b"/>
              <a:pathLst>
                <a:path w="876300" h="190500">
                  <a:moveTo>
                    <a:pt x="8762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876299" y="0"/>
                  </a:lnTo>
                  <a:lnTo>
                    <a:pt x="876299" y="190499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96899" y="63888"/>
            <a:ext cx="6546850" cy="14179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5915" marR="335915">
              <a:lnSpc>
                <a:spcPct val="144800"/>
              </a:lnSpc>
              <a:spcBef>
                <a:spcPts val="130"/>
              </a:spcBef>
            </a:pPr>
            <a:r>
              <a:rPr dirty="0" sz="950" spc="-5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doesn’t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“types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left”-style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declarations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r>
              <a:rPr dirty="0" sz="950" spc="7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20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dirty="0" sz="1050" spc="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1050" spc="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1050" spc="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60">
                <a:solidFill>
                  <a:srgbClr val="FFFFFF"/>
                </a:solidFill>
                <a:latin typeface="Trebuchet MS"/>
                <a:cs typeface="Trebuchet MS"/>
              </a:rPr>
              <a:t>0;</a:t>
            </a:r>
            <a:r>
              <a:rPr dirty="0" sz="1050" spc="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annotations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always </a:t>
            </a:r>
            <a:r>
              <a:rPr dirty="0" sz="950" spc="-2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go</a:t>
            </a:r>
            <a:r>
              <a:rPr dirty="0" sz="95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10" i="1">
                <a:solidFill>
                  <a:srgbClr val="FFFFFF"/>
                </a:solidFill>
                <a:latin typeface="Segoe UI"/>
                <a:cs typeface="Segoe UI"/>
              </a:rPr>
              <a:t>after</a:t>
            </a:r>
            <a:r>
              <a:rPr dirty="0" sz="95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the thing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being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 typed.</a:t>
            </a:r>
            <a:endParaRPr sz="9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14599"/>
              </a:lnSpc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 most cases, though, this isn’t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needed.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Wherever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possible,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tries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automatically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5" i="1">
                <a:solidFill>
                  <a:srgbClr val="FFFFFF"/>
                </a:solidFill>
                <a:latin typeface="Segoe UI"/>
                <a:cs typeface="Segoe UI"/>
              </a:rPr>
              <a:t>infer </a:t>
            </a:r>
            <a:r>
              <a:rPr dirty="0" sz="1200" spc="-31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 in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your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code. For example,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type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variable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inferred based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on 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its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initializer: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899" y="7588250"/>
            <a:ext cx="5748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When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parameter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has 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annotation,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arguments 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 function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checked: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0750" y="9638029"/>
            <a:ext cx="571182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Even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don’t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annotations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parameters,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still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check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passed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endParaRPr sz="95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4799" y="1731263"/>
            <a:ext cx="7162800" cy="8327390"/>
            <a:chOff x="304799" y="1731263"/>
            <a:chExt cx="7162800" cy="8327390"/>
          </a:xfrm>
        </p:grpSpPr>
        <p:sp>
          <p:nvSpPr>
            <p:cNvPr id="20" name="object 20"/>
            <p:cNvSpPr/>
            <p:nvPr/>
          </p:nvSpPr>
          <p:spPr>
            <a:xfrm>
              <a:off x="304799" y="10058399"/>
              <a:ext cx="7162800" cy="0"/>
            </a:xfrm>
            <a:custGeom>
              <a:avLst/>
              <a:gdLst/>
              <a:ahLst/>
              <a:cxnLst/>
              <a:rect l="l" t="t" r="r" b="b"/>
              <a:pathLst>
                <a:path w="7162800" h="0">
                  <a:moveTo>
                    <a:pt x="0" y="0"/>
                  </a:moveTo>
                  <a:lnTo>
                    <a:pt x="71627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1731263"/>
              <a:ext cx="6553199" cy="6522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6181343"/>
              <a:ext cx="6553199" cy="10485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407" y="8046719"/>
              <a:ext cx="6565391" cy="107899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96899" y="2713354"/>
            <a:ext cx="6541770" cy="322580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125095">
              <a:lnSpc>
                <a:spcPct val="117200"/>
              </a:lnSpc>
              <a:spcBef>
                <a:spcPts val="6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 the most part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don’t need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explicitly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learn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rules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inference.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If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you’re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starting out,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Segoe UI"/>
                <a:cs typeface="Segoe UI"/>
              </a:rPr>
              <a:t>try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using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fewer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annotations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think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might be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surprised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how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few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need for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fully understand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what’s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going on.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Functions</a:t>
            </a:r>
            <a:endParaRPr sz="2100">
              <a:latin typeface="Segoe UI"/>
              <a:cs typeface="Segoe UI"/>
            </a:endParaRPr>
          </a:p>
          <a:p>
            <a:pPr marL="12700" marR="168910">
              <a:lnSpc>
                <a:spcPct val="119800"/>
              </a:lnSpc>
              <a:spcBef>
                <a:spcPts val="109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Functions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primary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means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passing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data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around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JavaScript.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allows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specify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types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both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input and output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values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functions.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solidFill>
                  <a:srgbClr val="FFFFFF"/>
                </a:solidFill>
                <a:latin typeface="Segoe UI"/>
                <a:cs typeface="Segoe UI"/>
              </a:rPr>
              <a:t>Parameter</a:t>
            </a:r>
            <a:r>
              <a:rPr dirty="0" sz="14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4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Annotations</a:t>
            </a:r>
            <a:endParaRPr sz="1400">
              <a:latin typeface="Segoe UI"/>
              <a:cs typeface="Segoe UI"/>
            </a:endParaRPr>
          </a:p>
          <a:p>
            <a:pPr marL="12700" marR="5080">
              <a:lnSpc>
                <a:spcPct val="114599"/>
              </a:lnSpc>
              <a:spcBef>
                <a:spcPts val="131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When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 declare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function,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 add type annotations after each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parameter to declare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what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parameters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function accepts.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Parameter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type annotations go after 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parameter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name: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0"/>
            <a:ext cx="7260590" cy="10058400"/>
            <a:chOff x="256031" y="0"/>
            <a:chExt cx="7260590" cy="10058400"/>
          </a:xfrm>
        </p:grpSpPr>
        <p:sp>
          <p:nvSpPr>
            <p:cNvPr id="3" name="object 3"/>
            <p:cNvSpPr/>
            <p:nvPr/>
          </p:nvSpPr>
          <p:spPr>
            <a:xfrm>
              <a:off x="609599" y="0"/>
              <a:ext cx="6553200" cy="352425"/>
            </a:xfrm>
            <a:custGeom>
              <a:avLst/>
              <a:gdLst/>
              <a:ahLst/>
              <a:cxnLst/>
              <a:rect l="l" t="t" r="r" b="b"/>
              <a:pathLst>
                <a:path w="6553200" h="352425">
                  <a:moveTo>
                    <a:pt x="6553199" y="352424"/>
                  </a:moveTo>
                  <a:lnTo>
                    <a:pt x="0" y="352424"/>
                  </a:lnTo>
                  <a:lnTo>
                    <a:pt x="0" y="0"/>
                  </a:lnTo>
                  <a:lnTo>
                    <a:pt x="6553199" y="0"/>
                  </a:lnTo>
                  <a:lnTo>
                    <a:pt x="6553199" y="352424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0"/>
              <a:ext cx="19050" cy="352425"/>
            </a:xfrm>
            <a:custGeom>
              <a:avLst/>
              <a:gdLst/>
              <a:ahLst/>
              <a:cxnLst/>
              <a:rect l="l" t="t" r="r" b="b"/>
              <a:pathLst>
                <a:path w="19050" h="352425">
                  <a:moveTo>
                    <a:pt x="19049" y="352424"/>
                  </a:moveTo>
                  <a:lnTo>
                    <a:pt x="0" y="352424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352424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20750" y="17780"/>
            <a:ext cx="150876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right</a:t>
            </a:r>
            <a:r>
              <a:rPr dirty="0" sz="95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number</a:t>
            </a:r>
            <a:r>
              <a:rPr dirty="0" sz="950" spc="-10">
                <a:solidFill>
                  <a:srgbClr val="FFFFFF"/>
                </a:solidFill>
                <a:latin typeface="Segoe UI"/>
                <a:cs typeface="Segoe UI"/>
              </a:rPr>
              <a:t> of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arguments.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899" y="2911475"/>
            <a:ext cx="6278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Much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variable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annotations,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usually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don’t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need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return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annotation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because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899" y="3130550"/>
            <a:ext cx="39160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infer 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function’s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return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based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 its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3424" y="3152773"/>
            <a:ext cx="5524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75"/>
              </a:spcBef>
            </a:pPr>
            <a:r>
              <a:rPr dirty="0" sz="1050" spc="14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9237" y="3130550"/>
            <a:ext cx="14204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statements.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599" y="4848223"/>
            <a:ext cx="6381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100">
                <a:solidFill>
                  <a:srgbClr val="FFFFFF"/>
                </a:solidFill>
                <a:latin typeface="Trebuchet MS"/>
                <a:cs typeface="Trebuchet MS"/>
              </a:rPr>
              <a:t>Promise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7416" y="4825999"/>
            <a:ext cx="3536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899" y="635000"/>
            <a:ext cx="6327775" cy="827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Return</a:t>
            </a: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 Type</a:t>
            </a:r>
            <a:r>
              <a:rPr dirty="0" sz="14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Annotations</a:t>
            </a:r>
            <a:endParaRPr sz="1400">
              <a:latin typeface="Segoe UI"/>
              <a:cs typeface="Segoe UI"/>
            </a:endParaRPr>
          </a:p>
          <a:p>
            <a:pPr marL="12700" marR="5080">
              <a:lnSpc>
                <a:spcPct val="119800"/>
              </a:lnSpc>
              <a:spcBef>
                <a:spcPts val="1160"/>
              </a:spcBef>
            </a:pP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also add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return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 annotations.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Return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annotations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appear after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parameter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list: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599" y="1712975"/>
            <a:ext cx="6553200" cy="8345805"/>
            <a:chOff x="609599" y="1712975"/>
            <a:chExt cx="6553200" cy="834580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1712975"/>
              <a:ext cx="6553199" cy="8503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5285231"/>
              <a:ext cx="6553199" cy="8503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8153399"/>
              <a:ext cx="6553199" cy="19049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96899" y="3322954"/>
            <a:ext cx="6534150" cy="1492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annotation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above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example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doesn’t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change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anything. Some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codebases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explicitly specify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return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documentation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purposes,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 prevent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accidental changes,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just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personal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preference.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Segoe UI"/>
                <a:cs typeface="Segoe UI"/>
              </a:rPr>
              <a:t>Functions</a:t>
            </a:r>
            <a:r>
              <a:rPr dirty="0" sz="1200" spc="-20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dirty="0" sz="1200" spc="-1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Segoe UI"/>
                <a:cs typeface="Segoe UI"/>
              </a:rPr>
              <a:t>Return</a:t>
            </a:r>
            <a:r>
              <a:rPr dirty="0" sz="1200" spc="-1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Segoe UI"/>
                <a:cs typeface="Segoe UI"/>
              </a:rPr>
              <a:t>Promises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want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annotate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return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type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function which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returns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promise,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should use the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6899" y="6492874"/>
            <a:ext cx="6503034" cy="1408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Anonymous</a:t>
            </a:r>
            <a:r>
              <a:rPr dirty="0" sz="14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Functions</a:t>
            </a:r>
            <a:endParaRPr sz="1400">
              <a:latin typeface="Segoe UI"/>
              <a:cs typeface="Segoe UI"/>
            </a:endParaRPr>
          </a:p>
          <a:p>
            <a:pPr marL="12700" marR="5080">
              <a:lnSpc>
                <a:spcPct val="114599"/>
              </a:lnSpc>
              <a:spcBef>
                <a:spcPts val="131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Anonymous functions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little bit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different from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function declarations. When a function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appears in a place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where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can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determine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how 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it’s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going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be called, 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parameters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dirty="0" sz="1200" spc="-3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function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automatically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given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types.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Here’s</a:t>
            </a:r>
            <a:r>
              <a:rPr dirty="0" sz="1200" spc="-3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dirty="0" sz="12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example: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87" y="1000124"/>
            <a:ext cx="5715000" cy="5867400"/>
          </a:xfrm>
          <a:custGeom>
            <a:avLst/>
            <a:gdLst/>
            <a:ahLst/>
            <a:cxnLst/>
            <a:rect l="l" t="t" r="r" b="b"/>
            <a:pathLst>
              <a:path w="5715000" h="5867400">
                <a:moveTo>
                  <a:pt x="638175" y="219075"/>
                </a:moveTo>
                <a:lnTo>
                  <a:pt x="0" y="219075"/>
                </a:lnTo>
                <a:lnTo>
                  <a:pt x="0" y="409575"/>
                </a:lnTo>
                <a:lnTo>
                  <a:pt x="638175" y="409575"/>
                </a:lnTo>
                <a:lnTo>
                  <a:pt x="638175" y="219075"/>
                </a:lnTo>
                <a:close/>
              </a:path>
              <a:path w="5715000" h="5867400">
                <a:moveTo>
                  <a:pt x="2038350" y="0"/>
                </a:moveTo>
                <a:lnTo>
                  <a:pt x="1876425" y="0"/>
                </a:lnTo>
                <a:lnTo>
                  <a:pt x="1876425" y="190500"/>
                </a:lnTo>
                <a:lnTo>
                  <a:pt x="2038350" y="190500"/>
                </a:lnTo>
                <a:lnTo>
                  <a:pt x="2038350" y="0"/>
                </a:lnTo>
                <a:close/>
              </a:path>
              <a:path w="5715000" h="5867400">
                <a:moveTo>
                  <a:pt x="4733925" y="5676900"/>
                </a:moveTo>
                <a:lnTo>
                  <a:pt x="4581525" y="5676900"/>
                </a:lnTo>
                <a:lnTo>
                  <a:pt x="4581525" y="5867400"/>
                </a:lnTo>
                <a:lnTo>
                  <a:pt x="4733925" y="5867400"/>
                </a:lnTo>
                <a:lnTo>
                  <a:pt x="4733925" y="5676900"/>
                </a:lnTo>
                <a:close/>
              </a:path>
              <a:path w="5715000" h="5867400">
                <a:moveTo>
                  <a:pt x="5229225" y="5676900"/>
                </a:moveTo>
                <a:lnTo>
                  <a:pt x="5076825" y="5676900"/>
                </a:lnTo>
                <a:lnTo>
                  <a:pt x="5076825" y="5867400"/>
                </a:lnTo>
                <a:lnTo>
                  <a:pt x="5229225" y="5867400"/>
                </a:lnTo>
                <a:lnTo>
                  <a:pt x="5229225" y="5676900"/>
                </a:lnTo>
                <a:close/>
              </a:path>
              <a:path w="5715000" h="5867400">
                <a:moveTo>
                  <a:pt x="5715000" y="219075"/>
                </a:moveTo>
                <a:lnTo>
                  <a:pt x="5562600" y="219075"/>
                </a:lnTo>
                <a:lnTo>
                  <a:pt x="5562600" y="409575"/>
                </a:lnTo>
                <a:lnTo>
                  <a:pt x="5715000" y="409575"/>
                </a:lnTo>
                <a:lnTo>
                  <a:pt x="5715000" y="219075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6899" y="6654800"/>
            <a:ext cx="6575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Here, we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annotated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parameter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with a type with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two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properties -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1050" spc="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200" spc="3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14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050" spc="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- which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both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2974" y="6896097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75"/>
              </a:spcBef>
            </a:pP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9337" y="6896100"/>
            <a:ext cx="533400" cy="190500"/>
          </a:xfrm>
          <a:custGeom>
            <a:avLst/>
            <a:gdLst/>
            <a:ahLst/>
            <a:cxnLst/>
            <a:rect l="l" t="t" r="r" b="b"/>
            <a:pathLst>
              <a:path w="533400" h="190500">
                <a:moveTo>
                  <a:pt x="152400" y="0"/>
                </a:moveTo>
                <a:lnTo>
                  <a:pt x="0" y="0"/>
                </a:lnTo>
                <a:lnTo>
                  <a:pt x="0" y="190500"/>
                </a:lnTo>
                <a:lnTo>
                  <a:pt x="152400" y="190500"/>
                </a:lnTo>
                <a:lnTo>
                  <a:pt x="152400" y="0"/>
                </a:lnTo>
                <a:close/>
              </a:path>
              <a:path w="533400" h="190500">
                <a:moveTo>
                  <a:pt x="533400" y="0"/>
                </a:moveTo>
                <a:lnTo>
                  <a:pt x="381000" y="0"/>
                </a:lnTo>
                <a:lnTo>
                  <a:pt x="381000" y="190500"/>
                </a:lnTo>
                <a:lnTo>
                  <a:pt x="533400" y="190500"/>
                </a:lnTo>
                <a:lnTo>
                  <a:pt x="533400" y="0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6899" y="6873875"/>
            <a:ext cx="6431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7415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	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24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050" spc="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245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r>
              <a:rPr dirty="0" sz="1050" spc="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separate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properties,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 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last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separator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 optional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899" y="7092950"/>
            <a:ext cx="6395085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either</a:t>
            </a:r>
            <a:r>
              <a:rPr dirty="0" sz="12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way.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part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each property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 also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optional.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If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don’t specify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type,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will be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assumed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149" y="7696197"/>
            <a:ext cx="31432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75"/>
              </a:spcBef>
            </a:pPr>
            <a:r>
              <a:rPr dirty="0" sz="1050" spc="85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899" y="7673975"/>
            <a:ext cx="587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0385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	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0"/>
            <a:ext cx="6553200" cy="8801100"/>
            <a:chOff x="609599" y="0"/>
            <a:chExt cx="6553200" cy="8801100"/>
          </a:xfrm>
        </p:grpSpPr>
        <p:sp>
          <p:nvSpPr>
            <p:cNvPr id="11" name="object 11"/>
            <p:cNvSpPr/>
            <p:nvPr/>
          </p:nvSpPr>
          <p:spPr>
            <a:xfrm>
              <a:off x="6972299" y="8610597"/>
              <a:ext cx="152400" cy="190500"/>
            </a:xfrm>
            <a:custGeom>
              <a:avLst/>
              <a:gdLst/>
              <a:ahLst/>
              <a:cxnLst/>
              <a:rect l="l" t="t" r="r" b="b"/>
              <a:pathLst>
                <a:path w="152400" h="190500">
                  <a:moveTo>
                    <a:pt x="1523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52399" y="0"/>
                  </a:lnTo>
                  <a:lnTo>
                    <a:pt x="152399" y="190499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0"/>
              <a:ext cx="6553199" cy="6217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94487"/>
              <a:ext cx="6553199" cy="25267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519" y="103631"/>
              <a:ext cx="2441447" cy="37490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96899" y="941705"/>
            <a:ext cx="6397625" cy="36544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Even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though 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parameter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20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50" spc="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didn’t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 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annotation,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used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types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endParaRPr sz="1200">
              <a:latin typeface="Segoe UI"/>
              <a:cs typeface="Segoe UI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dirty="0" sz="1050" spc="120">
                <a:solidFill>
                  <a:srgbClr val="FFFFFF"/>
                </a:solidFill>
                <a:latin typeface="Trebuchet MS"/>
                <a:cs typeface="Trebuchet MS"/>
              </a:rPr>
              <a:t>forEach</a:t>
            </a:r>
            <a:r>
              <a:rPr dirty="0" sz="1050" spc="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function, along with 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inferred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type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array,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determine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type</a:t>
            </a:r>
            <a:r>
              <a:rPr dirty="0" sz="1200" spc="3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20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50" spc="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will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have.</a:t>
            </a:r>
            <a:endParaRPr sz="1200">
              <a:latin typeface="Segoe UI"/>
              <a:cs typeface="Segoe UI"/>
            </a:endParaRPr>
          </a:p>
          <a:p>
            <a:pPr marL="12700" marR="137795">
              <a:lnSpc>
                <a:spcPct val="114599"/>
              </a:lnSpc>
              <a:spcBef>
                <a:spcPts val="135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process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is called </a:t>
            </a:r>
            <a:r>
              <a:rPr dirty="0" sz="1200" spc="10" i="1">
                <a:solidFill>
                  <a:srgbClr val="FFFFFF"/>
                </a:solidFill>
                <a:latin typeface="Segoe UI"/>
                <a:cs typeface="Segoe UI"/>
              </a:rPr>
              <a:t>contextual</a:t>
            </a:r>
            <a:r>
              <a:rPr dirty="0" sz="120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15" i="1">
                <a:solidFill>
                  <a:srgbClr val="FFFFFF"/>
                </a:solidFill>
                <a:latin typeface="Segoe UI"/>
                <a:cs typeface="Segoe UI"/>
              </a:rPr>
              <a:t>typing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because the </a:t>
            </a:r>
            <a:r>
              <a:rPr dirty="0" sz="1200" spc="20" i="1">
                <a:solidFill>
                  <a:srgbClr val="FFFFFF"/>
                </a:solidFill>
                <a:latin typeface="Segoe UI"/>
                <a:cs typeface="Segoe UI"/>
              </a:rPr>
              <a:t>context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function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occurred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within </a:t>
            </a:r>
            <a:r>
              <a:rPr dirty="0" sz="1200" spc="-3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informs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what type it should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have.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Similar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inference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rules,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don’t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need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explicitly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learn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how this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happens,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but</a:t>
            </a:r>
            <a:endParaRPr sz="1200">
              <a:latin typeface="Segoe UI"/>
              <a:cs typeface="Segoe UI"/>
            </a:endParaRPr>
          </a:p>
          <a:p>
            <a:pPr marL="12700" marR="104775">
              <a:lnSpc>
                <a:spcPct val="114599"/>
              </a:lnSpc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understanding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45" i="1">
                <a:solidFill>
                  <a:srgbClr val="FFFFFF"/>
                </a:solidFill>
                <a:latin typeface="Segoe UI"/>
                <a:cs typeface="Segoe UI"/>
              </a:rPr>
              <a:t>does</a:t>
            </a:r>
            <a:r>
              <a:rPr dirty="0" sz="1200" spc="-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happen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help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notice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when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annotations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aren’t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needed.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Later,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we’ll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see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more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examples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how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context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occurs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 can affect its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Object</a:t>
            </a:r>
            <a:r>
              <a:rPr dirty="0" sz="21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Segoe UI"/>
                <a:cs typeface="Segoe UI"/>
              </a:rPr>
              <a:t>Types</a:t>
            </a:r>
            <a:endParaRPr sz="2100">
              <a:latin typeface="Segoe UI"/>
              <a:cs typeface="Segoe UI"/>
            </a:endParaRPr>
          </a:p>
          <a:p>
            <a:pPr marL="12700" marR="161290">
              <a:lnSpc>
                <a:spcPct val="117200"/>
              </a:lnSpc>
              <a:spcBef>
                <a:spcPts val="113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Apart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primitives,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most common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sort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you’ll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encounter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is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 </a:t>
            </a:r>
            <a:r>
              <a:rPr dirty="0" sz="1200" spc="35" i="1">
                <a:solidFill>
                  <a:srgbClr val="FFFFFF"/>
                </a:solidFill>
                <a:latin typeface="Segoe UI"/>
                <a:cs typeface="Segoe UI"/>
              </a:rPr>
              <a:t>object</a:t>
            </a:r>
            <a:r>
              <a:rPr dirty="0" sz="120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20" i="1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2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This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refers 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JavaScript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properties,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which 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almost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them!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define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 object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we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simply list its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properties and their types.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example,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here’s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function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takes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point-like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object: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9599" y="4846319"/>
            <a:ext cx="6553200" cy="5212080"/>
            <a:chOff x="609599" y="4846319"/>
            <a:chExt cx="6553200" cy="521208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4846319"/>
              <a:ext cx="6553199" cy="145084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9275063"/>
              <a:ext cx="6553199" cy="78333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96899" y="8188325"/>
            <a:ext cx="6502400" cy="8369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Optional</a:t>
            </a:r>
            <a:r>
              <a:rPr dirty="0" sz="14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Properties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Object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 can also specify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 some or all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their properties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10" i="1">
                <a:solidFill>
                  <a:srgbClr val="FFFFFF"/>
                </a:solidFill>
                <a:latin typeface="Segoe UI"/>
                <a:cs typeface="Segoe UI"/>
              </a:rPr>
              <a:t>optional</a:t>
            </a:r>
            <a:r>
              <a:rPr dirty="0" sz="1200" spc="1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do this, add a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245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after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property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name: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7772400" h="10058400">
                <a:moveTo>
                  <a:pt x="0" y="0"/>
                </a:moveTo>
                <a:lnTo>
                  <a:pt x="7772399" y="0"/>
                </a:lnTo>
                <a:lnTo>
                  <a:pt x="7772399" y="10058399"/>
                </a:lnTo>
                <a:lnTo>
                  <a:pt x="0" y="1005839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608" y="10160"/>
            <a:ext cx="12700" cy="10039350"/>
          </a:xfrm>
          <a:custGeom>
            <a:avLst/>
            <a:gdLst/>
            <a:ahLst/>
            <a:cxnLst/>
            <a:rect l="l" t="t" r="r" b="b"/>
            <a:pathLst>
              <a:path w="12700" h="10039350">
                <a:moveTo>
                  <a:pt x="0" y="10039350"/>
                </a:moveTo>
                <a:lnTo>
                  <a:pt x="12191" y="10039350"/>
                </a:lnTo>
                <a:lnTo>
                  <a:pt x="12191" y="0"/>
                </a:lnTo>
                <a:lnTo>
                  <a:pt x="0" y="0"/>
                </a:lnTo>
                <a:lnTo>
                  <a:pt x="0" y="10039350"/>
                </a:lnTo>
                <a:close/>
              </a:path>
            </a:pathLst>
          </a:custGeom>
          <a:solidFill>
            <a:srgbClr val="FFFFFF">
              <a:alpha val="10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67599" y="9525"/>
            <a:ext cx="12700" cy="10039350"/>
          </a:xfrm>
          <a:custGeom>
            <a:avLst/>
            <a:gdLst/>
            <a:ahLst/>
            <a:cxnLst/>
            <a:rect l="l" t="t" r="r" b="b"/>
            <a:pathLst>
              <a:path w="12700" h="10039350">
                <a:moveTo>
                  <a:pt x="0" y="10039349"/>
                </a:moveTo>
                <a:lnTo>
                  <a:pt x="12192" y="10039349"/>
                </a:lnTo>
                <a:lnTo>
                  <a:pt x="12192" y="0"/>
                </a:lnTo>
                <a:lnTo>
                  <a:pt x="0" y="0"/>
                </a:lnTo>
                <a:lnTo>
                  <a:pt x="0" y="10039349"/>
                </a:lnTo>
                <a:close/>
              </a:path>
            </a:pathLst>
          </a:custGeom>
          <a:solidFill>
            <a:srgbClr val="FFFFFF">
              <a:alpha val="10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031" y="0"/>
            <a:ext cx="48895" cy="10160"/>
          </a:xfrm>
          <a:custGeom>
            <a:avLst/>
            <a:gdLst/>
            <a:ahLst/>
            <a:cxnLst/>
            <a:rect l="l" t="t" r="r" b="b"/>
            <a:pathLst>
              <a:path w="48895" h="10160">
                <a:moveTo>
                  <a:pt x="0" y="10159"/>
                </a:moveTo>
                <a:lnTo>
                  <a:pt x="48767" y="10159"/>
                </a:lnTo>
                <a:lnTo>
                  <a:pt x="48767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7599" y="0"/>
            <a:ext cx="48895" cy="10160"/>
          </a:xfrm>
          <a:custGeom>
            <a:avLst/>
            <a:gdLst/>
            <a:ahLst/>
            <a:cxnLst/>
            <a:rect l="l" t="t" r="r" b="b"/>
            <a:pathLst>
              <a:path w="48895" h="10160">
                <a:moveTo>
                  <a:pt x="0" y="10159"/>
                </a:moveTo>
                <a:lnTo>
                  <a:pt x="48768" y="10159"/>
                </a:lnTo>
                <a:lnTo>
                  <a:pt x="48768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032" y="10159"/>
            <a:ext cx="48895" cy="10048240"/>
          </a:xfrm>
          <a:custGeom>
            <a:avLst/>
            <a:gdLst/>
            <a:ahLst/>
            <a:cxnLst/>
            <a:rect l="l" t="t" r="r" b="b"/>
            <a:pathLst>
              <a:path w="48895" h="10048240">
                <a:moveTo>
                  <a:pt x="48755" y="0"/>
                </a:moveTo>
                <a:lnTo>
                  <a:pt x="0" y="0"/>
                </a:lnTo>
                <a:lnTo>
                  <a:pt x="0" y="10039363"/>
                </a:lnTo>
                <a:lnTo>
                  <a:pt x="0" y="10048240"/>
                </a:lnTo>
                <a:lnTo>
                  <a:pt x="48755" y="10048240"/>
                </a:lnTo>
                <a:lnTo>
                  <a:pt x="48755" y="10039363"/>
                </a:lnTo>
                <a:lnTo>
                  <a:pt x="48755" y="0"/>
                </a:lnTo>
                <a:close/>
              </a:path>
            </a:pathLst>
          </a:custGeom>
          <a:solidFill>
            <a:srgbClr val="FFFFFF">
              <a:alpha val="131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04799" y="0"/>
            <a:ext cx="7211695" cy="10058400"/>
            <a:chOff x="304799" y="0"/>
            <a:chExt cx="7211695" cy="10058400"/>
          </a:xfrm>
        </p:grpSpPr>
        <p:sp>
          <p:nvSpPr>
            <p:cNvPr id="9" name="object 9"/>
            <p:cNvSpPr/>
            <p:nvPr/>
          </p:nvSpPr>
          <p:spPr>
            <a:xfrm>
              <a:off x="7467587" y="9537"/>
              <a:ext cx="48895" cy="10048875"/>
            </a:xfrm>
            <a:custGeom>
              <a:avLst/>
              <a:gdLst/>
              <a:ahLst/>
              <a:cxnLst/>
              <a:rect l="l" t="t" r="r" b="b"/>
              <a:pathLst>
                <a:path w="48895" h="10048875">
                  <a:moveTo>
                    <a:pt x="48780" y="10039985"/>
                  </a:moveTo>
                  <a:lnTo>
                    <a:pt x="0" y="10039985"/>
                  </a:lnTo>
                  <a:lnTo>
                    <a:pt x="0" y="10048862"/>
                  </a:lnTo>
                  <a:lnTo>
                    <a:pt x="48780" y="10048862"/>
                  </a:lnTo>
                  <a:lnTo>
                    <a:pt x="48780" y="10039985"/>
                  </a:lnTo>
                  <a:close/>
                </a:path>
                <a:path w="48895" h="10048875">
                  <a:moveTo>
                    <a:pt x="48780" y="0"/>
                  </a:moveTo>
                  <a:lnTo>
                    <a:pt x="0" y="0"/>
                  </a:lnTo>
                  <a:lnTo>
                    <a:pt x="0" y="10039350"/>
                  </a:lnTo>
                  <a:lnTo>
                    <a:pt x="48780" y="10039350"/>
                  </a:lnTo>
                  <a:lnTo>
                    <a:pt x="48780" y="0"/>
                  </a:lnTo>
                  <a:close/>
                </a:path>
              </a:pathLst>
            </a:custGeom>
            <a:solidFill>
              <a:srgbClr val="FFFFFF">
                <a:alpha val="13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4799" y="0"/>
              <a:ext cx="7162800" cy="10058400"/>
            </a:xfrm>
            <a:custGeom>
              <a:avLst/>
              <a:gdLst/>
              <a:ahLst/>
              <a:cxnLst/>
              <a:rect l="l" t="t" r="r" b="b"/>
              <a:pathLst>
                <a:path w="7162800" h="10058400">
                  <a:moveTo>
                    <a:pt x="7162799" y="10058399"/>
                  </a:moveTo>
                  <a:lnTo>
                    <a:pt x="0" y="10058399"/>
                  </a:lnTo>
                  <a:lnTo>
                    <a:pt x="0" y="0"/>
                  </a:lnTo>
                  <a:lnTo>
                    <a:pt x="7162799" y="0"/>
                  </a:lnTo>
                  <a:lnTo>
                    <a:pt x="7162799" y="10058399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76899" y="1200148"/>
              <a:ext cx="800100" cy="190500"/>
            </a:xfrm>
            <a:custGeom>
              <a:avLst/>
              <a:gdLst/>
              <a:ahLst/>
              <a:cxnLst/>
              <a:rect l="l" t="t" r="r" b="b"/>
              <a:pathLst>
                <a:path w="800100" h="190500">
                  <a:moveTo>
                    <a:pt x="8000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800099" y="0"/>
                  </a:lnTo>
                  <a:lnTo>
                    <a:pt x="800099" y="190499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96899" y="1147360"/>
            <a:ext cx="6338570" cy="4591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5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JavaScript,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if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access 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property that doesn’t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exist,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you’ll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get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undefined</a:t>
            </a:r>
            <a:r>
              <a:rPr dirty="0" sz="1050" spc="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rather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runtime 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error.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Because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this, when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5" i="1">
                <a:solidFill>
                  <a:srgbClr val="FFFFFF"/>
                </a:solidFill>
                <a:latin typeface="Segoe UI"/>
                <a:cs typeface="Segoe UI"/>
              </a:rPr>
              <a:t>read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from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 optional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property,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you’ll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66824" y="1638298"/>
            <a:ext cx="800100" cy="190500"/>
          </a:xfrm>
          <a:custGeom>
            <a:avLst/>
            <a:gdLst/>
            <a:ahLst/>
            <a:cxnLst/>
            <a:rect l="l" t="t" r="r" b="b"/>
            <a:pathLst>
              <a:path w="800100" h="190500">
                <a:moveTo>
                  <a:pt x="800099" y="190499"/>
                </a:moveTo>
                <a:lnTo>
                  <a:pt x="0" y="190499"/>
                </a:lnTo>
                <a:lnTo>
                  <a:pt x="0" y="0"/>
                </a:lnTo>
                <a:lnTo>
                  <a:pt x="800099" y="0"/>
                </a:lnTo>
                <a:lnTo>
                  <a:pt x="800099" y="190499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66824" y="1638298"/>
            <a:ext cx="800100" cy="1905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75"/>
              </a:spcBef>
            </a:pP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undefined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899" y="1616075"/>
            <a:ext cx="2528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9395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check for	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before</a:t>
            </a: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using</a:t>
            </a: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it.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799" y="0"/>
            <a:ext cx="7162800" cy="10058400"/>
            <a:chOff x="304799" y="0"/>
            <a:chExt cx="7162800" cy="10058400"/>
          </a:xfrm>
        </p:grpSpPr>
        <p:sp>
          <p:nvSpPr>
            <p:cNvPr id="17" name="object 17"/>
            <p:cNvSpPr/>
            <p:nvPr/>
          </p:nvSpPr>
          <p:spPr>
            <a:xfrm>
              <a:off x="304799" y="10058400"/>
              <a:ext cx="7162800" cy="0"/>
            </a:xfrm>
            <a:custGeom>
              <a:avLst/>
              <a:gdLst/>
              <a:ahLst/>
              <a:cxnLst/>
              <a:rect l="l" t="t" r="r" b="b"/>
              <a:pathLst>
                <a:path w="7162800" h="0">
                  <a:moveTo>
                    <a:pt x="0" y="0"/>
                  </a:moveTo>
                  <a:lnTo>
                    <a:pt x="7162799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0"/>
              <a:ext cx="6553199" cy="81991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94487"/>
              <a:ext cx="6553199" cy="16032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407" y="2084831"/>
              <a:ext cx="6565391" cy="28803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8391143"/>
              <a:ext cx="6553199" cy="166725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96899" y="5311774"/>
            <a:ext cx="6527165" cy="2837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Union</a:t>
            </a:r>
            <a:r>
              <a:rPr dirty="0" sz="2100" spc="-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Segoe UI"/>
                <a:cs typeface="Segoe UI"/>
              </a:rPr>
              <a:t>Types</a:t>
            </a:r>
            <a:endParaRPr sz="2100">
              <a:latin typeface="Segoe UI"/>
              <a:cs typeface="Segoe UI"/>
            </a:endParaRPr>
          </a:p>
          <a:p>
            <a:pPr marL="12700" marR="96520">
              <a:lnSpc>
                <a:spcPct val="114599"/>
              </a:lnSpc>
              <a:spcBef>
                <a:spcPts val="1245"/>
              </a:spcBef>
            </a:pP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TypeScript’s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system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allows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build new types out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existing ones using 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large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variety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operators.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Now that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know how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write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few types, 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it’s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time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start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15" i="1">
                <a:solidFill>
                  <a:srgbClr val="FFFFFF"/>
                </a:solidFill>
                <a:latin typeface="Segoe UI"/>
                <a:cs typeface="Segoe UI"/>
              </a:rPr>
              <a:t>combining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them in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interesting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ways.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Defining</a:t>
            </a: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Union</a:t>
            </a:r>
            <a:r>
              <a:rPr dirty="0" sz="14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endParaRPr sz="1400">
              <a:latin typeface="Segoe UI"/>
              <a:cs typeface="Segoe UI"/>
            </a:endParaRPr>
          </a:p>
          <a:p>
            <a:pPr marL="12700" marR="5080">
              <a:lnSpc>
                <a:spcPct val="119800"/>
              </a:lnSpc>
              <a:spcBef>
                <a:spcPts val="116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first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way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combine types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might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see 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10" i="1">
                <a:solidFill>
                  <a:srgbClr val="FFFFFF"/>
                </a:solidFill>
                <a:latin typeface="Segoe UI"/>
                <a:cs typeface="Segoe UI"/>
              </a:rPr>
              <a:t>union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union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 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formed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from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two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or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more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other types,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representing values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that may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 </a:t>
            </a:r>
            <a:r>
              <a:rPr dirty="0" sz="1200" spc="-15" i="1">
                <a:solidFill>
                  <a:srgbClr val="FFFFFF"/>
                </a:solidFill>
                <a:latin typeface="Segoe UI"/>
                <a:cs typeface="Segoe UI"/>
              </a:rPr>
              <a:t>any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35" i="1">
                <a:solidFill>
                  <a:srgbClr val="FFFFFF"/>
                </a:solidFill>
                <a:latin typeface="Segoe UI"/>
                <a:cs typeface="Segoe UI"/>
              </a:rPr>
              <a:t>one</a:t>
            </a:r>
            <a:r>
              <a:rPr dirty="0" sz="1200" spc="-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those types.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refer to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each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these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union’s </a:t>
            </a:r>
            <a:r>
              <a:rPr dirty="0" sz="1200" spc="20" i="1">
                <a:solidFill>
                  <a:srgbClr val="FFFFFF"/>
                </a:solidFill>
                <a:latin typeface="Segoe UI"/>
                <a:cs typeface="Segoe UI"/>
              </a:rPr>
              <a:t>members</a:t>
            </a:r>
            <a:r>
              <a:rPr dirty="0" sz="1200" spc="2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Let’s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write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function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operate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strings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or numbers: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3099" y="2628897"/>
            <a:ext cx="1285875" cy="190500"/>
          </a:xfrm>
          <a:custGeom>
            <a:avLst/>
            <a:gdLst/>
            <a:ahLst/>
            <a:cxnLst/>
            <a:rect l="l" t="t" r="r" b="b"/>
            <a:pathLst>
              <a:path w="1285875" h="190500">
                <a:moveTo>
                  <a:pt x="1285874" y="190499"/>
                </a:moveTo>
                <a:lnTo>
                  <a:pt x="0" y="190499"/>
                </a:lnTo>
                <a:lnTo>
                  <a:pt x="0" y="0"/>
                </a:lnTo>
                <a:lnTo>
                  <a:pt x="1285874" y="0"/>
                </a:lnTo>
                <a:lnTo>
                  <a:pt x="1285874" y="190499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9599" y="2847972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03" y="2825750"/>
            <a:ext cx="59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899" y="5105067"/>
            <a:ext cx="6443980" cy="6534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9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solution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narrow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union with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code,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same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 would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JavaScript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without type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annotations. </a:t>
            </a:r>
            <a:r>
              <a:rPr dirty="0" sz="1200" i="1">
                <a:solidFill>
                  <a:srgbClr val="FFFFFF"/>
                </a:solidFill>
                <a:latin typeface="Segoe UI"/>
                <a:cs typeface="Segoe UI"/>
              </a:rPr>
              <a:t>Narrowing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occurs when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 deduce 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more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specific type for 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based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 the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structure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code.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7099" y="5943597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75"/>
              </a:spcBef>
            </a:pP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899" y="5921374"/>
            <a:ext cx="4576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2815" algn="l"/>
              </a:tabLs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 example,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knows that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only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	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dirty="0" sz="12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0649" y="5943597"/>
            <a:ext cx="561975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75"/>
              </a:spcBef>
            </a:pPr>
            <a:r>
              <a:rPr dirty="0" sz="1050" spc="125">
                <a:solidFill>
                  <a:srgbClr val="FFFFFF"/>
                </a:solidFill>
                <a:latin typeface="Trebuchet MS"/>
                <a:cs typeface="Trebuchet MS"/>
              </a:rPr>
              <a:t>typeof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9289" y="5921374"/>
            <a:ext cx="376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alue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1249" y="5943597"/>
            <a:ext cx="72390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75"/>
              </a:spcBef>
            </a:pPr>
            <a:r>
              <a:rPr dirty="0" sz="1050" spc="215">
                <a:solidFill>
                  <a:srgbClr val="FFFFFF"/>
                </a:solidFill>
                <a:latin typeface="Trebuchet MS"/>
                <a:cs typeface="Trebuchet MS"/>
              </a:rPr>
              <a:t>"string"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0812" y="5921374"/>
            <a:ext cx="59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899" y="8788400"/>
            <a:ext cx="2757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Another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example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function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1374" y="8810621"/>
            <a:ext cx="11239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75"/>
              </a:spcBef>
            </a:pPr>
            <a:r>
              <a:rPr dirty="0" sz="1050" spc="160">
                <a:solidFill>
                  <a:srgbClr val="FFFFFF"/>
                </a:solidFill>
                <a:latin typeface="Trebuchet MS"/>
                <a:cs typeface="Trebuchet MS"/>
              </a:rPr>
              <a:t>Array.isArray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1285" y="8788400"/>
            <a:ext cx="59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: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7407" y="0"/>
            <a:ext cx="6565900" cy="2810510"/>
            <a:chOff x="597407" y="0"/>
            <a:chExt cx="6565900" cy="281051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0"/>
              <a:ext cx="6553199" cy="104851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94487"/>
              <a:ext cx="6553199" cy="27157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519" y="0"/>
              <a:ext cx="630935" cy="396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07" y="103631"/>
              <a:ext cx="6565391" cy="78333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96899" y="1406525"/>
            <a:ext cx="6522720" cy="1408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solidFill>
                  <a:srgbClr val="FFFFFF"/>
                </a:solidFill>
                <a:latin typeface="Segoe UI"/>
                <a:cs typeface="Segoe UI"/>
              </a:rPr>
              <a:t>Working</a:t>
            </a: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dirty="0" sz="14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Segoe UI"/>
                <a:cs typeface="Segoe UI"/>
              </a:rPr>
              <a:t>Union</a:t>
            </a:r>
            <a:r>
              <a:rPr dirty="0" sz="1400" spc="-5">
                <a:solidFill>
                  <a:srgbClr val="FFFFFF"/>
                </a:solidFill>
                <a:latin typeface="Segoe UI"/>
                <a:cs typeface="Segoe UI"/>
              </a:rPr>
              <a:t> Types</a:t>
            </a:r>
            <a:endParaRPr sz="1400">
              <a:latin typeface="Segoe UI"/>
              <a:cs typeface="Segoe UI"/>
            </a:endParaRPr>
          </a:p>
          <a:p>
            <a:pPr marL="12700" marR="216535">
              <a:lnSpc>
                <a:spcPct val="114599"/>
              </a:lnSpc>
              <a:spcBef>
                <a:spcPts val="1310"/>
              </a:spcBef>
            </a:pP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It’s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easy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20" i="1">
                <a:solidFill>
                  <a:srgbClr val="FFFFFF"/>
                </a:solidFill>
                <a:latin typeface="Segoe UI"/>
                <a:cs typeface="Segoe UI"/>
              </a:rPr>
              <a:t>provide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matching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 union type - simply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provide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 type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matching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any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</a:t>
            </a:r>
            <a:r>
              <a:rPr dirty="0" sz="1200" spc="-3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union’s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members. If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i="1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dirty="0" sz="1200" spc="-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 union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type, how do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 work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with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it?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19800"/>
              </a:lnSpc>
              <a:spcBef>
                <a:spcPts val="1125"/>
              </a:spcBef>
            </a:pP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will only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allow 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operation if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it 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valid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for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20" i="1">
                <a:solidFill>
                  <a:srgbClr val="FFFFFF"/>
                </a:solidFill>
                <a:latin typeface="Segoe UI"/>
                <a:cs typeface="Segoe UI"/>
              </a:rPr>
              <a:t>every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member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union. For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example, if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 have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union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r>
              <a:rPr dirty="0" sz="1050" spc="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dirty="0" sz="1050" spc="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dirty="0" sz="10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can’t use methods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only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available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7407" y="3294888"/>
            <a:ext cx="6565900" cy="6764020"/>
            <a:chOff x="597407" y="3294888"/>
            <a:chExt cx="6565900" cy="676402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407" y="3294888"/>
              <a:ext cx="6565391" cy="14782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6388607"/>
              <a:ext cx="6553199" cy="20513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599" y="9256775"/>
              <a:ext cx="6553199" cy="8016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0"/>
            <a:ext cx="7260590" cy="10058400"/>
            <a:chOff x="256031" y="0"/>
            <a:chExt cx="7260590" cy="10058400"/>
          </a:xfrm>
        </p:grpSpPr>
        <p:sp>
          <p:nvSpPr>
            <p:cNvPr id="3" name="object 3"/>
            <p:cNvSpPr/>
            <p:nvPr/>
          </p:nvSpPr>
          <p:spPr>
            <a:xfrm>
              <a:off x="609599" y="4676771"/>
              <a:ext cx="6553200" cy="1552575"/>
            </a:xfrm>
            <a:custGeom>
              <a:avLst/>
              <a:gdLst/>
              <a:ahLst/>
              <a:cxnLst/>
              <a:rect l="l" t="t" r="r" b="b"/>
              <a:pathLst>
                <a:path w="6553200" h="1552575">
                  <a:moveTo>
                    <a:pt x="6553199" y="1552574"/>
                  </a:moveTo>
                  <a:lnTo>
                    <a:pt x="0" y="1552574"/>
                  </a:lnTo>
                  <a:lnTo>
                    <a:pt x="0" y="0"/>
                  </a:lnTo>
                  <a:lnTo>
                    <a:pt x="6553199" y="0"/>
                  </a:lnTo>
                  <a:lnTo>
                    <a:pt x="6553199" y="1552574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599" y="4676771"/>
              <a:ext cx="19050" cy="1552575"/>
            </a:xfrm>
            <a:custGeom>
              <a:avLst/>
              <a:gdLst/>
              <a:ahLst/>
              <a:cxnLst/>
              <a:rect l="l" t="t" r="r" b="b"/>
              <a:pathLst>
                <a:path w="19050" h="1552575">
                  <a:moveTo>
                    <a:pt x="19049" y="1552574"/>
                  </a:moveTo>
                  <a:lnTo>
                    <a:pt x="0" y="1552574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1552574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28787" y="1800224"/>
              <a:ext cx="5238750" cy="409575"/>
            </a:xfrm>
            <a:custGeom>
              <a:avLst/>
              <a:gdLst/>
              <a:ahLst/>
              <a:cxnLst/>
              <a:rect l="l" t="t" r="r" b="b"/>
              <a:pathLst>
                <a:path w="5238750" h="409575">
                  <a:moveTo>
                    <a:pt x="40005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00050" y="190500"/>
                  </a:lnTo>
                  <a:lnTo>
                    <a:pt x="400050" y="0"/>
                  </a:lnTo>
                  <a:close/>
                </a:path>
                <a:path w="5238750" h="409575">
                  <a:moveTo>
                    <a:pt x="1047750" y="219075"/>
                  </a:moveTo>
                  <a:lnTo>
                    <a:pt x="485775" y="219075"/>
                  </a:lnTo>
                  <a:lnTo>
                    <a:pt x="485775" y="409575"/>
                  </a:lnTo>
                  <a:lnTo>
                    <a:pt x="1047750" y="409575"/>
                  </a:lnTo>
                  <a:lnTo>
                    <a:pt x="1047750" y="219075"/>
                  </a:lnTo>
                  <a:close/>
                </a:path>
                <a:path w="5238750" h="409575">
                  <a:moveTo>
                    <a:pt x="3895725" y="0"/>
                  </a:moveTo>
                  <a:lnTo>
                    <a:pt x="3733800" y="0"/>
                  </a:lnTo>
                  <a:lnTo>
                    <a:pt x="3733800" y="190500"/>
                  </a:lnTo>
                  <a:lnTo>
                    <a:pt x="3895725" y="190500"/>
                  </a:lnTo>
                  <a:lnTo>
                    <a:pt x="3895725" y="0"/>
                  </a:lnTo>
                  <a:close/>
                </a:path>
                <a:path w="5238750" h="409575">
                  <a:moveTo>
                    <a:pt x="5238750" y="0"/>
                  </a:moveTo>
                  <a:lnTo>
                    <a:pt x="4524375" y="0"/>
                  </a:lnTo>
                  <a:lnTo>
                    <a:pt x="4524375" y="190500"/>
                  </a:lnTo>
                  <a:lnTo>
                    <a:pt x="5238750" y="190500"/>
                  </a:lnTo>
                  <a:lnTo>
                    <a:pt x="5238750" y="0"/>
                  </a:lnTo>
                  <a:close/>
                </a:path>
              </a:pathLst>
            </a:custGeom>
            <a:solidFill>
              <a:srgbClr val="3A3A5C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6899" y="1741804"/>
            <a:ext cx="6517005" cy="84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Notice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60">
                <a:solidFill>
                  <a:srgbClr val="FFFFFF"/>
                </a:solidFill>
                <a:latin typeface="Trebuchet MS"/>
                <a:cs typeface="Trebuchet MS"/>
              </a:rPr>
              <a:t>else</a:t>
            </a:r>
            <a:r>
              <a:rPr dirty="0" sz="1050" spc="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branch,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we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don’t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need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do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anything special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dirty="0" sz="1200" spc="29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0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1050" spc="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wasn’t a</a:t>
            </a:r>
            <a:r>
              <a:rPr dirty="0" sz="1200" spc="29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204">
                <a:solidFill>
                  <a:srgbClr val="FFFFFF"/>
                </a:solidFill>
                <a:latin typeface="Trebuchet MS"/>
                <a:cs typeface="Trebuchet MS"/>
              </a:rPr>
              <a:t>string[]</a:t>
            </a:r>
            <a:r>
              <a:rPr dirty="0" sz="10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, </a:t>
            </a:r>
            <a:r>
              <a:rPr dirty="0" sz="1200" spc="-3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it must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been a</a:t>
            </a:r>
            <a:r>
              <a:rPr dirty="0" sz="1200" spc="29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r>
              <a:rPr dirty="0" sz="10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Sometimes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you’ll have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union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where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all 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members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have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something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common. For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example,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899" y="2587625"/>
            <a:ext cx="20440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both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arrays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strings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6999" y="2609847"/>
            <a:ext cx="476250" cy="190500"/>
          </a:xfrm>
          <a:prstGeom prst="rect">
            <a:avLst/>
          </a:prstGeom>
          <a:solidFill>
            <a:srgbClr val="3A3A5C">
              <a:alpha val="7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75"/>
              </a:spcBef>
            </a:pPr>
            <a:r>
              <a:rPr dirty="0" sz="1050" spc="204">
                <a:solidFill>
                  <a:srgbClr val="FFFFFF"/>
                </a:solidFill>
                <a:latin typeface="Trebuchet MS"/>
                <a:cs typeface="Trebuchet MS"/>
              </a:rPr>
              <a:t>slice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6909" y="2587625"/>
            <a:ext cx="36175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method.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every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member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union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has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property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899" y="2816225"/>
            <a:ext cx="3736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common,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property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without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narrowing: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6774" y="5038721"/>
            <a:ext cx="1276350" cy="190500"/>
          </a:xfrm>
          <a:custGeom>
            <a:avLst/>
            <a:gdLst/>
            <a:ahLst/>
            <a:cxnLst/>
            <a:rect l="l" t="t" r="r" b="b"/>
            <a:pathLst>
              <a:path w="1276350" h="190500">
                <a:moveTo>
                  <a:pt x="1276349" y="190499"/>
                </a:moveTo>
                <a:lnTo>
                  <a:pt x="0" y="190499"/>
                </a:lnTo>
                <a:lnTo>
                  <a:pt x="0" y="0"/>
                </a:lnTo>
                <a:lnTo>
                  <a:pt x="1276349" y="0"/>
                </a:lnTo>
                <a:lnTo>
                  <a:pt x="1276349" y="190499"/>
                </a:lnTo>
                <a:close/>
              </a:path>
            </a:pathLst>
          </a:custGeom>
          <a:solidFill>
            <a:srgbClr val="3A3A5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8649" y="4772127"/>
            <a:ext cx="6534150" cy="12954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04800" marR="321945">
              <a:lnSpc>
                <a:spcPct val="144400"/>
              </a:lnSpc>
              <a:spcBef>
                <a:spcPts val="40"/>
              </a:spcBef>
            </a:pP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might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confusing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10" i="1">
                <a:solidFill>
                  <a:srgbClr val="FFFFFF"/>
                </a:solidFill>
                <a:latin typeface="Segoe UI"/>
                <a:cs typeface="Segoe UI"/>
              </a:rPr>
              <a:t>union </a:t>
            </a:r>
            <a:r>
              <a:rPr dirty="0" sz="950" spc="-1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types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appears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15" i="1">
                <a:solidFill>
                  <a:srgbClr val="FFFFFF"/>
                </a:solidFill>
                <a:latin typeface="Segoe UI"/>
                <a:cs typeface="Segoe UI"/>
              </a:rPr>
              <a:t>intersection</a:t>
            </a:r>
            <a:r>
              <a:rPr dirty="0" sz="950" spc="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those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types’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properties.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This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is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not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an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accident -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name </a:t>
            </a:r>
            <a:r>
              <a:rPr dirty="0" sz="950" spc="10" i="1">
                <a:solidFill>
                  <a:srgbClr val="FFFFFF"/>
                </a:solidFill>
                <a:latin typeface="Segoe UI"/>
                <a:cs typeface="Segoe UI"/>
              </a:rPr>
              <a:t>union</a:t>
            </a:r>
            <a:r>
              <a:rPr dirty="0" sz="95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comes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type theory.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The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10" i="1">
                <a:solidFill>
                  <a:srgbClr val="FFFFFF"/>
                </a:solidFill>
                <a:latin typeface="Segoe UI"/>
                <a:cs typeface="Segoe UI"/>
              </a:rPr>
              <a:t>union</a:t>
            </a:r>
            <a:r>
              <a:rPr dirty="0" sz="950" spc="4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35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dirty="0" sz="1050" spc="3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dirty="0" sz="1050" spc="3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9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r>
              <a:rPr dirty="0" sz="1050" spc="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composed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by </a:t>
            </a:r>
            <a:r>
              <a:rPr dirty="0" sz="950" spc="-2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taking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union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25" i="1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950" spc="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20" i="1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950" spc="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 i="1">
                <a:solidFill>
                  <a:srgbClr val="FFFFFF"/>
                </a:solidFill>
                <a:latin typeface="Segoe UI"/>
                <a:cs typeface="Segoe UI"/>
              </a:rPr>
              <a:t>values</a:t>
            </a:r>
            <a:r>
              <a:rPr dirty="0" sz="950" spc="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each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type.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Notice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given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two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sets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corresponding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facts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about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each </a:t>
            </a:r>
            <a:r>
              <a:rPr dirty="0" sz="950" spc="-24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set,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only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15" i="1">
                <a:solidFill>
                  <a:srgbClr val="FFFFFF"/>
                </a:solidFill>
                <a:latin typeface="Segoe UI"/>
                <a:cs typeface="Segoe UI"/>
              </a:rPr>
              <a:t>intersection</a:t>
            </a:r>
            <a:r>
              <a:rPr dirty="0" sz="950" spc="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those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facts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applies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10" i="1">
                <a:solidFill>
                  <a:srgbClr val="FFFFFF"/>
                </a:solidFill>
                <a:latin typeface="Segoe UI"/>
                <a:cs typeface="Segoe UI"/>
              </a:rPr>
              <a:t>union </a:t>
            </a:r>
            <a:r>
              <a:rPr dirty="0" sz="950" spc="-1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sets</a:t>
            </a:r>
            <a:r>
              <a:rPr dirty="0" sz="95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themselves.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example,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room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tall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people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wearing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hats,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another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room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Spanish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speakers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wearing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hats,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after combining</a:t>
            </a:r>
            <a:r>
              <a:rPr dirty="0" sz="95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those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rooms, the only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thing we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know about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20" i="1">
                <a:solidFill>
                  <a:srgbClr val="FFFFFF"/>
                </a:solidFill>
                <a:latin typeface="Segoe UI"/>
                <a:cs typeface="Segoe UI"/>
              </a:rPr>
              <a:t>every</a:t>
            </a:r>
            <a:r>
              <a:rPr dirty="0" sz="95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person 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is that they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must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be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 wearing</a:t>
            </a:r>
            <a:r>
              <a:rPr dirty="0" sz="950" spc="5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dirty="0" sz="950">
                <a:solidFill>
                  <a:srgbClr val="FFFFFF"/>
                </a:solidFill>
                <a:latin typeface="Segoe UI"/>
                <a:cs typeface="Segoe UI"/>
              </a:rPr>
              <a:t> hat.</a:t>
            </a:r>
            <a:endParaRPr sz="95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799" y="0"/>
            <a:ext cx="7162800" cy="10058400"/>
            <a:chOff x="304799" y="0"/>
            <a:chExt cx="7162800" cy="10058400"/>
          </a:xfrm>
        </p:grpSpPr>
        <p:sp>
          <p:nvSpPr>
            <p:cNvPr id="14" name="object 14"/>
            <p:cNvSpPr/>
            <p:nvPr/>
          </p:nvSpPr>
          <p:spPr>
            <a:xfrm>
              <a:off x="304799" y="10058400"/>
              <a:ext cx="7162800" cy="0"/>
            </a:xfrm>
            <a:custGeom>
              <a:avLst/>
              <a:gdLst/>
              <a:ahLst/>
              <a:cxnLst/>
              <a:rect l="l" t="t" r="r" b="b"/>
              <a:pathLst>
                <a:path w="7162800" h="0">
                  <a:moveTo>
                    <a:pt x="0" y="0"/>
                  </a:moveTo>
                  <a:lnTo>
                    <a:pt x="71627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0"/>
              <a:ext cx="6553199" cy="14203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94487"/>
              <a:ext cx="6553199" cy="22219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3264407"/>
              <a:ext cx="6553199" cy="10515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8284463"/>
              <a:ext cx="6553199" cy="177393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96899" y="6530975"/>
            <a:ext cx="6513195" cy="1504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2100" spc="-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Aliases</a:t>
            </a:r>
            <a:endParaRPr sz="2100">
              <a:latin typeface="Segoe UI"/>
              <a:cs typeface="Segoe UI"/>
            </a:endParaRPr>
          </a:p>
          <a:p>
            <a:pPr marL="12700" marR="5080">
              <a:lnSpc>
                <a:spcPct val="117200"/>
              </a:lnSpc>
              <a:spcBef>
                <a:spcPts val="1130"/>
              </a:spcBef>
            </a:pP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We’ve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been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using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object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union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writing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them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directly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annotations. This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convenient,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but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it’s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common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want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use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the same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once and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refer 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it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by a </a:t>
            </a:r>
            <a:r>
              <a:rPr dirty="0" sz="12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single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name.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25" i="1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20" i="1">
                <a:solidFill>
                  <a:srgbClr val="FFFFFF"/>
                </a:solidFill>
                <a:latin typeface="Segoe UI"/>
                <a:cs typeface="Segoe UI"/>
              </a:rPr>
              <a:t>alias</a:t>
            </a:r>
            <a:r>
              <a:rPr dirty="0" sz="1200" spc="-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 exactly that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- 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i="1">
                <a:solidFill>
                  <a:srgbClr val="FFFFFF"/>
                </a:solidFill>
                <a:latin typeface="Segoe UI"/>
                <a:cs typeface="Segoe UI"/>
              </a:rPr>
              <a:t>name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for any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20" i="1">
                <a:solidFill>
                  <a:srgbClr val="FFFFFF"/>
                </a:solidFill>
                <a:latin typeface="Segoe UI"/>
                <a:cs typeface="Segoe UI"/>
              </a:rPr>
              <a:t>type</a:t>
            </a:r>
            <a:r>
              <a:rPr dirty="0" sz="1200" spc="2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syntax for 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 alias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is: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899" y="1351280"/>
            <a:ext cx="623887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-40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actually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use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alias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 give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name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any type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all,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not just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object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type. For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example,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 type alias can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name a union type: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899" y="2823110"/>
            <a:ext cx="6523990" cy="87820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Note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that aliases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10" i="1">
                <a:solidFill>
                  <a:srgbClr val="FFFFFF"/>
                </a:solidFill>
                <a:latin typeface="Segoe UI"/>
                <a:cs typeface="Segoe UI"/>
              </a:rPr>
              <a:t>only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aliases -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cannot use type aliases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create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different/distinct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“versions” </a:t>
            </a:r>
            <a:r>
              <a:rPr dirty="0" sz="1200" spc="-15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same type. When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use the alias, </a:t>
            </a:r>
            <a:r>
              <a:rPr dirty="0" sz="1200" spc="-20">
                <a:solidFill>
                  <a:srgbClr val="FFFFFF"/>
                </a:solidFill>
                <a:latin typeface="Segoe UI"/>
                <a:cs typeface="Segoe UI"/>
              </a:rPr>
              <a:t>it’s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exactly as if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you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had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written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the aliased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14599"/>
              </a:lnSpc>
              <a:spcBef>
                <a:spcPts val="7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type.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In other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words,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this code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might </a:t>
            </a:r>
            <a:r>
              <a:rPr dirty="0" sz="1200" spc="25" i="1">
                <a:solidFill>
                  <a:srgbClr val="FFFFFF"/>
                </a:solidFill>
                <a:latin typeface="Segoe UI"/>
                <a:cs typeface="Segoe UI"/>
              </a:rPr>
              <a:t>look</a:t>
            </a:r>
            <a:r>
              <a:rPr dirty="0" sz="12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illegal,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but 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OK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according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to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TypeScript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because both </a:t>
            </a:r>
            <a:r>
              <a:rPr dirty="0" sz="1200" spc="-3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 aliases for the same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type: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0"/>
            <a:ext cx="6553200" cy="10058400"/>
            <a:chOff x="609599" y="0"/>
            <a:chExt cx="6553200" cy="10058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0"/>
              <a:ext cx="6553199" cy="1021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94487"/>
              <a:ext cx="6553199" cy="27919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2045207"/>
              <a:ext cx="6553199" cy="4511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3950207"/>
              <a:ext cx="6553199" cy="24505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7714488"/>
              <a:ext cx="6553199" cy="234391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96899" y="6750050"/>
            <a:ext cx="4271645" cy="714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Interfaces</a:t>
            </a:r>
            <a:endParaRPr sz="2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dirty="0" sz="12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10" i="1">
                <a:solidFill>
                  <a:srgbClr val="FFFFFF"/>
                </a:solidFill>
                <a:latin typeface="Segoe UI"/>
                <a:cs typeface="Segoe UI"/>
              </a:rPr>
              <a:t>interface</a:t>
            </a:r>
            <a:r>
              <a:rPr dirty="0" sz="1200" spc="-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 spc="5" i="1">
                <a:solidFill>
                  <a:srgbClr val="FFFFFF"/>
                </a:solidFill>
                <a:latin typeface="Segoe UI"/>
                <a:cs typeface="Segoe UI"/>
              </a:rPr>
              <a:t>declaration</a:t>
            </a:r>
            <a:r>
              <a:rPr dirty="0" sz="1200" spc="-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another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way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to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name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object</a:t>
            </a:r>
            <a:r>
              <a:rPr dirty="0" sz="12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type: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099F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2023-12-07T06:02:33Z</dcterms:created>
  <dcterms:modified xsi:type="dcterms:W3CDTF">2023-12-07T06:02:33Z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2023-12-07T00:00:00Z</vt:filetime>
  </property>
  <property fmtid="{D5CDD505-2E9C-101B-9397-08002B2CF9AE}" pid="3" name="Creator">
    <vt:lpwstr>Mozilla/5.0 (Windows NT 10.0; Win64; x64) AppleWebKit/537.36 (KHTML, like Gecko) Chrome/119.0.0.0 Safari/537.36</vt:lpwstr>
  </property>
  <property fmtid="{D5CDD505-2E9C-101B-9397-08002B2CF9AE}" pid="4" name="LastSaved">
    <vt:filetime>2023-12-07T00:00:00Z</vt:filetime>
  </property>
</Properties>
</file>