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6" r:id="rId11"/>
    <p:sldId id="264" r:id="rId12"/>
    <p:sldId id="267" r:id="rId13"/>
    <p:sldId id="270" r:id="rId14"/>
    <p:sldId id="279" r:id="rId15"/>
    <p:sldId id="268" r:id="rId16"/>
    <p:sldId id="280" r:id="rId17"/>
    <p:sldId id="271" r:id="rId18"/>
    <p:sldId id="283" r:id="rId19"/>
    <p:sldId id="282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660"/>
  </p:normalViewPr>
  <p:slideViewPr>
    <p:cSldViewPr snapToGrid="0">
      <p:cViewPr>
        <p:scale>
          <a:sx n="123" d="100"/>
          <a:sy n="123" d="100"/>
        </p:scale>
        <p:origin x="21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64EFF-3AA7-43B2-8787-62B2A58D0E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2551B-6A86-43A2-A862-1E2EC7B3C4BF}">
      <dgm:prSet phldrT="[Text]"/>
      <dgm:spPr/>
      <dgm:t>
        <a:bodyPr/>
        <a:lstStyle/>
        <a:p>
          <a:r>
            <a:rPr lang="en-US" dirty="0"/>
            <a:t>Identify columns with Null values</a:t>
          </a:r>
        </a:p>
      </dgm:t>
    </dgm:pt>
    <dgm:pt modelId="{7AEB515B-3713-480B-8E01-6EB2A57044BF}" type="parTrans" cxnId="{F1166A07-F496-4A89-9CC6-8FF454F9D843}">
      <dgm:prSet/>
      <dgm:spPr/>
      <dgm:t>
        <a:bodyPr/>
        <a:lstStyle/>
        <a:p>
          <a:endParaRPr lang="en-US"/>
        </a:p>
      </dgm:t>
    </dgm:pt>
    <dgm:pt modelId="{652DB756-DCE1-4383-A5AA-45539FDD05DC}" type="sibTrans" cxnId="{F1166A07-F496-4A89-9CC6-8FF454F9D843}">
      <dgm:prSet/>
      <dgm:spPr/>
      <dgm:t>
        <a:bodyPr/>
        <a:lstStyle/>
        <a:p>
          <a:endParaRPr lang="en-US"/>
        </a:p>
      </dgm:t>
    </dgm:pt>
    <dgm:pt modelId="{FC712F37-197A-4EDE-9C20-29FCE6971D0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Fill nulls via mean transformation</a:t>
          </a:r>
          <a:br>
            <a:rPr lang="en-US" dirty="0"/>
          </a:br>
          <a:r>
            <a:rPr lang="en-US" dirty="0"/>
            <a:t>1. Country level</a:t>
          </a:r>
          <a:br>
            <a:rPr lang="en-US" dirty="0"/>
          </a:br>
          <a:r>
            <a:rPr lang="en-US" dirty="0"/>
            <a:t>2. Status level</a:t>
          </a:r>
        </a:p>
      </dgm:t>
    </dgm:pt>
    <dgm:pt modelId="{0B9AC1D2-3E95-42F7-AB68-78092753F0F4}" type="parTrans" cxnId="{313A076A-6189-4588-832C-66836F056302}">
      <dgm:prSet/>
      <dgm:spPr/>
      <dgm:t>
        <a:bodyPr/>
        <a:lstStyle/>
        <a:p>
          <a:endParaRPr lang="en-US"/>
        </a:p>
      </dgm:t>
    </dgm:pt>
    <dgm:pt modelId="{48063E7C-8337-4236-ADA5-916B8163062D}" type="sibTrans" cxnId="{313A076A-6189-4588-832C-66836F056302}">
      <dgm:prSet/>
      <dgm:spPr/>
      <dgm:t>
        <a:bodyPr/>
        <a:lstStyle/>
        <a:p>
          <a:endParaRPr lang="en-US"/>
        </a:p>
      </dgm:t>
    </dgm:pt>
    <dgm:pt modelId="{13AB46D5-A361-4B9F-898C-81A89B91A4C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Interpolation to replace nulls </a:t>
          </a:r>
        </a:p>
      </dgm:t>
    </dgm:pt>
    <dgm:pt modelId="{C56174F1-75EA-41CA-8620-051F4EF1F807}" type="parTrans" cxnId="{D096ACE0-57CA-4637-A5C4-5A8E88D609CF}">
      <dgm:prSet/>
      <dgm:spPr/>
      <dgm:t>
        <a:bodyPr/>
        <a:lstStyle/>
        <a:p>
          <a:endParaRPr lang="en-US"/>
        </a:p>
      </dgm:t>
    </dgm:pt>
    <dgm:pt modelId="{4FC4F16C-B336-48CD-B5B2-A46FAE0C15F6}" type="sibTrans" cxnId="{D096ACE0-57CA-4637-A5C4-5A8E88D609CF}">
      <dgm:prSet/>
      <dgm:spPr/>
      <dgm:t>
        <a:bodyPr/>
        <a:lstStyle/>
        <a:p>
          <a:endParaRPr lang="en-US"/>
        </a:p>
      </dgm:t>
    </dgm:pt>
    <dgm:pt modelId="{950E3E45-5AA7-4D7C-931B-58E06E343456}">
      <dgm:prSet phldrT="[Text]"/>
      <dgm:spPr>
        <a:solidFill>
          <a:srgbClr val="F37211"/>
        </a:solidFill>
      </dgm:spPr>
      <dgm:t>
        <a:bodyPr/>
        <a:lstStyle/>
        <a:p>
          <a:r>
            <a:rPr lang="en-US" dirty="0"/>
            <a:t>Detect outliers and set to null</a:t>
          </a:r>
        </a:p>
      </dgm:t>
    </dgm:pt>
    <dgm:pt modelId="{979B9D7C-4E00-4E4D-9BB8-5E636233C118}" type="parTrans" cxnId="{8C4D649C-8110-4654-9F7F-64A84357D8D1}">
      <dgm:prSet/>
      <dgm:spPr/>
      <dgm:t>
        <a:bodyPr/>
        <a:lstStyle/>
        <a:p>
          <a:endParaRPr lang="en-US"/>
        </a:p>
      </dgm:t>
    </dgm:pt>
    <dgm:pt modelId="{D7D64DF0-5DCD-4EF6-B0A4-2802F0053714}" type="sibTrans" cxnId="{8C4D649C-8110-4654-9F7F-64A84357D8D1}">
      <dgm:prSet/>
      <dgm:spPr/>
      <dgm:t>
        <a:bodyPr/>
        <a:lstStyle/>
        <a:p>
          <a:endParaRPr lang="en-US"/>
        </a:p>
      </dgm:t>
    </dgm:pt>
    <dgm:pt modelId="{A4E3EC6A-20B6-4AE7-B125-01D08E7D3B05}" type="pres">
      <dgm:prSet presAssocID="{F3264EFF-3AA7-43B2-8787-62B2A58D0ECA}" presName="Name0" presStyleCnt="0">
        <dgm:presLayoutVars>
          <dgm:dir/>
          <dgm:resizeHandles val="exact"/>
        </dgm:presLayoutVars>
      </dgm:prSet>
      <dgm:spPr/>
    </dgm:pt>
    <dgm:pt modelId="{D5156058-8A46-4F52-8F78-9E128F954A1B}" type="pres">
      <dgm:prSet presAssocID="{8D82551B-6A86-43A2-A862-1E2EC7B3C4BF}" presName="node" presStyleLbl="node1" presStyleIdx="0" presStyleCnt="4">
        <dgm:presLayoutVars>
          <dgm:bulletEnabled val="1"/>
        </dgm:presLayoutVars>
      </dgm:prSet>
      <dgm:spPr/>
    </dgm:pt>
    <dgm:pt modelId="{50AE4FF8-6B2A-4DF0-B193-7F864753099D}" type="pres">
      <dgm:prSet presAssocID="{652DB756-DCE1-4383-A5AA-45539FDD05DC}" presName="sibTrans" presStyleLbl="sibTrans2D1" presStyleIdx="0" presStyleCnt="3"/>
      <dgm:spPr/>
    </dgm:pt>
    <dgm:pt modelId="{1A14B225-C3C6-44E6-9D2C-7F5F5793E9B3}" type="pres">
      <dgm:prSet presAssocID="{652DB756-DCE1-4383-A5AA-45539FDD05DC}" presName="connectorText" presStyleLbl="sibTrans2D1" presStyleIdx="0" presStyleCnt="3"/>
      <dgm:spPr/>
    </dgm:pt>
    <dgm:pt modelId="{6B4B408D-2C42-4411-B12B-7BD178529CF7}" type="pres">
      <dgm:prSet presAssocID="{FC712F37-197A-4EDE-9C20-29FCE6971D0B}" presName="node" presStyleLbl="node1" presStyleIdx="1" presStyleCnt="4">
        <dgm:presLayoutVars>
          <dgm:bulletEnabled val="1"/>
        </dgm:presLayoutVars>
      </dgm:prSet>
      <dgm:spPr/>
    </dgm:pt>
    <dgm:pt modelId="{187485A4-5F40-4575-9E2F-2F77BE9E1A20}" type="pres">
      <dgm:prSet presAssocID="{48063E7C-8337-4236-ADA5-916B8163062D}" presName="sibTrans" presStyleLbl="sibTrans2D1" presStyleIdx="1" presStyleCnt="3"/>
      <dgm:spPr/>
    </dgm:pt>
    <dgm:pt modelId="{2D8B0E79-63C0-4858-9593-F8989364F57A}" type="pres">
      <dgm:prSet presAssocID="{48063E7C-8337-4236-ADA5-916B8163062D}" presName="connectorText" presStyleLbl="sibTrans2D1" presStyleIdx="1" presStyleCnt="3"/>
      <dgm:spPr/>
    </dgm:pt>
    <dgm:pt modelId="{417E465C-8D72-47D8-A026-C64FC6A618F7}" type="pres">
      <dgm:prSet presAssocID="{950E3E45-5AA7-4D7C-931B-58E06E343456}" presName="node" presStyleLbl="node1" presStyleIdx="2" presStyleCnt="4">
        <dgm:presLayoutVars>
          <dgm:bulletEnabled val="1"/>
        </dgm:presLayoutVars>
      </dgm:prSet>
      <dgm:spPr/>
    </dgm:pt>
    <dgm:pt modelId="{32E86BD8-7020-44FD-B8A6-C0230D3BD460}" type="pres">
      <dgm:prSet presAssocID="{D7D64DF0-5DCD-4EF6-B0A4-2802F0053714}" presName="sibTrans" presStyleLbl="sibTrans2D1" presStyleIdx="2" presStyleCnt="3"/>
      <dgm:spPr/>
    </dgm:pt>
    <dgm:pt modelId="{21A9AA57-B26E-4285-BA19-A1FB73F20380}" type="pres">
      <dgm:prSet presAssocID="{D7D64DF0-5DCD-4EF6-B0A4-2802F0053714}" presName="connectorText" presStyleLbl="sibTrans2D1" presStyleIdx="2" presStyleCnt="3"/>
      <dgm:spPr/>
    </dgm:pt>
    <dgm:pt modelId="{0E30DFF0-FD4C-4CCA-9A3D-36B1DA35E90A}" type="pres">
      <dgm:prSet presAssocID="{13AB46D5-A361-4B9F-898C-81A89B91A4C3}" presName="node" presStyleLbl="node1" presStyleIdx="3" presStyleCnt="4">
        <dgm:presLayoutVars>
          <dgm:bulletEnabled val="1"/>
        </dgm:presLayoutVars>
      </dgm:prSet>
      <dgm:spPr/>
    </dgm:pt>
  </dgm:ptLst>
  <dgm:cxnLst>
    <dgm:cxn modelId="{41AB6F05-5122-429E-909B-5942A25EE874}" type="presOf" srcId="{D7D64DF0-5DCD-4EF6-B0A4-2802F0053714}" destId="{32E86BD8-7020-44FD-B8A6-C0230D3BD460}" srcOrd="0" destOrd="0" presId="urn:microsoft.com/office/officeart/2005/8/layout/process1"/>
    <dgm:cxn modelId="{F1166A07-F496-4A89-9CC6-8FF454F9D843}" srcId="{F3264EFF-3AA7-43B2-8787-62B2A58D0ECA}" destId="{8D82551B-6A86-43A2-A862-1E2EC7B3C4BF}" srcOrd="0" destOrd="0" parTransId="{7AEB515B-3713-480B-8E01-6EB2A57044BF}" sibTransId="{652DB756-DCE1-4383-A5AA-45539FDD05DC}"/>
    <dgm:cxn modelId="{1E7D7D1C-9EA4-43F0-80FF-6E43DA9AD9BB}" type="presOf" srcId="{950E3E45-5AA7-4D7C-931B-58E06E343456}" destId="{417E465C-8D72-47D8-A026-C64FC6A618F7}" srcOrd="0" destOrd="0" presId="urn:microsoft.com/office/officeart/2005/8/layout/process1"/>
    <dgm:cxn modelId="{14F7962B-1C76-4BDB-8C8B-1F0A7D555BD3}" type="presOf" srcId="{652DB756-DCE1-4383-A5AA-45539FDD05DC}" destId="{50AE4FF8-6B2A-4DF0-B193-7F864753099D}" srcOrd="0" destOrd="0" presId="urn:microsoft.com/office/officeart/2005/8/layout/process1"/>
    <dgm:cxn modelId="{313A076A-6189-4588-832C-66836F056302}" srcId="{F3264EFF-3AA7-43B2-8787-62B2A58D0ECA}" destId="{FC712F37-197A-4EDE-9C20-29FCE6971D0B}" srcOrd="1" destOrd="0" parTransId="{0B9AC1D2-3E95-42F7-AB68-78092753F0F4}" sibTransId="{48063E7C-8337-4236-ADA5-916B8163062D}"/>
    <dgm:cxn modelId="{F7EA536C-58C2-4893-91DF-4203D4C45577}" type="presOf" srcId="{652DB756-DCE1-4383-A5AA-45539FDD05DC}" destId="{1A14B225-C3C6-44E6-9D2C-7F5F5793E9B3}" srcOrd="1" destOrd="0" presId="urn:microsoft.com/office/officeart/2005/8/layout/process1"/>
    <dgm:cxn modelId="{BBAF9884-E2C7-4078-BDB6-53AF60E04F40}" type="presOf" srcId="{F3264EFF-3AA7-43B2-8787-62B2A58D0ECA}" destId="{A4E3EC6A-20B6-4AE7-B125-01D08E7D3B05}" srcOrd="0" destOrd="0" presId="urn:microsoft.com/office/officeart/2005/8/layout/process1"/>
    <dgm:cxn modelId="{E117238E-05CA-4D20-BD77-B53BEFC86DEE}" type="presOf" srcId="{48063E7C-8337-4236-ADA5-916B8163062D}" destId="{187485A4-5F40-4575-9E2F-2F77BE9E1A20}" srcOrd="0" destOrd="0" presId="urn:microsoft.com/office/officeart/2005/8/layout/process1"/>
    <dgm:cxn modelId="{8C4D649C-8110-4654-9F7F-64A84357D8D1}" srcId="{F3264EFF-3AA7-43B2-8787-62B2A58D0ECA}" destId="{950E3E45-5AA7-4D7C-931B-58E06E343456}" srcOrd="2" destOrd="0" parTransId="{979B9D7C-4E00-4E4D-9BB8-5E636233C118}" sibTransId="{D7D64DF0-5DCD-4EF6-B0A4-2802F0053714}"/>
    <dgm:cxn modelId="{6C8A259E-2743-4D70-93E5-E9E556C0555D}" type="presOf" srcId="{D7D64DF0-5DCD-4EF6-B0A4-2802F0053714}" destId="{21A9AA57-B26E-4285-BA19-A1FB73F20380}" srcOrd="1" destOrd="0" presId="urn:microsoft.com/office/officeart/2005/8/layout/process1"/>
    <dgm:cxn modelId="{26AA94B3-C3C3-4EC5-BA82-521F5A669816}" type="presOf" srcId="{48063E7C-8337-4236-ADA5-916B8163062D}" destId="{2D8B0E79-63C0-4858-9593-F8989364F57A}" srcOrd="1" destOrd="0" presId="urn:microsoft.com/office/officeart/2005/8/layout/process1"/>
    <dgm:cxn modelId="{15BDB3B4-35EE-484D-AF39-37D110BECAD5}" type="presOf" srcId="{13AB46D5-A361-4B9F-898C-81A89B91A4C3}" destId="{0E30DFF0-FD4C-4CCA-9A3D-36B1DA35E90A}" srcOrd="0" destOrd="0" presId="urn:microsoft.com/office/officeart/2005/8/layout/process1"/>
    <dgm:cxn modelId="{89B091B9-03BB-46E6-9CA6-C204718AD4AD}" type="presOf" srcId="{FC712F37-197A-4EDE-9C20-29FCE6971D0B}" destId="{6B4B408D-2C42-4411-B12B-7BD178529CF7}" srcOrd="0" destOrd="0" presId="urn:microsoft.com/office/officeart/2005/8/layout/process1"/>
    <dgm:cxn modelId="{D096ACE0-57CA-4637-A5C4-5A8E88D609CF}" srcId="{F3264EFF-3AA7-43B2-8787-62B2A58D0ECA}" destId="{13AB46D5-A361-4B9F-898C-81A89B91A4C3}" srcOrd="3" destOrd="0" parTransId="{C56174F1-75EA-41CA-8620-051F4EF1F807}" sibTransId="{4FC4F16C-B336-48CD-B5B2-A46FAE0C15F6}"/>
    <dgm:cxn modelId="{EFDFE3EE-9C89-4A1B-BCEC-18F5CA1BC132}" type="presOf" srcId="{8D82551B-6A86-43A2-A862-1E2EC7B3C4BF}" destId="{D5156058-8A46-4F52-8F78-9E128F954A1B}" srcOrd="0" destOrd="0" presId="urn:microsoft.com/office/officeart/2005/8/layout/process1"/>
    <dgm:cxn modelId="{6518AF87-27E8-4880-8378-CB59E07E3E37}" type="presParOf" srcId="{A4E3EC6A-20B6-4AE7-B125-01D08E7D3B05}" destId="{D5156058-8A46-4F52-8F78-9E128F954A1B}" srcOrd="0" destOrd="0" presId="urn:microsoft.com/office/officeart/2005/8/layout/process1"/>
    <dgm:cxn modelId="{930F26B6-DC28-4497-99C8-D89C2AB47002}" type="presParOf" srcId="{A4E3EC6A-20B6-4AE7-B125-01D08E7D3B05}" destId="{50AE4FF8-6B2A-4DF0-B193-7F864753099D}" srcOrd="1" destOrd="0" presId="urn:microsoft.com/office/officeart/2005/8/layout/process1"/>
    <dgm:cxn modelId="{B2015371-360E-4575-A51C-F56FB993FAEB}" type="presParOf" srcId="{50AE4FF8-6B2A-4DF0-B193-7F864753099D}" destId="{1A14B225-C3C6-44E6-9D2C-7F5F5793E9B3}" srcOrd="0" destOrd="0" presId="urn:microsoft.com/office/officeart/2005/8/layout/process1"/>
    <dgm:cxn modelId="{46FDE2DE-44DD-4AA9-8BFB-F1011F341E49}" type="presParOf" srcId="{A4E3EC6A-20B6-4AE7-B125-01D08E7D3B05}" destId="{6B4B408D-2C42-4411-B12B-7BD178529CF7}" srcOrd="2" destOrd="0" presId="urn:microsoft.com/office/officeart/2005/8/layout/process1"/>
    <dgm:cxn modelId="{6571A6C7-04D3-49FF-B5E3-A84E8051D0F0}" type="presParOf" srcId="{A4E3EC6A-20B6-4AE7-B125-01D08E7D3B05}" destId="{187485A4-5F40-4575-9E2F-2F77BE9E1A20}" srcOrd="3" destOrd="0" presId="urn:microsoft.com/office/officeart/2005/8/layout/process1"/>
    <dgm:cxn modelId="{6DBC47B1-6630-4800-BDBD-0DA7F50406A7}" type="presParOf" srcId="{187485A4-5F40-4575-9E2F-2F77BE9E1A20}" destId="{2D8B0E79-63C0-4858-9593-F8989364F57A}" srcOrd="0" destOrd="0" presId="urn:microsoft.com/office/officeart/2005/8/layout/process1"/>
    <dgm:cxn modelId="{012AD8F8-F602-4613-A2E7-1D9D0612ACCD}" type="presParOf" srcId="{A4E3EC6A-20B6-4AE7-B125-01D08E7D3B05}" destId="{417E465C-8D72-47D8-A026-C64FC6A618F7}" srcOrd="4" destOrd="0" presId="urn:microsoft.com/office/officeart/2005/8/layout/process1"/>
    <dgm:cxn modelId="{D4B29AAD-0566-4BD7-B6E6-E5685895C341}" type="presParOf" srcId="{A4E3EC6A-20B6-4AE7-B125-01D08E7D3B05}" destId="{32E86BD8-7020-44FD-B8A6-C0230D3BD460}" srcOrd="5" destOrd="0" presId="urn:microsoft.com/office/officeart/2005/8/layout/process1"/>
    <dgm:cxn modelId="{C1CA019C-D98C-44ED-9F5B-777F49F03697}" type="presParOf" srcId="{32E86BD8-7020-44FD-B8A6-C0230D3BD460}" destId="{21A9AA57-B26E-4285-BA19-A1FB73F20380}" srcOrd="0" destOrd="0" presId="urn:microsoft.com/office/officeart/2005/8/layout/process1"/>
    <dgm:cxn modelId="{BD196F72-3521-45F4-A8A1-D5DD56ACCC00}" type="presParOf" srcId="{A4E3EC6A-20B6-4AE7-B125-01D08E7D3B05}" destId="{0E30DFF0-FD4C-4CCA-9A3D-36B1DA35E90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56058-8A46-4F52-8F78-9E128F954A1B}">
      <dsp:nvSpPr>
        <dsp:cNvPr id="0" name=""/>
        <dsp:cNvSpPr/>
      </dsp:nvSpPr>
      <dsp:spPr>
        <a:xfrm>
          <a:off x="4420" y="1404402"/>
          <a:ext cx="1932607" cy="121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columns with Null values</a:t>
          </a:r>
        </a:p>
      </dsp:txBody>
      <dsp:txXfrm>
        <a:off x="39974" y="1439956"/>
        <a:ext cx="1861499" cy="1142811"/>
      </dsp:txXfrm>
    </dsp:sp>
    <dsp:sp modelId="{50AE4FF8-6B2A-4DF0-B193-7F864753099D}">
      <dsp:nvSpPr>
        <dsp:cNvPr id="0" name=""/>
        <dsp:cNvSpPr/>
      </dsp:nvSpPr>
      <dsp:spPr>
        <a:xfrm>
          <a:off x="2130288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30288" y="1867576"/>
        <a:ext cx="286798" cy="287572"/>
      </dsp:txXfrm>
    </dsp:sp>
    <dsp:sp modelId="{6B4B408D-2C42-4411-B12B-7BD178529CF7}">
      <dsp:nvSpPr>
        <dsp:cNvPr id="0" name=""/>
        <dsp:cNvSpPr/>
      </dsp:nvSpPr>
      <dsp:spPr>
        <a:xfrm>
          <a:off x="2710070" y="1404402"/>
          <a:ext cx="1932607" cy="1213919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Fill nulls via mean transformation</a:t>
          </a:r>
          <a:br>
            <a:rPr lang="en-US" sz="1800" kern="1200" dirty="0"/>
          </a:br>
          <a:r>
            <a:rPr lang="en-US" sz="1800" kern="1200" dirty="0"/>
            <a:t>1. Country level</a:t>
          </a:r>
          <a:br>
            <a:rPr lang="en-US" sz="1800" kern="1200" dirty="0"/>
          </a:br>
          <a:r>
            <a:rPr lang="en-US" sz="1800" kern="1200" dirty="0"/>
            <a:t>2. Status level</a:t>
          </a:r>
        </a:p>
      </dsp:txBody>
      <dsp:txXfrm>
        <a:off x="2745624" y="1439956"/>
        <a:ext cx="1861499" cy="1142811"/>
      </dsp:txXfrm>
    </dsp:sp>
    <dsp:sp modelId="{187485A4-5F40-4575-9E2F-2F77BE9E1A20}">
      <dsp:nvSpPr>
        <dsp:cNvPr id="0" name=""/>
        <dsp:cNvSpPr/>
      </dsp:nvSpPr>
      <dsp:spPr>
        <a:xfrm>
          <a:off x="483593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35939" y="1867576"/>
        <a:ext cx="286798" cy="287572"/>
      </dsp:txXfrm>
    </dsp:sp>
    <dsp:sp modelId="{417E465C-8D72-47D8-A026-C64FC6A618F7}">
      <dsp:nvSpPr>
        <dsp:cNvPr id="0" name=""/>
        <dsp:cNvSpPr/>
      </dsp:nvSpPr>
      <dsp:spPr>
        <a:xfrm>
          <a:off x="5415721" y="1404402"/>
          <a:ext cx="1932607" cy="1213919"/>
        </a:xfrm>
        <a:prstGeom prst="roundRect">
          <a:avLst>
            <a:gd name="adj" fmla="val 10000"/>
          </a:avLst>
        </a:prstGeom>
        <a:solidFill>
          <a:srgbClr val="F3721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outliers and set to null</a:t>
          </a:r>
        </a:p>
      </dsp:txBody>
      <dsp:txXfrm>
        <a:off x="5451275" y="1439956"/>
        <a:ext cx="1861499" cy="1142811"/>
      </dsp:txXfrm>
    </dsp:sp>
    <dsp:sp modelId="{32E86BD8-7020-44FD-B8A6-C0230D3BD460}">
      <dsp:nvSpPr>
        <dsp:cNvPr id="0" name=""/>
        <dsp:cNvSpPr/>
      </dsp:nvSpPr>
      <dsp:spPr>
        <a:xfrm>
          <a:off x="7541589" y="1771719"/>
          <a:ext cx="409712" cy="479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41589" y="1867576"/>
        <a:ext cx="286798" cy="287572"/>
      </dsp:txXfrm>
    </dsp:sp>
    <dsp:sp modelId="{0E30DFF0-FD4C-4CCA-9A3D-36B1DA35E90A}">
      <dsp:nvSpPr>
        <dsp:cNvPr id="0" name=""/>
        <dsp:cNvSpPr/>
      </dsp:nvSpPr>
      <dsp:spPr>
        <a:xfrm>
          <a:off x="8121372" y="1404402"/>
          <a:ext cx="1932607" cy="1213919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Interpolation to replace nulls </a:t>
          </a:r>
        </a:p>
      </dsp:txBody>
      <dsp:txXfrm>
        <a:off x="8156926" y="1439956"/>
        <a:ext cx="1861499" cy="1142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5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4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82749E-CCD4-49A1-95C5-580239927CE8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7A68D0-63EB-4309-8512-AFA6B18D61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1.xml"/><Relationship Id="rId7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5891A-1A91-4403-BFD1-C6D7C45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Project: Life Expectancy (WHO)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B3495-2B1B-4C79-AC84-AB2A758F18AD}"/>
              </a:ext>
            </a:extLst>
          </p:cNvPr>
          <p:cNvSpPr txBox="1"/>
          <p:nvPr/>
        </p:nvSpPr>
        <p:spPr>
          <a:xfrm>
            <a:off x="2708365" y="2474893"/>
            <a:ext cx="683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Statistical Analysis on factors influencing Life Expectancy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0A7CF-0494-4BEE-B6BD-C21E0A373DFF}"/>
              </a:ext>
            </a:extLst>
          </p:cNvPr>
          <p:cNvSpPr txBox="1"/>
          <p:nvPr/>
        </p:nvSpPr>
        <p:spPr>
          <a:xfrm>
            <a:off x="9241971" y="4648199"/>
            <a:ext cx="27867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Agraj Agarwal</a:t>
            </a:r>
          </a:p>
          <a:p>
            <a:r>
              <a:rPr lang="en-US" sz="1600" dirty="0"/>
              <a:t>Jeffery Samuel Chittaranjan</a:t>
            </a:r>
          </a:p>
          <a:p>
            <a:r>
              <a:rPr lang="en-US" sz="1600" dirty="0"/>
              <a:t>Mankaran Singh Bahri</a:t>
            </a:r>
          </a:p>
          <a:p>
            <a:r>
              <a:rPr lang="en-US" sz="1600" dirty="0"/>
              <a:t>Tanaya Chittaldurg</a:t>
            </a:r>
          </a:p>
          <a:p>
            <a:r>
              <a:rPr lang="en-US" sz="1600" dirty="0"/>
              <a:t>Vikas Das</a:t>
            </a:r>
          </a:p>
        </p:txBody>
      </p:sp>
    </p:spTree>
    <p:extLst>
      <p:ext uri="{BB962C8B-B14F-4D97-AF65-F5344CB8AC3E}">
        <p14:creationId xmlns:p14="http://schemas.microsoft.com/office/powerpoint/2010/main" val="82250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5A05-0A3E-4DDD-B242-9F26F60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Percentage change in Life Expectancy from 2000-2015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14397-298A-4E8E-A8FD-7FD1C4842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" t="2532" b="-1"/>
          <a:stretch/>
        </p:blipFill>
        <p:spPr>
          <a:xfrm>
            <a:off x="3770142" y="1955407"/>
            <a:ext cx="8251067" cy="4279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3F624-9993-4FAA-82F4-CAED56509550}"/>
              </a:ext>
            </a:extLst>
          </p:cNvPr>
          <p:cNvSpPr txBox="1"/>
          <p:nvPr/>
        </p:nvSpPr>
        <p:spPr>
          <a:xfrm>
            <a:off x="1223889" y="2377438"/>
            <a:ext cx="254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African countries have shown the highest improvement through the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Developed countries such as USA, Canada, etc. have improved marginally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Life expectancies of Yemen, Syria &amp; Libya have reduced</a:t>
            </a:r>
          </a:p>
        </p:txBody>
      </p:sp>
    </p:spTree>
    <p:extLst>
      <p:ext uri="{BB962C8B-B14F-4D97-AF65-F5344CB8AC3E}">
        <p14:creationId xmlns:p14="http://schemas.microsoft.com/office/powerpoint/2010/main" val="2570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85AC-AB60-4AD0-A64E-8D20F05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Alcohol Consumption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82D-7B4B-42E5-8754-899683416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2" y="1859508"/>
            <a:ext cx="5626498" cy="4433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449EA-459A-4D3F-B09C-A9484622E9C7}"/>
              </a:ext>
            </a:extLst>
          </p:cNvPr>
          <p:cNvSpPr txBox="1"/>
          <p:nvPr/>
        </p:nvSpPr>
        <p:spPr>
          <a:xfrm>
            <a:off x="1037476" y="1952481"/>
            <a:ext cx="4100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European countries have the highest alcohol consumption (per capita in liters) and among the highest life expectancies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the countries with life expectancy over 80 years, only Israel and Singapore have considerably lower alcohol consumption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Islamic nations such as Kuwait, Saudi Arabia and Qatar have a high life expectancy (over 73 years) but very low alcohol consumption</a:t>
            </a:r>
          </a:p>
        </p:txBody>
      </p:sp>
    </p:spTree>
    <p:extLst>
      <p:ext uri="{BB962C8B-B14F-4D97-AF65-F5344CB8AC3E}">
        <p14:creationId xmlns:p14="http://schemas.microsoft.com/office/powerpoint/2010/main" val="141659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85AC-AB60-4AD0-A64E-8D20F05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GDP per capita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EBE3A-5A46-4EE3-9214-6382719F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" t="1581" r="1"/>
          <a:stretch/>
        </p:blipFill>
        <p:spPr>
          <a:xfrm>
            <a:off x="4545496" y="1823705"/>
            <a:ext cx="7597950" cy="4363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41EE0-D548-4F47-8194-23688A014C5A}"/>
              </a:ext>
            </a:extLst>
          </p:cNvPr>
          <p:cNvSpPr txBox="1"/>
          <p:nvPr/>
        </p:nvSpPr>
        <p:spPr>
          <a:xfrm>
            <a:off x="1030420" y="1883623"/>
            <a:ext cx="338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European countries have the highest GDP per capita and life expectancies (Only Russia, Belarus and Bulgaria have life expectancy less than 75)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African countries have the least GDP per capita and life expectancies (Only Egypt, Tunisia, Algeria and Morocco have life expectancy over 75)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the Asian countries, Singapore and South Korea have the highest GDP per capita and life expectancies</a:t>
            </a:r>
          </a:p>
        </p:txBody>
      </p:sp>
    </p:spTree>
    <p:extLst>
      <p:ext uri="{BB962C8B-B14F-4D97-AF65-F5344CB8AC3E}">
        <p14:creationId xmlns:p14="http://schemas.microsoft.com/office/powerpoint/2010/main" val="150987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57ECA62-86F5-49F8-A132-5D24AEE0A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9" y="5258467"/>
            <a:ext cx="10058400" cy="10011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85AC-AB60-4AD0-A64E-8D20F05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Schooling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E48D-6304-43FD-8950-FAF89CF08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2"/>
          <a:stretch/>
        </p:blipFill>
        <p:spPr>
          <a:xfrm>
            <a:off x="3436681" y="1906176"/>
            <a:ext cx="7718999" cy="3674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96DBB-6043-2E44-94CA-CCC8845A108E}"/>
              </a:ext>
            </a:extLst>
          </p:cNvPr>
          <p:cNvSpPr txBox="1"/>
          <p:nvPr/>
        </p:nvSpPr>
        <p:spPr>
          <a:xfrm>
            <a:off x="914395" y="1989639"/>
            <a:ext cx="254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expectancy increases as schooling levels increase through the years for Developed and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30904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65C8-1DB7-47CF-8329-B33B3944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Health Expenditure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71F1C-3F88-4FF1-833D-388F8195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02" y="1849903"/>
            <a:ext cx="7842497" cy="443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549DC-4F57-434B-A761-C1AB53B02CE7}"/>
              </a:ext>
            </a:extLst>
          </p:cNvPr>
          <p:cNvSpPr txBox="1"/>
          <p:nvPr/>
        </p:nvSpPr>
        <p:spPr>
          <a:xfrm>
            <a:off x="619602" y="1812992"/>
            <a:ext cx="3389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Life expectancy increases  for Europe and Asia  as the Health Expenditure increase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other continents, we do not see any significant linear correlation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Among countries with over 80 years life expectancy, Singapore has the least health expenditure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2250E-6174-49F7-B462-1F60F103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05" y="1910248"/>
            <a:ext cx="5902036" cy="4100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85AC-AB60-4AD0-A64E-8D20F05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Immunization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FB8C-159F-4050-AE1E-887BA603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9" y="1912989"/>
            <a:ext cx="5902036" cy="40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E263-8191-4E5A-9AB8-B810205C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Mortality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9B73D-B3D8-4E9B-9BC0-8554B135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13" y="1803689"/>
            <a:ext cx="7117773" cy="4442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3FDCB-DF8A-45B9-8EFA-7637E5982DDC}"/>
              </a:ext>
            </a:extLst>
          </p:cNvPr>
          <p:cNvSpPr txBox="1"/>
          <p:nvPr/>
        </p:nvSpPr>
        <p:spPr>
          <a:xfrm>
            <a:off x="734802" y="1823379"/>
            <a:ext cx="4100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Life Expectancy is negatively correlated with Adult mortality and HIV/AIDS (deaths per 1000 births)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African countries have the highest Adult mortality and HIV/AIDS related deaths and the lowest life expectancies (Tunisia, Morocco and Algeria are outliers)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European countries on the other hand have the least Adult mortality and HIV/AIDS related deaths but high life expectancies (Ukraine and Russia are outliers)</a:t>
            </a:r>
          </a:p>
        </p:txBody>
      </p:sp>
    </p:spTree>
    <p:extLst>
      <p:ext uri="{BB962C8B-B14F-4D97-AF65-F5344CB8AC3E}">
        <p14:creationId xmlns:p14="http://schemas.microsoft.com/office/powerpoint/2010/main" val="253842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D26-D223-4212-ADCC-5DC91F6C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Choropleth maps and Scatter Plots using plotly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9776-3FD6-446A-9658-99DDAA31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72" y="2703780"/>
            <a:ext cx="6267831" cy="2073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20132-98F2-4CA1-921A-87C87B8A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6" y="1931324"/>
            <a:ext cx="5524500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32B6-6632-4B3B-BC31-D740B1A1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Plot- Significant factors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5C4E0-9D19-D148-8475-FFB2FB5BD017}"/>
              </a:ext>
            </a:extLst>
          </p:cNvPr>
          <p:cNvSpPr txBox="1"/>
          <p:nvPr/>
        </p:nvSpPr>
        <p:spPr>
          <a:xfrm>
            <a:off x="1083913" y="1796211"/>
            <a:ext cx="38651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Life Expectancy for most of the Developed and Developing countries is greater than the mean Life Expectancy. 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For majority Developing countries, the alcohol consumption is less that the mean. These are mainly Islamic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Mean value of Total Expenditure and Level of Schooling for Developed countries is greater than the mean value of Developing countries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E973D-FF70-0F46-9D5A-EB52C03D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45" y="1775692"/>
            <a:ext cx="6150617" cy="3043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0417A4-42EA-8648-B37F-8FBC2D9D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35" y="4784267"/>
            <a:ext cx="6396376" cy="154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3C2C24-4BDB-C844-8AA0-D205AD275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9" y="4559088"/>
            <a:ext cx="4656747" cy="15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DA9B-1BE7-45C1-A0E3-CC9884AE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15" y="639098"/>
            <a:ext cx="3362856" cy="3637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3A03D-61B5-47EE-8B40-AD76958A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398"/>
          <a:stretch/>
        </p:blipFill>
        <p:spPr>
          <a:xfrm>
            <a:off x="228601" y="193268"/>
            <a:ext cx="6431972" cy="574511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41FC1-4BAC-7347-B33E-31D6429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70" y="659354"/>
            <a:ext cx="5240043" cy="15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Description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120ED4-7CDE-4710-B491-EBC8EA79DC46}"/>
              </a:ext>
            </a:extLst>
          </p:cNvPr>
          <p:cNvSpPr txBox="1">
            <a:spLocks/>
          </p:cNvSpPr>
          <p:nvPr/>
        </p:nvSpPr>
        <p:spPr>
          <a:xfrm>
            <a:off x="1097280" y="201990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Analyze the trends in life expectancy globally, using the data collected for over 190 countries over a period of 16 years (from WHO)</a:t>
            </a:r>
          </a:p>
          <a:p>
            <a:pPr marL="0" indent="0" algn="just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Key variables over which the data was collected are Alcohol Consumption, Level of Schooling, Health Expenditure, GDP, Immunization against certain diseases, etc.</a:t>
            </a:r>
          </a:p>
          <a:p>
            <a:pPr marL="0" indent="0" algn="just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Although a lot of similar studies  have been undertaken in the past, the effects of immunization and a country’s expenditure on health were not taken into account</a:t>
            </a:r>
          </a:p>
          <a:p>
            <a:pPr marL="0" indent="0" algn="just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This study will help in suggesting a country which area should be given importance in order to effectively improve the life expectancy of its population</a:t>
            </a:r>
          </a:p>
        </p:txBody>
      </p:sp>
    </p:spTree>
    <p:extLst>
      <p:ext uri="{BB962C8B-B14F-4D97-AF65-F5344CB8AC3E}">
        <p14:creationId xmlns:p14="http://schemas.microsoft.com/office/powerpoint/2010/main" val="128705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5891A-1A91-4403-BFD1-C6D7C45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Handling Categorical Data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1AB42-2175-457C-A1DD-4B407551AD16}"/>
              </a:ext>
            </a:extLst>
          </p:cNvPr>
          <p:cNvGrpSpPr/>
          <p:nvPr/>
        </p:nvGrpSpPr>
        <p:grpSpPr>
          <a:xfrm>
            <a:off x="1028700" y="3676650"/>
            <a:ext cx="10262153" cy="2025928"/>
            <a:chOff x="1097280" y="3286537"/>
            <a:chExt cx="10193573" cy="18155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49CD2A-D999-4F70-8810-949608C9136A}"/>
                </a:ext>
              </a:extLst>
            </p:cNvPr>
            <p:cNvGrpSpPr/>
            <p:nvPr/>
          </p:nvGrpSpPr>
          <p:grpSpPr>
            <a:xfrm>
              <a:off x="1097280" y="3286537"/>
              <a:ext cx="10193573" cy="1815550"/>
              <a:chOff x="1097280" y="3286537"/>
              <a:chExt cx="10193573" cy="181555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1ECD236-D283-4937-97BE-6EEF5E14A045}"/>
                  </a:ext>
                </a:extLst>
              </p:cNvPr>
              <p:cNvGrpSpPr/>
              <p:nvPr/>
            </p:nvGrpSpPr>
            <p:grpSpPr>
              <a:xfrm>
                <a:off x="1097280" y="3406672"/>
                <a:ext cx="10193573" cy="1695415"/>
                <a:chOff x="1097280" y="3406672"/>
                <a:chExt cx="10193573" cy="2198998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C0F8443-D446-4431-B39E-988783DA003B}"/>
                    </a:ext>
                  </a:extLst>
                </p:cNvPr>
                <p:cNvSpPr/>
                <p:nvPr/>
              </p:nvSpPr>
              <p:spPr>
                <a:xfrm>
                  <a:off x="1097280" y="3406672"/>
                  <a:ext cx="10193573" cy="219899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46CE866A-49B2-4F1C-A040-54CD8BE775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045" y="3610381"/>
                  <a:ext cx="9067137" cy="450507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1080E3B-04B9-4B1D-B6D3-E3E92BE7D9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9045" y="4144461"/>
                  <a:ext cx="9067137" cy="1346297"/>
                </a:xfrm>
                <a:prstGeom prst="rect">
                  <a:avLst/>
                </a:prstGeom>
              </p:spPr>
            </p:pic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3A32895-D8E8-4987-A8C2-7BC6004EF2FB}"/>
                  </a:ext>
                </a:extLst>
              </p:cNvPr>
              <p:cNvSpPr/>
              <p:nvPr/>
            </p:nvSpPr>
            <p:spPr>
              <a:xfrm>
                <a:off x="1293414" y="3286537"/>
                <a:ext cx="5383033" cy="240271"/>
              </a:xfrm>
              <a:prstGeom prst="round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Imputing values for categorical value ‘Status’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BD5358-9EA7-4284-B736-9467B8CC5D8B}"/>
                </a:ext>
              </a:extLst>
            </p:cNvPr>
            <p:cNvSpPr/>
            <p:nvPr/>
          </p:nvSpPr>
          <p:spPr>
            <a:xfrm>
              <a:off x="3800725" y="4176977"/>
              <a:ext cx="609600" cy="876460"/>
            </a:xfrm>
            <a:prstGeom prst="roundRect">
              <a:avLst/>
            </a:prstGeom>
            <a:noFill/>
            <a:ln>
              <a:solidFill>
                <a:srgbClr val="8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C83F5E-ECD5-4D17-A1C5-0F76191D9C11}"/>
              </a:ext>
            </a:extLst>
          </p:cNvPr>
          <p:cNvSpPr/>
          <p:nvPr/>
        </p:nvSpPr>
        <p:spPr>
          <a:xfrm>
            <a:off x="1097280" y="2247900"/>
            <a:ext cx="10193573" cy="101193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ebdings" panose="05030102010509060703" pitchFamily="18" charset="2"/>
              <a:buChar char=""/>
            </a:pPr>
            <a:r>
              <a:rPr lang="en-IN" sz="1400" dirty="0">
                <a:solidFill>
                  <a:schemeClr val="tx1"/>
                </a:solidFill>
              </a:rPr>
              <a:t>Multiple regression is performed to understand what variables have significant impact on Life expectancy</a:t>
            </a:r>
          </a:p>
          <a:p>
            <a:pPr marL="285750" indent="-285750">
              <a:buFont typeface="Webdings" panose="05030102010509060703" pitchFamily="18" charset="2"/>
              <a:buChar char=""/>
            </a:pPr>
            <a:r>
              <a:rPr lang="en-IN" sz="1400" dirty="0">
                <a:solidFill>
                  <a:schemeClr val="tx1"/>
                </a:solidFill>
              </a:rPr>
              <a:t>Categorical variable needs to be imputed before we run regression </a:t>
            </a:r>
          </a:p>
        </p:txBody>
      </p:sp>
    </p:spTree>
    <p:extLst>
      <p:ext uri="{BB962C8B-B14F-4D97-AF65-F5344CB8AC3E}">
        <p14:creationId xmlns:p14="http://schemas.microsoft.com/office/powerpoint/2010/main" val="377521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Dataset Preparation for 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356852-8B79-412D-824B-AA7FAF0032E0}"/>
              </a:ext>
            </a:extLst>
          </p:cNvPr>
          <p:cNvSpPr/>
          <p:nvPr/>
        </p:nvSpPr>
        <p:spPr>
          <a:xfrm>
            <a:off x="646706" y="2065888"/>
            <a:ext cx="10702454" cy="158412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3EE23D-B3FA-421E-A946-175BE13E158B}"/>
              </a:ext>
            </a:extLst>
          </p:cNvPr>
          <p:cNvSpPr/>
          <p:nvPr/>
        </p:nvSpPr>
        <p:spPr>
          <a:xfrm>
            <a:off x="842840" y="1805328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Defining explanatory and response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FCD97-E7C2-4E91-A2F3-93B0887F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44" y="4091349"/>
            <a:ext cx="6467475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56478-0377-43D2-998B-738FB2884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024669"/>
            <a:ext cx="3490705" cy="21141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1240D-E60A-4EE8-A070-7E204A78BD47}"/>
              </a:ext>
            </a:extLst>
          </p:cNvPr>
          <p:cNvSpPr/>
          <p:nvPr/>
        </p:nvSpPr>
        <p:spPr>
          <a:xfrm>
            <a:off x="646706" y="3979662"/>
            <a:ext cx="10610850" cy="224624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3C000-7301-4A4D-8002-DD579717696D}"/>
              </a:ext>
            </a:extLst>
          </p:cNvPr>
          <p:cNvSpPr/>
          <p:nvPr/>
        </p:nvSpPr>
        <p:spPr>
          <a:xfrm>
            <a:off x="842840" y="3737055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Test-train split of data for model validation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6D4E5-BFCA-4023-869B-B79182E5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0" y="2169402"/>
            <a:ext cx="9392644" cy="14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Multiple Linear Regression using </a:t>
            </a:r>
            <a:r>
              <a:rPr lang="en-US" sz="3600" b="1" dirty="0" err="1"/>
              <a:t>Scikit</a:t>
            </a:r>
            <a:r>
              <a:rPr lang="en-US" sz="3600" b="1" dirty="0"/>
              <a:t> learn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B91FB-79CD-498A-90AF-8473D3F6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4088"/>
            <a:ext cx="6343650" cy="1672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B3838-8FE1-445F-8600-D72E695C7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64" y="2123668"/>
            <a:ext cx="2624597" cy="177247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6D38BE-B4B7-4E18-8B50-D9A3EEAE2FCE}"/>
              </a:ext>
            </a:extLst>
          </p:cNvPr>
          <p:cNvSpPr/>
          <p:nvPr/>
        </p:nvSpPr>
        <p:spPr>
          <a:xfrm>
            <a:off x="901146" y="2047456"/>
            <a:ext cx="10610850" cy="18486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DED9F9-59AA-40EC-B98A-7CEA3FD9791A}"/>
              </a:ext>
            </a:extLst>
          </p:cNvPr>
          <p:cNvSpPr/>
          <p:nvPr/>
        </p:nvSpPr>
        <p:spPr>
          <a:xfrm>
            <a:off x="1097280" y="1883397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Building regression model – Using </a:t>
            </a:r>
            <a:r>
              <a:rPr lang="en-IN" sz="1400" dirty="0" err="1"/>
              <a:t>Scikit</a:t>
            </a:r>
            <a:r>
              <a:rPr lang="en-IN" sz="1400" dirty="0"/>
              <a:t> learn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D0A858-EC93-4B64-87F1-1AED633F1DA0}"/>
              </a:ext>
            </a:extLst>
          </p:cNvPr>
          <p:cNvSpPr/>
          <p:nvPr/>
        </p:nvSpPr>
        <p:spPr>
          <a:xfrm>
            <a:off x="901146" y="4136410"/>
            <a:ext cx="10610850" cy="18486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7CDB76-0E5D-403E-8672-C11A1A623154}"/>
              </a:ext>
            </a:extLst>
          </p:cNvPr>
          <p:cNvSpPr/>
          <p:nvPr/>
        </p:nvSpPr>
        <p:spPr>
          <a:xfrm>
            <a:off x="1097280" y="3972351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Adj. R squared calculation on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92B83-04A1-491D-8D98-D79BEB37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4275844"/>
            <a:ext cx="7924800" cy="15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Statsmodel OLS –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88F1-0132-403E-BC9C-303DF7F5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11" y="2133600"/>
            <a:ext cx="9626378" cy="119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3CE02-C6E6-46B7-8BA8-126A3E5C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11" y="3389869"/>
            <a:ext cx="4654163" cy="2295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253E3-46F2-4FEC-B158-81EB68EB5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389869"/>
            <a:ext cx="4782709" cy="229531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53C3ED-74BE-4F26-9CBD-B70987C4F867}"/>
              </a:ext>
            </a:extLst>
          </p:cNvPr>
          <p:cNvSpPr/>
          <p:nvPr/>
        </p:nvSpPr>
        <p:spPr>
          <a:xfrm>
            <a:off x="901146" y="2047456"/>
            <a:ext cx="10610850" cy="379675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DB261B-7B8B-4CFD-8999-24CD6D0BCBCE}"/>
              </a:ext>
            </a:extLst>
          </p:cNvPr>
          <p:cNvSpPr/>
          <p:nvPr/>
        </p:nvSpPr>
        <p:spPr>
          <a:xfrm>
            <a:off x="1097280" y="1883397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Building regression model – Using </a:t>
            </a:r>
            <a:r>
              <a:rPr lang="en-IN" sz="1400" dirty="0" err="1"/>
              <a:t>Statsmodel</a:t>
            </a:r>
            <a:endParaRPr lang="en-IN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F2FF96-EE66-451B-B8CD-F857711D4665}"/>
              </a:ext>
            </a:extLst>
          </p:cNvPr>
          <p:cNvSpPr/>
          <p:nvPr/>
        </p:nvSpPr>
        <p:spPr>
          <a:xfrm>
            <a:off x="3552412" y="3962400"/>
            <a:ext cx="2291798" cy="477078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03DC59-68E1-4445-96ED-DD38A0AF1103}"/>
              </a:ext>
            </a:extLst>
          </p:cNvPr>
          <p:cNvSpPr/>
          <p:nvPr/>
        </p:nvSpPr>
        <p:spPr>
          <a:xfrm>
            <a:off x="6126480" y="4532241"/>
            <a:ext cx="4782708" cy="251793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FAAF53-D48B-467C-9B57-CDEC9B472BBC}"/>
              </a:ext>
            </a:extLst>
          </p:cNvPr>
          <p:cNvSpPr/>
          <p:nvPr/>
        </p:nvSpPr>
        <p:spPr>
          <a:xfrm>
            <a:off x="6101134" y="4948093"/>
            <a:ext cx="4782708" cy="251793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5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Backward Elimination 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3E4AEE-3C1C-4F50-8261-AB439A56B0E0}"/>
              </a:ext>
            </a:extLst>
          </p:cNvPr>
          <p:cNvGrpSpPr/>
          <p:nvPr/>
        </p:nvGrpSpPr>
        <p:grpSpPr>
          <a:xfrm>
            <a:off x="1313279" y="2101504"/>
            <a:ext cx="9842401" cy="3583678"/>
            <a:chOff x="1313280" y="2220773"/>
            <a:chExt cx="9842401" cy="35836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6513FB-9CD4-4B5C-8C71-708B4316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280" y="2220773"/>
              <a:ext cx="9626400" cy="14989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CF71EC-A4A2-4C18-A781-2BBDA9B3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280" y="3719752"/>
              <a:ext cx="5087520" cy="20846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E82D13-789B-48E3-81E1-08190200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1" y="3719752"/>
              <a:ext cx="4754880" cy="2084699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189EAF-0D41-437B-915C-A2AEC97EA894}"/>
              </a:ext>
            </a:extLst>
          </p:cNvPr>
          <p:cNvSpPr/>
          <p:nvPr/>
        </p:nvSpPr>
        <p:spPr>
          <a:xfrm>
            <a:off x="901146" y="2047456"/>
            <a:ext cx="10610850" cy="379675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6B400A-DA71-4C98-8835-F2B980BEF8FE}"/>
              </a:ext>
            </a:extLst>
          </p:cNvPr>
          <p:cNvSpPr/>
          <p:nvPr/>
        </p:nvSpPr>
        <p:spPr>
          <a:xfrm>
            <a:off x="1097280" y="1883397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Building regression model – Using </a:t>
            </a:r>
            <a:r>
              <a:rPr lang="en-IN" sz="1400" dirty="0" err="1"/>
              <a:t>Statsmodel</a:t>
            </a:r>
            <a:endParaRPr lang="en-IN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372560-D864-48B6-BF2D-A3A0795E2142}"/>
              </a:ext>
            </a:extLst>
          </p:cNvPr>
          <p:cNvSpPr/>
          <p:nvPr/>
        </p:nvSpPr>
        <p:spPr>
          <a:xfrm>
            <a:off x="3914773" y="4139250"/>
            <a:ext cx="2291798" cy="477078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40B6A2-7910-4A93-BABE-C4AF0DDC2E4C}"/>
              </a:ext>
            </a:extLst>
          </p:cNvPr>
          <p:cNvSpPr/>
          <p:nvPr/>
        </p:nvSpPr>
        <p:spPr>
          <a:xfrm>
            <a:off x="6346468" y="4243217"/>
            <a:ext cx="4782708" cy="130005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D8B2A6-2025-484C-B31C-0CC0FD776305}"/>
              </a:ext>
            </a:extLst>
          </p:cNvPr>
          <p:cNvSpPr/>
          <p:nvPr/>
        </p:nvSpPr>
        <p:spPr>
          <a:xfrm>
            <a:off x="6359720" y="5349774"/>
            <a:ext cx="4782708" cy="130005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7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212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Backward Elimination II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189EAF-0D41-437B-915C-A2AEC97EA894}"/>
              </a:ext>
            </a:extLst>
          </p:cNvPr>
          <p:cNvSpPr/>
          <p:nvPr/>
        </p:nvSpPr>
        <p:spPr>
          <a:xfrm>
            <a:off x="901146" y="1933157"/>
            <a:ext cx="10372990" cy="31978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6B400A-DA71-4C98-8835-F2B980BEF8FE}"/>
              </a:ext>
            </a:extLst>
          </p:cNvPr>
          <p:cNvSpPr/>
          <p:nvPr/>
        </p:nvSpPr>
        <p:spPr>
          <a:xfrm>
            <a:off x="1097280" y="1769096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Building regression model – Using </a:t>
            </a:r>
            <a:r>
              <a:rPr lang="en-IN" sz="1400" dirty="0" err="1"/>
              <a:t>Statsmodel</a:t>
            </a:r>
            <a:endParaRPr lang="en-IN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B0C992-DBAD-481C-B7D1-A02E15702016}"/>
              </a:ext>
            </a:extLst>
          </p:cNvPr>
          <p:cNvGrpSpPr/>
          <p:nvPr/>
        </p:nvGrpSpPr>
        <p:grpSpPr>
          <a:xfrm>
            <a:off x="1282799" y="2168657"/>
            <a:ext cx="6687977" cy="2875224"/>
            <a:chOff x="1282799" y="2282957"/>
            <a:chExt cx="9712414" cy="30472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EC3945-4D1C-4B58-B1B7-63C1ECAD9A4E}"/>
                </a:ext>
              </a:extLst>
            </p:cNvPr>
            <p:cNvGrpSpPr/>
            <p:nvPr/>
          </p:nvGrpSpPr>
          <p:grpSpPr>
            <a:xfrm>
              <a:off x="1282799" y="2282957"/>
              <a:ext cx="9712414" cy="3047278"/>
              <a:chOff x="1282799" y="2269705"/>
              <a:chExt cx="9712414" cy="304727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053DDBE-43C2-4E83-B1F9-AABD3219B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2800" y="2269705"/>
                <a:ext cx="9626400" cy="132163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747EAF3-499E-4451-8783-32A2635BF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013" y="3605467"/>
                <a:ext cx="4813200" cy="1711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4D699ED-B1D1-4FED-AF76-96D4DC115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799" y="3591340"/>
                <a:ext cx="4813200" cy="1653210"/>
              </a:xfrm>
              <a:prstGeom prst="rect">
                <a:avLst/>
              </a:prstGeom>
            </p:spPr>
          </p:pic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D5AAA92-2183-42E0-9D53-A9F1F663E38D}"/>
                </a:ext>
              </a:extLst>
            </p:cNvPr>
            <p:cNvSpPr/>
            <p:nvPr/>
          </p:nvSpPr>
          <p:spPr>
            <a:xfrm>
              <a:off x="3570382" y="3902243"/>
              <a:ext cx="2525615" cy="450573"/>
            </a:xfrm>
            <a:prstGeom prst="roundRect">
              <a:avLst/>
            </a:prstGeom>
            <a:noFill/>
            <a:ln w="28575">
              <a:solidFill>
                <a:srgbClr val="8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A136F8-C96A-4748-8F79-04F4A52188DE}"/>
                </a:ext>
              </a:extLst>
            </p:cNvPr>
            <p:cNvSpPr/>
            <p:nvPr/>
          </p:nvSpPr>
          <p:spPr>
            <a:xfrm>
              <a:off x="9304103" y="3662896"/>
              <a:ext cx="555513" cy="1594905"/>
            </a:xfrm>
            <a:prstGeom prst="roundRect">
              <a:avLst/>
            </a:prstGeom>
            <a:noFill/>
            <a:ln w="28575">
              <a:solidFill>
                <a:srgbClr val="8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9DADD6-4C96-4749-B251-8BF201206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49" y="2185943"/>
            <a:ext cx="3244131" cy="288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36ACE4-A765-0B4C-A77D-2D5EC6725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99" y="5278619"/>
            <a:ext cx="10170852" cy="99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6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14B-8E99-4389-B5C1-E880909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Validation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189EAF-0D41-437B-915C-A2AEC97EA894}"/>
              </a:ext>
            </a:extLst>
          </p:cNvPr>
          <p:cNvSpPr/>
          <p:nvPr/>
        </p:nvSpPr>
        <p:spPr>
          <a:xfrm>
            <a:off x="901146" y="2047457"/>
            <a:ext cx="10610850" cy="26868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6B400A-DA71-4C98-8835-F2B980BEF8FE}"/>
              </a:ext>
            </a:extLst>
          </p:cNvPr>
          <p:cNvSpPr/>
          <p:nvPr/>
        </p:nvSpPr>
        <p:spPr>
          <a:xfrm>
            <a:off x="1097280" y="1883397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Observing VIF factors for all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E353C-E71E-4ED0-9755-3F2F21F9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61" y="2169420"/>
            <a:ext cx="8972552" cy="256491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A136F8-C96A-4748-8F79-04F4A52188DE}"/>
              </a:ext>
            </a:extLst>
          </p:cNvPr>
          <p:cNvSpPr/>
          <p:nvPr/>
        </p:nvSpPr>
        <p:spPr>
          <a:xfrm>
            <a:off x="5446643" y="2977214"/>
            <a:ext cx="1046922" cy="1647796"/>
          </a:xfrm>
          <a:prstGeom prst="roundRect">
            <a:avLst/>
          </a:prstGeom>
          <a:noFill/>
          <a:ln w="28575">
            <a:solidFill>
              <a:srgbClr val="8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BCDBB-C49A-437E-BBF7-B5530781AB5C}"/>
              </a:ext>
            </a:extLst>
          </p:cNvPr>
          <p:cNvSpPr/>
          <p:nvPr/>
        </p:nvSpPr>
        <p:spPr>
          <a:xfrm>
            <a:off x="901146" y="5044431"/>
            <a:ext cx="10610850" cy="121059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CF767C-EB1D-49EC-A1D6-394B9DA2B85C}"/>
              </a:ext>
            </a:extLst>
          </p:cNvPr>
          <p:cNvSpPr/>
          <p:nvPr/>
        </p:nvSpPr>
        <p:spPr>
          <a:xfrm>
            <a:off x="1097280" y="4880370"/>
            <a:ext cx="5603389" cy="24027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RMSE of updated model, Comparison of average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218FD-4F2E-4EAC-B60F-6CA41778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5120641"/>
            <a:ext cx="3564255" cy="1130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407EFB-4C1E-4FBC-9970-CF71B404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05" y="5233690"/>
            <a:ext cx="5824538" cy="8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8476-FBF2-4A7B-AD93-56032BAC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48A3-8968-4D84-B060-3B5AF026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53" y="1867213"/>
            <a:ext cx="5548847" cy="3717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The dataset had 2938 rows and 22 columns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02264D-ECE3-4C19-B0D7-320CF8270B1D}"/>
              </a:ext>
            </a:extLst>
          </p:cNvPr>
          <p:cNvGrpSpPr/>
          <p:nvPr/>
        </p:nvGrpSpPr>
        <p:grpSpPr>
          <a:xfrm>
            <a:off x="1158237" y="2238938"/>
            <a:ext cx="9997442" cy="1466850"/>
            <a:chOff x="1500708" y="2193612"/>
            <a:chExt cx="9259612" cy="1466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F3FC2A-ED94-4AC7-8C70-0F95B85C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708" y="2357994"/>
              <a:ext cx="3135109" cy="11380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3CDF1-DB35-4039-9411-A7725AD1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245" y="2193612"/>
              <a:ext cx="5934075" cy="146685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19B9C24-EACB-43CD-B291-5494BB0C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870170"/>
            <a:ext cx="10058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9A8A-89C8-465A-974D-1FCA2936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B95F7C-CA29-41D2-9C4D-0426DDA2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034" y="1846263"/>
            <a:ext cx="7027454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938E4-F93D-4D95-AC49-D684B150136D}"/>
              </a:ext>
            </a:extLst>
          </p:cNvPr>
          <p:cNvSpPr txBox="1"/>
          <p:nvPr/>
        </p:nvSpPr>
        <p:spPr>
          <a:xfrm>
            <a:off x="1195754" y="1997612"/>
            <a:ext cx="3671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Null values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One or more null values for a column when aggregated at country level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Entire column values are null when aggregated at country level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Clerical errors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Significant differences in values for subsequent rows in a column when aggregated at country level</a:t>
            </a:r>
          </a:p>
        </p:txBody>
      </p:sp>
    </p:spTree>
    <p:extLst>
      <p:ext uri="{BB962C8B-B14F-4D97-AF65-F5344CB8AC3E}">
        <p14:creationId xmlns:p14="http://schemas.microsoft.com/office/powerpoint/2010/main" val="340904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CB0-EAB6-402F-A8E7-40A05A6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ACE4D4-91D8-4C63-8EA7-9C3DBD7D7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45442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0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2705-58D1-4500-A05E-DFBA86D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Before vs. After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B90DA-87C9-4B56-9005-8B5C73177277}"/>
              </a:ext>
            </a:extLst>
          </p:cNvPr>
          <p:cNvGrpSpPr/>
          <p:nvPr/>
        </p:nvGrpSpPr>
        <p:grpSpPr>
          <a:xfrm>
            <a:off x="1280164" y="1830631"/>
            <a:ext cx="9570719" cy="4383061"/>
            <a:chOff x="1097280" y="1900971"/>
            <a:chExt cx="9570719" cy="43830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5078A9-5F0D-40A5-A88F-4C470964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1982714"/>
              <a:ext cx="4610100" cy="42195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E35AE57-FA62-4FF9-95E0-086A24A3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900971"/>
              <a:ext cx="4572000" cy="4383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10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F035-44B7-454C-A171-7CE528DA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BEAF-C6D7-4DD1-B6B5-4B9D675B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Trends of life expectancy over the years across all countries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Does alcohol consumption affect life expectancy?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Does GDP per capita affect life expectancy?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5" action="ppaction://hlinksldjump"/>
              </a:rPr>
              <a:t>Is there a correlation between the level of schooling and life expectancy?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 action="ppaction://hlinksldjump"/>
              </a:rPr>
              <a:t>Does a country's life expectancy depend on its health expenditure?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7" action="ppaction://hlinksldjump"/>
              </a:rPr>
              <a:t>What is the impact of immunization coverage on life expectancy?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8" action="ppaction://hlinksldjump"/>
              </a:rPr>
              <a:t>What variables have the highest impact (most significant) on life expectancy?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FA93-508B-4A4B-A2DB-C73BBA78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D016-5940-4EED-AF1C-1576C8DE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1" y="1905929"/>
            <a:ext cx="5333079" cy="4346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E5EFE-0E0F-4B08-BAF7-24D1239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80" y="1975555"/>
            <a:ext cx="6502190" cy="38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5A05-0A3E-4DDD-B242-9F26F60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Life Expectancy across Countries in 2015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87A70-9006-4774-A6E2-9D77F54DE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" t="11029" r="1"/>
          <a:stretch/>
        </p:blipFill>
        <p:spPr>
          <a:xfrm>
            <a:off x="3373433" y="1956816"/>
            <a:ext cx="8561501" cy="427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0F476-1776-4BA7-8446-3A5250FAF73D}"/>
              </a:ext>
            </a:extLst>
          </p:cNvPr>
          <p:cNvSpPr txBox="1"/>
          <p:nvPr/>
        </p:nvSpPr>
        <p:spPr>
          <a:xfrm>
            <a:off x="1097277" y="2803851"/>
            <a:ext cx="2546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countries have significantly higher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African countries have among the lowest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03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819</Words>
  <Application>Microsoft Macintosh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Webdings</vt:lpstr>
      <vt:lpstr>Wingdings</vt:lpstr>
      <vt:lpstr>Retrospect</vt:lpstr>
      <vt:lpstr>Python Project: Life Expectancy (WHO)</vt:lpstr>
      <vt:lpstr>Case Description</vt:lpstr>
      <vt:lpstr>Dataset</vt:lpstr>
      <vt:lpstr>Issues in the Dataset</vt:lpstr>
      <vt:lpstr>Data cleaning steps</vt:lpstr>
      <vt:lpstr>Data Cleaning – Before vs. After</vt:lpstr>
      <vt:lpstr>Questions to be answered </vt:lpstr>
      <vt:lpstr>Life Expectancy trends</vt:lpstr>
      <vt:lpstr>Life Expectancy across Countries in 2015 </vt:lpstr>
      <vt:lpstr>Percentage change in Life Expectancy from 2000-2015</vt:lpstr>
      <vt:lpstr>Life Expectancy vs. Alcohol Consumption</vt:lpstr>
      <vt:lpstr>Life Expectancy vs. GDP per capita</vt:lpstr>
      <vt:lpstr>Life Expectancy vs. Schooling</vt:lpstr>
      <vt:lpstr>Life Expectancy vs. Health Expenditure %</vt:lpstr>
      <vt:lpstr>Life Expectancy vs. Immunization factors</vt:lpstr>
      <vt:lpstr>Life Expectancy vs. Mortality factors</vt:lpstr>
      <vt:lpstr>Choropleth maps and Scatter Plots using plotly</vt:lpstr>
      <vt:lpstr>Pair Plot- Significant factors </vt:lpstr>
      <vt:lpstr>Correlation Matrix</vt:lpstr>
      <vt:lpstr>Handling Categorical Data </vt:lpstr>
      <vt:lpstr>Dataset Preparation for regression</vt:lpstr>
      <vt:lpstr>Multiple Linear Regression using Scikit learn </vt:lpstr>
      <vt:lpstr>Statsmodel OLS – Regression model</vt:lpstr>
      <vt:lpstr>Backward Elimination I</vt:lpstr>
      <vt:lpstr>Backward Elimination II</vt:lpstr>
      <vt:lpstr>Model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Project: Life Expectancy (WHO)</dc:title>
  <dc:creator>Jeffrey Samuel</dc:creator>
  <cp:lastModifiedBy>Bahri, Mankaran Singh</cp:lastModifiedBy>
  <cp:revision>7</cp:revision>
  <dcterms:created xsi:type="dcterms:W3CDTF">2019-07-29T00:31:45Z</dcterms:created>
  <dcterms:modified xsi:type="dcterms:W3CDTF">2019-07-29T01:12:17Z</dcterms:modified>
</cp:coreProperties>
</file>