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88" r:id="rId15"/>
    <p:sldId id="289" r:id="rId16"/>
    <p:sldId id="268" r:id="rId17"/>
    <p:sldId id="269" r:id="rId18"/>
    <p:sldId id="270" r:id="rId19"/>
    <p:sldId id="271" r:id="rId20"/>
    <p:sldId id="290" r:id="rId21"/>
    <p:sldId id="273" r:id="rId22"/>
    <p:sldId id="276" r:id="rId23"/>
    <p:sldId id="277" r:id="rId24"/>
    <p:sldId id="278" r:id="rId25"/>
    <p:sldId id="291" r:id="rId26"/>
    <p:sldId id="292" r:id="rId27"/>
    <p:sldId id="293" r:id="rId28"/>
    <p:sldId id="285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/>
    <p:restoredTop sz="94580"/>
  </p:normalViewPr>
  <p:slideViewPr>
    <p:cSldViewPr snapToGrid="0" snapToObjects="1">
      <p:cViewPr>
        <p:scale>
          <a:sx n="160" d="100"/>
          <a:sy n="160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88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16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22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1727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30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Shape 10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Shape 8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8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▫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●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○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■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52" name="Shape 552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415305" cy="289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</a:pPr>
            <a:r>
              <a:rPr lang="fr-FR" sz="5800" b="0" i="0" u="none" strike="noStrike" cap="none" dirty="0" smtClean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                </a:t>
            </a:r>
            <a:r>
              <a:rPr lang="fr-FR" sz="4800" b="0" i="0" u="none" strike="noStrike" cap="none" dirty="0" smtClean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MOVIES</a:t>
            </a:r>
            <a:endParaRPr sz="4800" b="0" i="0" u="none" strike="noStrike" cap="none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774" y="1011136"/>
            <a:ext cx="9576079" cy="30936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54040" y="4104771"/>
            <a:ext cx="92288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 smtClean="0">
                <a:solidFill>
                  <a:schemeClr val="tx1"/>
                </a:solidFill>
              </a:rPr>
              <a:t>    </a:t>
            </a:r>
            <a:r>
              <a:rPr lang="fr-FR" sz="48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RECOMMENDATION </a:t>
            </a:r>
            <a:r>
              <a:rPr lang="fr-FR" sz="48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10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8" name="Shape 838"/>
          <p:cNvSpPr txBox="1">
            <a:spLocks noGrp="1"/>
          </p:cNvSpPr>
          <p:nvPr>
            <p:ph type="ctrTitle" idx="4294967295"/>
          </p:nvPr>
        </p:nvSpPr>
        <p:spPr>
          <a:xfrm>
            <a:off x="160774" y="643095"/>
            <a:ext cx="4381081" cy="2291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sz="4800" dirty="0"/>
              <a:t>Score </a:t>
            </a:r>
            <a:r>
              <a:rPr lang="en" sz="4800" dirty="0" err="1"/>
              <a:t>imdb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40" name="Shape 8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824" y="808113"/>
            <a:ext cx="4917976" cy="35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11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5" name="Shape 845"/>
          <p:cNvSpPr txBox="1">
            <a:spLocks noGrp="1"/>
          </p:cNvSpPr>
          <p:nvPr>
            <p:ph type="ctrTitle" idx="4294967295"/>
          </p:nvPr>
        </p:nvSpPr>
        <p:spPr>
          <a:xfrm>
            <a:off x="0" y="-578792"/>
            <a:ext cx="4178300" cy="397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/>
              <a:t/>
            </a:r>
            <a:br>
              <a:rPr lang="fr-FR" sz="7200" dirty="0"/>
            </a:b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" sz="4800" dirty="0" smtClean="0"/>
              <a:t>Score </a:t>
            </a:r>
            <a:r>
              <a:rPr lang="en" sz="4800" dirty="0" err="1"/>
              <a:t>imdb</a:t>
            </a:r>
            <a:r>
              <a:rPr lang="en" sz="4800" dirty="0"/>
              <a:t> par </a:t>
            </a:r>
            <a:r>
              <a:rPr lang="en" sz="4800" dirty="0" smtClean="0"/>
              <a:t>genre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47" name="Shape 8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950" y="535925"/>
            <a:ext cx="5167275" cy="39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12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2" name="Shape 852"/>
          <p:cNvSpPr txBox="1">
            <a:spLocks noGrp="1"/>
          </p:cNvSpPr>
          <p:nvPr>
            <p:ph type="ctrTitle" idx="4294967295"/>
          </p:nvPr>
        </p:nvSpPr>
        <p:spPr>
          <a:xfrm>
            <a:off x="0" y="1192696"/>
            <a:ext cx="4178300" cy="283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sz="5400" dirty="0"/>
              <a:t>Score </a:t>
            </a:r>
            <a:r>
              <a:rPr lang="en" sz="5400" dirty="0" err="1"/>
              <a:t>imdb</a:t>
            </a:r>
            <a:r>
              <a:rPr lang="en" sz="5400" dirty="0"/>
              <a:t> par </a:t>
            </a:r>
            <a:r>
              <a:rPr lang="en" sz="5400" dirty="0" err="1" smtClean="0"/>
              <a:t>acteur</a:t>
            </a:r>
            <a:endParaRPr sz="54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54" name="Shape 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00" y="434626"/>
            <a:ext cx="4852250" cy="42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13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ctrTitle" idx="4294967295"/>
          </p:nvPr>
        </p:nvSpPr>
        <p:spPr>
          <a:xfrm>
            <a:off x="261257" y="0"/>
            <a:ext cx="4592097" cy="387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sz="4800" dirty="0"/>
              <a:t>Score </a:t>
            </a:r>
            <a:r>
              <a:rPr lang="en" sz="4800" dirty="0" err="1"/>
              <a:t>imdb</a:t>
            </a:r>
            <a:r>
              <a:rPr lang="en" sz="4800" dirty="0"/>
              <a:t> </a:t>
            </a:r>
            <a:r>
              <a:rPr lang="fr-FR" sz="4800" dirty="0" smtClean="0"/>
              <a:t>   </a:t>
            </a:r>
            <a:r>
              <a:rPr lang="en" sz="4800" dirty="0" smtClean="0"/>
              <a:t>par </a:t>
            </a:r>
            <a:r>
              <a:rPr lang="en" sz="4800" dirty="0" err="1" smtClean="0"/>
              <a:t>réalisateur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61" name="Shape 8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54" y="904352"/>
            <a:ext cx="4071296" cy="371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65573"/>
          </a:fgClr>
          <a:bgClr>
            <a:schemeClr val="bg1"/>
          </a:bgClr>
        </a:patt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ctrTitle"/>
          </p:nvPr>
        </p:nvSpPr>
        <p:spPr>
          <a:xfrm>
            <a:off x="223273" y="366793"/>
            <a:ext cx="855505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</a:pPr>
            <a:r>
              <a:rPr lang="fr-FR" dirty="0" smtClean="0">
                <a:latin typeface="Titillium Web ExtraLight" charset="0"/>
                <a:ea typeface="Titillium Web ExtraLight" charset="0"/>
                <a:cs typeface="Titillium Web ExtraLight" charset="0"/>
              </a:rPr>
              <a:t>PRÉPARATION</a:t>
            </a:r>
            <a:r>
              <a:rPr lang="fr-FR" dirty="0" smtClean="0"/>
              <a:t> DE DONNÉES</a:t>
            </a:r>
            <a:r>
              <a:rPr lang="fr-FR" dirty="0"/>
              <a:t> </a:t>
            </a:r>
            <a:r>
              <a:rPr lang="fr-FR" dirty="0" smtClean="0"/>
              <a:t>: </a:t>
            </a:r>
            <a:endParaRPr sz="4800" b="0" i="0" u="none" strike="noStrike" cap="none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68" name="Shape 868"/>
          <p:cNvSpPr txBox="1">
            <a:spLocks noGrp="1"/>
          </p:cNvSpPr>
          <p:nvPr>
            <p:ph type="subTitle" idx="1"/>
          </p:nvPr>
        </p:nvSpPr>
        <p:spPr>
          <a:xfrm>
            <a:off x="2582922" y="2100109"/>
            <a:ext cx="2951186" cy="176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 sz="1400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-Variables catégorielles </a:t>
            </a:r>
            <a:endParaRPr sz="14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i="0" u="none" strike="noStrike" cap="none" dirty="0" smtClean="0">
                <a:solidFill>
                  <a:srgbClr val="FFFFFF"/>
                </a:solidFill>
                <a:sym typeface="Titillium Web"/>
              </a:rPr>
              <a:t>-Variables quantitatives</a:t>
            </a:r>
            <a:endParaRPr sz="1400" i="0" u="none" strike="noStrike" cap="none" dirty="0">
              <a:solidFill>
                <a:srgbClr val="FFFFFF"/>
              </a:solidFill>
              <a:sym typeface="Titillium Web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7021404" y="1968825"/>
            <a:ext cx="1756922" cy="2754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 smtClean="0">
                <a:ln>
                  <a:noFill/>
                </a:ln>
                <a:solidFill>
                  <a:schemeClr val="tx1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chemeClr val="tx1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419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  <p:sp>
        <p:nvSpPr>
          <p:cNvPr id="3" name="ZoneTexte 2"/>
          <p:cNvSpPr txBox="1"/>
          <p:nvPr/>
        </p:nvSpPr>
        <p:spPr>
          <a:xfrm>
            <a:off x="221064" y="452176"/>
            <a:ext cx="7345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Variables catégorielles :  </a:t>
            </a:r>
          </a:p>
          <a:p>
            <a:endParaRPr lang="fr-FR" sz="2000" b="1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 </a:t>
            </a:r>
            <a:r>
              <a:rPr lang="fr-FR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Binairiser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les variables catégorielles pour pouvoir appliquer nos algorithmes et calculer la distance. Méthodes : </a:t>
            </a:r>
            <a:r>
              <a:rPr lang="fr-FR" b="1" dirty="0" err="1" smtClean="0">
                <a:solidFill>
                  <a:schemeClr val="tx1"/>
                </a:solidFill>
              </a:rPr>
              <a:t>OneHotEncoding</a:t>
            </a:r>
            <a:r>
              <a:rPr lang="fr-FR" b="1" dirty="0">
                <a:solidFill>
                  <a:schemeClr val="tx1"/>
                </a:solidFill>
              </a:rPr>
              <a:t> , </a:t>
            </a:r>
            <a:r>
              <a:rPr lang="fr-FR" b="1" dirty="0" err="1" smtClean="0">
                <a:solidFill>
                  <a:schemeClr val="tx1"/>
                </a:solidFill>
              </a:rPr>
              <a:t>Get_dummies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mr-IN" b="1" dirty="0" smtClean="0">
                <a:solidFill>
                  <a:schemeClr val="tx1"/>
                </a:solidFill>
              </a:rPr>
              <a:t>…</a:t>
            </a: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4719" y="3259899"/>
            <a:ext cx="7417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Variables quantitatives :</a:t>
            </a:r>
          </a:p>
          <a:p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2000" b="1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5" y="1710559"/>
            <a:ext cx="5887281" cy="1478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055" y="3634013"/>
            <a:ext cx="825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- </a:t>
            </a:r>
            <a:r>
              <a:rPr lang="fr-FR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Standariser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 les variables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X in [0 : 1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] afin d’homogénéiser nos variables,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pour appliquer nos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algorithmes.</a:t>
            </a:r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65573"/>
          </a:fgClr>
          <a:bgClr>
            <a:schemeClr val="bg1"/>
          </a:bgClr>
        </a:patt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ctrTitle"/>
          </p:nvPr>
        </p:nvSpPr>
        <p:spPr>
          <a:xfrm>
            <a:off x="265389" y="390647"/>
            <a:ext cx="840948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</a:pPr>
            <a:r>
              <a:rPr lang="en" dirty="0"/>
              <a:t>RECOMMENDATIONS DE </a:t>
            </a:r>
            <a:r>
              <a:rPr lang="en" dirty="0" smtClean="0"/>
              <a:t>FILMS</a:t>
            </a:r>
            <a:r>
              <a:rPr lang="fr-FR" dirty="0" smtClean="0"/>
              <a:t> :</a:t>
            </a:r>
            <a:endParaRPr sz="4800" b="0" i="0" u="none" strike="noStrike" cap="none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68" name="Shape 868"/>
          <p:cNvSpPr txBox="1">
            <a:spLocks noGrp="1"/>
          </p:cNvSpPr>
          <p:nvPr>
            <p:ph type="subTitle" idx="1"/>
          </p:nvPr>
        </p:nvSpPr>
        <p:spPr>
          <a:xfrm>
            <a:off x="2582922" y="21001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</a:pPr>
            <a:r>
              <a:rPr lang="fr-FR" sz="1400" dirty="0" smtClean="0">
                <a:solidFill>
                  <a:schemeClr val="tx1"/>
                </a:solidFill>
              </a:rPr>
              <a:t>- Distances</a:t>
            </a:r>
            <a:endParaRPr sz="1400" dirty="0">
              <a:solidFill>
                <a:schemeClr val="tx1"/>
              </a:solidFill>
            </a:endParaRPr>
          </a:p>
          <a:p>
            <a:pPr marL="0" indent="0"/>
            <a:r>
              <a:rPr lang="fr-FR" sz="1400" dirty="0" smtClean="0">
                <a:solidFill>
                  <a:schemeClr val="tx1"/>
                </a:solidFill>
              </a:rPr>
              <a:t>- KNN </a:t>
            </a:r>
            <a:r>
              <a:rPr lang="fr-FR" sz="1400" dirty="0">
                <a:solidFill>
                  <a:schemeClr val="tx1"/>
                </a:solidFill>
              </a:rPr>
              <a:t>(</a:t>
            </a:r>
            <a:r>
              <a:rPr lang="fr-FR" sz="1400" b="1" dirty="0" err="1">
                <a:solidFill>
                  <a:schemeClr val="tx1"/>
                </a:solidFill>
                <a:effectLst/>
              </a:rPr>
              <a:t>NearestNeighbors</a:t>
            </a:r>
            <a:r>
              <a:rPr lang="fr-FR" sz="1400" b="1" dirty="0">
                <a:solidFill>
                  <a:schemeClr val="tx1"/>
                </a:solidFill>
                <a:effectLst/>
              </a:rPr>
              <a:t>)</a:t>
            </a:r>
          </a:p>
          <a:p>
            <a:pPr marL="0" lvl="0" indent="0">
              <a:spcBef>
                <a:spcPts val="600"/>
              </a:spcBef>
              <a:buSzPts val="2000"/>
            </a:pPr>
            <a:r>
              <a:rPr lang="fr-FR" sz="1400" dirty="0" smtClean="0">
                <a:solidFill>
                  <a:schemeClr val="tx1"/>
                </a:solidFill>
              </a:rPr>
              <a:t>- K-</a:t>
            </a:r>
            <a:r>
              <a:rPr lang="fr-FR" sz="1400" dirty="0" err="1" smtClean="0">
                <a:solidFill>
                  <a:schemeClr val="tx1"/>
                </a:solidFill>
              </a:rPr>
              <a:t>means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Clustering</a:t>
            </a:r>
            <a:endParaRPr lang="fr-FR" sz="1400" dirty="0">
              <a:solidFill>
                <a:schemeClr val="tx1"/>
              </a:solidFill>
            </a:endParaRPr>
          </a:p>
          <a:p>
            <a:pPr marL="0" lvl="0" indent="0">
              <a:spcBef>
                <a:spcPts val="600"/>
              </a:spcBef>
              <a:buSzPts val="2000"/>
            </a:pPr>
            <a:r>
              <a:rPr lang="fr-FR" sz="1400" dirty="0" smtClean="0">
                <a:solidFill>
                  <a:schemeClr val="tx1"/>
                </a:solidFill>
              </a:rPr>
              <a:t>- </a:t>
            </a:r>
            <a:r>
              <a:rPr lang="fr-FR" sz="1400" dirty="0" err="1" smtClean="0">
                <a:solidFill>
                  <a:schemeClr val="tx1"/>
                </a:solidFill>
              </a:rPr>
              <a:t>Hierarchical</a:t>
            </a:r>
            <a:r>
              <a:rPr lang="fr-FR" sz="1400" dirty="0" smtClean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Clustering</a:t>
            </a:r>
            <a:endParaRPr lang="fr-FR" sz="14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7021404" y="1968825"/>
            <a:ext cx="1756922" cy="2754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 smtClean="0">
                <a:ln>
                  <a:noFill/>
                </a:ln>
                <a:solidFill>
                  <a:schemeClr val="tx1"/>
                </a:solidFill>
                <a:latin typeface="Titillium Web"/>
              </a:rPr>
              <a:t>4</a:t>
            </a:r>
            <a:endParaRPr b="1" i="0" dirty="0">
              <a:ln>
                <a:noFill/>
              </a:ln>
              <a:solidFill>
                <a:schemeClr val="tx1"/>
              </a:solidFill>
              <a:latin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17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3" name="Shape 873"/>
          <p:cNvSpPr txBox="1">
            <a:spLocks noGrp="1"/>
          </p:cNvSpPr>
          <p:nvPr>
            <p:ph type="ctrTitle" idx="4294967295"/>
          </p:nvPr>
        </p:nvSpPr>
        <p:spPr>
          <a:xfrm>
            <a:off x="-80387" y="723900"/>
            <a:ext cx="922438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ts val="3000"/>
            </a:pPr>
            <a:r>
              <a:rPr lang="en-US" sz="4800" dirty="0">
                <a:latin typeface="Helvetica Neue" charset="0"/>
              </a:rPr>
              <a:t>4917 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74" name="Shape 874"/>
          <p:cNvSpPr txBox="1">
            <a:spLocks noGrp="1"/>
          </p:cNvSpPr>
          <p:nvPr>
            <p:ph type="subTitle" idx="4294967295"/>
          </p:nvPr>
        </p:nvSpPr>
        <p:spPr>
          <a:xfrm>
            <a:off x="0" y="1358900"/>
            <a:ext cx="91440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en" sz="1800"/>
              <a:t>films</a:t>
            </a:r>
            <a:endParaRPr sz="18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5" name="Shape 875"/>
          <p:cNvSpPr txBox="1">
            <a:spLocks noGrp="1"/>
          </p:cNvSpPr>
          <p:nvPr>
            <p:ph type="ctrTitle" idx="4294967295"/>
          </p:nvPr>
        </p:nvSpPr>
        <p:spPr>
          <a:xfrm>
            <a:off x="1" y="2038350"/>
            <a:ext cx="91440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fr-FR" sz="4800" smtClean="0"/>
              <a:t>276</a:t>
            </a:r>
            <a:r>
              <a:rPr lang="en" sz="4800" dirty="0" smtClean="0"/>
              <a:t> 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0" y="2673350"/>
            <a:ext cx="91440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en" sz="1800" dirty="0"/>
              <a:t>Variables</a:t>
            </a:r>
            <a:endParaRPr sz="18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651720"/>
            <a:ext cx="7325249" cy="277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title"/>
          </p:nvPr>
        </p:nvSpPr>
        <p:spPr>
          <a:xfrm>
            <a:off x="326207" y="2501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/>
              <a:t>DISTANCES</a:t>
            </a:r>
            <a:endParaRPr sz="30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en" b="1"/>
              <a:t>Euclidian</a:t>
            </a:r>
            <a:endParaRPr sz="2000" b="1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/>
          </a:p>
        </p:txBody>
      </p:sp>
      <p:sp>
        <p:nvSpPr>
          <p:cNvPr id="888" name="Shape 888"/>
          <p:cNvSpPr txBox="1">
            <a:spLocks noGrp="1"/>
          </p:cNvSpPr>
          <p:nvPr>
            <p:ph type="body" idx="2"/>
          </p:nvPr>
        </p:nvSpPr>
        <p:spPr>
          <a:xfrm>
            <a:off x="739675" y="3133284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en" b="1"/>
              <a:t>Manhattan</a:t>
            </a:r>
            <a:endParaRPr sz="2000" b="1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/>
          </a:p>
        </p:txBody>
      </p:sp>
      <p:sp>
        <p:nvSpPr>
          <p:cNvPr id="886" name="Shape 8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18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5" name="Shape 885"/>
          <p:cNvSpPr txBox="1">
            <a:spLocks noGrp="1"/>
          </p:cNvSpPr>
          <p:nvPr>
            <p:ph type="body" idx="4294967295"/>
          </p:nvPr>
        </p:nvSpPr>
        <p:spPr>
          <a:xfrm>
            <a:off x="5411788" y="1217613"/>
            <a:ext cx="3732212" cy="28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en" b="1"/>
              <a:t>Minkowski</a:t>
            </a:r>
            <a:endParaRPr sz="2000" b="1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 sz="20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type="body" idx="4294967295"/>
          </p:nvPr>
        </p:nvSpPr>
        <p:spPr>
          <a:xfrm>
            <a:off x="5411788" y="3133725"/>
            <a:ext cx="3732212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en" b="1"/>
              <a:t>Chebyshev</a:t>
            </a:r>
            <a:endParaRPr sz="2000" b="1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 sz="20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9" name="Shape 8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1983500"/>
            <a:ext cx="4205624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Shape 8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900" y="1893000"/>
            <a:ext cx="30099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Shape 8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138" y="3959675"/>
            <a:ext cx="25812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Shape 8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088" y="3935850"/>
            <a:ext cx="3248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>
            <a:spLocks noGrp="1"/>
          </p:cNvSpPr>
          <p:nvPr>
            <p:ph type="title"/>
          </p:nvPr>
        </p:nvSpPr>
        <p:spPr>
          <a:xfrm>
            <a:off x="179182" y="166609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/>
              <a:t>DISTANCES</a:t>
            </a:r>
            <a:endParaRPr sz="30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98" name="Shape 8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19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9" name="Shape 8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25" y="1258650"/>
            <a:ext cx="6001675" cy="37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2473186" y="1276311"/>
            <a:ext cx="3985200" cy="154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</a:pPr>
            <a:r>
              <a:rPr lang="fr-FR" sz="9200" dirty="0" smtClean="0"/>
              <a:t> FILMS </a:t>
            </a:r>
            <a:br>
              <a:rPr lang="fr-FR" sz="9200" dirty="0" smtClean="0"/>
            </a:br>
            <a:endParaRPr sz="9200" b="0" i="0" u="none" strike="noStrike" cap="none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938253" y="3289134"/>
            <a:ext cx="7055069" cy="114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 smtClean="0"/>
              <a:t>Créer un moteur de recommandations de films, basé sur le contenu. </a:t>
            </a:r>
            <a:r>
              <a:rPr lang="fr-FR" sz="2000" b="1" dirty="0"/>
              <a:t>C</a:t>
            </a:r>
            <a:r>
              <a:rPr lang="fr-FR" sz="2000" b="1" dirty="0" smtClean="0"/>
              <a:t>omment a-t-on traité ce sujet? Quelles approches va-t-on adopter ?</a:t>
            </a:r>
            <a:endParaRPr sz="2000" dirty="0"/>
          </a:p>
        </p:txBody>
      </p:sp>
      <p:sp>
        <p:nvSpPr>
          <p:cNvPr id="788" name="Shape 788"/>
          <p:cNvSpPr txBox="1">
            <a:spLocks noGrp="1"/>
          </p:cNvSpPr>
          <p:nvPr>
            <p:ph type="body" idx="4294967295"/>
          </p:nvPr>
        </p:nvSpPr>
        <p:spPr>
          <a:xfrm>
            <a:off x="1584638" y="418556"/>
            <a:ext cx="5762297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1400" dirty="0" smtClean="0">
                <a:solidFill>
                  <a:schemeClr val="tx1"/>
                </a:solidFill>
                <a:effectLst/>
              </a:rPr>
              <a:t>une </a:t>
            </a:r>
            <a:r>
              <a:rPr lang="fr-FR" sz="1400" dirty="0">
                <a:solidFill>
                  <a:schemeClr val="tx1"/>
                </a:solidFill>
                <a:effectLst/>
              </a:rPr>
              <a:t>base de données </a:t>
            </a:r>
            <a:r>
              <a:rPr lang="fr-FR" sz="1400" dirty="0" smtClean="0">
                <a:solidFill>
                  <a:schemeClr val="tx1"/>
                </a:solidFill>
                <a:effectLst/>
              </a:rPr>
              <a:t>publique</a:t>
            </a:r>
            <a:r>
              <a:rPr lang="fr-FR" sz="1400" dirty="0">
                <a:solidFill>
                  <a:schemeClr val="tx1"/>
                </a:solidFill>
                <a:effectLst/>
              </a:rPr>
              <a:t> d’informations sur des </a:t>
            </a:r>
            <a:r>
              <a:rPr lang="fr-FR" sz="1400" dirty="0" smtClean="0">
                <a:solidFill>
                  <a:schemeClr val="tx1"/>
                </a:solidFill>
                <a:effectLst/>
              </a:rPr>
              <a:t>:</a:t>
            </a:r>
            <a:endParaRPr sz="2400" i="0" u="none" strike="noStrike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387" y="90435"/>
            <a:ext cx="8641582" cy="602901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KNN</a:t>
            </a:r>
            <a:r>
              <a:rPr lang="fr-FR" sz="2800" b="1" dirty="0" smtClean="0">
                <a:solidFill>
                  <a:schemeClr val="tx1"/>
                </a:solidFill>
              </a:rPr>
              <a:t>(</a:t>
            </a:r>
            <a:r>
              <a:rPr lang="fr-FR" sz="2800" b="1" dirty="0" err="1" smtClean="0">
                <a:solidFill>
                  <a:schemeClr val="tx1"/>
                </a:solidFill>
                <a:effectLst/>
              </a:rPr>
              <a:t>NearestNeighbors</a:t>
            </a:r>
            <a:r>
              <a:rPr lang="fr-FR" sz="2800" b="1" dirty="0" smtClean="0">
                <a:solidFill>
                  <a:schemeClr val="tx1"/>
                </a:solidFill>
                <a:effectLst/>
              </a:rPr>
              <a:t>) </a:t>
            </a:r>
            <a:r>
              <a:rPr lang="fr-FR" sz="2800" b="1" dirty="0" smtClean="0"/>
              <a:t>RECOMMANDATION  : </a:t>
            </a:r>
            <a:endParaRPr lang="fr-FR" sz="28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94845" y="1218009"/>
            <a:ext cx="6321286" cy="2853900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</a:rPr>
              <a:t>THE LORDS OF SALEM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THE CRAFT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DON’T BE AFRAID OF THE DARK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PARANORMAL ACTIVITY: THE MARKED ONES QUEEN OF THE DAMNED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20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126900" y="4442693"/>
            <a:ext cx="6564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indent="0">
              <a:buNone/>
            </a:pP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NB : K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= 6 puisque le KNN donne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toujours comme premier résultat le film lui même.</a:t>
            </a:r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>
            <a:spLocks noGrp="1"/>
          </p:cNvSpPr>
          <p:nvPr>
            <p:ph type="title"/>
          </p:nvPr>
        </p:nvSpPr>
        <p:spPr>
          <a:xfrm>
            <a:off x="683900" y="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dirty="0" smtClean="0"/>
              <a:t>K-M</a:t>
            </a:r>
            <a:r>
              <a:rPr lang="fr-FR" dirty="0" smtClean="0"/>
              <a:t>EANS</a:t>
            </a:r>
            <a:endParaRPr dirty="0"/>
          </a:p>
        </p:txBody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718852" y="3794708"/>
            <a:ext cx="2425123" cy="73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1000" b="1" smtClean="0">
                <a:effectLst/>
              </a:rPr>
              <a:t>Figures 2 : Choix </a:t>
            </a:r>
            <a:r>
              <a:rPr lang="fr-FR" sz="1000" b="1" dirty="0">
                <a:effectLst/>
              </a:rPr>
              <a:t>du nombre de clusters : Observer l'inertie de notre algorithme ou le </a:t>
            </a:r>
            <a:r>
              <a:rPr lang="fr-FR" sz="1000" b="1" dirty="0" err="1">
                <a:effectLst/>
              </a:rPr>
              <a:t>wcss</a:t>
            </a:r>
            <a:r>
              <a:rPr lang="fr-FR" sz="1000" b="1" dirty="0">
                <a:effectLst/>
              </a:rPr>
              <a:t> (</a:t>
            </a:r>
            <a:r>
              <a:rPr lang="fr-FR" sz="1000" b="1" dirty="0" err="1">
                <a:effectLst/>
              </a:rPr>
              <a:t>Within</a:t>
            </a:r>
            <a:r>
              <a:rPr lang="fr-FR" sz="1000" b="1" dirty="0">
                <a:effectLst/>
              </a:rPr>
              <a:t> Cluster </a:t>
            </a:r>
            <a:r>
              <a:rPr lang="fr-FR" sz="1000" b="1" dirty="0" err="1">
                <a:effectLst/>
              </a:rPr>
              <a:t>Sum</a:t>
            </a:r>
            <a:r>
              <a:rPr lang="fr-FR" sz="1000" b="1" dirty="0">
                <a:effectLst/>
              </a:rPr>
              <a:t> of Squares)(méthode coude)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8" name="Shape 918"/>
          <p:cNvSpPr txBox="1">
            <a:spLocks noGrp="1"/>
          </p:cNvSpPr>
          <p:nvPr>
            <p:ph type="body" idx="2"/>
          </p:nvPr>
        </p:nvSpPr>
        <p:spPr>
          <a:xfrm>
            <a:off x="679635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9" name="Shape 9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21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52" y="1945257"/>
            <a:ext cx="2056563" cy="1399431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7124369" y="2512612"/>
            <a:ext cx="31805" cy="1007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551875" y="3475326"/>
            <a:ext cx="1184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solidFill>
                  <a:srgbClr val="FF0000"/>
                </a:solidFill>
              </a:rPr>
              <a:t>N_clusters</a:t>
            </a:r>
            <a:r>
              <a:rPr lang="fr-FR" sz="1100" dirty="0" smtClean="0">
                <a:solidFill>
                  <a:srgbClr val="FF0000"/>
                </a:solidFill>
              </a:rPr>
              <a:t> = 4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0835" y="1128363"/>
            <a:ext cx="38456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NB :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Certes pour minimiser l’inertie intra-clusters, on doit choisir  le nombre de clusters optimal (</a:t>
            </a:r>
            <a:r>
              <a:rPr lang="fr-FR" sz="12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N_clusters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= 4).Cependant cette approches ne répond pas à notre problème, avec </a:t>
            </a:r>
            <a:r>
              <a:rPr lang="fr-FR" sz="12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N_clusters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=4, on va avoir un nombre moyens très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élevé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de films dans chaque clusters, en effet choisir un nombre de clusters relativement élevé va nous permettre d’avoir un  nombre qui ‘est proche de 5 (nombre de films à recommandés) par clusters.</a:t>
            </a:r>
          </a:p>
          <a:p>
            <a:r>
              <a:rPr lang="fr-FR" sz="1200" b="1" dirty="0">
                <a:solidFill>
                  <a:schemeClr val="bg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 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Problème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: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il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y'aura des clusters avec moins de 6 films et d'autres avec plus de 6 film</a:t>
            </a:r>
          </a:p>
          <a:p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 Solution 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: utilisation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de KNN pour les clusters avec plus de 6 films pour recommander les 5 plus 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proches, et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garder les clusters inferieure ou 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égale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6</a:t>
            </a:r>
          </a:p>
          <a:p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 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Inconvénient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avoir des recommandations avec moins de 5 films</a:t>
            </a:r>
          </a:p>
          <a:p>
            <a:endParaRPr lang="fr-FR" sz="12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endParaRPr lang="fr-FR" sz="12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Je choisi </a:t>
            </a:r>
            <a:r>
              <a:rPr lang="fr-FR" sz="12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N_clusters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= 800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(</a:t>
            </a:r>
            <a:r>
              <a:rPr lang="fr-FR" sz="12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nb_moyen_film_cluster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=7</a:t>
            </a:r>
            <a:endParaRPr lang="fr-FR" sz="1200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18413" y="217020"/>
            <a:ext cx="6368161" cy="1251761"/>
          </a:xfrm>
        </p:spPr>
        <p:txBody>
          <a:bodyPr>
            <a:normAutofit/>
          </a:bodyPr>
          <a:lstStyle/>
          <a:p>
            <a:r>
              <a:rPr lang="fr-FR" sz="1400" dirty="0" smtClean="0">
                <a:effectLst/>
              </a:rPr>
              <a:t>Principe : Étant </a:t>
            </a:r>
            <a:r>
              <a:rPr lang="fr-FR" sz="1400" dirty="0">
                <a:effectLst/>
              </a:rPr>
              <a:t>donné un ensemble de points (</a:t>
            </a:r>
            <a:r>
              <a:rPr lang="fr-FR" sz="1400" b="1" dirty="0">
                <a:effectLst/>
              </a:rPr>
              <a:t>x</a:t>
            </a:r>
            <a:r>
              <a:rPr lang="fr-FR" sz="1400" baseline="-25000" dirty="0">
                <a:effectLst/>
              </a:rPr>
              <a:t>1</a:t>
            </a:r>
            <a:r>
              <a:rPr lang="fr-FR" sz="1400" dirty="0">
                <a:effectLst/>
              </a:rPr>
              <a:t>, </a:t>
            </a:r>
            <a:r>
              <a:rPr lang="fr-FR" sz="1400" b="1" dirty="0">
                <a:effectLst/>
              </a:rPr>
              <a:t>x</a:t>
            </a:r>
            <a:r>
              <a:rPr lang="fr-FR" sz="1400" baseline="-25000" dirty="0">
                <a:effectLst/>
              </a:rPr>
              <a:t>2</a:t>
            </a:r>
            <a:r>
              <a:rPr lang="fr-FR" sz="1400" dirty="0">
                <a:effectLst/>
              </a:rPr>
              <a:t>, …, </a:t>
            </a:r>
            <a:r>
              <a:rPr lang="fr-FR" sz="1400" b="1" dirty="0" err="1">
                <a:effectLst/>
              </a:rPr>
              <a:t>x</a:t>
            </a:r>
            <a:r>
              <a:rPr lang="fr-FR" sz="1400" i="1" baseline="-25000" dirty="0" err="1">
                <a:effectLst/>
              </a:rPr>
              <a:t>n</a:t>
            </a:r>
            <a:r>
              <a:rPr lang="fr-FR" sz="1400" dirty="0">
                <a:effectLst/>
              </a:rPr>
              <a:t>), on cherche à partitionner les </a:t>
            </a:r>
            <a:r>
              <a:rPr lang="fr-FR" sz="1400" i="1" dirty="0">
                <a:effectLst/>
              </a:rPr>
              <a:t>n</a:t>
            </a:r>
            <a:r>
              <a:rPr lang="fr-FR" sz="1400" dirty="0">
                <a:effectLst/>
              </a:rPr>
              <a:t> points en </a:t>
            </a:r>
            <a:r>
              <a:rPr lang="fr-FR" sz="1400" i="1" dirty="0">
                <a:effectLst/>
              </a:rPr>
              <a:t>k</a:t>
            </a:r>
            <a:r>
              <a:rPr lang="fr-FR" sz="1400" dirty="0">
                <a:effectLst/>
              </a:rPr>
              <a:t> ensembles </a:t>
            </a:r>
            <a:r>
              <a:rPr lang="fr-FR" sz="1400" b="1" dirty="0">
                <a:effectLst/>
              </a:rPr>
              <a:t>S</a:t>
            </a:r>
            <a:r>
              <a:rPr lang="fr-FR" sz="1400" dirty="0">
                <a:effectLst/>
              </a:rPr>
              <a:t> = {</a:t>
            </a:r>
            <a:r>
              <a:rPr lang="fr-FR" sz="1400" i="1" dirty="0">
                <a:effectLst/>
              </a:rPr>
              <a:t>S</a:t>
            </a:r>
            <a:r>
              <a:rPr lang="fr-FR" sz="1400" baseline="-25000" dirty="0">
                <a:effectLst/>
              </a:rPr>
              <a:t>1</a:t>
            </a:r>
            <a:r>
              <a:rPr lang="fr-FR" sz="1400" dirty="0">
                <a:effectLst/>
              </a:rPr>
              <a:t>, </a:t>
            </a:r>
            <a:r>
              <a:rPr lang="fr-FR" sz="1400" i="1" dirty="0">
                <a:effectLst/>
              </a:rPr>
              <a:t>S</a:t>
            </a:r>
            <a:r>
              <a:rPr lang="fr-FR" sz="1400" baseline="-25000" dirty="0">
                <a:effectLst/>
              </a:rPr>
              <a:t>2</a:t>
            </a:r>
            <a:r>
              <a:rPr lang="fr-FR" sz="1400" dirty="0">
                <a:effectLst/>
              </a:rPr>
              <a:t>, …, </a:t>
            </a:r>
            <a:r>
              <a:rPr lang="fr-FR" sz="1400" i="1" dirty="0" err="1">
                <a:effectLst/>
              </a:rPr>
              <a:t>S</a:t>
            </a:r>
            <a:r>
              <a:rPr lang="fr-FR" sz="1400" i="1" baseline="-25000" dirty="0" err="1">
                <a:effectLst/>
              </a:rPr>
              <a:t>k</a:t>
            </a:r>
            <a:r>
              <a:rPr lang="fr-FR" sz="1400" dirty="0">
                <a:effectLst/>
              </a:rPr>
              <a:t>} (</a:t>
            </a:r>
            <a:r>
              <a:rPr lang="fr-FR" sz="1400" i="1" dirty="0">
                <a:effectLst/>
              </a:rPr>
              <a:t>k</a:t>
            </a:r>
            <a:r>
              <a:rPr lang="fr-FR" sz="1400" dirty="0">
                <a:effectLst/>
              </a:rPr>
              <a:t> ≤ </a:t>
            </a:r>
            <a:r>
              <a:rPr lang="fr-FR" sz="1400" i="1" dirty="0">
                <a:effectLst/>
              </a:rPr>
              <a:t>n</a:t>
            </a:r>
            <a:r>
              <a:rPr lang="fr-FR" sz="1400" dirty="0">
                <a:effectLst/>
              </a:rPr>
              <a:t>) en minimisant la distance entre les points à l'intérieur de chaque partition</a:t>
            </a:r>
            <a:r>
              <a:rPr lang="fr-FR" dirty="0">
                <a:effectLst/>
              </a:rPr>
              <a:t> 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0" y="1965519"/>
            <a:ext cx="1917977" cy="137916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4526900" y="3867574"/>
            <a:ext cx="219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Meilleur coefficient de </a:t>
            </a:r>
            <a:r>
              <a:rPr lang="fr-FR" smtClean="0">
                <a:solidFill>
                  <a:schemeClr val="tx1"/>
                </a:solidFill>
              </a:rPr>
              <a:t>silhouette équivalent </a:t>
            </a:r>
            <a:r>
              <a:rPr lang="fr-FR" dirty="0" smtClean="0">
                <a:solidFill>
                  <a:schemeClr val="tx1"/>
                </a:solidFill>
              </a:rPr>
              <a:t>de N-clusters = 4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729000" y="7770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dirty="0" smtClean="0"/>
              <a:t>K-</a:t>
            </a:r>
            <a:r>
              <a:rPr lang="fr-FR" dirty="0" smtClean="0"/>
              <a:t>MEANS RECOMMANDATION : </a:t>
            </a:r>
            <a:endParaRPr dirty="0"/>
          </a:p>
        </p:txBody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77903" y="1686910"/>
            <a:ext cx="8147400" cy="28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UNFAITHFUL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INSTINCT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UNDERWORLD AWAKENING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DARK WATER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COLLATERAL DAMAGE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46" name="Shape 9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22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23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121648" y="107225"/>
            <a:ext cx="74852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CHA </a:t>
            </a:r>
            <a:r>
              <a:rPr lang="fr-FR" dirty="0" smtClean="0"/>
              <a:t>(ascendant </a:t>
            </a:r>
            <a:r>
              <a:rPr lang="fr-FR" dirty="0" err="1"/>
              <a:t>hierarchical</a:t>
            </a:r>
            <a:r>
              <a:rPr lang="fr-FR" dirty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) : </a:t>
            </a:r>
            <a:endParaRPr sz="3000" b="0" i="0" u="none" strike="noStrike" cap="none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5516" y="4609837"/>
            <a:ext cx="3287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D</a:t>
            </a:r>
            <a:r>
              <a:rPr lang="fr-FR" dirty="0" smtClean="0">
                <a:solidFill>
                  <a:schemeClr val="tx1"/>
                </a:solidFill>
              </a:rPr>
              <a:t>endrogramme, </a:t>
            </a:r>
            <a:r>
              <a:rPr lang="fr-FR" dirty="0" smtClean="0">
                <a:solidFill>
                  <a:schemeClr val="tx1"/>
                </a:solidFill>
              </a:rPr>
              <a:t>616 groupes 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</a:t>
            </a:r>
            <a:r>
              <a:rPr lang="fr-FR" dirty="0" smtClean="0">
                <a:solidFill>
                  <a:schemeClr val="tx1"/>
                </a:solidFill>
              </a:rPr>
              <a:t>=3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516" y="803565"/>
            <a:ext cx="56016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Définition : La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classification ascendante hiérarchique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est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dite ascendante car elle part d'une situation où tous les individus sont seuls dans une classe, puis sont rassemblés en classes de plus en plus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grandes.</a:t>
            </a:r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5" y="1757672"/>
            <a:ext cx="3482671" cy="26000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23968" y="184492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Après essai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pour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découper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mon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dendrogramme affin de trouver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un nombre moyen d'individus dans chaque clusters qui est proche de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5 j'ai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reparti mes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films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sur 616 clusters(avec 616 je vais avoir des clusters avec au moyen 7 films : je voulais pas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découper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encore plus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parce que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sinon je vais avoir des clusters avec juste un seul film ) cependant j'ai des clusters qui contienne plus que 5 et aussi des clusters avec moins de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5, j'ai utilisé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le KNN pour avoir les film les plus proches dans les clusters avec plus de 6 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films, j'ai </a:t>
            </a:r>
            <a:r>
              <a:rPr lang="fr-FR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gardé les clusters qui contienne moins de 6 films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>
            <a:spLocks noGrp="1"/>
          </p:cNvSpPr>
          <p:nvPr>
            <p:ph type="title"/>
          </p:nvPr>
        </p:nvSpPr>
        <p:spPr>
          <a:xfrm>
            <a:off x="729000" y="7770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fr-FR" dirty="0" smtClean="0"/>
              <a:t>CHA  RECOMMANDATION :  </a:t>
            </a:r>
            <a:endParaRPr dirty="0"/>
          </a:p>
        </p:txBody>
      </p:sp>
      <p:sp>
        <p:nvSpPr>
          <p:cNvPr id="960" name="Shape 9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24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52939" y="1749287"/>
            <a:ext cx="448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1800" dirty="0" smtClean="0">
                <a:solidFill>
                  <a:srgbClr val="00B0F0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BLAKHAT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800" dirty="0" smtClean="0">
                <a:solidFill>
                  <a:srgbClr val="00B0F0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HOP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800" dirty="0" smtClean="0">
                <a:solidFill>
                  <a:srgbClr val="00B0F0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KAGLE AYE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800" dirty="0" smtClean="0">
                <a:solidFill>
                  <a:srgbClr val="00B0F0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HARRY POTTER AND THE ORDER OF THE PHOENIX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800" dirty="0" smtClean="0">
                <a:solidFill>
                  <a:srgbClr val="00B0F0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FANTASTIC 4 : RISE OF THE SILVER SURFER</a:t>
            </a:r>
            <a:endParaRPr lang="fr-FR" sz="1800" dirty="0">
              <a:solidFill>
                <a:srgbClr val="00B0F0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8113" y="-166675"/>
            <a:ext cx="7686000" cy="857400"/>
          </a:xfrm>
        </p:spPr>
        <p:txBody>
          <a:bodyPr/>
          <a:lstStyle/>
          <a:p>
            <a:r>
              <a:rPr lang="fr-FR" dirty="0" smtClean="0">
                <a:latin typeface="Titillium Web ExtraLight" charset="0"/>
                <a:ea typeface="Titillium Web ExtraLight" charset="0"/>
                <a:cs typeface="Titillium Web ExtraLight" charset="0"/>
              </a:rPr>
              <a:t>EVALUATION</a:t>
            </a:r>
            <a:r>
              <a:rPr lang="fr-FR" dirty="0" smtClean="0"/>
              <a:t> &amp; CHOIX D’ALGORITHME :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68112" y="4494724"/>
            <a:ext cx="2576019" cy="98792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KNN : </a:t>
            </a:r>
            <a:r>
              <a:rPr lang="fr-FR" dirty="0" smtClean="0">
                <a:solidFill>
                  <a:srgbClr val="FF0000"/>
                </a:solidFill>
              </a:rPr>
              <a:t>20%          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>
          <a:xfrm>
            <a:off x="6432605" y="4494724"/>
            <a:ext cx="2442133" cy="724296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K-MEANS : </a:t>
            </a:r>
            <a:r>
              <a:rPr lang="fr-FR" dirty="0" smtClean="0">
                <a:solidFill>
                  <a:schemeClr val="tx1"/>
                </a:solidFill>
              </a:rPr>
              <a:t>0.0%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3"/>
          </p:nvPr>
        </p:nvSpPr>
        <p:spPr>
          <a:xfrm>
            <a:off x="3800723" y="4494724"/>
            <a:ext cx="2334378" cy="2428168"/>
          </a:xfrm>
        </p:spPr>
        <p:txBody>
          <a:bodyPr/>
          <a:lstStyle/>
          <a:p>
            <a:r>
              <a:rPr lang="fr-FR" dirty="0" smtClean="0"/>
              <a:t>CHA : </a:t>
            </a:r>
            <a:r>
              <a:rPr lang="fr-FR" dirty="0" smtClean="0"/>
              <a:t>6.6</a:t>
            </a:r>
            <a:r>
              <a:rPr lang="fr-FR" dirty="0" smtClean="0"/>
              <a:t> %</a:t>
            </a:r>
            <a:r>
              <a:rPr lang="fr-FR" dirty="0"/>
              <a:t> </a:t>
            </a:r>
            <a:r>
              <a:rPr lang="fr-FR" dirty="0" smtClean="0"/>
              <a:t>    &gt;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25</a:t>
            </a:fld>
            <a:endParaRPr lang="uk-UA"/>
          </a:p>
        </p:txBody>
      </p:sp>
      <p:sp>
        <p:nvSpPr>
          <p:cNvPr id="7" name="ZoneTexte 6"/>
          <p:cNvSpPr txBox="1"/>
          <p:nvPr/>
        </p:nvSpPr>
        <p:spPr>
          <a:xfrm>
            <a:off x="107614" y="603368"/>
            <a:ext cx="857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Méthode : Pour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choisir le meilleur algorithme par rapport à notre sujet, j’ai décidé de calculer le </a:t>
            </a:r>
            <a:r>
              <a:rPr lang="fr-FR" sz="12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Matching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rating moyenne , entre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3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recommandation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exemplaire(vérités terrains)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que j’ai construite à base des films de superhéros(films très proches entre eux)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, série de films HARRY POTTER , X-MEN, et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les différentes recommandations .</a:t>
            </a:r>
            <a:endParaRPr lang="fr-FR" sz="1200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733" y="1249699"/>
            <a:ext cx="329608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Model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: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films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de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superhéros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qu'ils sont proches entre eux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:</a:t>
            </a:r>
          </a:p>
          <a:p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27 Titre : Spider-Man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2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ID19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The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Amazing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Spider-Man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ID10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Superman </a:t>
            </a:r>
            <a:r>
              <a:rPr lang="fr-FR" sz="11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Returns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ID16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Batman v Superman: Dawn of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Justice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28 Titre :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Iron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Man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3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Model1=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[27,19,10,16,28]</a:t>
            </a:r>
          </a:p>
          <a:p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4734733" y="1263330"/>
            <a:ext cx="4704463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Mode2 :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série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de films de Harry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Potter : </a:t>
            </a:r>
          </a:p>
          <a:p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177 Titre : Harry Potter and the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Prisoner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of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Azkabanid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260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Harry Potter and the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Chamber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of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Secretsid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102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Harry Potter and the Goblet of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Fireid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101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Harry Potter and the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Order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of the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Phoenixid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8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Harry Potter and the Half-Blood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Prince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Model2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= [177,260,102,101,8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]</a:t>
            </a:r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]</a:t>
            </a:r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733" y="2832732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Mode3 :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série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de film </a:t>
            </a:r>
            <a:r>
              <a:rPr lang="fr-FR" sz="11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X_Men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: </a:t>
            </a:r>
          </a:p>
          <a:p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29 Titre : X-Men: The Last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Standid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192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X-Men 2id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110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X-Men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Origins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: </a:t>
            </a:r>
            <a:r>
              <a:rPr lang="fr-FR" sz="1100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Wolverineid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218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Titre : The </a:t>
            </a:r>
            <a:r>
              <a:rPr lang="fr-FR" sz="11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Wolverine</a:t>
            </a:r>
            <a:endParaRPr lang="fr-FR" sz="11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ID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486 Titre : 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X-Men</a:t>
            </a:r>
          </a:p>
          <a:p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Model3 </a:t>
            </a:r>
            <a:r>
              <a:rPr lang="fr-FR" sz="11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= [</a:t>
            </a:r>
            <a:r>
              <a:rPr lang="fr-FR" sz="11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29,192,110,218,486]</a:t>
            </a:r>
          </a:p>
          <a:p>
            <a:endParaRPr lang="fr-FR" sz="1100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2733" y="4279282"/>
            <a:ext cx="638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TAUX DE MATCHING MOYEN RETENU (ID aléatoire =  192) : 20% (KNN) 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1177" y="-294199"/>
            <a:ext cx="7884986" cy="5152445"/>
          </a:xfrm>
        </p:spPr>
        <p:txBody>
          <a:bodyPr>
            <a:noAutofit/>
          </a:bodyPr>
          <a:lstStyle/>
          <a:p>
            <a:r>
              <a:rPr lang="fr-FR" sz="3600" dirty="0"/>
              <a:t>FLASK API : RECOMMENDER  OF </a:t>
            </a:r>
            <a:r>
              <a:rPr lang="fr-FR" sz="3600" dirty="0" smtClean="0"/>
              <a:t>MOVIES: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-Création de </a:t>
            </a:r>
            <a:r>
              <a:rPr lang="fr-FR" sz="2800" dirty="0"/>
              <a:t>l'api </a:t>
            </a:r>
            <a:r>
              <a:rPr lang="fr-FR" sz="2800" dirty="0" smtClean="0"/>
              <a:t>avec le </a:t>
            </a:r>
            <a:r>
              <a:rPr lang="fr-FR" sz="2800" dirty="0" err="1" smtClean="0"/>
              <a:t>framework</a:t>
            </a:r>
            <a:r>
              <a:rPr lang="fr-FR" sz="2800" dirty="0" smtClean="0"/>
              <a:t> </a:t>
            </a:r>
            <a:r>
              <a:rPr lang="fr-FR" sz="2800" dirty="0" err="1" smtClean="0"/>
              <a:t>Flask</a:t>
            </a:r>
            <a:r>
              <a:rPr lang="fr-FR" sz="2800" dirty="0"/>
              <a:t>.</a:t>
            </a:r>
            <a:br>
              <a:rPr lang="fr-FR" sz="2800" dirty="0"/>
            </a:br>
            <a:r>
              <a:rPr lang="fr-FR" sz="2800" dirty="0" smtClean="0"/>
              <a:t>-Sur </a:t>
            </a:r>
            <a:r>
              <a:rPr lang="fr-FR" sz="2800" dirty="0"/>
              <a:t>la page d'accueil une liste des film avec les "id" à choisir.</a:t>
            </a:r>
            <a:br>
              <a:rPr lang="fr-FR" sz="2800" dirty="0"/>
            </a:br>
            <a:r>
              <a:rPr lang="fr-FR" sz="2800" dirty="0" smtClean="0"/>
              <a:t>-Recherche </a:t>
            </a:r>
            <a:r>
              <a:rPr lang="fr-FR" sz="2800" dirty="0"/>
              <a:t>lancée, le serveur cherche les 5 points les plus proches basés sur les résultats K-MEANS</a:t>
            </a:r>
            <a:br>
              <a:rPr lang="fr-FR" sz="2800" dirty="0"/>
            </a:br>
            <a:r>
              <a:rPr lang="fr-FR" sz="2800" dirty="0"/>
              <a:t>retourne ces données à un </a:t>
            </a:r>
            <a:r>
              <a:rPr lang="fr-FR" sz="2800" dirty="0" err="1"/>
              <a:t>template</a:t>
            </a:r>
            <a:r>
              <a:rPr lang="fr-FR" sz="2800" dirty="0"/>
              <a:t> pour l'affichage.</a:t>
            </a:r>
            <a:br>
              <a:rPr lang="fr-FR" sz="2800" dirty="0"/>
            </a:br>
            <a:r>
              <a:rPr lang="fr-FR" sz="2800" dirty="0"/>
              <a:t>Le site est disponible à cette adresse: </a:t>
            </a:r>
            <a:r>
              <a:rPr lang="fr-FR" sz="2800" dirty="0" smtClean="0">
                <a:solidFill>
                  <a:srgbClr val="FF0000"/>
                </a:solidFill>
              </a:rPr>
              <a:t>http</a:t>
            </a:r>
            <a:r>
              <a:rPr lang="fr-FR" sz="2800" dirty="0">
                <a:solidFill>
                  <a:srgbClr val="FF0000"/>
                </a:solidFill>
              </a:rPr>
              <a:t>://</a:t>
            </a:r>
            <a:r>
              <a:rPr lang="fr-FR" sz="2800" dirty="0" err="1">
                <a:solidFill>
                  <a:srgbClr val="FF0000"/>
                </a:solidFill>
              </a:rPr>
              <a:t>agrandik.pythonanywhere.com</a:t>
            </a:r>
            <a:r>
              <a:rPr lang="fr-FR" sz="2800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1177" y="-294198"/>
            <a:ext cx="7884986" cy="1248356"/>
          </a:xfrm>
        </p:spPr>
        <p:txBody>
          <a:bodyPr>
            <a:noAutofit/>
          </a:bodyPr>
          <a:lstStyle/>
          <a:p>
            <a:r>
              <a:rPr lang="fr-FR" sz="2400" dirty="0"/>
              <a:t>FLASK API : RECOMMENDER  OF </a:t>
            </a:r>
            <a:r>
              <a:rPr lang="fr-FR" sz="2400" dirty="0" smtClean="0"/>
              <a:t>MOVIES:</a:t>
            </a:r>
            <a:r>
              <a:rPr lang="fr-FR" sz="2800" dirty="0"/>
              <a:t/>
            </a:r>
            <a:br>
              <a:rPr lang="fr-FR" sz="2800" dirty="0"/>
            </a:b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27</a:t>
            </a:fld>
            <a:endParaRPr lang="uk-U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5" y="535925"/>
            <a:ext cx="3651520" cy="44813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82" y="1224500"/>
            <a:ext cx="2989691" cy="28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28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1" name="Shape 1021"/>
          <p:cNvSpPr txBox="1">
            <a:spLocks noGrp="1"/>
          </p:cNvSpPr>
          <p:nvPr>
            <p:ph type="title"/>
          </p:nvPr>
        </p:nvSpPr>
        <p:spPr>
          <a:xfrm>
            <a:off x="1287611" y="2122997"/>
            <a:ext cx="6449008" cy="84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</a:pPr>
            <a:r>
              <a:rPr lang="en" sz="4400" dirty="0" smtClean="0"/>
              <a:t>CONCLUSION</a:t>
            </a:r>
            <a:r>
              <a:rPr lang="fr-FR" sz="4400" dirty="0" smtClean="0"/>
              <a:t> </a:t>
            </a:r>
            <a:endParaRPr sz="4400" b="0" i="0" u="none" strike="noStrike" cap="none" dirty="0">
              <a:solidFill>
                <a:schemeClr val="lt1"/>
              </a:solidFill>
              <a:sym typeface="Titillium Web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0" y="-283017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fr-FR" dirty="0" smtClean="0"/>
              <a:t>                                   Sommaire : </a:t>
            </a:r>
            <a:endParaRPr sz="30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0" y="401917"/>
            <a:ext cx="3824754" cy="46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fr-FR" sz="1400" b="1" dirty="0" smtClean="0">
                <a:effectLst/>
              </a:rPr>
              <a:t>1 - NETTOYAGE DATASET : </a:t>
            </a:r>
          </a:p>
          <a:p>
            <a:pPr marL="101600" indent="0">
              <a:buNone/>
            </a:pPr>
            <a:r>
              <a:rPr lang="fr-FR" sz="1200" dirty="0" smtClean="0">
                <a:effectLst/>
              </a:rPr>
              <a:t>-Taux de remplissage </a:t>
            </a:r>
          </a:p>
          <a:p>
            <a:pPr marL="101600" indent="0">
              <a:buNone/>
            </a:pPr>
            <a:r>
              <a:rPr lang="fr-FR" sz="1200" dirty="0" smtClean="0">
                <a:effectLst/>
              </a:rPr>
              <a:t>-Etudes de corrélation</a:t>
            </a:r>
          </a:p>
          <a:p>
            <a:pPr marL="101600" indent="0">
              <a:buNone/>
            </a:pPr>
            <a:r>
              <a:rPr lang="fr-FR" sz="1200" dirty="0" smtClean="0">
                <a:effectLst/>
              </a:rPr>
              <a:t>-Taux de remplissage après le premier nettoyage</a:t>
            </a:r>
          </a:p>
          <a:p>
            <a:pPr marL="101600" indent="0">
              <a:buNone/>
            </a:pPr>
            <a:r>
              <a:rPr lang="fr-FR" sz="1200" dirty="0" smtClean="0">
                <a:effectLst/>
              </a:rPr>
              <a:t>-Traitement des valeurs manquantes :</a:t>
            </a:r>
          </a:p>
          <a:p>
            <a:pPr marL="101600" indent="0">
              <a:buNone/>
            </a:pPr>
            <a:r>
              <a:rPr lang="fr-FR" sz="1200" dirty="0">
                <a:effectLst/>
              </a:rPr>
              <a:t> </a:t>
            </a:r>
            <a:r>
              <a:rPr lang="fr-FR" sz="1200" dirty="0" smtClean="0">
                <a:effectLst/>
              </a:rPr>
              <a:t>      - Variables quantitatives (remplacement</a:t>
            </a:r>
          </a:p>
          <a:p>
            <a:pPr marL="101600" indent="0">
              <a:buNone/>
            </a:pPr>
            <a:r>
              <a:rPr lang="fr-FR" sz="1200" dirty="0" smtClean="0">
                <a:effectLst/>
              </a:rPr>
              <a:t>       </a:t>
            </a:r>
            <a:r>
              <a:rPr lang="fr-FR" sz="1200" dirty="0">
                <a:effectLst/>
              </a:rPr>
              <a:t>par la moyenne </a:t>
            </a:r>
            <a:r>
              <a:rPr lang="mr-IN" sz="1200" dirty="0">
                <a:effectLst/>
              </a:rPr>
              <a:t>…</a:t>
            </a:r>
            <a:r>
              <a:rPr lang="fr-FR" sz="1200" dirty="0" smtClean="0">
                <a:effectLst/>
              </a:rPr>
              <a:t>)</a:t>
            </a:r>
          </a:p>
          <a:p>
            <a:pPr marL="101600" indent="0">
              <a:buNone/>
            </a:pPr>
            <a:r>
              <a:rPr lang="fr-FR" sz="1200" dirty="0" smtClean="0">
                <a:effectLst/>
              </a:rPr>
              <a:t>      - Variables catégorielles </a:t>
            </a:r>
          </a:p>
          <a:p>
            <a:pPr marL="101600" indent="0">
              <a:buNone/>
            </a:pPr>
            <a:endParaRPr lang="fr-FR" sz="1400" b="1" dirty="0" smtClean="0">
              <a:effectLst/>
            </a:endParaRPr>
          </a:p>
          <a:p>
            <a:pPr marL="101600" indent="0">
              <a:buNone/>
            </a:pPr>
            <a:r>
              <a:rPr lang="fr-FR" sz="1400" b="1" dirty="0" smtClean="0">
                <a:effectLst/>
              </a:rPr>
              <a:t>2 - ANALYSE EXPLORATOIRE :</a:t>
            </a:r>
          </a:p>
          <a:p>
            <a:pPr marL="101600" indent="0">
              <a:buNone/>
            </a:pPr>
            <a:r>
              <a:rPr lang="fr-FR" sz="1200" dirty="0"/>
              <a:t>-Analyse </a:t>
            </a:r>
            <a:r>
              <a:rPr lang="fr-FR" sz="1200" dirty="0" err="1" smtClean="0"/>
              <a:t>univariée</a:t>
            </a:r>
            <a:r>
              <a:rPr lang="fr-FR" sz="1200" dirty="0" smtClean="0"/>
              <a:t> :</a:t>
            </a:r>
          </a:p>
          <a:p>
            <a:pPr marL="101600" indent="0">
              <a:buNone/>
            </a:pPr>
            <a:r>
              <a:rPr lang="fr-FR" sz="1200" dirty="0" smtClean="0"/>
              <a:t>   -</a:t>
            </a:r>
            <a:r>
              <a:rPr lang="fr-FR" sz="1200" dirty="0"/>
              <a:t>la </a:t>
            </a:r>
            <a:r>
              <a:rPr lang="fr-FR" sz="1200" dirty="0" smtClean="0"/>
              <a:t>répartition </a:t>
            </a:r>
            <a:r>
              <a:rPr lang="fr-FR" sz="1200" dirty="0"/>
              <a:t>du IMDB SCORE par rapport aux films </a:t>
            </a:r>
            <a:endParaRPr lang="fr-FR" sz="1200" dirty="0" smtClean="0"/>
          </a:p>
          <a:p>
            <a:pPr marL="101600" indent="0">
              <a:buNone/>
            </a:pPr>
            <a:r>
              <a:rPr lang="fr-FR" sz="1200" dirty="0" smtClean="0"/>
              <a:t>   -</a:t>
            </a:r>
            <a:r>
              <a:rPr lang="fr-FR" sz="1200" dirty="0" err="1"/>
              <a:t>Movie</a:t>
            </a:r>
            <a:r>
              <a:rPr lang="fr-FR" sz="1200" dirty="0"/>
              <a:t> </a:t>
            </a:r>
            <a:r>
              <a:rPr lang="fr-FR" sz="1200" dirty="0" err="1"/>
              <a:t>facebook</a:t>
            </a:r>
            <a:r>
              <a:rPr lang="fr-FR" sz="1200" dirty="0"/>
              <a:t> </a:t>
            </a:r>
            <a:r>
              <a:rPr lang="fr-FR" sz="1200" dirty="0" err="1"/>
              <a:t>like</a:t>
            </a:r>
            <a:r>
              <a:rPr lang="fr-FR" sz="1200" dirty="0"/>
              <a:t> </a:t>
            </a:r>
            <a:endParaRPr lang="fr-FR" sz="1200" dirty="0" smtClean="0"/>
          </a:p>
          <a:p>
            <a:pPr marL="101600" indent="0">
              <a:buNone/>
            </a:pPr>
            <a:r>
              <a:rPr lang="fr-FR" sz="1200" dirty="0" smtClean="0"/>
              <a:t>-</a:t>
            </a:r>
            <a:r>
              <a:rPr lang="fr-FR" sz="1200" dirty="0"/>
              <a:t>Analyse </a:t>
            </a:r>
            <a:r>
              <a:rPr lang="fr-FR" sz="1200" dirty="0" err="1"/>
              <a:t>bivariée</a:t>
            </a:r>
            <a:r>
              <a:rPr lang="fr-FR" sz="1200" dirty="0"/>
              <a:t> : </a:t>
            </a:r>
            <a:endParaRPr lang="fr-FR" sz="1200" dirty="0" smtClean="0"/>
          </a:p>
          <a:p>
            <a:pPr marL="101600" indent="0">
              <a:buNone/>
            </a:pPr>
            <a:r>
              <a:rPr lang="fr-FR" sz="1200" dirty="0" smtClean="0"/>
              <a:t>  -</a:t>
            </a:r>
            <a:r>
              <a:rPr lang="fr-FR" sz="1200" dirty="0"/>
              <a:t>Note IMDB par genre de film </a:t>
            </a:r>
            <a:endParaRPr lang="fr-FR" sz="1200" dirty="0" smtClean="0"/>
          </a:p>
          <a:p>
            <a:pPr marL="101600" indent="0">
              <a:buNone/>
            </a:pPr>
            <a:r>
              <a:rPr lang="fr-FR" sz="1200" dirty="0"/>
              <a:t/>
            </a:r>
            <a:br>
              <a:rPr lang="fr-FR" sz="1200" dirty="0"/>
            </a:br>
            <a:r>
              <a:rPr lang="fr-FR" sz="1400" dirty="0" smtClean="0">
                <a:effectLst/>
              </a:rPr>
              <a:t>      </a:t>
            </a:r>
            <a:endParaRPr lang="fr-FR" sz="1400" dirty="0">
              <a:effectLst/>
            </a:endParaRPr>
          </a:p>
          <a:p>
            <a:pPr marL="101600" indent="0">
              <a:buNone/>
            </a:pPr>
            <a:endParaRPr lang="fr-FR" sz="1400" b="1" dirty="0">
              <a:effectLst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2"/>
          </p:nvPr>
        </p:nvSpPr>
        <p:spPr>
          <a:xfrm>
            <a:off x="5121780" y="2482864"/>
            <a:ext cx="4002122" cy="265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endParaRPr lang="fr-FR" sz="1400" b="1" dirty="0" smtClean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fr-FR" sz="1400" b="1" dirty="0" smtClean="0"/>
              <a:t>4</a:t>
            </a:r>
            <a:r>
              <a:rPr lang="en" sz="1400" b="1" dirty="0" smtClean="0"/>
              <a:t> </a:t>
            </a:r>
            <a:r>
              <a:rPr lang="en" sz="1400" b="1" dirty="0"/>
              <a:t>- </a:t>
            </a:r>
            <a:r>
              <a:rPr lang="en" sz="1400" b="1" dirty="0" smtClean="0"/>
              <a:t>MOTEUR</a:t>
            </a:r>
            <a:r>
              <a:rPr lang="fr-FR" sz="1400" b="1" dirty="0" smtClean="0"/>
              <a:t>S</a:t>
            </a:r>
            <a:r>
              <a:rPr lang="en" sz="1400" b="1" dirty="0" smtClean="0"/>
              <a:t> </a:t>
            </a:r>
            <a:r>
              <a:rPr lang="en" sz="1400" b="1" dirty="0"/>
              <a:t>DE RECOMMANDATIONS</a:t>
            </a:r>
            <a:endParaRPr sz="14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fr-FR" sz="1200" dirty="0"/>
              <a:t> </a:t>
            </a:r>
            <a:r>
              <a:rPr lang="fr-FR" sz="1200" dirty="0" smtClean="0"/>
              <a:t>- Première </a:t>
            </a:r>
            <a:r>
              <a:rPr lang="fr-FR" sz="1200" dirty="0"/>
              <a:t>r</a:t>
            </a:r>
            <a:r>
              <a:rPr lang="fr-FR" sz="1200" dirty="0" smtClean="0"/>
              <a:t>ecommandation (similarité de </a:t>
            </a:r>
            <a:r>
              <a:rPr lang="fr-FR" sz="1200" dirty="0" err="1" smtClean="0"/>
              <a:t>cosine</a:t>
            </a:r>
            <a:r>
              <a:rPr lang="fr-FR" sz="1200" dirty="0" smtClean="0"/>
              <a:t>)</a:t>
            </a:r>
          </a:p>
          <a:p>
            <a:pPr marL="0" indent="0">
              <a:buNone/>
            </a:pPr>
            <a:r>
              <a:rPr lang="fr-FR" sz="1200" dirty="0" smtClean="0"/>
              <a:t> -</a:t>
            </a:r>
            <a:r>
              <a:rPr lang="en" sz="1200" dirty="0" smtClean="0"/>
              <a:t>Distances 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 </a:t>
            </a:r>
            <a:r>
              <a:rPr lang="fr-FR" sz="1200" dirty="0" smtClean="0"/>
              <a:t>-KNN (</a:t>
            </a:r>
            <a:r>
              <a:rPr lang="fr-FR" sz="1200" b="1" dirty="0" err="1" smtClean="0">
                <a:effectLst/>
              </a:rPr>
              <a:t>NearestNeighbors</a:t>
            </a:r>
            <a:r>
              <a:rPr lang="fr-FR" sz="1200" b="1" dirty="0" smtClean="0">
                <a:effectLst/>
              </a:rPr>
              <a:t>)</a:t>
            </a:r>
            <a:endParaRPr lang="fr-FR" sz="1200" b="1" dirty="0">
              <a:effectLst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None/>
            </a:pPr>
            <a:r>
              <a:rPr lang="fr-FR" sz="1200" dirty="0" smtClean="0"/>
              <a:t> -</a:t>
            </a:r>
            <a:r>
              <a:rPr lang="en" sz="1200" dirty="0"/>
              <a:t>K-means Clustering</a:t>
            </a:r>
            <a:endParaRPr sz="12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None/>
            </a:pPr>
            <a:r>
              <a:rPr lang="fr-FR" sz="1200" dirty="0" smtClean="0"/>
              <a:t> -</a:t>
            </a:r>
            <a:r>
              <a:rPr lang="en" sz="1200" dirty="0" smtClean="0"/>
              <a:t>Hierarchical </a:t>
            </a:r>
            <a:r>
              <a:rPr lang="en" sz="1200" dirty="0"/>
              <a:t>Clustering</a:t>
            </a:r>
            <a:endParaRPr sz="12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25143" y="574383"/>
            <a:ext cx="38511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3 - PRÉPARTIONS DE DONNÉES</a:t>
            </a:r>
            <a:endParaRPr lang="fr-FR" b="1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endParaRPr lang="fr-FR" sz="1200" dirty="0" smtClean="0">
              <a:solidFill>
                <a:schemeClr val="tx1"/>
              </a:solidFill>
            </a:endParaRPr>
          </a:p>
          <a:p>
            <a:r>
              <a:rPr lang="fr-FR" sz="1200" dirty="0" smtClean="0">
                <a:solidFill>
                  <a:schemeClr val="tx1"/>
                </a:solidFill>
              </a:rPr>
              <a:t>-</a:t>
            </a:r>
            <a:r>
              <a:rPr lang="fr-FR" sz="12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Variables quantitatives : </a:t>
            </a:r>
            <a:endParaRPr lang="fr-FR" sz="12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 Isoler </a:t>
            </a:r>
            <a:r>
              <a:rPr lang="fr-FR" sz="12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les données numériques,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qui ne demandent </a:t>
            </a:r>
            <a:r>
              <a:rPr lang="fr-FR" sz="12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pas plus de traitement. </a:t>
            </a:r>
            <a:endParaRPr lang="fr-FR" sz="12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 Variables </a:t>
            </a:r>
            <a:r>
              <a:rPr lang="fr-FR" sz="12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catégorielles : </a:t>
            </a:r>
            <a:endParaRPr lang="fr-FR" sz="1200" dirty="0" smtClean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-Rendre binaire </a:t>
            </a:r>
            <a:r>
              <a:rPr lang="fr-FR" sz="12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les données 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catégorielles </a:t>
            </a:r>
          </a:p>
          <a:p>
            <a:r>
              <a:rPr lang="fr-FR" sz="1200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OneHotencoding</a:t>
            </a:r>
            <a:r>
              <a:rPr lang="fr-FR" sz="1200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r>
              <a:rPr lang="mr-IN" sz="1200" dirty="0" smtClean="0">
                <a:solidFill>
                  <a:schemeClr val="tx1"/>
                </a:solidFill>
              </a:rPr>
              <a:t>…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65573"/>
          </a:fgClr>
          <a:bgClr>
            <a:schemeClr val="bg1"/>
          </a:bgClr>
        </a:patt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ctrTitle"/>
          </p:nvPr>
        </p:nvSpPr>
        <p:spPr>
          <a:xfrm>
            <a:off x="352855" y="374744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</a:pPr>
            <a:r>
              <a:rPr lang="fr-FR" dirty="0" smtClean="0"/>
              <a:t>NETTOYAGE DATASET : </a:t>
            </a:r>
            <a:endParaRPr sz="4800" b="0" i="0" u="none" strike="noStrike" cap="none" dirty="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03" name="Shape 803"/>
          <p:cNvSpPr txBox="1">
            <a:spLocks noGrp="1"/>
          </p:cNvSpPr>
          <p:nvPr>
            <p:ph type="subTitle" idx="1"/>
          </p:nvPr>
        </p:nvSpPr>
        <p:spPr>
          <a:xfrm>
            <a:off x="2208163" y="1890725"/>
            <a:ext cx="3659899" cy="16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" sz="1400" dirty="0" err="1" smtClean="0">
                <a:solidFill>
                  <a:schemeClr val="tx1"/>
                </a:solidFill>
              </a:rPr>
              <a:t>Présentation</a:t>
            </a:r>
            <a:r>
              <a:rPr lang="en" sz="1400" dirty="0" smtClean="0">
                <a:solidFill>
                  <a:schemeClr val="tx1"/>
                </a:solidFill>
              </a:rPr>
              <a:t> </a:t>
            </a:r>
            <a:r>
              <a:rPr lang="en" sz="1400" dirty="0">
                <a:solidFill>
                  <a:schemeClr val="tx1"/>
                </a:solidFill>
              </a:rPr>
              <a:t>du </a:t>
            </a:r>
            <a:r>
              <a:rPr lang="fr-FR" sz="1400" dirty="0" smtClean="0">
                <a:solidFill>
                  <a:schemeClr val="tx1"/>
                </a:solidFill>
              </a:rPr>
              <a:t>Sujet</a:t>
            </a:r>
            <a:endParaRPr lang="fr-FR" sz="1400"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charset="0"/>
              <a:buChar char="•"/>
            </a:pPr>
            <a:r>
              <a:rPr lang="en" sz="1400" dirty="0" err="1" smtClean="0">
                <a:solidFill>
                  <a:schemeClr val="tx1"/>
                </a:solidFill>
              </a:rPr>
              <a:t>Traitement</a:t>
            </a:r>
            <a:r>
              <a:rPr lang="en" sz="1400" dirty="0" smtClean="0">
                <a:solidFill>
                  <a:schemeClr val="tx1"/>
                </a:solidFill>
              </a:rPr>
              <a:t> </a:t>
            </a:r>
            <a:r>
              <a:rPr lang="en" sz="1400" dirty="0">
                <a:solidFill>
                  <a:schemeClr val="tx1"/>
                </a:solidFill>
              </a:rPr>
              <a:t>des </a:t>
            </a:r>
            <a:r>
              <a:rPr lang="en" sz="1400" dirty="0" err="1" smtClean="0">
                <a:solidFill>
                  <a:schemeClr val="tx1"/>
                </a:solidFill>
              </a:rPr>
              <a:t>données</a:t>
            </a:r>
            <a:endParaRPr lang="fr-FR" sz="1400" dirty="0" smtClean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tx1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8" name="Shape 808"/>
          <p:cNvSpPr txBox="1">
            <a:spLocks noGrp="1"/>
          </p:cNvSpPr>
          <p:nvPr>
            <p:ph type="ctrTitle" idx="4294967295"/>
          </p:nvPr>
        </p:nvSpPr>
        <p:spPr>
          <a:xfrm>
            <a:off x="1" y="723900"/>
            <a:ext cx="91440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fr-FR" sz="4800" dirty="0" smtClean="0"/>
              <a:t> </a:t>
            </a:r>
            <a:r>
              <a:rPr lang="en" sz="4800" dirty="0" smtClean="0"/>
              <a:t>5043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subTitle" idx="4294967295"/>
          </p:nvPr>
        </p:nvSpPr>
        <p:spPr>
          <a:xfrm>
            <a:off x="0" y="1358900"/>
            <a:ext cx="91440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fr-FR" sz="1800" dirty="0" smtClean="0"/>
              <a:t>   </a:t>
            </a:r>
            <a:r>
              <a:rPr lang="en" sz="1800" dirty="0" smtClean="0"/>
              <a:t>films</a:t>
            </a:r>
            <a:endParaRPr sz="18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0" name="Shape 810"/>
          <p:cNvSpPr txBox="1">
            <a:spLocks noGrp="1"/>
          </p:cNvSpPr>
          <p:nvPr>
            <p:ph type="ctrTitle" idx="4294967295"/>
          </p:nvPr>
        </p:nvSpPr>
        <p:spPr>
          <a:xfrm>
            <a:off x="0" y="2038350"/>
            <a:ext cx="91440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fr-FR" sz="4800" dirty="0" smtClean="0"/>
              <a:t> </a:t>
            </a:r>
            <a:r>
              <a:rPr lang="en" sz="4800" dirty="0" smtClean="0"/>
              <a:t>28 </a:t>
            </a:r>
            <a:endParaRPr sz="4800" b="0" i="0" u="none" strike="noStrike" cap="none" dirty="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11" name="Shape 811"/>
          <p:cNvSpPr txBox="1">
            <a:spLocks noGrp="1"/>
          </p:cNvSpPr>
          <p:nvPr>
            <p:ph type="subTitle" idx="4294967295"/>
          </p:nvPr>
        </p:nvSpPr>
        <p:spPr>
          <a:xfrm>
            <a:off x="-180870" y="2673350"/>
            <a:ext cx="932487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fr-FR" sz="1800" dirty="0" smtClean="0"/>
              <a:t>     </a:t>
            </a:r>
            <a:r>
              <a:rPr lang="en" sz="1800" dirty="0" smtClean="0"/>
              <a:t>Variables</a:t>
            </a:r>
            <a:endParaRPr sz="1800" b="0" i="0" u="none" strike="noStrike" cap="none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88" y="621532"/>
            <a:ext cx="7395587" cy="283363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45920" y="3729162"/>
            <a:ext cx="232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Figure 1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3288" y="78476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None/>
            </a:pPr>
            <a:endParaRPr lang="fr-FR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None/>
            </a:pPr>
            <a:endParaRPr lang="fr-FR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None/>
            </a:pPr>
            <a:endParaRPr lang="fr-FR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None/>
            </a:pPr>
            <a:endParaRPr lang="fr-FR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None/>
            </a:pPr>
            <a:endParaRPr lang="fr-FR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None/>
            </a:pPr>
            <a:endParaRPr lang="fr-FR" sz="2000" dirty="0">
              <a:solidFill>
                <a:schemeClr val="lt1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2000" dirty="0">
                <a:solidFill>
                  <a:schemeClr val="lt1"/>
                </a:solidFill>
              </a:rPr>
              <a:t> </a:t>
            </a:r>
            <a:r>
              <a:rPr lang="fr-FR" sz="2000" dirty="0" smtClean="0">
                <a:solidFill>
                  <a:schemeClr val="lt1"/>
                </a:solidFill>
              </a:rPr>
              <a:t>         Figure 2 : </a:t>
            </a:r>
            <a:r>
              <a:rPr lang="fr-FR" sz="2000" dirty="0">
                <a:solidFill>
                  <a:schemeClr val="lt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Remplissage avant toutes </a:t>
            </a:r>
            <a:r>
              <a:rPr lang="fr-FR" sz="2000" dirty="0" smtClean="0">
                <a:solidFill>
                  <a:schemeClr val="lt1"/>
                </a:solidFill>
              </a:rPr>
              <a:t>opérations</a:t>
            </a:r>
            <a:endParaRPr lang="fr-FR" sz="2000" dirty="0">
              <a:solidFill>
                <a:schemeClr val="lt1"/>
              </a:solidFill>
            </a:endParaRPr>
          </a:p>
          <a:p>
            <a:pPr marL="0" lvl="0" indent="0" algn="l">
              <a:spcBef>
                <a:spcPts val="0"/>
              </a:spcBef>
              <a:buNone/>
            </a:pPr>
            <a:r>
              <a:rPr lang="fr-FR" sz="2000" dirty="0">
                <a:solidFill>
                  <a:schemeClr val="lt1"/>
                </a:solidFill>
              </a:rPr>
              <a:t> </a:t>
            </a:r>
            <a:r>
              <a:rPr lang="fr-FR" sz="2000" dirty="0" smtClean="0">
                <a:solidFill>
                  <a:schemeClr val="lt1"/>
                </a:solidFill>
              </a:rPr>
              <a:t>                          de nettoyages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819" name="Shape 8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6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169553" y="3387201"/>
            <a:ext cx="513735" cy="353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27" y="68703"/>
            <a:ext cx="4813160" cy="220058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83288" y="3363948"/>
            <a:ext cx="43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TX de </a:t>
            </a:r>
            <a:r>
              <a:rPr lang="fr-FR" sz="20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</a:t>
            </a:r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emplissage Total  = </a:t>
            </a:r>
            <a:r>
              <a:rPr lang="hr-H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98.09 %</a:t>
            </a:r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</a:t>
            </a:r>
            <a:endParaRPr lang="fr-FR" sz="2000" b="1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9" name="Shape 820"/>
          <p:cNvSpPr/>
          <p:nvPr/>
        </p:nvSpPr>
        <p:spPr>
          <a:xfrm>
            <a:off x="169552" y="3982129"/>
            <a:ext cx="513735" cy="353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ZoneTexte 5"/>
          <p:cNvSpPr txBox="1"/>
          <p:nvPr/>
        </p:nvSpPr>
        <p:spPr>
          <a:xfrm>
            <a:off x="683287" y="3907719"/>
            <a:ext cx="433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Supprimer les doublons</a:t>
            </a:r>
            <a:endParaRPr lang="fr-FR" sz="2000" b="1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12" name="Shape 820"/>
          <p:cNvSpPr/>
          <p:nvPr/>
        </p:nvSpPr>
        <p:spPr>
          <a:xfrm>
            <a:off x="169552" y="4553803"/>
            <a:ext cx="513735" cy="3536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803519" y="4553803"/>
            <a:ext cx="65418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TX de </a:t>
            </a:r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Remplissage </a:t>
            </a:r>
            <a:r>
              <a:rPr lang="fr-FR" sz="20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T</a:t>
            </a:r>
            <a:r>
              <a:rPr lang="fr-FR" sz="20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otal (Sans doublon) =  </a:t>
            </a:r>
            <a:r>
              <a:rPr lang="hr-HR" sz="2000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98.072 %</a:t>
            </a:r>
            <a:endParaRPr lang="fr-FR" sz="2000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180870" y="172250"/>
            <a:ext cx="8454955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1"/>
                </a:solidFill>
              </a:rPr>
              <a:t>                 </a:t>
            </a:r>
            <a:r>
              <a:rPr lang="fr-FR" b="1" dirty="0" smtClean="0">
                <a:solidFill>
                  <a:schemeClr val="lt1"/>
                </a:solidFill>
              </a:rPr>
              <a:t>Traiter </a:t>
            </a:r>
            <a:r>
              <a:rPr lang="en" b="1" dirty="0" smtClean="0">
                <a:solidFill>
                  <a:schemeClr val="lt1"/>
                </a:solidFill>
              </a:rPr>
              <a:t>les </a:t>
            </a:r>
            <a:r>
              <a:rPr lang="en" b="1" dirty="0" err="1">
                <a:solidFill>
                  <a:schemeClr val="lt1"/>
                </a:solidFill>
              </a:rPr>
              <a:t>valeurs</a:t>
            </a:r>
            <a:r>
              <a:rPr lang="en" b="1" dirty="0">
                <a:solidFill>
                  <a:schemeClr val="lt1"/>
                </a:solidFill>
              </a:rPr>
              <a:t> </a:t>
            </a:r>
            <a:r>
              <a:rPr lang="en" b="1" dirty="0" err="1">
                <a:solidFill>
                  <a:schemeClr val="lt1"/>
                </a:solidFill>
              </a:rPr>
              <a:t>manquantes</a:t>
            </a:r>
            <a:r>
              <a:rPr lang="en" b="1" dirty="0">
                <a:solidFill>
                  <a:schemeClr val="lt1"/>
                </a:solidFill>
              </a:rPr>
              <a:t> </a:t>
            </a:r>
            <a:r>
              <a:rPr lang="en" b="1" dirty="0" smtClean="0">
                <a:solidFill>
                  <a:schemeClr val="lt1"/>
                </a:solidFill>
              </a:rPr>
              <a:t>:</a:t>
            </a:r>
            <a:endParaRPr lang="fr-FR" b="1" dirty="0" smtClean="0">
              <a:solidFill>
                <a:schemeClr val="l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chemeClr val="lt1"/>
                </a:solidFill>
              </a:rPr>
              <a:t>V</a:t>
            </a:r>
            <a:r>
              <a:rPr lang="en" sz="2400" b="1" dirty="0" err="1" smtClean="0">
                <a:solidFill>
                  <a:schemeClr val="lt1"/>
                </a:solidFill>
              </a:rPr>
              <a:t>ariables</a:t>
            </a:r>
            <a:r>
              <a:rPr lang="en" sz="2400" b="1" dirty="0" smtClean="0">
                <a:solidFill>
                  <a:schemeClr val="lt1"/>
                </a:solidFill>
              </a:rPr>
              <a:t> </a:t>
            </a:r>
            <a:r>
              <a:rPr lang="en" sz="2400" b="1" dirty="0" err="1" smtClean="0">
                <a:solidFill>
                  <a:schemeClr val="lt1"/>
                </a:solidFill>
              </a:rPr>
              <a:t>catégorielles</a:t>
            </a:r>
            <a:r>
              <a:rPr lang="fr-FR" sz="2400" b="1" dirty="0" smtClean="0">
                <a:solidFill>
                  <a:schemeClr val="lt1"/>
                </a:solidFill>
              </a:rPr>
              <a:t> :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chemeClr val="lt1"/>
                </a:solidFill>
              </a:rPr>
              <a:t> </a:t>
            </a:r>
            <a:r>
              <a:rPr lang="fr-FR" sz="1600" dirty="0" smtClean="0">
                <a:solidFill>
                  <a:schemeClr val="lt1"/>
                </a:solidFill>
              </a:rPr>
              <a:t>- Remplacer les valeurs manquantes par des chaines de caractères vides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chemeClr val="lt1"/>
                </a:solidFill>
              </a:rPr>
              <a:t>Variables </a:t>
            </a:r>
            <a:r>
              <a:rPr lang="fr-FR" sz="2400" b="1" dirty="0">
                <a:solidFill>
                  <a:schemeClr val="lt1"/>
                </a:solidFill>
              </a:rPr>
              <a:t>numériques </a:t>
            </a:r>
            <a:r>
              <a:rPr lang="fr-FR" sz="2400" b="1" dirty="0" smtClean="0">
                <a:solidFill>
                  <a:schemeClr val="lt1"/>
                </a:solidFill>
              </a:rPr>
              <a:t>(2 </a:t>
            </a:r>
            <a:r>
              <a:rPr lang="fr-FR" sz="2400" b="1" dirty="0">
                <a:solidFill>
                  <a:schemeClr val="lt1"/>
                </a:solidFill>
              </a:rPr>
              <a:t>cas</a:t>
            </a:r>
            <a:r>
              <a:rPr lang="fr-FR" sz="2400" b="1" dirty="0" smtClean="0">
                <a:solidFill>
                  <a:schemeClr val="lt1"/>
                </a:solidFill>
              </a:rPr>
              <a:t>) :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err="1" smtClean="0">
                <a:solidFill>
                  <a:schemeClr val="lt1"/>
                </a:solidFill>
              </a:rPr>
              <a:t>Cas</a:t>
            </a:r>
            <a:r>
              <a:rPr lang="en" sz="2000" b="1" dirty="0" smtClean="0">
                <a:solidFill>
                  <a:schemeClr val="lt1"/>
                </a:solidFill>
              </a:rPr>
              <a:t> </a:t>
            </a:r>
            <a:r>
              <a:rPr lang="en" sz="2000" b="1" dirty="0">
                <a:solidFill>
                  <a:schemeClr val="lt1"/>
                </a:solidFill>
              </a:rPr>
              <a:t>1</a:t>
            </a:r>
            <a:r>
              <a:rPr lang="en" sz="1600" dirty="0">
                <a:solidFill>
                  <a:schemeClr val="lt1"/>
                </a:solidFill>
              </a:rPr>
              <a:t> : </a:t>
            </a:r>
            <a:r>
              <a:rPr lang="fr-FR" sz="1600" dirty="0" smtClean="0">
                <a:solidFill>
                  <a:schemeClr val="lt1"/>
                </a:solidFill>
              </a:rPr>
              <a:t>Remplacer </a:t>
            </a:r>
            <a:r>
              <a:rPr lang="en" sz="1600" dirty="0" smtClean="0">
                <a:solidFill>
                  <a:schemeClr val="lt1"/>
                </a:solidFill>
              </a:rPr>
              <a:t>les </a:t>
            </a:r>
            <a:r>
              <a:rPr lang="en" sz="1600" dirty="0" err="1">
                <a:solidFill>
                  <a:schemeClr val="lt1"/>
                </a:solidFill>
              </a:rPr>
              <a:t>valeurs</a:t>
            </a:r>
            <a:r>
              <a:rPr lang="en" sz="1600" dirty="0">
                <a:solidFill>
                  <a:schemeClr val="lt1"/>
                </a:solidFill>
              </a:rPr>
              <a:t> </a:t>
            </a:r>
            <a:r>
              <a:rPr lang="en" sz="1600" dirty="0" err="1">
                <a:solidFill>
                  <a:schemeClr val="lt1"/>
                </a:solidFill>
              </a:rPr>
              <a:t>manquantes</a:t>
            </a:r>
            <a:r>
              <a:rPr lang="en" sz="1600" dirty="0">
                <a:solidFill>
                  <a:schemeClr val="lt1"/>
                </a:solidFill>
              </a:rPr>
              <a:t> par 0 : </a:t>
            </a:r>
            <a:endParaRPr sz="1600" dirty="0">
              <a:solidFill>
                <a:schemeClr val="lt1"/>
              </a:solidFill>
            </a:endParaRPr>
          </a:p>
          <a:p>
            <a:pPr marL="1828800" lvl="0" indent="-342900" algn="just">
              <a:buClr>
                <a:schemeClr val="lt1"/>
              </a:buClr>
              <a:buSzPts val="1800"/>
              <a:buChar char="-"/>
            </a:pPr>
            <a:r>
              <a:rPr lang="en" sz="1600" dirty="0" smtClean="0">
                <a:solidFill>
                  <a:schemeClr val="lt1"/>
                </a:solidFill>
              </a:rPr>
              <a:t>Actor_1_facebook_likes</a:t>
            </a:r>
            <a:r>
              <a:rPr lang="fr-FR" sz="1600" dirty="0">
                <a:solidFill>
                  <a:schemeClr val="lt1"/>
                </a:solidFill>
              </a:rPr>
              <a:t> - </a:t>
            </a:r>
            <a:r>
              <a:rPr lang="fr-FR" sz="1600" dirty="0" err="1" smtClean="0">
                <a:solidFill>
                  <a:schemeClr val="lt1"/>
                </a:solidFill>
              </a:rPr>
              <a:t>num_critic_for_reviews</a:t>
            </a:r>
            <a:r>
              <a:rPr lang="fr-FR" sz="1600" dirty="0" smtClean="0">
                <a:solidFill>
                  <a:schemeClr val="lt1"/>
                </a:solidFill>
              </a:rPr>
              <a:t> </a:t>
            </a:r>
          </a:p>
          <a:p>
            <a:pPr marL="1828800" lvl="0" indent="-342900" algn="just">
              <a:buClr>
                <a:schemeClr val="lt1"/>
              </a:buClr>
              <a:buSzPts val="1800"/>
              <a:buChar char="-"/>
            </a:pPr>
            <a:r>
              <a:rPr lang="en" sz="1600" dirty="0" err="1" smtClean="0">
                <a:solidFill>
                  <a:schemeClr val="lt1"/>
                </a:solidFill>
              </a:rPr>
              <a:t>facenumber_in_poster</a:t>
            </a:r>
            <a:r>
              <a:rPr lang="fr-FR" sz="1600" dirty="0">
                <a:solidFill>
                  <a:schemeClr val="lt1"/>
                </a:solidFill>
              </a:rPr>
              <a:t> -</a:t>
            </a:r>
            <a:r>
              <a:rPr lang="fr-FR" sz="1600" dirty="0" err="1">
                <a:solidFill>
                  <a:schemeClr val="lt1"/>
                </a:solidFill>
              </a:rPr>
              <a:t>movie_facebook_likes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just">
              <a:buNone/>
            </a:pPr>
            <a:r>
              <a:rPr lang="en" sz="2000" b="1" dirty="0" err="1" smtClean="0">
                <a:solidFill>
                  <a:schemeClr val="lt1"/>
                </a:solidFill>
              </a:rPr>
              <a:t>Cas</a:t>
            </a:r>
            <a:r>
              <a:rPr lang="fr-FR" sz="2000" b="1" dirty="0" smtClean="0">
                <a:solidFill>
                  <a:schemeClr val="lt1"/>
                </a:solidFill>
              </a:rPr>
              <a:t> 2</a:t>
            </a:r>
            <a:r>
              <a:rPr lang="fr-FR" sz="1600" dirty="0" smtClean="0">
                <a:solidFill>
                  <a:schemeClr val="lt1"/>
                </a:solidFill>
              </a:rPr>
              <a:t> : </a:t>
            </a:r>
            <a:r>
              <a:rPr lang="fr-FR" sz="1600" dirty="0">
                <a:solidFill>
                  <a:schemeClr val="lt1"/>
                </a:solidFill>
              </a:rPr>
              <a:t>R</a:t>
            </a:r>
            <a:r>
              <a:rPr lang="fr-FR" sz="1600" dirty="0" smtClean="0">
                <a:solidFill>
                  <a:schemeClr val="lt1"/>
                </a:solidFill>
              </a:rPr>
              <a:t>emplacer par la moyenne :</a:t>
            </a:r>
          </a:p>
          <a:p>
            <a:pPr marL="0" lvl="0" indent="0" algn="just">
              <a:buNone/>
            </a:pPr>
            <a:r>
              <a:rPr lang="fr-FR" sz="1600" dirty="0">
                <a:solidFill>
                  <a:schemeClr val="lt1"/>
                </a:solidFill>
              </a:rPr>
              <a:t> </a:t>
            </a:r>
            <a:r>
              <a:rPr lang="fr-FR" sz="1600" dirty="0" smtClean="0">
                <a:solidFill>
                  <a:schemeClr val="lt1"/>
                </a:solidFill>
              </a:rPr>
              <a:t>                         -  </a:t>
            </a:r>
            <a:r>
              <a:rPr lang="fr-FR" sz="1600" dirty="0" err="1" smtClean="0">
                <a:solidFill>
                  <a:schemeClr val="lt1"/>
                </a:solidFill>
              </a:rPr>
              <a:t>Title</a:t>
            </a:r>
            <a:r>
              <a:rPr lang="fr-FR" sz="1600" dirty="0" smtClean="0">
                <a:solidFill>
                  <a:schemeClr val="lt1"/>
                </a:solidFill>
              </a:rPr>
              <a:t> </a:t>
            </a:r>
            <a:r>
              <a:rPr lang="fr-FR" sz="1600" dirty="0" err="1" smtClean="0">
                <a:solidFill>
                  <a:schemeClr val="lt1"/>
                </a:solidFill>
              </a:rPr>
              <a:t>years</a:t>
            </a:r>
            <a:endParaRPr lang="fr-FR" sz="1600" dirty="0" smtClean="0">
              <a:solidFill>
                <a:schemeClr val="lt1"/>
              </a:solidFill>
            </a:endParaRPr>
          </a:p>
          <a:p>
            <a:pPr marL="0" lvl="0" indent="0" algn="just">
              <a:buNone/>
            </a:pPr>
            <a:r>
              <a:rPr lang="fr-FR" sz="1600" dirty="0">
                <a:solidFill>
                  <a:schemeClr val="lt1"/>
                </a:solidFill>
              </a:rPr>
              <a:t> </a:t>
            </a:r>
            <a:r>
              <a:rPr lang="fr-FR" sz="1600" dirty="0" smtClean="0">
                <a:solidFill>
                  <a:schemeClr val="lt1"/>
                </a:solidFill>
              </a:rPr>
              <a:t>                          - Duration</a:t>
            </a:r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7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637881" y="1"/>
            <a:ext cx="5426110" cy="4598700"/>
          </a:xfrm>
        </p:spPr>
        <p:txBody>
          <a:bodyPr/>
          <a:lstStyle/>
          <a:p>
            <a:r>
              <a:rPr lang="fr-FR" dirty="0" smtClean="0">
                <a:latin typeface="Titillium Web ExtraLight" charset="0"/>
                <a:ea typeface="Titillium Web ExtraLight" charset="0"/>
                <a:cs typeface="Titillium Web ExtraLight" charset="0"/>
              </a:rPr>
              <a:t>Etudes</a:t>
            </a:r>
            <a:r>
              <a:rPr lang="fr-FR" dirty="0" smtClean="0"/>
              <a:t> de corrélations : 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57" y="1145512"/>
            <a:ext cx="3690374" cy="21001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04563" y="3245618"/>
            <a:ext cx="628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Figure 3 : Matrice de corrélations variables numériques</a:t>
            </a:r>
            <a:endParaRPr lang="fr-FR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30455"/>
            <a:ext cx="44209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 ’</a:t>
            </a:r>
            <a:r>
              <a:rPr lang="fr-FR" sz="1200" b="1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cast_total_facebook_likes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’ ≡ ’actor_1_facebook_likes’ (α = 0.95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)</a:t>
            </a:r>
            <a:endParaRPr lang="fr-FR" sz="1200" b="1" dirty="0">
              <a:solidFill>
                <a:schemeClr val="tx1"/>
              </a:solidFill>
              <a:latin typeface="Titillium Web ExtraLight" charset="0"/>
              <a:ea typeface="Titillium Web ExtraLight" charset="0"/>
              <a:cs typeface="Titillium Web ExtraLight" charset="0"/>
            </a:endParaRPr>
          </a:p>
          <a:p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-’</a:t>
            </a:r>
            <a:r>
              <a:rPr lang="fr-FR" sz="1200" b="1" dirty="0" err="1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facenumber_in_poster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’, ’</a:t>
            </a:r>
            <a:r>
              <a:rPr lang="fr-FR" sz="1200" b="1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aspect_ratio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’ sont </a:t>
            </a:r>
            <a:r>
              <a:rPr lang="fr-FR" sz="1200" b="1" dirty="0" err="1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décorrélées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 de 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l’ensemble des </a:t>
            </a:r>
            <a:r>
              <a:rPr lang="fr-FR" sz="1200" b="1" dirty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autres variables (α &lt; 0.2 ∀ couple</a:t>
            </a:r>
            <a:r>
              <a:rPr lang="fr-FR" sz="1200" b="1" dirty="0" smtClean="0">
                <a:solidFill>
                  <a:schemeClr val="tx1"/>
                </a:solidFill>
                <a:latin typeface="Titillium Web ExtraLight" charset="0"/>
                <a:ea typeface="Titillium Web ExtraLight" charset="0"/>
                <a:cs typeface="Titillium Web ExtraLight" charset="0"/>
              </a:rPr>
              <a:t>)</a:t>
            </a:r>
          </a:p>
          <a:p>
            <a:endParaRPr lang="fr-FR" sz="1200" b="1" dirty="0">
              <a:solidFill>
                <a:schemeClr val="tx1"/>
              </a:solidFill>
              <a:latin typeface="HelveticaNeue" charset="0"/>
            </a:endParaRPr>
          </a:p>
          <a:p>
            <a:endParaRPr lang="fr-FR" sz="1200" b="1" dirty="0">
              <a:solidFill>
                <a:schemeClr val="tx1"/>
              </a:solidFill>
              <a:latin typeface="HelveticaNeue" charset="0"/>
            </a:endParaRPr>
          </a:p>
          <a:p>
            <a:r>
              <a:rPr lang="fr-FR" sz="1200" b="1" dirty="0" smtClean="0">
                <a:solidFill>
                  <a:schemeClr val="tx1"/>
                </a:solidFill>
                <a:latin typeface="HelveticaNeue" charset="0"/>
              </a:rPr>
              <a:t> 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9</a:t>
            </a:fld>
            <a:endParaRPr sz="1400" b="0" i="0" u="none" strike="noStrike" cap="non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604503" y="301413"/>
            <a:ext cx="7686000" cy="114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3600" b="0" i="0" u="none" strike="noStrike" cap="none" dirty="0" smtClean="0">
                <a:solidFill>
                  <a:schemeClr val="lt1"/>
                </a:solidFill>
                <a:sym typeface="Titillium Web ExtraLight"/>
              </a:rPr>
              <a:t/>
            </a:r>
            <a:br>
              <a:rPr lang="fr-FR" sz="3600" b="0" i="0" u="none" strike="noStrike" cap="none" dirty="0" smtClean="0">
                <a:solidFill>
                  <a:schemeClr val="lt1"/>
                </a:solidFill>
                <a:sym typeface="Titillium Web ExtraLight"/>
              </a:rPr>
            </a:br>
            <a:r>
              <a:rPr lang="fr-FR" sz="3600" b="1" dirty="0" smtClean="0">
                <a:effectLst/>
              </a:rPr>
              <a:t>ANALYSE EXPLORATOIRE - </a:t>
            </a:r>
            <a:r>
              <a:rPr lang="fr-FR" sz="3600" b="1" dirty="0">
                <a:effectLst/>
              </a:rPr>
              <a:t/>
            </a:r>
            <a:br>
              <a:rPr lang="fr-FR" sz="3600" b="1" dirty="0">
                <a:effectLst/>
              </a:rPr>
            </a:br>
            <a:r>
              <a:rPr lang="en" sz="3600" b="0" i="0" u="none" strike="noStrike" cap="none" dirty="0" err="1" smtClean="0">
                <a:solidFill>
                  <a:schemeClr val="lt1"/>
                </a:solidFill>
                <a:sym typeface="Titillium Web ExtraLight"/>
              </a:rPr>
              <a:t>T</a:t>
            </a:r>
            <a:r>
              <a:rPr lang="en" sz="3600" dirty="0" err="1" smtClean="0"/>
              <a:t>raitement</a:t>
            </a:r>
            <a:r>
              <a:rPr lang="en" sz="3600" dirty="0" smtClean="0"/>
              <a:t> </a:t>
            </a:r>
            <a:r>
              <a:rPr lang="en" sz="3600" dirty="0"/>
              <a:t>des variables </a:t>
            </a:r>
            <a:r>
              <a:rPr lang="en" sz="3600" dirty="0" err="1" smtClean="0"/>
              <a:t>catégorielles</a:t>
            </a:r>
            <a:r>
              <a:rPr lang="fr-FR" sz="3600" dirty="0" smtClean="0"/>
              <a:t> :</a:t>
            </a:r>
            <a:endParaRPr sz="3600" b="0" i="0" u="none" strike="noStrike" cap="none" dirty="0">
              <a:solidFill>
                <a:schemeClr val="lt1"/>
              </a:solidFill>
              <a:sym typeface="Titillium Web ExtraLight"/>
            </a:endParaRP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1855377" y="1709529"/>
            <a:ext cx="3387255" cy="227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400" dirty="0" smtClean="0"/>
              <a:t>Nom</a:t>
            </a:r>
            <a:r>
              <a:rPr lang="fr-FR" sz="1400" dirty="0" smtClean="0"/>
              <a:t>s </a:t>
            </a:r>
            <a:r>
              <a:rPr lang="en" sz="1400" dirty="0" smtClean="0"/>
              <a:t>d</a:t>
            </a:r>
            <a:r>
              <a:rPr lang="fr-FR" sz="1400" dirty="0" smtClean="0"/>
              <a:t>es</a:t>
            </a:r>
            <a:r>
              <a:rPr lang="en" sz="1400" dirty="0" smtClean="0"/>
              <a:t> </a:t>
            </a:r>
            <a:r>
              <a:rPr lang="en" sz="1400" dirty="0" err="1" smtClean="0"/>
              <a:t>réalisateur</a:t>
            </a:r>
            <a:r>
              <a:rPr lang="fr-FR" sz="1400" dirty="0" smtClean="0"/>
              <a:t>s</a:t>
            </a:r>
            <a:endParaRPr sz="1400" dirty="0"/>
          </a:p>
          <a:p>
            <a:pPr>
              <a:spcBef>
                <a:spcPts val="0"/>
              </a:spcBef>
            </a:pPr>
            <a:r>
              <a:rPr lang="en" sz="1400" dirty="0" err="1"/>
              <a:t>Acteurs</a:t>
            </a:r>
            <a:r>
              <a:rPr lang="en" sz="1400" dirty="0"/>
              <a:t> </a:t>
            </a:r>
            <a:endParaRPr lang="fr-FR" sz="1400" dirty="0" smtClean="0"/>
          </a:p>
          <a:p>
            <a:pPr>
              <a:spcBef>
                <a:spcPts val="0"/>
              </a:spcBef>
            </a:pPr>
            <a:r>
              <a:rPr lang="en" sz="1400" dirty="0" smtClean="0"/>
              <a:t>Genres </a:t>
            </a:r>
            <a:endParaRPr sz="1400" dirty="0"/>
          </a:p>
          <a:p>
            <a:pPr>
              <a:spcBef>
                <a:spcPts val="0"/>
              </a:spcBef>
            </a:pPr>
            <a:r>
              <a:rPr lang="en" sz="1400" dirty="0" smtClean="0"/>
              <a:t>Content Rating</a:t>
            </a:r>
            <a:endParaRPr sz="1400" dirty="0" smtClean="0"/>
          </a:p>
          <a:p>
            <a:pPr>
              <a:spcBef>
                <a:spcPts val="0"/>
              </a:spcBef>
            </a:pPr>
            <a:r>
              <a:rPr lang="en" sz="1400" dirty="0" smtClean="0"/>
              <a:t>Pays</a:t>
            </a:r>
            <a:endParaRPr sz="1400" dirty="0" smtClean="0"/>
          </a:p>
          <a:p>
            <a:pPr>
              <a:spcBef>
                <a:spcPts val="0"/>
              </a:spcBef>
            </a:pPr>
            <a:endParaRPr sz="1400"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endParaRPr sz="1400" b="0" i="0" u="none" strike="noStrike" cap="none" dirty="0">
              <a:solidFill>
                <a:schemeClr val="lt1"/>
              </a:solidFill>
              <a:sym typeface="Titillium We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endParaRPr sz="1400" b="0" i="0" u="none" strike="noStrike" cap="none" dirty="0">
              <a:solidFill>
                <a:schemeClr val="lt1"/>
              </a:solidFill>
              <a:sym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81980" y="1196035"/>
            <a:ext cx="1200396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700" b="1" dirty="0" smtClean="0">
                <a:solidFill>
                  <a:schemeClr val="tx1"/>
                </a:solidFill>
                <a:latin typeface="Titillium Web"/>
              </a:rPr>
              <a:t>2</a:t>
            </a:r>
            <a:endParaRPr lang="fr-FR" sz="28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9995</TotalTime>
  <Words>1118</Words>
  <Application>Microsoft Macintosh PowerPoint</Application>
  <PresentationFormat>Présentation à l'écran (16:9)</PresentationFormat>
  <Paragraphs>207</Paragraphs>
  <Slides>28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Century Gothic</vt:lpstr>
      <vt:lpstr>Helvetica Neue</vt:lpstr>
      <vt:lpstr>HelveticaNeue</vt:lpstr>
      <vt:lpstr>Titillium Web</vt:lpstr>
      <vt:lpstr>Titillium Web ExtraLight</vt:lpstr>
      <vt:lpstr>Arial</vt:lpstr>
      <vt:lpstr>Maillage</vt:lpstr>
      <vt:lpstr>                 MOVIES</vt:lpstr>
      <vt:lpstr> FILMS  </vt:lpstr>
      <vt:lpstr>                                   Sommaire : </vt:lpstr>
      <vt:lpstr>NETTOYAGE DATASET : </vt:lpstr>
      <vt:lpstr> 5043</vt:lpstr>
      <vt:lpstr>Présentation PowerPoint</vt:lpstr>
      <vt:lpstr>Présentation PowerPoint</vt:lpstr>
      <vt:lpstr>Présentation PowerPoint</vt:lpstr>
      <vt:lpstr> ANALYSE EXPLORATOIRE -  Traitement des variables catégorielles :</vt:lpstr>
      <vt:lpstr>Score imdb</vt:lpstr>
      <vt:lpstr>   Score imdb par genre</vt:lpstr>
      <vt:lpstr>Score imdb par acteur</vt:lpstr>
      <vt:lpstr>Score imdb    par réalisateur</vt:lpstr>
      <vt:lpstr>PRÉPARATION DE DONNÉES : </vt:lpstr>
      <vt:lpstr>Présentation PowerPoint</vt:lpstr>
      <vt:lpstr>RECOMMENDATIONS DE FILMS :</vt:lpstr>
      <vt:lpstr>4917 </vt:lpstr>
      <vt:lpstr>DISTANCES</vt:lpstr>
      <vt:lpstr>DISTANCES</vt:lpstr>
      <vt:lpstr>KNN(NearestNeighbors) RECOMMANDATION  : </vt:lpstr>
      <vt:lpstr>K-MEANS</vt:lpstr>
      <vt:lpstr>K-MEANS RECOMMANDATION : </vt:lpstr>
      <vt:lpstr>CHA (ascendant hierarchical clustering) : </vt:lpstr>
      <vt:lpstr>CHA  RECOMMANDATION :  </vt:lpstr>
      <vt:lpstr>EVALUATION &amp; CHOIX D’ALGORITHME : </vt:lpstr>
      <vt:lpstr>FLASK API : RECOMMENDER  OF MOVIES: -Création de l'api avec le framework Flask. -Sur la page d'accueil une liste des film avec les "id" à choisir. -Recherche lancée, le serveur cherche les 5 points les plus proches basés sur les résultats K-MEANS retourne ces données à un template pour l'affichage. Le site est disponible à cette adresse: http://agrandik.pythonanywhere.com/</vt:lpstr>
      <vt:lpstr>FLASK API : RECOMMENDER  OF MOVIES: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cp:lastModifiedBy>Utilisateur de Microsoft Office</cp:lastModifiedBy>
  <cp:revision>93</cp:revision>
  <dcterms:modified xsi:type="dcterms:W3CDTF">2019-03-27T03:28:35Z</dcterms:modified>
</cp:coreProperties>
</file>