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Slab" panose="020B0604020202020204" charset="0"/>
      <p:regular r:id="rId23"/>
      <p:bold r:id="rId24"/>
    </p:embeddedFon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a:off x="1524800" y="672606"/>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Shape 11"/>
          <p:cNvSpPr/>
          <p:nvPr/>
        </p:nvSpPr>
        <p:spPr>
          <a:xfrm rot="10800000">
            <a:off x="6537563" y="33429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Shape 1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Shape 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Shape 14"/>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Shape 55"/>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Shape 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Shape 18"/>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Shape 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Shape 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Shape 28"/>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Shape 29"/>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Shape 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Shape 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Shape 36"/>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Shape 3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Shape 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4" name="Shape 44"/>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Shape 45"/>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Shape 46"/>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Shape 4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Shape 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1680300" y="1094600"/>
            <a:ext cx="5783400" cy="1551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200">
                <a:solidFill>
                  <a:srgbClr val="DADADA"/>
                </a:solidFill>
                <a:latin typeface="Arial"/>
                <a:ea typeface="Arial"/>
                <a:cs typeface="Arial"/>
                <a:sym typeface="Arial"/>
              </a:rPr>
              <a:t>'Mapping of shipment info from shipment documents​</a:t>
            </a:r>
            <a:endParaRPr/>
          </a:p>
        </p:txBody>
      </p:sp>
      <p:sp>
        <p:nvSpPr>
          <p:cNvPr id="64" name="Shape 64"/>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Final Output of image with Barcode</a:t>
            </a:r>
            <a:endParaRPr/>
          </a:p>
        </p:txBody>
      </p:sp>
      <p:sp>
        <p:nvSpPr>
          <p:cNvPr id="137" name="Shape 137"/>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Input</a:t>
            </a:r>
            <a:endParaRPr/>
          </a:p>
        </p:txBody>
      </p:sp>
      <p:sp>
        <p:nvSpPr>
          <p:cNvPr id="138" name="Shape 138"/>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Output</a:t>
            </a:r>
            <a:endParaRPr/>
          </a:p>
        </p:txBody>
      </p:sp>
      <p:pic>
        <p:nvPicPr>
          <p:cNvPr id="139" name="Shape 139"/>
          <p:cNvPicPr preferRelativeResize="0"/>
          <p:nvPr/>
        </p:nvPicPr>
        <p:blipFill>
          <a:blip r:embed="rId3">
            <a:alphaModFix/>
          </a:blip>
          <a:stretch>
            <a:fillRect/>
          </a:stretch>
        </p:blipFill>
        <p:spPr>
          <a:xfrm>
            <a:off x="471038" y="1874025"/>
            <a:ext cx="3705225" cy="2647950"/>
          </a:xfrm>
          <a:prstGeom prst="rect">
            <a:avLst/>
          </a:prstGeom>
          <a:noFill/>
          <a:ln>
            <a:noFill/>
          </a:ln>
        </p:spPr>
      </p:pic>
      <p:pic>
        <p:nvPicPr>
          <p:cNvPr id="140" name="Shape 140"/>
          <p:cNvPicPr preferRelativeResize="0"/>
          <p:nvPr/>
        </p:nvPicPr>
        <p:blipFill>
          <a:blip r:embed="rId4">
            <a:alphaModFix/>
          </a:blip>
          <a:stretch>
            <a:fillRect/>
          </a:stretch>
        </p:blipFill>
        <p:spPr>
          <a:xfrm>
            <a:off x="4946825" y="2490000"/>
            <a:ext cx="2732475" cy="867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Rotated image</a:t>
            </a:r>
            <a:endParaRPr/>
          </a:p>
        </p:txBody>
      </p:sp>
      <p:sp>
        <p:nvSpPr>
          <p:cNvPr id="146" name="Shape 146"/>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Input</a:t>
            </a:r>
            <a:endParaRPr/>
          </a:p>
          <a:p>
            <a:pPr marL="0" lvl="0" indent="0">
              <a:spcBef>
                <a:spcPts val="1600"/>
              </a:spcBef>
              <a:spcAft>
                <a:spcPts val="1600"/>
              </a:spcAft>
              <a:buNone/>
            </a:pPr>
            <a:endParaRPr/>
          </a:p>
        </p:txBody>
      </p:sp>
      <p:sp>
        <p:nvSpPr>
          <p:cNvPr id="147" name="Shape 147"/>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Output</a:t>
            </a:r>
            <a:endParaRPr/>
          </a:p>
          <a:p>
            <a:pPr marL="0" lvl="0" indent="0">
              <a:spcBef>
                <a:spcPts val="1600"/>
              </a:spcBef>
              <a:spcAft>
                <a:spcPts val="1600"/>
              </a:spcAft>
              <a:buNone/>
            </a:pPr>
            <a:endParaRPr/>
          </a:p>
        </p:txBody>
      </p:sp>
      <p:pic>
        <p:nvPicPr>
          <p:cNvPr id="148" name="Shape 148"/>
          <p:cNvPicPr preferRelativeResize="0"/>
          <p:nvPr/>
        </p:nvPicPr>
        <p:blipFill>
          <a:blip r:embed="rId3">
            <a:alphaModFix/>
          </a:blip>
          <a:stretch>
            <a:fillRect/>
          </a:stretch>
        </p:blipFill>
        <p:spPr>
          <a:xfrm>
            <a:off x="318000" y="1768625"/>
            <a:ext cx="3999900" cy="2521300"/>
          </a:xfrm>
          <a:prstGeom prst="rect">
            <a:avLst/>
          </a:prstGeom>
          <a:noFill/>
          <a:ln>
            <a:noFill/>
          </a:ln>
        </p:spPr>
      </p:pic>
      <p:pic>
        <p:nvPicPr>
          <p:cNvPr id="149" name="Shape 149"/>
          <p:cNvPicPr preferRelativeResize="0"/>
          <p:nvPr/>
        </p:nvPicPr>
        <p:blipFill>
          <a:blip r:embed="rId4">
            <a:alphaModFix/>
          </a:blip>
          <a:stretch>
            <a:fillRect/>
          </a:stretch>
        </p:blipFill>
        <p:spPr>
          <a:xfrm>
            <a:off x="4866425" y="1884700"/>
            <a:ext cx="1419297" cy="26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a:p>
          <a:p>
            <a:pPr marL="0" lvl="0" indent="0">
              <a:spcBef>
                <a:spcPts val="0"/>
              </a:spcBef>
              <a:spcAft>
                <a:spcPts val="0"/>
              </a:spcAft>
              <a:buNone/>
            </a:pPr>
            <a:r>
              <a:rPr lang="en"/>
              <a:t>Images Without Barcode</a:t>
            </a:r>
            <a:endParaRPr/>
          </a:p>
        </p:txBody>
      </p:sp>
      <p:pic>
        <p:nvPicPr>
          <p:cNvPr id="155" name="Shape 155"/>
          <p:cNvPicPr preferRelativeResize="0"/>
          <p:nvPr/>
        </p:nvPicPr>
        <p:blipFill>
          <a:blip r:embed="rId3">
            <a:alphaModFix/>
          </a:blip>
          <a:stretch>
            <a:fillRect/>
          </a:stretch>
        </p:blipFill>
        <p:spPr>
          <a:xfrm>
            <a:off x="0" y="1453379"/>
            <a:ext cx="9144000" cy="34482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Images Without Barcode</a:t>
            </a:r>
            <a:endParaRPr/>
          </a:p>
        </p:txBody>
      </p:sp>
      <p:sp>
        <p:nvSpPr>
          <p:cNvPr id="161" name="Shape 16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Resize the Image in same manner as we did in images with barcodes.then we do OCR of resized image and Apply Basic Natural Language Processing</a:t>
            </a:r>
            <a:endParaRPr/>
          </a:p>
          <a:p>
            <a:pPr marL="0" lvl="0" indent="0">
              <a:spcBef>
                <a:spcPts val="1600"/>
              </a:spcBef>
              <a:spcAft>
                <a:spcPts val="0"/>
              </a:spcAft>
              <a:buNone/>
            </a:pPr>
            <a:r>
              <a:rPr lang="en"/>
              <a:t>Extract all probable words  and validate using the Regular Expressions and python module tracking_url</a:t>
            </a: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Stages in NLP and Validation</a:t>
            </a:r>
            <a:endParaRPr/>
          </a:p>
        </p:txBody>
      </p:sp>
      <p:sp>
        <p:nvSpPr>
          <p:cNvPr id="167" name="Shape 167"/>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Post NLP</a:t>
            </a:r>
            <a:endParaRPr/>
          </a:p>
          <a:p>
            <a:pPr marL="0" lvl="0" indent="0" rtl="0">
              <a:spcBef>
                <a:spcPts val="1600"/>
              </a:spcBef>
              <a:spcAft>
                <a:spcPts val="1600"/>
              </a:spcAft>
              <a:buNone/>
            </a:pPr>
            <a:endParaRPr/>
          </a:p>
        </p:txBody>
      </p:sp>
      <p:sp>
        <p:nvSpPr>
          <p:cNvPr id="168" name="Shape 168"/>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Post Validation</a:t>
            </a:r>
            <a:endParaRPr/>
          </a:p>
        </p:txBody>
      </p:sp>
      <p:pic>
        <p:nvPicPr>
          <p:cNvPr id="169" name="Shape 169"/>
          <p:cNvPicPr preferRelativeResize="0"/>
          <p:nvPr/>
        </p:nvPicPr>
        <p:blipFill>
          <a:blip r:embed="rId3">
            <a:alphaModFix/>
          </a:blip>
          <a:stretch>
            <a:fillRect/>
          </a:stretch>
        </p:blipFill>
        <p:spPr>
          <a:xfrm>
            <a:off x="133475" y="2066600"/>
            <a:ext cx="4404300" cy="209550"/>
          </a:xfrm>
          <a:prstGeom prst="rect">
            <a:avLst/>
          </a:prstGeom>
          <a:noFill/>
          <a:ln>
            <a:noFill/>
          </a:ln>
        </p:spPr>
      </p:pic>
      <p:pic>
        <p:nvPicPr>
          <p:cNvPr id="170" name="Shape 170"/>
          <p:cNvPicPr preferRelativeResize="0"/>
          <p:nvPr/>
        </p:nvPicPr>
        <p:blipFill>
          <a:blip r:embed="rId4">
            <a:alphaModFix/>
          </a:blip>
          <a:stretch>
            <a:fillRect/>
          </a:stretch>
        </p:blipFill>
        <p:spPr>
          <a:xfrm>
            <a:off x="4926300" y="2066600"/>
            <a:ext cx="1695450" cy="20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Final Output of Sample Images</a:t>
            </a:r>
            <a:endParaRPr/>
          </a:p>
        </p:txBody>
      </p:sp>
      <p:sp>
        <p:nvSpPr>
          <p:cNvPr id="176" name="Shape 176"/>
          <p:cNvSpPr txBox="1">
            <a:spLocks noGrp="1"/>
          </p:cNvSpPr>
          <p:nvPr>
            <p:ph type="body" idx="1"/>
          </p:nvPr>
        </p:nvSpPr>
        <p:spPr>
          <a:xfrm>
            <a:off x="387900" y="1144125"/>
            <a:ext cx="3999900" cy="34245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Input</a:t>
            </a:r>
            <a:endParaRPr/>
          </a:p>
        </p:txBody>
      </p:sp>
      <p:sp>
        <p:nvSpPr>
          <p:cNvPr id="177" name="Shape 177"/>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Output</a:t>
            </a:r>
            <a:endParaRPr/>
          </a:p>
          <a:p>
            <a:pPr marL="0" lvl="0" indent="0">
              <a:spcBef>
                <a:spcPts val="1600"/>
              </a:spcBef>
              <a:spcAft>
                <a:spcPts val="1600"/>
              </a:spcAft>
              <a:buNone/>
            </a:pPr>
            <a:endParaRPr/>
          </a:p>
        </p:txBody>
      </p:sp>
      <p:pic>
        <p:nvPicPr>
          <p:cNvPr id="178" name="Shape 178"/>
          <p:cNvPicPr preferRelativeResize="0"/>
          <p:nvPr/>
        </p:nvPicPr>
        <p:blipFill>
          <a:blip r:embed="rId3">
            <a:alphaModFix/>
          </a:blip>
          <a:stretch>
            <a:fillRect/>
          </a:stretch>
        </p:blipFill>
        <p:spPr>
          <a:xfrm>
            <a:off x="4690175" y="1918375"/>
            <a:ext cx="2581275" cy="200025"/>
          </a:xfrm>
          <a:prstGeom prst="rect">
            <a:avLst/>
          </a:prstGeom>
          <a:noFill/>
          <a:ln>
            <a:noFill/>
          </a:ln>
        </p:spPr>
      </p:pic>
      <p:pic>
        <p:nvPicPr>
          <p:cNvPr id="179" name="Shape 179"/>
          <p:cNvPicPr preferRelativeResize="0"/>
          <p:nvPr/>
        </p:nvPicPr>
        <p:blipFill>
          <a:blip r:embed="rId4">
            <a:alphaModFix/>
          </a:blip>
          <a:stretch>
            <a:fillRect/>
          </a:stretch>
        </p:blipFill>
        <p:spPr>
          <a:xfrm>
            <a:off x="387900" y="1482875"/>
            <a:ext cx="3934276" cy="342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Multiple Tracking IDs</a:t>
            </a:r>
            <a:endParaRPr/>
          </a:p>
        </p:txBody>
      </p:sp>
      <p:pic>
        <p:nvPicPr>
          <p:cNvPr id="185" name="Shape 185"/>
          <p:cNvPicPr preferRelativeResize="0"/>
          <p:nvPr/>
        </p:nvPicPr>
        <p:blipFill>
          <a:blip r:embed="rId3">
            <a:alphaModFix/>
          </a:blip>
          <a:stretch>
            <a:fillRect/>
          </a:stretch>
        </p:blipFill>
        <p:spPr>
          <a:xfrm>
            <a:off x="0" y="1312825"/>
            <a:ext cx="9144001" cy="3757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Output</a:t>
            </a:r>
            <a:endParaRPr/>
          </a:p>
        </p:txBody>
      </p:sp>
      <p:pic>
        <p:nvPicPr>
          <p:cNvPr id="191" name="Shape 191"/>
          <p:cNvPicPr preferRelativeResize="0"/>
          <p:nvPr/>
        </p:nvPicPr>
        <p:blipFill>
          <a:blip r:embed="rId3">
            <a:alphaModFix/>
          </a:blip>
          <a:stretch>
            <a:fillRect/>
          </a:stretch>
        </p:blipFill>
        <p:spPr>
          <a:xfrm>
            <a:off x="152400" y="1296525"/>
            <a:ext cx="8839202" cy="1167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Critical Analysis</a:t>
            </a:r>
            <a:endParaRPr/>
          </a:p>
        </p:txBody>
      </p:sp>
      <p:pic>
        <p:nvPicPr>
          <p:cNvPr id="197" name="Shape 197"/>
          <p:cNvPicPr preferRelativeResize="0"/>
          <p:nvPr/>
        </p:nvPicPr>
        <p:blipFill>
          <a:blip r:embed="rId3">
            <a:alphaModFix/>
          </a:blip>
          <a:stretch>
            <a:fillRect/>
          </a:stretch>
        </p:blipFill>
        <p:spPr>
          <a:xfrm>
            <a:off x="387900" y="1144125"/>
            <a:ext cx="7322225" cy="3722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Critical Analysis</a:t>
            </a:r>
            <a:endParaRPr/>
          </a:p>
        </p:txBody>
      </p:sp>
      <p:sp>
        <p:nvSpPr>
          <p:cNvPr id="203" name="Shape 203"/>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a:spcBef>
                <a:spcPts val="1600"/>
              </a:spcBef>
              <a:spcAft>
                <a:spcPts val="1600"/>
              </a:spcAft>
              <a:buNone/>
            </a:pPr>
            <a:endParaRPr/>
          </a:p>
        </p:txBody>
      </p:sp>
      <p:sp>
        <p:nvSpPr>
          <p:cNvPr id="204" name="Shape 204"/>
          <p:cNvSpPr txBox="1">
            <a:spLocks noGrp="1"/>
          </p:cNvSpPr>
          <p:nvPr>
            <p:ph type="body" idx="2"/>
          </p:nvPr>
        </p:nvSpPr>
        <p:spPr>
          <a:xfrm>
            <a:off x="1624925" y="1489825"/>
            <a:ext cx="39999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Output</a:t>
            </a:r>
            <a:endParaRPr/>
          </a:p>
          <a:p>
            <a:pPr marL="0" lvl="0" indent="0">
              <a:spcBef>
                <a:spcPts val="1600"/>
              </a:spcBef>
              <a:spcAft>
                <a:spcPts val="0"/>
              </a:spcAft>
              <a:buNone/>
            </a:pPr>
            <a:endParaRPr/>
          </a:p>
          <a:p>
            <a:pPr marL="0" lvl="0" indent="0">
              <a:spcBef>
                <a:spcPts val="1600"/>
              </a:spcBef>
              <a:spcAft>
                <a:spcPts val="0"/>
              </a:spcAft>
              <a:buNone/>
            </a:pPr>
            <a:r>
              <a:rPr lang="en"/>
              <a:t>It gives an output  of this kind though there is no </a:t>
            </a:r>
            <a:endParaRPr/>
          </a:p>
          <a:p>
            <a:pPr marL="0" lvl="0" indent="0">
              <a:spcBef>
                <a:spcPts val="1600"/>
              </a:spcBef>
              <a:spcAft>
                <a:spcPts val="1600"/>
              </a:spcAft>
              <a:buNone/>
            </a:pPr>
            <a:r>
              <a:rPr lang="en"/>
              <a:t>Such tracking id in the image this happens because of the very small text at the top of the image which has been wrongly read by ocr as it got confused due small text of tracking id form present at the top and also because the barcode has spaces in between </a:t>
            </a:r>
            <a:endParaRPr/>
          </a:p>
        </p:txBody>
      </p:sp>
      <p:pic>
        <p:nvPicPr>
          <p:cNvPr id="205" name="Shape 205"/>
          <p:cNvPicPr preferRelativeResize="0"/>
          <p:nvPr/>
        </p:nvPicPr>
        <p:blipFill>
          <a:blip r:embed="rId3">
            <a:alphaModFix/>
          </a:blip>
          <a:stretch>
            <a:fillRect/>
          </a:stretch>
        </p:blipFill>
        <p:spPr>
          <a:xfrm>
            <a:off x="1714575" y="1832825"/>
            <a:ext cx="2482898" cy="56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body" idx="2"/>
          </p:nvPr>
        </p:nvSpPr>
        <p:spPr>
          <a:xfrm>
            <a:off x="4774700" y="406825"/>
            <a:ext cx="3837000" cy="4642500"/>
          </a:xfrm>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2"/>
              </a:buClr>
              <a:buSzPts val="1100"/>
              <a:buNone/>
            </a:pPr>
            <a:r>
              <a:rPr lang="en"/>
              <a:t>Paypal Mentor</a:t>
            </a:r>
            <a:br>
              <a:rPr lang="en"/>
            </a:br>
            <a:r>
              <a:rPr lang="en"/>
              <a:t>Manikkam Pandian</a:t>
            </a:r>
            <a:endParaRPr/>
          </a:p>
          <a:p>
            <a:pPr marL="0" lvl="0" indent="0">
              <a:spcBef>
                <a:spcPts val="1600"/>
              </a:spcBef>
              <a:spcAft>
                <a:spcPts val="0"/>
              </a:spcAft>
              <a:buClr>
                <a:schemeClr val="dk2"/>
              </a:buClr>
              <a:buSzPts val="1100"/>
              <a:buNone/>
            </a:pPr>
            <a:r>
              <a:rPr lang="en"/>
              <a:t>Faculty Coordinator</a:t>
            </a:r>
            <a:br>
              <a:rPr lang="en"/>
            </a:br>
            <a:r>
              <a:rPr lang="en"/>
              <a:t>Karthik.R</a:t>
            </a:r>
            <a:endParaRPr/>
          </a:p>
          <a:p>
            <a:pPr marL="0" lvl="0" indent="0">
              <a:spcBef>
                <a:spcPts val="1600"/>
              </a:spcBef>
              <a:spcAft>
                <a:spcPts val="0"/>
              </a:spcAft>
              <a:buClr>
                <a:schemeClr val="dk2"/>
              </a:buClr>
              <a:buSzPts val="1100"/>
              <a:buNone/>
            </a:pPr>
            <a:r>
              <a:rPr lang="en"/>
              <a:t>Students-</a:t>
            </a:r>
            <a:endParaRPr/>
          </a:p>
          <a:p>
            <a:pPr marL="0" lvl="0" indent="0">
              <a:spcBef>
                <a:spcPts val="1600"/>
              </a:spcBef>
              <a:spcAft>
                <a:spcPts val="0"/>
              </a:spcAft>
              <a:buClr>
                <a:schemeClr val="dk2"/>
              </a:buClr>
              <a:buSzPts val="1100"/>
              <a:buNone/>
            </a:pPr>
            <a:r>
              <a:rPr lang="en" sz="1400"/>
              <a:t>Shantanu Singh</a:t>
            </a:r>
            <a:endParaRPr sz="1400"/>
          </a:p>
          <a:p>
            <a:pPr marL="0" lvl="0" indent="0">
              <a:spcBef>
                <a:spcPts val="1600"/>
              </a:spcBef>
              <a:spcAft>
                <a:spcPts val="0"/>
              </a:spcAft>
              <a:buClr>
                <a:schemeClr val="dk2"/>
              </a:buClr>
              <a:buSzPts val="1100"/>
              <a:buNone/>
            </a:pPr>
            <a:r>
              <a:rPr lang="en" sz="1400"/>
              <a:t>Agryanya Pratap Singh</a:t>
            </a:r>
            <a:endParaRPr sz="1400"/>
          </a:p>
          <a:p>
            <a:pPr marL="0" lvl="0" indent="0">
              <a:spcBef>
                <a:spcPts val="1600"/>
              </a:spcBef>
              <a:spcAft>
                <a:spcPts val="0"/>
              </a:spcAft>
              <a:buClr>
                <a:schemeClr val="dk2"/>
              </a:buClr>
              <a:buSzPts val="1100"/>
              <a:buNone/>
            </a:pPr>
            <a:r>
              <a:rPr lang="en" sz="1400"/>
              <a:t>Tejpala</a:t>
            </a:r>
            <a:endParaRPr sz="1400"/>
          </a:p>
          <a:p>
            <a:pPr marL="0" lvl="0" indent="0">
              <a:spcBef>
                <a:spcPts val="1600"/>
              </a:spcBef>
              <a:spcAft>
                <a:spcPts val="0"/>
              </a:spcAft>
              <a:buClr>
                <a:schemeClr val="dk2"/>
              </a:buClr>
              <a:buSzPts val="1100"/>
              <a:buNone/>
            </a:pPr>
            <a:r>
              <a:rPr lang="en" sz="1400"/>
              <a:t>M.Siva Tharasen</a:t>
            </a:r>
            <a:endParaRPr sz="1400"/>
          </a:p>
          <a:p>
            <a:pPr marL="0" lvl="0" indent="0">
              <a:spcBef>
                <a:spcPts val="1600"/>
              </a:spcBef>
              <a:spcAft>
                <a:spcPts val="0"/>
              </a:spcAft>
              <a:buClr>
                <a:schemeClr val="dk2"/>
              </a:buClr>
              <a:buSzPts val="1100"/>
              <a:buNone/>
            </a:pPr>
            <a:endParaRPr/>
          </a:p>
          <a:p>
            <a:pPr marL="0" lvl="0" indent="0">
              <a:spcBef>
                <a:spcPts val="1600"/>
              </a:spcBef>
              <a:spcAft>
                <a:spcPts val="1600"/>
              </a:spcAft>
              <a:buClr>
                <a:schemeClr val="dk2"/>
              </a:buClr>
              <a:buSzPts val="1100"/>
              <a:buNone/>
            </a:pPr>
            <a:endParaRPr/>
          </a:p>
        </p:txBody>
      </p:sp>
      <p:sp>
        <p:nvSpPr>
          <p:cNvPr id="70" name="Shape 70"/>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
              <a:t>	Team</a:t>
            </a:r>
            <a:endParaRPr/>
          </a:p>
        </p:txBody>
      </p:sp>
      <p:sp>
        <p:nvSpPr>
          <p:cNvPr id="71" name="Shape 71"/>
          <p:cNvSpPr txBox="1"/>
          <p:nvPr/>
        </p:nvSpPr>
        <p:spPr>
          <a:xfrm>
            <a:off x="4340875" y="101475"/>
            <a:ext cx="6494400" cy="757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Conclusion</a:t>
            </a:r>
            <a:endParaRPr/>
          </a:p>
        </p:txBody>
      </p:sp>
      <p:sp>
        <p:nvSpPr>
          <p:cNvPr id="211" name="Shape 211"/>
          <p:cNvSpPr txBox="1">
            <a:spLocks noGrp="1"/>
          </p:cNvSpPr>
          <p:nvPr>
            <p:ph type="body" idx="1"/>
          </p:nvPr>
        </p:nvSpPr>
        <p:spPr>
          <a:xfrm>
            <a:off x="387900" y="1489825"/>
            <a:ext cx="85233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Our module works for almost all types of images with or without barcode and extracts tracking id from it</a:t>
            </a:r>
            <a:endParaRPr/>
          </a:p>
          <a:p>
            <a:pPr marL="0" lvl="0" indent="0">
              <a:spcBef>
                <a:spcPts val="1600"/>
              </a:spcBef>
              <a:spcAft>
                <a:spcPts val="1600"/>
              </a:spcAft>
              <a:buNone/>
            </a:pPr>
            <a:r>
              <a:rPr lang="en"/>
              <a:t>Except for cases where there is spaces in barcode or the image has too many texts which are all valid tracking id in our validation system but in actual are not the tracking id for that document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Introduction</a:t>
            </a:r>
            <a:endParaRPr/>
          </a:p>
        </p:txBody>
      </p:sp>
      <p:sp>
        <p:nvSpPr>
          <p:cNvPr id="77" name="Shape 7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Our Module Basically extracts the Barcode details from an Input image check if is  valid and returns the barcode </a:t>
            </a:r>
            <a:endParaRPr/>
          </a:p>
        </p:txBody>
      </p:sp>
      <p:pic>
        <p:nvPicPr>
          <p:cNvPr id="78" name="Shape 78"/>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Shape 83"/>
          <p:cNvPicPr preferRelativeResize="0"/>
          <p:nvPr/>
        </p:nvPicPr>
        <p:blipFill>
          <a:blip r:embed="rId3">
            <a:alphaModFix/>
          </a:blip>
          <a:stretch>
            <a:fillRect/>
          </a:stretch>
        </p:blipFill>
        <p:spPr>
          <a:xfrm>
            <a:off x="152400" y="1588350"/>
            <a:ext cx="8839200" cy="3287078"/>
          </a:xfrm>
          <a:prstGeom prst="rect">
            <a:avLst/>
          </a:prstGeom>
          <a:noFill/>
          <a:ln>
            <a:noFill/>
          </a:ln>
        </p:spPr>
      </p:pic>
      <p:sp>
        <p:nvSpPr>
          <p:cNvPr id="84" name="Shape 84"/>
          <p:cNvSpPr txBox="1"/>
          <p:nvPr/>
        </p:nvSpPr>
        <p:spPr>
          <a:xfrm>
            <a:off x="364875" y="388400"/>
            <a:ext cx="8462700" cy="765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a:solidFill>
                  <a:srgbClr val="F3F3F3"/>
                </a:solidFill>
              </a:rPr>
              <a:t>Process Step by Step</a:t>
            </a:r>
            <a:endParaRPr sz="2400">
              <a:solidFill>
                <a:srgbClr val="F3F3F3"/>
              </a:solidFill>
            </a:endParaRPr>
          </a:p>
        </p:txBody>
      </p:sp>
      <p:sp>
        <p:nvSpPr>
          <p:cNvPr id="85" name="Shape 85"/>
          <p:cNvSpPr txBox="1"/>
          <p:nvPr/>
        </p:nvSpPr>
        <p:spPr>
          <a:xfrm>
            <a:off x="2565875" y="623800"/>
            <a:ext cx="6779400" cy="790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Resizing of Image</a:t>
            </a:r>
            <a:endParaRPr/>
          </a:p>
        </p:txBody>
      </p:sp>
      <p:sp>
        <p:nvSpPr>
          <p:cNvPr id="91" name="Shape 91"/>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Input Image</a:t>
            </a:r>
            <a:endParaRPr/>
          </a:p>
        </p:txBody>
      </p:sp>
      <p:pic>
        <p:nvPicPr>
          <p:cNvPr id="92" name="Shape 92"/>
          <p:cNvPicPr preferRelativeResize="0"/>
          <p:nvPr/>
        </p:nvPicPr>
        <p:blipFill>
          <a:blip r:embed="rId3">
            <a:alphaModFix/>
          </a:blip>
          <a:stretch>
            <a:fillRect/>
          </a:stretch>
        </p:blipFill>
        <p:spPr>
          <a:xfrm>
            <a:off x="582938" y="1920775"/>
            <a:ext cx="3705225" cy="264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Shape 97"/>
          <p:cNvPicPr preferRelativeResize="0"/>
          <p:nvPr/>
        </p:nvPicPr>
        <p:blipFill>
          <a:blip r:embed="rId3">
            <a:alphaModFix/>
          </a:blip>
          <a:stretch>
            <a:fillRect/>
          </a:stretch>
        </p:blipFill>
        <p:spPr>
          <a:xfrm>
            <a:off x="932650" y="152400"/>
            <a:ext cx="6769748" cy="48386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530863" y="1319688"/>
            <a:ext cx="2863125" cy="2482675"/>
          </a:xfrm>
          <a:prstGeom prst="rect">
            <a:avLst/>
          </a:prstGeom>
          <a:noFill/>
          <a:ln>
            <a:noFill/>
          </a:ln>
        </p:spPr>
      </p:pic>
      <p:pic>
        <p:nvPicPr>
          <p:cNvPr id="103" name="Shape 103"/>
          <p:cNvPicPr preferRelativeResize="0"/>
          <p:nvPr/>
        </p:nvPicPr>
        <p:blipFill>
          <a:blip r:embed="rId4">
            <a:alphaModFix/>
          </a:blip>
          <a:stretch>
            <a:fillRect/>
          </a:stretch>
        </p:blipFill>
        <p:spPr>
          <a:xfrm>
            <a:off x="5624000" y="1258551"/>
            <a:ext cx="3103000" cy="2482675"/>
          </a:xfrm>
          <a:prstGeom prst="rect">
            <a:avLst/>
          </a:prstGeom>
          <a:noFill/>
          <a:ln>
            <a:noFill/>
          </a:ln>
        </p:spPr>
      </p:pic>
      <p:sp>
        <p:nvSpPr>
          <p:cNvPr id="104" name="Shape 104"/>
          <p:cNvSpPr txBox="1"/>
          <p:nvPr/>
        </p:nvSpPr>
        <p:spPr>
          <a:xfrm>
            <a:off x="118013" y="3802375"/>
            <a:ext cx="2863200" cy="1025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2400" u="sng">
              <a:solidFill>
                <a:srgbClr val="F3F3F3"/>
              </a:solidFill>
            </a:endParaRPr>
          </a:p>
        </p:txBody>
      </p:sp>
      <p:sp>
        <p:nvSpPr>
          <p:cNvPr id="105" name="Shape 105"/>
          <p:cNvSpPr txBox="1"/>
          <p:nvPr/>
        </p:nvSpPr>
        <p:spPr>
          <a:xfrm>
            <a:off x="530863" y="4005050"/>
            <a:ext cx="3059700" cy="9072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F3F3F3"/>
              </a:buClr>
              <a:buSzPts val="2400"/>
              <a:buChar char="●"/>
            </a:pPr>
            <a:r>
              <a:rPr lang="en" sz="2400" u="sng">
                <a:solidFill>
                  <a:srgbClr val="F3F3F3"/>
                </a:solidFill>
              </a:rPr>
              <a:t>Gradient representation</a:t>
            </a:r>
            <a:endParaRPr sz="2400" u="sng">
              <a:solidFill>
                <a:srgbClr val="F3F3F3"/>
              </a:solidFill>
            </a:endParaRPr>
          </a:p>
        </p:txBody>
      </p:sp>
      <p:sp>
        <p:nvSpPr>
          <p:cNvPr id="106" name="Shape 106"/>
          <p:cNvSpPr txBox="1"/>
          <p:nvPr/>
        </p:nvSpPr>
        <p:spPr>
          <a:xfrm>
            <a:off x="5586700" y="3831775"/>
            <a:ext cx="3177600" cy="9663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FFFFFF"/>
              </a:buClr>
              <a:buSzPts val="2400"/>
              <a:buChar char="●"/>
            </a:pPr>
            <a:r>
              <a:rPr lang="en" sz="2400" u="sng">
                <a:solidFill>
                  <a:srgbClr val="FFFFFF"/>
                </a:solidFill>
              </a:rPr>
              <a:t>Post thresholding, erosion and dilation operations</a:t>
            </a:r>
            <a:endParaRPr sz="2400" u="sng">
              <a:solidFill>
                <a:srgbClr val="FFFFFF"/>
              </a:solidFill>
            </a:endParaRPr>
          </a:p>
        </p:txBody>
      </p:sp>
      <p:sp>
        <p:nvSpPr>
          <p:cNvPr id="107" name="Shape 107"/>
          <p:cNvSpPr txBox="1"/>
          <p:nvPr/>
        </p:nvSpPr>
        <p:spPr>
          <a:xfrm>
            <a:off x="1385975" y="215600"/>
            <a:ext cx="5913600" cy="690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a:solidFill>
                  <a:srgbClr val="F3F3F3"/>
                </a:solidFill>
              </a:rPr>
              <a:t>Thresholding and Masking of Images with Barcode  </a:t>
            </a:r>
            <a:endParaRPr sz="2400">
              <a:solidFill>
                <a:srgbClr val="F3F3F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p:nvPr/>
        </p:nvSpPr>
        <p:spPr>
          <a:xfrm>
            <a:off x="70675" y="3910800"/>
            <a:ext cx="3770700" cy="294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3000" u="sng">
              <a:solidFill>
                <a:srgbClr val="F3F3F3"/>
              </a:solidFill>
            </a:endParaRPr>
          </a:p>
        </p:txBody>
      </p:sp>
      <p:sp>
        <p:nvSpPr>
          <p:cNvPr id="113" name="Shape 113"/>
          <p:cNvSpPr txBox="1"/>
          <p:nvPr/>
        </p:nvSpPr>
        <p:spPr>
          <a:xfrm>
            <a:off x="1887025" y="170350"/>
            <a:ext cx="5098800" cy="915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800" b="1" u="sng">
                <a:solidFill>
                  <a:srgbClr val="F3F3F3"/>
                </a:solidFill>
              </a:rPr>
              <a:t>Cropping Approach:</a:t>
            </a:r>
            <a:endParaRPr sz="2800" b="1" u="sng">
              <a:solidFill>
                <a:srgbClr val="F3F3F3"/>
              </a:solidFill>
            </a:endParaRPr>
          </a:p>
        </p:txBody>
      </p:sp>
      <p:sp>
        <p:nvSpPr>
          <p:cNvPr id="114" name="Shape 114"/>
          <p:cNvSpPr txBox="1"/>
          <p:nvPr/>
        </p:nvSpPr>
        <p:spPr>
          <a:xfrm>
            <a:off x="494350" y="920575"/>
            <a:ext cx="8238900" cy="39051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F3F3F3"/>
              </a:buClr>
              <a:buSzPts val="2400"/>
              <a:buChar char="●"/>
            </a:pPr>
            <a:r>
              <a:rPr lang="en" sz="2400">
                <a:solidFill>
                  <a:srgbClr val="F3F3F3"/>
                </a:solidFill>
              </a:rPr>
              <a:t>Boxes of dimensions-</a:t>
            </a:r>
            <a:endParaRPr sz="2400">
              <a:solidFill>
                <a:srgbClr val="F3F3F3"/>
              </a:solidFill>
            </a:endParaRPr>
          </a:p>
          <a:p>
            <a:pPr marL="0" lvl="0" indent="0" rtl="0">
              <a:spcBef>
                <a:spcPts val="0"/>
              </a:spcBef>
              <a:spcAft>
                <a:spcPts val="0"/>
              </a:spcAft>
              <a:buNone/>
            </a:pPr>
            <a:r>
              <a:rPr lang="en" sz="2400">
                <a:solidFill>
                  <a:srgbClr val="F3F3F3"/>
                </a:solidFill>
              </a:rPr>
              <a:t>	i.  Covering only barcode</a:t>
            </a:r>
            <a:endParaRPr sz="2400">
              <a:solidFill>
                <a:srgbClr val="F3F3F3"/>
              </a:solidFill>
            </a:endParaRPr>
          </a:p>
          <a:p>
            <a:pPr marL="0" lvl="0" indent="0" rtl="0">
              <a:spcBef>
                <a:spcPts val="0"/>
              </a:spcBef>
              <a:spcAft>
                <a:spcPts val="0"/>
              </a:spcAft>
              <a:buNone/>
            </a:pPr>
            <a:r>
              <a:rPr lang="en" sz="2400">
                <a:solidFill>
                  <a:srgbClr val="F3F3F3"/>
                </a:solidFill>
              </a:rPr>
              <a:t>	ii. Region surrounding barcode</a:t>
            </a:r>
            <a:endParaRPr sz="2400">
              <a:solidFill>
                <a:srgbClr val="F3F3F3"/>
              </a:solidFill>
            </a:endParaRPr>
          </a:p>
          <a:p>
            <a:pPr marL="0" lvl="0" indent="0" rtl="0">
              <a:spcBef>
                <a:spcPts val="0"/>
              </a:spcBef>
              <a:spcAft>
                <a:spcPts val="0"/>
              </a:spcAft>
              <a:buNone/>
            </a:pPr>
            <a:r>
              <a:rPr lang="en" sz="2400">
                <a:solidFill>
                  <a:srgbClr val="F3F3F3"/>
                </a:solidFill>
              </a:rPr>
              <a:t>	drawn on </a:t>
            </a:r>
            <a:r>
              <a:rPr lang="en" sz="2400" b="1">
                <a:solidFill>
                  <a:srgbClr val="F3F3F3"/>
                </a:solidFill>
              </a:rPr>
              <a:t>masks</a:t>
            </a:r>
            <a:endParaRPr sz="2400" b="1">
              <a:solidFill>
                <a:srgbClr val="F3F3F3"/>
              </a:solidFill>
            </a:endParaRPr>
          </a:p>
          <a:p>
            <a:pPr marL="457200" lvl="0" indent="-381000" rtl="0">
              <a:spcBef>
                <a:spcPts val="0"/>
              </a:spcBef>
              <a:spcAft>
                <a:spcPts val="0"/>
              </a:spcAft>
              <a:buClr>
                <a:srgbClr val="F3F3F3"/>
              </a:buClr>
              <a:buSzPts val="2400"/>
              <a:buChar char="●"/>
            </a:pPr>
            <a:r>
              <a:rPr lang="en" sz="2400" b="1">
                <a:solidFill>
                  <a:srgbClr val="F3F3F3"/>
                </a:solidFill>
              </a:rPr>
              <a:t>Bitwise AND</a:t>
            </a:r>
            <a:r>
              <a:rPr lang="en" sz="2400">
                <a:solidFill>
                  <a:srgbClr val="F3F3F3"/>
                </a:solidFill>
              </a:rPr>
              <a:t> operation to merge masks with image</a:t>
            </a:r>
            <a:endParaRPr sz="2400">
              <a:solidFill>
                <a:srgbClr val="F3F3F3"/>
              </a:solidFill>
            </a:endParaRPr>
          </a:p>
          <a:p>
            <a:pPr marL="457200" lvl="0" indent="-381000" rtl="0">
              <a:spcBef>
                <a:spcPts val="0"/>
              </a:spcBef>
              <a:spcAft>
                <a:spcPts val="0"/>
              </a:spcAft>
              <a:buClr>
                <a:srgbClr val="F3F3F3"/>
              </a:buClr>
              <a:buSzPts val="2400"/>
              <a:buChar char="●"/>
            </a:pPr>
            <a:r>
              <a:rPr lang="en" sz="2400">
                <a:solidFill>
                  <a:srgbClr val="F3F3F3"/>
                </a:solidFill>
              </a:rPr>
              <a:t>NumPy functions where(), min(), max() to find non masked region</a:t>
            </a:r>
            <a:endParaRPr sz="2400">
              <a:solidFill>
                <a:srgbClr val="F3F3F3"/>
              </a:solidFill>
            </a:endParaRPr>
          </a:p>
          <a:p>
            <a:pPr marL="457200" lvl="0" indent="-381000" rtl="0">
              <a:spcBef>
                <a:spcPts val="0"/>
              </a:spcBef>
              <a:spcAft>
                <a:spcPts val="0"/>
              </a:spcAft>
              <a:buClr>
                <a:srgbClr val="F3F3F3"/>
              </a:buClr>
              <a:buSzPts val="2400"/>
              <a:buChar char="●"/>
            </a:pPr>
            <a:r>
              <a:rPr lang="en" sz="2400">
                <a:solidFill>
                  <a:srgbClr val="F3F3F3"/>
                </a:solidFill>
              </a:rPr>
              <a:t>NumPy array slicing to crop</a:t>
            </a:r>
            <a:endParaRPr sz="2400">
              <a:solidFill>
                <a:srgbClr val="F3F3F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Shape 119"/>
          <p:cNvPicPr preferRelativeResize="0"/>
          <p:nvPr/>
        </p:nvPicPr>
        <p:blipFill>
          <a:blip r:embed="rId3">
            <a:alphaModFix/>
          </a:blip>
          <a:stretch>
            <a:fillRect/>
          </a:stretch>
        </p:blipFill>
        <p:spPr>
          <a:xfrm>
            <a:off x="5396838" y="1210288"/>
            <a:ext cx="3639811" cy="2587202"/>
          </a:xfrm>
          <a:prstGeom prst="rect">
            <a:avLst/>
          </a:prstGeom>
          <a:noFill/>
          <a:ln>
            <a:noFill/>
          </a:ln>
        </p:spPr>
      </p:pic>
      <p:sp>
        <p:nvSpPr>
          <p:cNvPr id="120" name="Shape 120"/>
          <p:cNvSpPr txBox="1"/>
          <p:nvPr/>
        </p:nvSpPr>
        <p:spPr>
          <a:xfrm>
            <a:off x="5549100" y="3933212"/>
            <a:ext cx="3594900" cy="11430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F3F3F3"/>
              </a:buClr>
              <a:buSzPts val="2400"/>
              <a:buChar char="●"/>
            </a:pPr>
            <a:r>
              <a:rPr lang="en" sz="2400" dirty="0">
                <a:solidFill>
                  <a:srgbClr val="F3F3F3"/>
                </a:solidFill>
              </a:rPr>
              <a:t>Barcode masked</a:t>
            </a:r>
            <a:endParaRPr sz="2400" dirty="0">
              <a:solidFill>
                <a:srgbClr val="F3F3F3"/>
              </a:solidFill>
            </a:endParaRPr>
          </a:p>
        </p:txBody>
      </p:sp>
      <p:sp>
        <p:nvSpPr>
          <p:cNvPr id="121" name="Shape 121"/>
          <p:cNvSpPr/>
          <p:nvPr/>
        </p:nvSpPr>
        <p:spPr>
          <a:xfrm>
            <a:off x="5277400" y="1840925"/>
            <a:ext cx="290100" cy="256800"/>
          </a:xfrm>
          <a:prstGeom prst="ellipse">
            <a:avLst/>
          </a:prstGeom>
          <a:noFill/>
          <a:ln w="76200"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a:off x="6924875" y="308575"/>
            <a:ext cx="290100" cy="256800"/>
          </a:xfrm>
          <a:prstGeom prst="ellipse">
            <a:avLst/>
          </a:prstGeom>
          <a:noFill/>
          <a:ln w="76200"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8853900" y="435225"/>
            <a:ext cx="290100" cy="256800"/>
          </a:xfrm>
          <a:prstGeom prst="ellipse">
            <a:avLst/>
          </a:prstGeom>
          <a:noFill/>
          <a:ln w="76200"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6180875" y="2878300"/>
            <a:ext cx="290100" cy="256800"/>
          </a:xfrm>
          <a:prstGeom prst="ellipse">
            <a:avLst/>
          </a:prstGeom>
          <a:noFill/>
          <a:ln w="76200"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25" name="Shape 125"/>
          <p:cNvPicPr preferRelativeResize="0"/>
          <p:nvPr/>
        </p:nvPicPr>
        <p:blipFill>
          <a:blip r:embed="rId4">
            <a:alphaModFix/>
          </a:blip>
          <a:stretch>
            <a:fillRect/>
          </a:stretch>
        </p:blipFill>
        <p:spPr>
          <a:xfrm>
            <a:off x="229200" y="1511275"/>
            <a:ext cx="4743450" cy="1533525"/>
          </a:xfrm>
          <a:prstGeom prst="rect">
            <a:avLst/>
          </a:prstGeom>
          <a:noFill/>
          <a:ln>
            <a:noFill/>
          </a:ln>
        </p:spPr>
      </p:pic>
      <p:sp>
        <p:nvSpPr>
          <p:cNvPr id="126" name="Shape 126"/>
          <p:cNvSpPr txBox="1"/>
          <p:nvPr/>
        </p:nvSpPr>
        <p:spPr>
          <a:xfrm>
            <a:off x="273400" y="3022425"/>
            <a:ext cx="4572900" cy="2946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F3F3F3"/>
              </a:buClr>
              <a:buSzPts val="2400"/>
              <a:buChar char="●"/>
            </a:pPr>
            <a:r>
              <a:rPr lang="en" sz="2400">
                <a:solidFill>
                  <a:srgbClr val="F3F3F3"/>
                </a:solidFill>
              </a:rPr>
              <a:t>Barcode with surrounding region cropped</a:t>
            </a:r>
            <a:endParaRPr sz="2400">
              <a:solidFill>
                <a:srgbClr val="F3F3F3"/>
              </a:solidFill>
            </a:endParaRPr>
          </a:p>
        </p:txBody>
      </p:sp>
      <p:sp>
        <p:nvSpPr>
          <p:cNvPr id="127" name="Shape 127"/>
          <p:cNvSpPr/>
          <p:nvPr/>
        </p:nvSpPr>
        <p:spPr>
          <a:xfrm>
            <a:off x="85225" y="1600425"/>
            <a:ext cx="290100" cy="256800"/>
          </a:xfrm>
          <a:prstGeom prst="ellipse">
            <a:avLst/>
          </a:prstGeom>
          <a:noFill/>
          <a:ln w="76200" cap="flat" cmpd="sng">
            <a:solidFill>
              <a:srgbClr val="0097A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4775350" y="1511275"/>
            <a:ext cx="290100" cy="256800"/>
          </a:xfrm>
          <a:prstGeom prst="ellipse">
            <a:avLst/>
          </a:prstGeom>
          <a:noFill/>
          <a:ln w="76200" cap="flat" cmpd="sng">
            <a:solidFill>
              <a:srgbClr val="0097A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a:off x="4775350" y="126525"/>
            <a:ext cx="290100" cy="256800"/>
          </a:xfrm>
          <a:prstGeom prst="ellipse">
            <a:avLst/>
          </a:prstGeom>
          <a:noFill/>
          <a:ln w="76200" cap="flat" cmpd="sng">
            <a:solidFill>
              <a:srgbClr val="0097A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85225" y="126525"/>
            <a:ext cx="290100" cy="256800"/>
          </a:xfrm>
          <a:prstGeom prst="ellipse">
            <a:avLst/>
          </a:prstGeom>
          <a:noFill/>
          <a:ln w="76200" cap="flat" cmpd="sng">
            <a:solidFill>
              <a:srgbClr val="0097A7"/>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txBox="1"/>
          <p:nvPr/>
        </p:nvSpPr>
        <p:spPr>
          <a:xfrm>
            <a:off x="1104250" y="198850"/>
            <a:ext cx="6527100" cy="870300"/>
          </a:xfrm>
          <a:prstGeom prst="rect">
            <a:avLst/>
          </a:prstGeom>
          <a:noFill/>
          <a:ln>
            <a:noFill/>
          </a:ln>
        </p:spPr>
        <p:txBody>
          <a:bodyPr spcFirstLastPara="1" wrap="square" lIns="91425" tIns="91425" rIns="91425" bIns="91425" anchor="t" anchorCtr="0">
            <a:noAutofit/>
          </a:bodyPr>
          <a:lstStyle/>
          <a:p>
            <a:pPr marL="457200" lvl="0" indent="-381000" rtl="0">
              <a:spcBef>
                <a:spcPts val="0"/>
              </a:spcBef>
              <a:spcAft>
                <a:spcPts val="0"/>
              </a:spcAft>
              <a:buClr>
                <a:srgbClr val="F3F3F3"/>
              </a:buClr>
              <a:buSzPts val="2400"/>
              <a:buChar char="●"/>
            </a:pPr>
            <a:r>
              <a:rPr lang="en" sz="2400" b="1">
                <a:solidFill>
                  <a:srgbClr val="F3F3F3"/>
                </a:solidFill>
              </a:rPr>
              <a:t>Extracted Barcode And Mask</a:t>
            </a:r>
            <a:endParaRPr sz="2400" b="1">
              <a:solidFill>
                <a:srgbClr val="F3F3F3"/>
              </a:solidFill>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278</Words>
  <Application>Microsoft Office PowerPoint</Application>
  <PresentationFormat>On-screen Show (16:9)</PresentationFormat>
  <Paragraphs>58</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Roboto Slab</vt:lpstr>
      <vt:lpstr>Roboto</vt:lpstr>
      <vt:lpstr>Marina</vt:lpstr>
      <vt:lpstr>'Mapping of shipment info from shipment documents​</vt:lpstr>
      <vt:lpstr> Team</vt:lpstr>
      <vt:lpstr>Introduction</vt:lpstr>
      <vt:lpstr>PowerPoint Presentation</vt:lpstr>
      <vt:lpstr>Resizing of Image</vt:lpstr>
      <vt:lpstr>PowerPoint Presentation</vt:lpstr>
      <vt:lpstr>PowerPoint Presentation</vt:lpstr>
      <vt:lpstr>PowerPoint Presentation</vt:lpstr>
      <vt:lpstr>PowerPoint Presentation</vt:lpstr>
      <vt:lpstr>Final Output of image with Barcode</vt:lpstr>
      <vt:lpstr>Rotated image</vt:lpstr>
      <vt:lpstr> Images Without Barcode</vt:lpstr>
      <vt:lpstr>Images Without Barcode</vt:lpstr>
      <vt:lpstr>Stages in NLP and Validation</vt:lpstr>
      <vt:lpstr>Final Output of Sample Images</vt:lpstr>
      <vt:lpstr>Multiple Tracking IDs</vt:lpstr>
      <vt:lpstr>Output</vt:lpstr>
      <vt:lpstr>Critical Analysis</vt:lpstr>
      <vt:lpstr>Critical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of shipment info from shipment documents​</dc:title>
  <cp:lastModifiedBy>shantanu singh</cp:lastModifiedBy>
  <cp:revision>1</cp:revision>
  <dcterms:modified xsi:type="dcterms:W3CDTF">2018-04-21T06:06:57Z</dcterms:modified>
</cp:coreProperties>
</file>