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de179ea5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de179ea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cb9a3abeb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b9a3ab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de179ea5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de179ea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de179ea5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de179ea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e179ea5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e179ea5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de179ea5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de179ea5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ddf4187d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ddf4187d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ddf4187d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ddf4187d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e179ea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de179ea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de179ea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de179ea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ddf4187d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ddf4187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de179ea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de179ea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2760180"/>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User Query on Stack Overflow </a:t>
            </a:r>
            <a:endParaRPr sz="6000"/>
          </a:p>
        </p:txBody>
      </p:sp>
      <p:cxnSp>
        <p:nvCxnSpPr>
          <p:cNvPr id="63" name="Google Shape;63;p13"/>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
        <p:nvSpPr>
          <p:cNvPr id="64" name="Google Shape;64;p13"/>
          <p:cNvSpPr txBox="1"/>
          <p:nvPr>
            <p:ph type="ctrTitle"/>
          </p:nvPr>
        </p:nvSpPr>
        <p:spPr>
          <a:xfrm>
            <a:off x="2358926" y="919950"/>
            <a:ext cx="4298700" cy="56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FF8319"/>
                </a:solidFill>
              </a:rPr>
              <a:t>IBM HACK</a:t>
            </a:r>
            <a:endParaRPr b="1" sz="2400">
              <a:solidFill>
                <a:srgbClr val="FF8319"/>
              </a:solidFill>
            </a:endParaRPr>
          </a:p>
        </p:txBody>
      </p:sp>
      <p:sp>
        <p:nvSpPr>
          <p:cNvPr id="65" name="Google Shape;65;p13"/>
          <p:cNvSpPr/>
          <p:nvPr/>
        </p:nvSpPr>
        <p:spPr>
          <a:xfrm>
            <a:off x="2731050" y="740250"/>
            <a:ext cx="37800" cy="12291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6380725" y="3176100"/>
            <a:ext cx="37800" cy="12291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5400000">
            <a:off x="5785075" y="3771750"/>
            <a:ext cx="37800" cy="12291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3326700" y="144600"/>
            <a:ext cx="37800" cy="12291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90250" y="260500"/>
            <a:ext cx="4964400" cy="47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The Application Architecture</a:t>
            </a:r>
            <a:endParaRPr b="1" sz="3600"/>
          </a:p>
        </p:txBody>
      </p:sp>
      <p:pic>
        <p:nvPicPr>
          <p:cNvPr id="130" name="Google Shape;130;p22"/>
          <p:cNvPicPr preferRelativeResize="0"/>
          <p:nvPr/>
        </p:nvPicPr>
        <p:blipFill>
          <a:blip r:embed="rId3">
            <a:alphaModFix/>
          </a:blip>
          <a:stretch>
            <a:fillRect/>
          </a:stretch>
        </p:blipFill>
        <p:spPr>
          <a:xfrm>
            <a:off x="938513" y="1606049"/>
            <a:ext cx="7266973" cy="2335100"/>
          </a:xfrm>
          <a:prstGeom prst="rect">
            <a:avLst/>
          </a:prstGeom>
          <a:noFill/>
          <a:ln>
            <a:noFill/>
          </a:ln>
        </p:spPr>
      </p:pic>
      <p:sp>
        <p:nvSpPr>
          <p:cNvPr id="131" name="Google Shape;131;p22"/>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957125"/>
            <a:ext cx="85206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8319"/>
                </a:solidFill>
              </a:rPr>
              <a:t>UI Design and Branding of the App</a:t>
            </a:r>
            <a:endParaRPr b="1" sz="4800">
              <a:solidFill>
                <a:srgbClr val="FF8319"/>
              </a:solidFill>
            </a:endParaRPr>
          </a:p>
        </p:txBody>
      </p:sp>
      <p:sp>
        <p:nvSpPr>
          <p:cNvPr id="137" name="Google Shape;137;p23"/>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Final UI</a:t>
            </a:r>
            <a:endParaRPr b="1" sz="3600"/>
          </a:p>
        </p:txBody>
      </p:sp>
      <p:pic>
        <p:nvPicPr>
          <p:cNvPr id="143" name="Google Shape;143;p24"/>
          <p:cNvPicPr preferRelativeResize="0"/>
          <p:nvPr/>
        </p:nvPicPr>
        <p:blipFill>
          <a:blip r:embed="rId3">
            <a:alphaModFix/>
          </a:blip>
          <a:stretch>
            <a:fillRect/>
          </a:stretch>
        </p:blipFill>
        <p:spPr>
          <a:xfrm>
            <a:off x="152400" y="1981628"/>
            <a:ext cx="4419600" cy="2486022"/>
          </a:xfrm>
          <a:prstGeom prst="rect">
            <a:avLst/>
          </a:prstGeom>
          <a:noFill/>
          <a:ln>
            <a:noFill/>
          </a:ln>
        </p:spPr>
      </p:pic>
      <p:pic>
        <p:nvPicPr>
          <p:cNvPr id="144" name="Google Shape;144;p24"/>
          <p:cNvPicPr preferRelativeResize="0"/>
          <p:nvPr/>
        </p:nvPicPr>
        <p:blipFill>
          <a:blip r:embed="rId4">
            <a:alphaModFix/>
          </a:blip>
          <a:stretch>
            <a:fillRect/>
          </a:stretch>
        </p:blipFill>
        <p:spPr>
          <a:xfrm>
            <a:off x="4724400" y="1981625"/>
            <a:ext cx="4267200" cy="2400300"/>
          </a:xfrm>
          <a:prstGeom prst="rect">
            <a:avLst/>
          </a:prstGeom>
          <a:noFill/>
          <a:ln>
            <a:noFill/>
          </a:ln>
        </p:spPr>
      </p:pic>
      <p:sp>
        <p:nvSpPr>
          <p:cNvPr id="145" name="Google Shape;145;p24"/>
          <p:cNvSpPr txBox="1"/>
          <p:nvPr>
            <p:ph idx="1" type="body"/>
          </p:nvPr>
        </p:nvSpPr>
        <p:spPr>
          <a:xfrm>
            <a:off x="311700" y="1183975"/>
            <a:ext cx="8480700" cy="62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 wanted to execute a minimalistic UI with the color scheme that synchronises with StackOverflow’s general theme</a:t>
            </a:r>
            <a:endParaRPr sz="1400"/>
          </a:p>
        </p:txBody>
      </p:sp>
      <p:sp>
        <p:nvSpPr>
          <p:cNvPr id="146" name="Google Shape;146;p24"/>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Final UI</a:t>
            </a:r>
            <a:endParaRPr b="1" sz="3600"/>
          </a:p>
        </p:txBody>
      </p:sp>
      <p:sp>
        <p:nvSpPr>
          <p:cNvPr id="152" name="Google Shape;152;p25"/>
          <p:cNvSpPr txBox="1"/>
          <p:nvPr>
            <p:ph idx="1" type="body"/>
          </p:nvPr>
        </p:nvSpPr>
        <p:spPr>
          <a:xfrm>
            <a:off x="311700" y="1183975"/>
            <a:ext cx="2275200" cy="288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design is completely responsive and works very well for handheld devices as well</a:t>
            </a:r>
            <a:endParaRPr sz="1400"/>
          </a:p>
        </p:txBody>
      </p:sp>
      <p:pic>
        <p:nvPicPr>
          <p:cNvPr id="153" name="Google Shape;153;p25"/>
          <p:cNvPicPr preferRelativeResize="0"/>
          <p:nvPr/>
        </p:nvPicPr>
        <p:blipFill>
          <a:blip r:embed="rId3">
            <a:alphaModFix/>
          </a:blip>
          <a:stretch>
            <a:fillRect/>
          </a:stretch>
        </p:blipFill>
        <p:spPr>
          <a:xfrm>
            <a:off x="3909323" y="315925"/>
            <a:ext cx="2154975" cy="3831075"/>
          </a:xfrm>
          <a:prstGeom prst="rect">
            <a:avLst/>
          </a:prstGeom>
          <a:noFill/>
          <a:ln>
            <a:noFill/>
          </a:ln>
        </p:spPr>
      </p:pic>
      <p:pic>
        <p:nvPicPr>
          <p:cNvPr id="154" name="Google Shape;154;p25"/>
          <p:cNvPicPr preferRelativeResize="0"/>
          <p:nvPr/>
        </p:nvPicPr>
        <p:blipFill>
          <a:blip r:embed="rId4">
            <a:alphaModFix/>
          </a:blip>
          <a:stretch>
            <a:fillRect/>
          </a:stretch>
        </p:blipFill>
        <p:spPr>
          <a:xfrm>
            <a:off x="6771200" y="315925"/>
            <a:ext cx="2154975" cy="3831093"/>
          </a:xfrm>
          <a:prstGeom prst="rect">
            <a:avLst/>
          </a:prstGeom>
          <a:noFill/>
          <a:ln>
            <a:noFill/>
          </a:ln>
        </p:spPr>
      </p:pic>
      <p:sp>
        <p:nvSpPr>
          <p:cNvPr id="155" name="Google Shape;155;p25"/>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240075"/>
            <a:ext cx="8520600" cy="44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Design Guide</a:t>
            </a:r>
            <a:endParaRPr b="1" sz="2400"/>
          </a:p>
        </p:txBody>
      </p:sp>
      <p:pic>
        <p:nvPicPr>
          <p:cNvPr id="161" name="Google Shape;161;p26"/>
          <p:cNvPicPr preferRelativeResize="0"/>
          <p:nvPr/>
        </p:nvPicPr>
        <p:blipFill rotWithShape="1">
          <a:blip r:embed="rId3">
            <a:alphaModFix/>
          </a:blip>
          <a:srcRect b="22244" l="0" r="0" t="9626"/>
          <a:stretch/>
        </p:blipFill>
        <p:spPr>
          <a:xfrm>
            <a:off x="2268325" y="682875"/>
            <a:ext cx="5099850" cy="3867275"/>
          </a:xfrm>
          <a:prstGeom prst="rect">
            <a:avLst/>
          </a:prstGeom>
          <a:noFill/>
          <a:ln>
            <a:noFill/>
          </a:ln>
        </p:spPr>
      </p:pic>
      <p:sp>
        <p:nvSpPr>
          <p:cNvPr id="162" name="Google Shape;162;p26"/>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384225"/>
            <a:ext cx="8520600" cy="44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Logo Branding</a:t>
            </a:r>
            <a:endParaRPr b="1" sz="2400"/>
          </a:p>
        </p:txBody>
      </p:sp>
      <p:pic>
        <p:nvPicPr>
          <p:cNvPr id="168" name="Google Shape;168;p27"/>
          <p:cNvPicPr preferRelativeResize="0"/>
          <p:nvPr/>
        </p:nvPicPr>
        <p:blipFill>
          <a:blip r:embed="rId3">
            <a:alphaModFix/>
          </a:blip>
          <a:stretch>
            <a:fillRect/>
          </a:stretch>
        </p:blipFill>
        <p:spPr>
          <a:xfrm>
            <a:off x="5567925" y="682875"/>
            <a:ext cx="2966675" cy="1218650"/>
          </a:xfrm>
          <a:prstGeom prst="rect">
            <a:avLst/>
          </a:prstGeom>
          <a:noFill/>
          <a:ln>
            <a:noFill/>
          </a:ln>
        </p:spPr>
      </p:pic>
      <p:pic>
        <p:nvPicPr>
          <p:cNvPr id="169" name="Google Shape;169;p27"/>
          <p:cNvPicPr preferRelativeResize="0"/>
          <p:nvPr/>
        </p:nvPicPr>
        <p:blipFill>
          <a:blip r:embed="rId4">
            <a:alphaModFix/>
          </a:blip>
          <a:stretch>
            <a:fillRect/>
          </a:stretch>
        </p:blipFill>
        <p:spPr>
          <a:xfrm>
            <a:off x="5112728" y="2958650"/>
            <a:ext cx="3500825" cy="1402800"/>
          </a:xfrm>
          <a:prstGeom prst="rect">
            <a:avLst/>
          </a:prstGeom>
          <a:noFill/>
          <a:ln>
            <a:noFill/>
          </a:ln>
        </p:spPr>
      </p:pic>
      <p:pic>
        <p:nvPicPr>
          <p:cNvPr id="170" name="Google Shape;170;p27"/>
          <p:cNvPicPr preferRelativeResize="0"/>
          <p:nvPr/>
        </p:nvPicPr>
        <p:blipFill>
          <a:blip r:embed="rId5">
            <a:alphaModFix/>
          </a:blip>
          <a:stretch>
            <a:fillRect/>
          </a:stretch>
        </p:blipFill>
        <p:spPr>
          <a:xfrm>
            <a:off x="621625" y="2958649"/>
            <a:ext cx="3508288" cy="1402801"/>
          </a:xfrm>
          <a:prstGeom prst="rect">
            <a:avLst/>
          </a:prstGeom>
          <a:noFill/>
          <a:ln>
            <a:noFill/>
          </a:ln>
        </p:spPr>
      </p:pic>
      <p:sp>
        <p:nvSpPr>
          <p:cNvPr id="171" name="Google Shape;171;p27"/>
          <p:cNvSpPr txBox="1"/>
          <p:nvPr>
            <p:ph idx="1" type="body"/>
          </p:nvPr>
        </p:nvSpPr>
        <p:spPr>
          <a:xfrm>
            <a:off x="311700" y="956400"/>
            <a:ext cx="4042800" cy="19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application was named ‘StackOverflow Search Buddy’, simply because that is what it exactly is.</a:t>
            </a:r>
            <a:endParaRPr sz="1400"/>
          </a:p>
          <a:p>
            <a:pPr indent="0" lvl="0" marL="0" rtl="0" algn="l">
              <a:spcBef>
                <a:spcPts val="1600"/>
              </a:spcBef>
              <a:spcAft>
                <a:spcPts val="1600"/>
              </a:spcAft>
              <a:buNone/>
            </a:pPr>
            <a:r>
              <a:rPr lang="en" sz="1400"/>
              <a:t>It helps sift through the noise and finds the best information for you</a:t>
            </a:r>
            <a:endParaRPr sz="1400"/>
          </a:p>
        </p:txBody>
      </p:sp>
      <p:sp>
        <p:nvSpPr>
          <p:cNvPr id="172" name="Google Shape;172;p27"/>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p:nvPr/>
        </p:nvSpPr>
        <p:spPr>
          <a:xfrm>
            <a:off x="7575" y="7575"/>
            <a:ext cx="9144000" cy="5143500"/>
          </a:xfrm>
          <a:prstGeom prst="rect">
            <a:avLst/>
          </a:prstGeom>
          <a:gradFill>
            <a:gsLst>
              <a:gs pos="0">
                <a:srgbClr val="FF8319"/>
              </a:gs>
              <a:gs pos="100000">
                <a:srgbClr val="FFC62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txBox="1"/>
          <p:nvPr>
            <p:ph idx="4294967295" type="title"/>
          </p:nvPr>
        </p:nvSpPr>
        <p:spPr>
          <a:xfrm>
            <a:off x="2011025" y="1031725"/>
            <a:ext cx="5924100" cy="231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9600">
                <a:solidFill>
                  <a:srgbClr val="FFFFFF"/>
                </a:solidFill>
              </a:rPr>
              <a:t>Thank You!</a:t>
            </a:r>
            <a:endParaRPr b="1" sz="9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FF8319"/>
                </a:solidFill>
              </a:rPr>
              <a:t>Team Name - The Maverick</a:t>
            </a:r>
            <a:endParaRPr b="1" sz="4800">
              <a:solidFill>
                <a:srgbClr val="FF8319"/>
              </a:solidFill>
            </a:endParaRPr>
          </a:p>
        </p:txBody>
      </p:sp>
      <p:sp>
        <p:nvSpPr>
          <p:cNvPr id="74" name="Google Shape;74;p14"/>
          <p:cNvSpPr txBox="1"/>
          <p:nvPr>
            <p:ph idx="1" type="body"/>
          </p:nvPr>
        </p:nvSpPr>
        <p:spPr>
          <a:xfrm>
            <a:off x="311700" y="1364700"/>
            <a:ext cx="6303300" cy="34857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666666"/>
              </a:buClr>
              <a:buSzPts val="2400"/>
              <a:buChar char="●"/>
            </a:pPr>
            <a:r>
              <a:rPr lang="en" sz="2400">
                <a:solidFill>
                  <a:srgbClr val="666666"/>
                </a:solidFill>
              </a:rPr>
              <a:t>Team Size: 1</a:t>
            </a:r>
            <a:endParaRPr sz="2400">
              <a:solidFill>
                <a:srgbClr val="666666"/>
              </a:solidFill>
            </a:endParaRPr>
          </a:p>
          <a:p>
            <a:pPr indent="-381000" lvl="0" marL="457200" rtl="0" algn="l">
              <a:lnSpc>
                <a:spcPct val="100000"/>
              </a:lnSpc>
              <a:spcBef>
                <a:spcPts val="0"/>
              </a:spcBef>
              <a:spcAft>
                <a:spcPts val="0"/>
              </a:spcAft>
              <a:buClr>
                <a:srgbClr val="666666"/>
              </a:buClr>
              <a:buSzPts val="2400"/>
              <a:buChar char="●"/>
            </a:pPr>
            <a:r>
              <a:rPr lang="en" sz="2400">
                <a:solidFill>
                  <a:srgbClr val="666666"/>
                </a:solidFill>
              </a:rPr>
              <a:t>Team Member Name: </a:t>
            </a:r>
            <a:r>
              <a:rPr b="1" lang="en" sz="2400">
                <a:solidFill>
                  <a:srgbClr val="666666"/>
                </a:solidFill>
              </a:rPr>
              <a:t>Rohit Agrawal</a:t>
            </a:r>
            <a:endParaRPr b="1" sz="2400">
              <a:solidFill>
                <a:srgbClr val="666666"/>
              </a:solidFill>
            </a:endParaRPr>
          </a:p>
          <a:p>
            <a:pPr indent="-381000" lvl="0" marL="457200" rtl="0" algn="l">
              <a:lnSpc>
                <a:spcPct val="100000"/>
              </a:lnSpc>
              <a:spcBef>
                <a:spcPts val="0"/>
              </a:spcBef>
              <a:spcAft>
                <a:spcPts val="0"/>
              </a:spcAft>
              <a:buClr>
                <a:srgbClr val="666666"/>
              </a:buClr>
              <a:buSzPts val="2400"/>
              <a:buChar char="●"/>
            </a:pPr>
            <a:r>
              <a:rPr lang="en" sz="2400">
                <a:solidFill>
                  <a:srgbClr val="666666"/>
                </a:solidFill>
              </a:rPr>
              <a:t>Role and Expertise: </a:t>
            </a:r>
            <a:endParaRPr sz="2400">
              <a:solidFill>
                <a:srgbClr val="666666"/>
              </a:solidFill>
            </a:endParaRPr>
          </a:p>
          <a:p>
            <a:pPr indent="-381000" lvl="1" marL="914400" rtl="0" algn="l">
              <a:lnSpc>
                <a:spcPct val="100000"/>
              </a:lnSpc>
              <a:spcBef>
                <a:spcPts val="0"/>
              </a:spcBef>
              <a:spcAft>
                <a:spcPts val="0"/>
              </a:spcAft>
              <a:buClr>
                <a:srgbClr val="666666"/>
              </a:buClr>
              <a:buSzPts val="2400"/>
              <a:buAutoNum type="alphaLcPeriod"/>
            </a:pPr>
            <a:r>
              <a:rPr lang="en" sz="2400">
                <a:solidFill>
                  <a:srgbClr val="666666"/>
                </a:solidFill>
              </a:rPr>
              <a:t>Algorithm Creation using Deep Learning</a:t>
            </a:r>
            <a:endParaRPr sz="2400">
              <a:solidFill>
                <a:srgbClr val="666666"/>
              </a:solidFill>
            </a:endParaRPr>
          </a:p>
          <a:p>
            <a:pPr indent="-381000" lvl="1" marL="914400" rtl="0" algn="l">
              <a:lnSpc>
                <a:spcPct val="100000"/>
              </a:lnSpc>
              <a:spcBef>
                <a:spcPts val="0"/>
              </a:spcBef>
              <a:spcAft>
                <a:spcPts val="0"/>
              </a:spcAft>
              <a:buClr>
                <a:srgbClr val="666666"/>
              </a:buClr>
              <a:buSzPts val="2400"/>
              <a:buAutoNum type="alphaLcPeriod"/>
            </a:pPr>
            <a:r>
              <a:rPr lang="en" sz="2400">
                <a:solidFill>
                  <a:srgbClr val="666666"/>
                </a:solidFill>
              </a:rPr>
              <a:t>Creation of the web interface and the backend server</a:t>
            </a:r>
            <a:endParaRPr sz="2400">
              <a:solidFill>
                <a:srgbClr val="666666"/>
              </a:solidFill>
            </a:endParaRPr>
          </a:p>
          <a:p>
            <a:pPr indent="-381000" lvl="1" marL="914400" rtl="0" algn="l">
              <a:lnSpc>
                <a:spcPct val="100000"/>
              </a:lnSpc>
              <a:spcBef>
                <a:spcPts val="0"/>
              </a:spcBef>
              <a:spcAft>
                <a:spcPts val="0"/>
              </a:spcAft>
              <a:buClr>
                <a:srgbClr val="666666"/>
              </a:buClr>
              <a:buSzPts val="2400"/>
              <a:buAutoNum type="alphaLcPeriod"/>
            </a:pPr>
            <a:r>
              <a:rPr lang="en" sz="2400">
                <a:solidFill>
                  <a:srgbClr val="666666"/>
                </a:solidFill>
              </a:rPr>
              <a:t>UI Design</a:t>
            </a:r>
            <a:endParaRPr sz="2400">
              <a:solidFill>
                <a:srgbClr val="666666"/>
              </a:solidFill>
            </a:endParaRPr>
          </a:p>
        </p:txBody>
      </p:sp>
      <p:pic>
        <p:nvPicPr>
          <p:cNvPr id="75" name="Google Shape;75;p14"/>
          <p:cNvPicPr preferRelativeResize="0"/>
          <p:nvPr/>
        </p:nvPicPr>
        <p:blipFill>
          <a:blip r:embed="rId3">
            <a:alphaModFix/>
          </a:blip>
          <a:stretch>
            <a:fillRect/>
          </a:stretch>
        </p:blipFill>
        <p:spPr>
          <a:xfrm>
            <a:off x="6910550" y="292825"/>
            <a:ext cx="1921751" cy="2442201"/>
          </a:xfrm>
          <a:prstGeom prst="rect">
            <a:avLst/>
          </a:prstGeom>
          <a:noFill/>
          <a:ln>
            <a:noFill/>
          </a:ln>
        </p:spPr>
      </p:pic>
      <p:sp>
        <p:nvSpPr>
          <p:cNvPr id="76" name="Google Shape;76;p14"/>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p:nvPr/>
        </p:nvSpPr>
        <p:spPr>
          <a:xfrm>
            <a:off x="4572000" y="0"/>
            <a:ext cx="4572000" cy="5143500"/>
          </a:xfrm>
          <a:prstGeom prst="rect">
            <a:avLst/>
          </a:prstGeom>
          <a:solidFill>
            <a:srgbClr val="FF83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type="title"/>
          </p:nvPr>
        </p:nvSpPr>
        <p:spPr>
          <a:xfrm>
            <a:off x="265500" y="2194350"/>
            <a:ext cx="4045200" cy="75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8319"/>
                </a:solidFill>
              </a:rPr>
              <a:t>The problem at hand</a:t>
            </a:r>
            <a:endParaRPr>
              <a:solidFill>
                <a:srgbClr val="FF8319"/>
              </a:solidFill>
            </a:endParaRPr>
          </a:p>
        </p:txBody>
      </p:sp>
      <p:sp>
        <p:nvSpPr>
          <p:cNvPr id="83" name="Google Shape;83;p15"/>
          <p:cNvSpPr txBox="1"/>
          <p:nvPr>
            <p:ph idx="2" type="body"/>
          </p:nvPr>
        </p:nvSpPr>
        <p:spPr>
          <a:xfrm>
            <a:off x="4939500" y="38282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t>Stackoverflow </a:t>
            </a:r>
            <a:r>
              <a:rPr lang="en" sz="1400"/>
              <a:t>consists of an abundant amount of information in the format of questions and answers thus making it hard to find the exact information you need for your project. </a:t>
            </a:r>
            <a:endParaRPr sz="1400"/>
          </a:p>
          <a:p>
            <a:pPr indent="0" lvl="0" marL="0" rtl="0" algn="l">
              <a:spcBef>
                <a:spcPts val="1600"/>
              </a:spcBef>
              <a:spcAft>
                <a:spcPts val="0"/>
              </a:spcAft>
              <a:buNone/>
            </a:pPr>
            <a:r>
              <a:rPr lang="en" sz="1400"/>
              <a:t>It is much easier for a domain expert to navigate through this mess because they know exactly what they are looking for.</a:t>
            </a:r>
            <a:endParaRPr sz="1400"/>
          </a:p>
          <a:p>
            <a:pPr indent="0" lvl="0" marL="0" rtl="0" algn="l">
              <a:spcBef>
                <a:spcPts val="1600"/>
              </a:spcBef>
              <a:spcAft>
                <a:spcPts val="1600"/>
              </a:spcAft>
              <a:buNone/>
            </a:pPr>
            <a:r>
              <a:rPr b="1" lang="en" sz="1400"/>
              <a:t>However, a new programmer might get intimidated.</a:t>
            </a:r>
            <a:r>
              <a:rPr lang="en" sz="1400"/>
              <a:t> For instance, if he needs to learn ‘how to make a server’ using Python, it is quite unlikely that he would use the terms ‘DJango’ or ‘Flask’ in the search box.</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4572000" y="0"/>
            <a:ext cx="4572000" cy="5143500"/>
          </a:xfrm>
          <a:prstGeom prst="rect">
            <a:avLst/>
          </a:prstGeom>
          <a:solidFill>
            <a:srgbClr val="FF83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idx="2" type="body"/>
          </p:nvPr>
        </p:nvSpPr>
        <p:spPr>
          <a:xfrm>
            <a:off x="4939500" y="38282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 major source of income for Stack Overflow is through </a:t>
            </a:r>
            <a:r>
              <a:rPr b="1" lang="en" sz="1400"/>
              <a:t>Ad Revenue</a:t>
            </a:r>
            <a:r>
              <a:rPr lang="en" sz="1400"/>
              <a:t>. So their goal is to maximize readership in order to push more ads, and earn more money.</a:t>
            </a:r>
            <a:endParaRPr sz="1400"/>
          </a:p>
          <a:p>
            <a:pPr indent="0" lvl="0" marL="0" rtl="0" algn="l">
              <a:spcBef>
                <a:spcPts val="1600"/>
              </a:spcBef>
              <a:spcAft>
                <a:spcPts val="1600"/>
              </a:spcAft>
              <a:buNone/>
            </a:pPr>
            <a:r>
              <a:rPr lang="en" sz="1400"/>
              <a:t>Due to poor performance of their search system, a user would have difficulty getting his doubts cleared through their website and would thus decide to use a more sophisticated search engine like Google for their purposes. </a:t>
            </a:r>
            <a:r>
              <a:rPr b="1" lang="en" sz="1400"/>
              <a:t>The problem arises when Google suggests them a resource other than Stackoverflow. For every user that leaves their website, they lose money they could potentially make.</a:t>
            </a:r>
            <a:endParaRPr b="1" sz="1400"/>
          </a:p>
        </p:txBody>
      </p:sp>
      <p:sp>
        <p:nvSpPr>
          <p:cNvPr id="90" name="Google Shape;90;p16"/>
          <p:cNvSpPr txBox="1"/>
          <p:nvPr>
            <p:ph type="title"/>
          </p:nvPr>
        </p:nvSpPr>
        <p:spPr>
          <a:xfrm>
            <a:off x="265500" y="2357075"/>
            <a:ext cx="4045200" cy="75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8319"/>
                </a:solidFill>
              </a:rPr>
              <a:t>How would it help their business</a:t>
            </a:r>
            <a:endParaRPr>
              <a:solidFill>
                <a:srgbClr val="FF831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4572000" y="0"/>
            <a:ext cx="4572000" cy="5143500"/>
          </a:xfrm>
          <a:prstGeom prst="rect">
            <a:avLst/>
          </a:prstGeom>
          <a:solidFill>
            <a:srgbClr val="FF83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ph idx="2" type="body"/>
          </p:nvPr>
        </p:nvSpPr>
        <p:spPr>
          <a:xfrm>
            <a:off x="4939500" y="5314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What we want is for </a:t>
            </a:r>
            <a:r>
              <a:rPr lang="en" sz="1400"/>
              <a:t>the platform </a:t>
            </a:r>
            <a:r>
              <a:rPr lang="en" sz="1400"/>
              <a:t>to actually understand the semantics of what the user is trying to search for, and then return the </a:t>
            </a:r>
            <a:r>
              <a:rPr lang="en" sz="1400"/>
              <a:t>most helpful results for him</a:t>
            </a:r>
            <a:endParaRPr sz="1400"/>
          </a:p>
          <a:p>
            <a:pPr indent="0" lvl="0" marL="0" rtl="0" algn="l">
              <a:spcBef>
                <a:spcPts val="1600"/>
              </a:spcBef>
              <a:spcAft>
                <a:spcPts val="1600"/>
              </a:spcAft>
              <a:buNone/>
            </a:pPr>
            <a:r>
              <a:rPr b="1" lang="en" sz="1400"/>
              <a:t>Natural Language Processing</a:t>
            </a:r>
            <a:r>
              <a:rPr lang="en" sz="1400"/>
              <a:t> (NLP) has come a long way since its inception in the 20th century. We decided to use this subfield of Artificial Intelligence in order to solve our problem. NLP has proven to work very well in the past few years due to fast processors and sophisticated model architectures</a:t>
            </a:r>
            <a:endParaRPr sz="1400"/>
          </a:p>
        </p:txBody>
      </p:sp>
      <p:sp>
        <p:nvSpPr>
          <p:cNvPr id="97" name="Google Shape;97;p17"/>
          <p:cNvSpPr txBox="1"/>
          <p:nvPr>
            <p:ph type="title"/>
          </p:nvPr>
        </p:nvSpPr>
        <p:spPr>
          <a:xfrm>
            <a:off x="265500" y="2194350"/>
            <a:ext cx="4045200" cy="75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8319"/>
                </a:solidFill>
              </a:rPr>
              <a:t>A Possible Solution...</a:t>
            </a:r>
            <a:endParaRPr>
              <a:solidFill>
                <a:srgbClr val="FF831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574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Example of the working solution</a:t>
            </a:r>
            <a:endParaRPr sz="1800"/>
          </a:p>
        </p:txBody>
      </p:sp>
      <p:pic>
        <p:nvPicPr>
          <p:cNvPr id="103" name="Google Shape;103;p18"/>
          <p:cNvPicPr preferRelativeResize="0"/>
          <p:nvPr/>
        </p:nvPicPr>
        <p:blipFill rotWithShape="1">
          <a:blip r:embed="rId3">
            <a:alphaModFix/>
          </a:blip>
          <a:srcRect b="28647" l="0" r="0" t="0"/>
          <a:stretch/>
        </p:blipFill>
        <p:spPr>
          <a:xfrm>
            <a:off x="249663" y="573900"/>
            <a:ext cx="8644675" cy="445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957125"/>
            <a:ext cx="85206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8319"/>
                </a:solidFill>
              </a:rPr>
              <a:t>Overview of the proposed solution</a:t>
            </a:r>
            <a:endParaRPr b="1" sz="4800">
              <a:solidFill>
                <a:srgbClr val="FF8319"/>
              </a:solidFill>
            </a:endParaRPr>
          </a:p>
        </p:txBody>
      </p:sp>
      <p:sp>
        <p:nvSpPr>
          <p:cNvPr id="109" name="Google Shape;109;p19"/>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Technologies used</a:t>
            </a:r>
            <a:endParaRPr b="1" sz="3600"/>
          </a:p>
        </p:txBody>
      </p:sp>
      <p:sp>
        <p:nvSpPr>
          <p:cNvPr id="115" name="Google Shape;115;p20"/>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final solution is a Web application which is a combination of the following:</a:t>
            </a:r>
            <a:endParaRPr sz="1400"/>
          </a:p>
          <a:p>
            <a:pPr indent="-317500" lvl="0" marL="457200" rtl="0" algn="l">
              <a:spcBef>
                <a:spcPts val="1600"/>
              </a:spcBef>
              <a:spcAft>
                <a:spcPts val="0"/>
              </a:spcAft>
              <a:buSzPts val="1400"/>
              <a:buAutoNum type="arabicPeriod"/>
            </a:pPr>
            <a:r>
              <a:rPr b="1" lang="en" sz="1400"/>
              <a:t>A Deep learning model for classification of tags (written in Python):</a:t>
            </a:r>
            <a:r>
              <a:rPr lang="en" sz="1400"/>
              <a:t> </a:t>
            </a:r>
            <a:endParaRPr sz="1400"/>
          </a:p>
          <a:p>
            <a:pPr indent="-317500" lvl="1" marL="914400" rtl="0" algn="l">
              <a:spcBef>
                <a:spcPts val="0"/>
              </a:spcBef>
              <a:spcAft>
                <a:spcPts val="0"/>
              </a:spcAft>
              <a:buSzPts val="1400"/>
              <a:buAutoNum type="alphaLcPeriod"/>
            </a:pPr>
            <a:r>
              <a:rPr lang="en" sz="1400"/>
              <a:t>Pre-processing for the data</a:t>
            </a:r>
            <a:r>
              <a:rPr lang="en"/>
              <a:t>: </a:t>
            </a:r>
            <a:r>
              <a:rPr lang="en" sz="1400"/>
              <a:t>nltk, spacy and pandas</a:t>
            </a:r>
            <a:endParaRPr sz="1400"/>
          </a:p>
          <a:p>
            <a:pPr indent="-317500" lvl="1" marL="914400" rtl="0" algn="l">
              <a:spcBef>
                <a:spcPts val="0"/>
              </a:spcBef>
              <a:spcAft>
                <a:spcPts val="0"/>
              </a:spcAft>
              <a:buSzPts val="1400"/>
              <a:buAutoNum type="alphaLcPeriod"/>
            </a:pPr>
            <a:r>
              <a:rPr lang="en" sz="1400"/>
              <a:t>Data preparation</a:t>
            </a:r>
            <a:r>
              <a:rPr lang="en"/>
              <a:t> for the model: sklearn, keras</a:t>
            </a:r>
            <a:endParaRPr sz="1400"/>
          </a:p>
          <a:p>
            <a:pPr indent="-317500" lvl="1" marL="914400" rtl="0" algn="l">
              <a:spcBef>
                <a:spcPts val="0"/>
              </a:spcBef>
              <a:spcAft>
                <a:spcPts val="0"/>
              </a:spcAft>
              <a:buSzPts val="1400"/>
              <a:buAutoNum type="alphaLcPeriod"/>
            </a:pPr>
            <a:r>
              <a:rPr lang="en"/>
              <a:t>The model definition and training: keras </a:t>
            </a:r>
            <a:endParaRPr/>
          </a:p>
          <a:p>
            <a:pPr indent="-317500" lvl="1" marL="914400" rtl="0" algn="l">
              <a:spcBef>
                <a:spcPts val="0"/>
              </a:spcBef>
              <a:spcAft>
                <a:spcPts val="0"/>
              </a:spcAft>
              <a:buSzPts val="1400"/>
              <a:buAutoNum type="alphaLcPeriod"/>
            </a:pPr>
            <a:r>
              <a:rPr lang="en"/>
              <a:t>Semantic similarity calculation: sklearn</a:t>
            </a:r>
            <a:endParaRPr/>
          </a:p>
          <a:p>
            <a:pPr indent="-317500" lvl="0" marL="457200" rtl="0" algn="l">
              <a:spcBef>
                <a:spcPts val="0"/>
              </a:spcBef>
              <a:spcAft>
                <a:spcPts val="0"/>
              </a:spcAft>
              <a:buSzPts val="1400"/>
              <a:buAutoNum type="arabicPeriod"/>
            </a:pPr>
            <a:r>
              <a:rPr b="1" lang="en" sz="1400"/>
              <a:t>A visually aesthetic front-end (written in ReactJS):</a:t>
            </a:r>
            <a:endParaRPr b="1" sz="1400"/>
          </a:p>
          <a:p>
            <a:pPr indent="-317500" lvl="1" marL="914400" rtl="0" algn="l">
              <a:spcBef>
                <a:spcPts val="0"/>
              </a:spcBef>
              <a:spcAft>
                <a:spcPts val="0"/>
              </a:spcAft>
              <a:buSzPts val="1400"/>
              <a:buAutoNum type="alphaLcPeriod"/>
            </a:pPr>
            <a:r>
              <a:rPr lang="en"/>
              <a:t>Structure and logic: ReactJS and Javascript</a:t>
            </a:r>
            <a:endParaRPr/>
          </a:p>
          <a:p>
            <a:pPr indent="-317500" lvl="1" marL="914400" rtl="0" algn="l">
              <a:spcBef>
                <a:spcPts val="0"/>
              </a:spcBef>
              <a:spcAft>
                <a:spcPts val="0"/>
              </a:spcAft>
              <a:buSzPts val="1400"/>
              <a:buAutoNum type="alphaLcPeriod"/>
            </a:pPr>
            <a:r>
              <a:rPr lang="en"/>
              <a:t>Styling: Bootstrap and CSS</a:t>
            </a:r>
            <a:endParaRPr/>
          </a:p>
          <a:p>
            <a:pPr indent="-317500" lvl="0" marL="457200" rtl="0" algn="l">
              <a:spcBef>
                <a:spcPts val="0"/>
              </a:spcBef>
              <a:spcAft>
                <a:spcPts val="0"/>
              </a:spcAft>
              <a:buSzPts val="1400"/>
              <a:buAutoNum type="arabicPeriod"/>
            </a:pPr>
            <a:r>
              <a:rPr b="1" lang="en" sz="1400"/>
              <a:t>A server backend for serving the deep learning algorithm (written in Python):</a:t>
            </a:r>
            <a:endParaRPr b="1" sz="1400"/>
          </a:p>
          <a:p>
            <a:pPr indent="-317500" lvl="1" marL="914400" rtl="0" algn="l">
              <a:spcBef>
                <a:spcPts val="0"/>
              </a:spcBef>
              <a:spcAft>
                <a:spcPts val="0"/>
              </a:spcAft>
              <a:buSzPts val="1400"/>
              <a:buAutoNum type="alphaLcPeriod"/>
            </a:pPr>
            <a:r>
              <a:rPr lang="en"/>
              <a:t>Server creation and API Gateways: Flask</a:t>
            </a:r>
            <a:endParaRPr/>
          </a:p>
          <a:p>
            <a:pPr indent="-317500" lvl="1" marL="914400" rtl="0" algn="l">
              <a:spcBef>
                <a:spcPts val="0"/>
              </a:spcBef>
              <a:spcAft>
                <a:spcPts val="0"/>
              </a:spcAft>
              <a:buSzPts val="1400"/>
              <a:buAutoNum type="alphaLcPeriod"/>
            </a:pPr>
            <a:r>
              <a:rPr lang="en"/>
              <a:t>Model Serving: Tensorflow</a:t>
            </a:r>
            <a:endParaRPr/>
          </a:p>
        </p:txBody>
      </p:sp>
      <p:sp>
        <p:nvSpPr>
          <p:cNvPr id="116" name="Google Shape;116;p20"/>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90250" y="450150"/>
            <a:ext cx="3712500" cy="47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400"/>
              <a:t>The Brain</a:t>
            </a:r>
            <a:endParaRPr b="1" sz="4400"/>
          </a:p>
        </p:txBody>
      </p:sp>
      <p:sp>
        <p:nvSpPr>
          <p:cNvPr id="122" name="Google Shape;122;p21"/>
          <p:cNvSpPr txBox="1"/>
          <p:nvPr>
            <p:ph idx="4294967295" type="body"/>
          </p:nvPr>
        </p:nvSpPr>
        <p:spPr>
          <a:xfrm>
            <a:off x="311700" y="1570875"/>
            <a:ext cx="3003600" cy="29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flow diagram given on the right is the crux of the solution.  </a:t>
            </a:r>
            <a:endParaRPr sz="1400"/>
          </a:p>
          <a:p>
            <a:pPr indent="0" lvl="0" marL="0" rtl="0" algn="l">
              <a:spcBef>
                <a:spcPts val="1600"/>
              </a:spcBef>
              <a:spcAft>
                <a:spcPts val="1600"/>
              </a:spcAft>
              <a:buNone/>
            </a:pPr>
            <a:r>
              <a:rPr lang="en" sz="1400"/>
              <a:t>It uses the concept of Word Embedding to extract features from raw text and then compare their similarity based on their distance from each other in their shared vector space</a:t>
            </a:r>
            <a:endParaRPr sz="1400"/>
          </a:p>
        </p:txBody>
      </p:sp>
      <p:pic>
        <p:nvPicPr>
          <p:cNvPr id="123" name="Google Shape;123;p21"/>
          <p:cNvPicPr preferRelativeResize="0"/>
          <p:nvPr/>
        </p:nvPicPr>
        <p:blipFill>
          <a:blip r:embed="rId3">
            <a:alphaModFix/>
          </a:blip>
          <a:stretch>
            <a:fillRect/>
          </a:stretch>
        </p:blipFill>
        <p:spPr>
          <a:xfrm>
            <a:off x="3839300" y="152400"/>
            <a:ext cx="4892526" cy="4764500"/>
          </a:xfrm>
          <a:prstGeom prst="rect">
            <a:avLst/>
          </a:prstGeom>
          <a:noFill/>
          <a:ln>
            <a:noFill/>
          </a:ln>
        </p:spPr>
      </p:pic>
      <p:sp>
        <p:nvSpPr>
          <p:cNvPr id="124" name="Google Shape;124;p21"/>
          <p:cNvSpPr/>
          <p:nvPr/>
        </p:nvSpPr>
        <p:spPr>
          <a:xfrm>
            <a:off x="0" y="5037300"/>
            <a:ext cx="9144000" cy="106500"/>
          </a:xfrm>
          <a:prstGeom prst="rect">
            <a:avLst/>
          </a:prstGeom>
          <a:solidFill>
            <a:srgbClr val="FF83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