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72" r:id="rId9"/>
    <p:sldId id="263" r:id="rId10"/>
    <p:sldId id="273" r:id="rId11"/>
    <p:sldId id="274" r:id="rId12"/>
    <p:sldId id="264" r:id="rId13"/>
    <p:sldId id="265" r:id="rId14"/>
    <p:sldId id="266" r:id="rId15"/>
    <p:sldId id="267" r:id="rId16"/>
    <p:sldId id="268" r:id="rId17"/>
    <p:sldId id="269" r:id="rId18"/>
    <p:sldId id="270" r:id="rId19"/>
    <p:sldId id="271" r:id="rId20"/>
  </p:sldIdLst>
  <p:sldSz cx="9144000" cy="5143500" type="screen16x9"/>
  <p:notesSz cx="6858000" cy="9144000"/>
  <p:embeddedFontLst>
    <p:embeddedFont>
      <p:font typeface="Economica" panose="020B0604020202020204" charset="0"/>
      <p:regular r:id="rId22"/>
      <p:bold r:id="rId23"/>
      <p:italic r:id="rId24"/>
      <p:boldItalic r:id="rId25"/>
    </p:embeddedFon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12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99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de179ea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de179e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e179ea5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e179ea5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b9a3abeb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b9a3ab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42e3e7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de179ea5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de179ea5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de179ea5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de179ea5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de179ea56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de179ea5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e179ea5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e179ea5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bab3a369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ddf4187d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ddf4187d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ddf4187d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ddf4187d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e179ea5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de179ea5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de179ea5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de179ea5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50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df4187db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df4187d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2469780"/>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dirty="0"/>
              <a:t>Identification of </a:t>
            </a:r>
            <a:r>
              <a:rPr lang="en" sz="3600" dirty="0"/>
              <a:t>User Query on Stack Overflow </a:t>
            </a:r>
            <a:r>
              <a:rPr lang="en-IN" sz="3600" dirty="0"/>
              <a:t>using Semantic Search</a:t>
            </a:r>
            <a:endParaRPr sz="3600" dirty="0"/>
          </a:p>
        </p:txBody>
      </p:sp>
      <p:cxnSp>
        <p:nvCxnSpPr>
          <p:cNvPr id="63" name="Google Shape;63;p13"/>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
        <p:nvSpPr>
          <p:cNvPr id="64" name="Google Shape;64;p13"/>
          <p:cNvSpPr txBox="1">
            <a:spLocks noGrp="1"/>
          </p:cNvSpPr>
          <p:nvPr>
            <p:ph type="ctrTitle"/>
          </p:nvPr>
        </p:nvSpPr>
        <p:spPr>
          <a:xfrm>
            <a:off x="2358926" y="1071750"/>
            <a:ext cx="4298700" cy="56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rgbClr val="FF8319"/>
                </a:solidFill>
              </a:rPr>
              <a:t>IBM HACK</a:t>
            </a:r>
            <a:endParaRPr sz="2400" b="1" dirty="0">
              <a:solidFill>
                <a:srgbClr val="FF8319"/>
              </a:solidFill>
            </a:endParaRPr>
          </a:p>
        </p:txBody>
      </p:sp>
      <p:sp>
        <p:nvSpPr>
          <p:cNvPr id="65" name="Google Shape;65;p13"/>
          <p:cNvSpPr/>
          <p:nvPr/>
        </p:nvSpPr>
        <p:spPr>
          <a:xfrm>
            <a:off x="2731050" y="74025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6380725" y="317610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5400000">
            <a:off x="5785075" y="377175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rot="-5400000">
            <a:off x="3326700" y="144600"/>
            <a:ext cx="37800" cy="12291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Most commonly occurring tags</a:t>
            </a:r>
            <a:endParaRPr sz="3600" b="1"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8F105E51-6EFE-4948-95CE-C2B3E3457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725" y="1147225"/>
            <a:ext cx="7328549" cy="368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86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Sanity Checks on the trained Word Embeddings</a:t>
            </a:r>
            <a:endParaRPr sz="3600" b="1" dirty="0"/>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40857892-A667-45BC-8034-57698DD0F51C}"/>
              </a:ext>
            </a:extLst>
          </p:cNvPr>
          <p:cNvPicPr>
            <a:picLocks noChangeAspect="1"/>
          </p:cNvPicPr>
          <p:nvPr/>
        </p:nvPicPr>
        <p:blipFill>
          <a:blip r:embed="rId3"/>
          <a:stretch>
            <a:fillRect/>
          </a:stretch>
        </p:blipFill>
        <p:spPr>
          <a:xfrm>
            <a:off x="311700" y="1530560"/>
            <a:ext cx="8520600" cy="2896664"/>
          </a:xfrm>
          <a:prstGeom prst="rect">
            <a:avLst/>
          </a:prstGeom>
        </p:spPr>
      </p:pic>
    </p:spTree>
    <p:extLst>
      <p:ext uri="{BB962C8B-B14F-4D97-AF65-F5344CB8AC3E}">
        <p14:creationId xmlns:p14="http://schemas.microsoft.com/office/powerpoint/2010/main" val="116330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90250" y="450150"/>
            <a:ext cx="37125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a:t>The Brain</a:t>
            </a:r>
            <a:endParaRPr sz="4400" b="1"/>
          </a:p>
        </p:txBody>
      </p:sp>
      <p:sp>
        <p:nvSpPr>
          <p:cNvPr id="122" name="Google Shape;122;p21"/>
          <p:cNvSpPr txBox="1">
            <a:spLocks noGrp="1"/>
          </p:cNvSpPr>
          <p:nvPr>
            <p:ph type="body" idx="4294967295"/>
          </p:nvPr>
        </p:nvSpPr>
        <p:spPr>
          <a:xfrm>
            <a:off x="311700" y="1570875"/>
            <a:ext cx="3003600" cy="29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flow diagram given on the right is the crux of the solution.  </a:t>
            </a:r>
            <a:endParaRPr sz="1400"/>
          </a:p>
          <a:p>
            <a:pPr marL="0" lvl="0" indent="0" algn="l" rtl="0">
              <a:spcBef>
                <a:spcPts val="1600"/>
              </a:spcBef>
              <a:spcAft>
                <a:spcPts val="1600"/>
              </a:spcAft>
              <a:buNone/>
            </a:pPr>
            <a:r>
              <a:rPr lang="en" sz="1400"/>
              <a:t>It uses the concept of Word Embedding to extract features from raw text and then compare their similarity based on their distance from each other in their shared vector space</a:t>
            </a:r>
            <a:endParaRPr sz="1400"/>
          </a:p>
        </p:txBody>
      </p:sp>
      <p:pic>
        <p:nvPicPr>
          <p:cNvPr id="123" name="Google Shape;123;p21"/>
          <p:cNvPicPr preferRelativeResize="0"/>
          <p:nvPr/>
        </p:nvPicPr>
        <p:blipFill>
          <a:blip r:embed="rId3">
            <a:alphaModFix/>
          </a:blip>
          <a:stretch>
            <a:fillRect/>
          </a:stretch>
        </p:blipFill>
        <p:spPr>
          <a:xfrm>
            <a:off x="3839300" y="152400"/>
            <a:ext cx="4892526" cy="4764500"/>
          </a:xfrm>
          <a:prstGeom prst="rect">
            <a:avLst/>
          </a:prstGeom>
          <a:noFill/>
          <a:ln>
            <a:noFill/>
          </a:ln>
        </p:spPr>
      </p:pic>
      <p:sp>
        <p:nvSpPr>
          <p:cNvPr id="124" name="Google Shape;124;p21"/>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90250" y="260500"/>
            <a:ext cx="49644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The Application Architecture</a:t>
            </a:r>
            <a:endParaRPr sz="3600" b="1"/>
          </a:p>
        </p:txBody>
      </p:sp>
      <p:pic>
        <p:nvPicPr>
          <p:cNvPr id="130" name="Google Shape;130;p22"/>
          <p:cNvPicPr preferRelativeResize="0"/>
          <p:nvPr/>
        </p:nvPicPr>
        <p:blipFill>
          <a:blip r:embed="rId3">
            <a:alphaModFix/>
          </a:blip>
          <a:stretch>
            <a:fillRect/>
          </a:stretch>
        </p:blipFill>
        <p:spPr>
          <a:xfrm>
            <a:off x="938513" y="1606049"/>
            <a:ext cx="7266973" cy="2335100"/>
          </a:xfrm>
          <a:prstGeom prst="rect">
            <a:avLst/>
          </a:prstGeom>
          <a:noFill/>
          <a:ln>
            <a:noFill/>
          </a:ln>
        </p:spPr>
      </p:pic>
      <p:sp>
        <p:nvSpPr>
          <p:cNvPr id="131" name="Google Shape;131;p22"/>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9571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8319"/>
                </a:solidFill>
              </a:rPr>
              <a:t>UI Design and Branding of the App</a:t>
            </a:r>
            <a:endParaRPr sz="4800" b="1">
              <a:solidFill>
                <a:srgbClr val="FF8319"/>
              </a:solidFill>
            </a:endParaRPr>
          </a:p>
        </p:txBody>
      </p:sp>
      <p:sp>
        <p:nvSpPr>
          <p:cNvPr id="137" name="Google Shape;137;p23"/>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Final UI</a:t>
            </a:r>
            <a:endParaRPr sz="3600" b="1"/>
          </a:p>
        </p:txBody>
      </p:sp>
      <p:pic>
        <p:nvPicPr>
          <p:cNvPr id="143" name="Google Shape;143;p24"/>
          <p:cNvPicPr preferRelativeResize="0"/>
          <p:nvPr/>
        </p:nvPicPr>
        <p:blipFill>
          <a:blip r:embed="rId3">
            <a:alphaModFix/>
          </a:blip>
          <a:stretch>
            <a:fillRect/>
          </a:stretch>
        </p:blipFill>
        <p:spPr>
          <a:xfrm>
            <a:off x="152400" y="1981628"/>
            <a:ext cx="4419600" cy="2486022"/>
          </a:xfrm>
          <a:prstGeom prst="rect">
            <a:avLst/>
          </a:prstGeom>
          <a:noFill/>
          <a:ln>
            <a:noFill/>
          </a:ln>
        </p:spPr>
      </p:pic>
      <p:pic>
        <p:nvPicPr>
          <p:cNvPr id="144" name="Google Shape;144;p24"/>
          <p:cNvPicPr preferRelativeResize="0"/>
          <p:nvPr/>
        </p:nvPicPr>
        <p:blipFill>
          <a:blip r:embed="rId4">
            <a:alphaModFix/>
          </a:blip>
          <a:stretch>
            <a:fillRect/>
          </a:stretch>
        </p:blipFill>
        <p:spPr>
          <a:xfrm>
            <a:off x="4724400" y="1981625"/>
            <a:ext cx="4267200" cy="2400300"/>
          </a:xfrm>
          <a:prstGeom prst="rect">
            <a:avLst/>
          </a:prstGeom>
          <a:noFill/>
          <a:ln>
            <a:noFill/>
          </a:ln>
        </p:spPr>
      </p:pic>
      <p:sp>
        <p:nvSpPr>
          <p:cNvPr id="145" name="Google Shape;145;p24"/>
          <p:cNvSpPr txBox="1">
            <a:spLocks noGrp="1"/>
          </p:cNvSpPr>
          <p:nvPr>
            <p:ph type="body" idx="1"/>
          </p:nvPr>
        </p:nvSpPr>
        <p:spPr>
          <a:xfrm>
            <a:off x="311700" y="1183975"/>
            <a:ext cx="8480700" cy="62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I wanted to execute a minimalistic UI with the color scheme that synchronises with StackOverflow’s general theme</a:t>
            </a:r>
            <a:endParaRPr sz="1400"/>
          </a:p>
        </p:txBody>
      </p:sp>
      <p:sp>
        <p:nvSpPr>
          <p:cNvPr id="146" name="Google Shape;146;p24"/>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Final UI</a:t>
            </a:r>
            <a:endParaRPr sz="3600" b="1"/>
          </a:p>
        </p:txBody>
      </p:sp>
      <p:sp>
        <p:nvSpPr>
          <p:cNvPr id="152" name="Google Shape;152;p25"/>
          <p:cNvSpPr txBox="1">
            <a:spLocks noGrp="1"/>
          </p:cNvSpPr>
          <p:nvPr>
            <p:ph type="body" idx="1"/>
          </p:nvPr>
        </p:nvSpPr>
        <p:spPr>
          <a:xfrm>
            <a:off x="311700" y="1183975"/>
            <a:ext cx="2275200" cy="288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The design is completely responsive and works very well for handheld devices as well</a:t>
            </a:r>
            <a:endParaRPr sz="1400"/>
          </a:p>
        </p:txBody>
      </p:sp>
      <p:pic>
        <p:nvPicPr>
          <p:cNvPr id="153" name="Google Shape;153;p25"/>
          <p:cNvPicPr preferRelativeResize="0"/>
          <p:nvPr/>
        </p:nvPicPr>
        <p:blipFill>
          <a:blip r:embed="rId3">
            <a:alphaModFix/>
          </a:blip>
          <a:stretch>
            <a:fillRect/>
          </a:stretch>
        </p:blipFill>
        <p:spPr>
          <a:xfrm>
            <a:off x="3909323" y="315925"/>
            <a:ext cx="2154975" cy="3831075"/>
          </a:xfrm>
          <a:prstGeom prst="rect">
            <a:avLst/>
          </a:prstGeom>
          <a:noFill/>
          <a:ln>
            <a:noFill/>
          </a:ln>
        </p:spPr>
      </p:pic>
      <p:pic>
        <p:nvPicPr>
          <p:cNvPr id="154" name="Google Shape;154;p25"/>
          <p:cNvPicPr preferRelativeResize="0"/>
          <p:nvPr/>
        </p:nvPicPr>
        <p:blipFill>
          <a:blip r:embed="rId4">
            <a:alphaModFix/>
          </a:blip>
          <a:stretch>
            <a:fillRect/>
          </a:stretch>
        </p:blipFill>
        <p:spPr>
          <a:xfrm>
            <a:off x="6771200" y="315925"/>
            <a:ext cx="2154975" cy="3831093"/>
          </a:xfrm>
          <a:prstGeom prst="rect">
            <a:avLst/>
          </a:prstGeom>
          <a:noFill/>
          <a:ln>
            <a:noFill/>
          </a:ln>
        </p:spPr>
      </p:pic>
      <p:sp>
        <p:nvSpPr>
          <p:cNvPr id="155" name="Google Shape;155;p25"/>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240075"/>
            <a:ext cx="85206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Design Guide</a:t>
            </a:r>
            <a:endParaRPr sz="2400" b="1"/>
          </a:p>
        </p:txBody>
      </p:sp>
      <p:pic>
        <p:nvPicPr>
          <p:cNvPr id="161" name="Google Shape;161;p26"/>
          <p:cNvPicPr preferRelativeResize="0"/>
          <p:nvPr/>
        </p:nvPicPr>
        <p:blipFill rotWithShape="1">
          <a:blip r:embed="rId3">
            <a:alphaModFix/>
          </a:blip>
          <a:srcRect t="9626" b="22244"/>
          <a:stretch/>
        </p:blipFill>
        <p:spPr>
          <a:xfrm>
            <a:off x="2268325" y="682875"/>
            <a:ext cx="5099850" cy="3867275"/>
          </a:xfrm>
          <a:prstGeom prst="rect">
            <a:avLst/>
          </a:prstGeom>
          <a:noFill/>
          <a:ln>
            <a:noFill/>
          </a:ln>
        </p:spPr>
      </p:pic>
      <p:sp>
        <p:nvSpPr>
          <p:cNvPr id="162" name="Google Shape;162;p26"/>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384225"/>
            <a:ext cx="8520600" cy="44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t>Logo Branding</a:t>
            </a:r>
            <a:endParaRPr sz="2400" b="1"/>
          </a:p>
        </p:txBody>
      </p:sp>
      <p:pic>
        <p:nvPicPr>
          <p:cNvPr id="168" name="Google Shape;168;p27"/>
          <p:cNvPicPr preferRelativeResize="0"/>
          <p:nvPr/>
        </p:nvPicPr>
        <p:blipFill>
          <a:blip r:embed="rId3">
            <a:alphaModFix/>
          </a:blip>
          <a:stretch>
            <a:fillRect/>
          </a:stretch>
        </p:blipFill>
        <p:spPr>
          <a:xfrm>
            <a:off x="5567925" y="682875"/>
            <a:ext cx="2966675" cy="1218650"/>
          </a:xfrm>
          <a:prstGeom prst="rect">
            <a:avLst/>
          </a:prstGeom>
          <a:noFill/>
          <a:ln>
            <a:noFill/>
          </a:ln>
        </p:spPr>
      </p:pic>
      <p:pic>
        <p:nvPicPr>
          <p:cNvPr id="169" name="Google Shape;169;p27"/>
          <p:cNvPicPr preferRelativeResize="0"/>
          <p:nvPr/>
        </p:nvPicPr>
        <p:blipFill>
          <a:blip r:embed="rId4">
            <a:alphaModFix/>
          </a:blip>
          <a:stretch>
            <a:fillRect/>
          </a:stretch>
        </p:blipFill>
        <p:spPr>
          <a:xfrm>
            <a:off x="5112728" y="2958650"/>
            <a:ext cx="3500825" cy="1402800"/>
          </a:xfrm>
          <a:prstGeom prst="rect">
            <a:avLst/>
          </a:prstGeom>
          <a:noFill/>
          <a:ln>
            <a:noFill/>
          </a:ln>
        </p:spPr>
      </p:pic>
      <p:pic>
        <p:nvPicPr>
          <p:cNvPr id="170" name="Google Shape;170;p27"/>
          <p:cNvPicPr preferRelativeResize="0"/>
          <p:nvPr/>
        </p:nvPicPr>
        <p:blipFill>
          <a:blip r:embed="rId5">
            <a:alphaModFix/>
          </a:blip>
          <a:stretch>
            <a:fillRect/>
          </a:stretch>
        </p:blipFill>
        <p:spPr>
          <a:xfrm>
            <a:off x="621625" y="2958649"/>
            <a:ext cx="3508288" cy="1402801"/>
          </a:xfrm>
          <a:prstGeom prst="rect">
            <a:avLst/>
          </a:prstGeom>
          <a:noFill/>
          <a:ln>
            <a:noFill/>
          </a:ln>
        </p:spPr>
      </p:pic>
      <p:sp>
        <p:nvSpPr>
          <p:cNvPr id="171" name="Google Shape;171;p27"/>
          <p:cNvSpPr txBox="1">
            <a:spLocks noGrp="1"/>
          </p:cNvSpPr>
          <p:nvPr>
            <p:ph type="body" idx="1"/>
          </p:nvPr>
        </p:nvSpPr>
        <p:spPr>
          <a:xfrm>
            <a:off x="311700" y="956400"/>
            <a:ext cx="4042800" cy="19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application was named ‘StackOverflow Search Buddy’, simply because that is what it exactly is.</a:t>
            </a:r>
            <a:endParaRPr sz="1400"/>
          </a:p>
          <a:p>
            <a:pPr marL="0" lvl="0" indent="0" algn="l" rtl="0">
              <a:spcBef>
                <a:spcPts val="1600"/>
              </a:spcBef>
              <a:spcAft>
                <a:spcPts val="1600"/>
              </a:spcAft>
              <a:buNone/>
            </a:pPr>
            <a:r>
              <a:rPr lang="en" sz="1400"/>
              <a:t>It helps sift through the noise and finds the best information for you</a:t>
            </a:r>
            <a:endParaRPr sz="1400"/>
          </a:p>
        </p:txBody>
      </p:sp>
      <p:sp>
        <p:nvSpPr>
          <p:cNvPr id="172" name="Google Shape;172;p27"/>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p:nvPr/>
        </p:nvSpPr>
        <p:spPr>
          <a:xfrm>
            <a:off x="7575" y="7575"/>
            <a:ext cx="9144000" cy="5143500"/>
          </a:xfrm>
          <a:prstGeom prst="rect">
            <a:avLst/>
          </a:prstGeom>
          <a:gradFill>
            <a:gsLst>
              <a:gs pos="0">
                <a:srgbClr val="FF8319"/>
              </a:gs>
              <a:gs pos="100000">
                <a:srgbClr val="FFC62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txBox="1">
            <a:spLocks noGrp="1"/>
          </p:cNvSpPr>
          <p:nvPr>
            <p:ph type="title" idx="4294967295"/>
          </p:nvPr>
        </p:nvSpPr>
        <p:spPr>
          <a:xfrm>
            <a:off x="2011025" y="1031725"/>
            <a:ext cx="5924100" cy="231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b="1">
                <a:solidFill>
                  <a:srgbClr val="FFFFFF"/>
                </a:solidFill>
              </a:rPr>
              <a:t>Thank You!</a:t>
            </a:r>
            <a:endParaRPr sz="96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a:solidFill>
                  <a:srgbClr val="FF8319"/>
                </a:solidFill>
              </a:rPr>
              <a:t>Team Name - The Maverick</a:t>
            </a:r>
            <a:endParaRPr sz="4800" b="1">
              <a:solidFill>
                <a:srgbClr val="FF8319"/>
              </a:solidFill>
            </a:endParaRPr>
          </a:p>
        </p:txBody>
      </p:sp>
      <p:sp>
        <p:nvSpPr>
          <p:cNvPr id="74" name="Google Shape;74;p14"/>
          <p:cNvSpPr txBox="1">
            <a:spLocks noGrp="1"/>
          </p:cNvSpPr>
          <p:nvPr>
            <p:ph type="body" idx="1"/>
          </p:nvPr>
        </p:nvSpPr>
        <p:spPr>
          <a:xfrm>
            <a:off x="311700" y="1364700"/>
            <a:ext cx="6303300" cy="34857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rgbClr val="666666"/>
              </a:buClr>
              <a:buSzPts val="2400"/>
              <a:buChar char="●"/>
            </a:pPr>
            <a:r>
              <a:rPr lang="en" sz="2400">
                <a:solidFill>
                  <a:srgbClr val="666666"/>
                </a:solidFill>
              </a:rPr>
              <a:t>Team Size: 1</a:t>
            </a:r>
            <a:endParaRPr sz="2400">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Team Member Name: </a:t>
            </a:r>
            <a:r>
              <a:rPr lang="en" sz="2400" b="1">
                <a:solidFill>
                  <a:srgbClr val="666666"/>
                </a:solidFill>
              </a:rPr>
              <a:t>Rohit Agrawal</a:t>
            </a:r>
            <a:endParaRPr sz="2400" b="1">
              <a:solidFill>
                <a:srgbClr val="666666"/>
              </a:solidFill>
            </a:endParaRPr>
          </a:p>
          <a:p>
            <a:pPr marL="457200" lvl="0" indent="-381000" algn="l" rtl="0">
              <a:lnSpc>
                <a:spcPct val="100000"/>
              </a:lnSpc>
              <a:spcBef>
                <a:spcPts val="0"/>
              </a:spcBef>
              <a:spcAft>
                <a:spcPts val="0"/>
              </a:spcAft>
              <a:buClr>
                <a:srgbClr val="666666"/>
              </a:buClr>
              <a:buSzPts val="2400"/>
              <a:buChar char="●"/>
            </a:pPr>
            <a:r>
              <a:rPr lang="en" sz="2400">
                <a:solidFill>
                  <a:srgbClr val="666666"/>
                </a:solidFill>
              </a:rPr>
              <a:t>Role and Expertise: </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Algorithm Creation using Deep Learning</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Creation of the web interface and the backend server</a:t>
            </a:r>
            <a:endParaRPr sz="2400">
              <a:solidFill>
                <a:srgbClr val="666666"/>
              </a:solidFill>
            </a:endParaRPr>
          </a:p>
          <a:p>
            <a:pPr marL="914400" lvl="1" indent="-381000" algn="l" rtl="0">
              <a:lnSpc>
                <a:spcPct val="100000"/>
              </a:lnSpc>
              <a:spcBef>
                <a:spcPts val="0"/>
              </a:spcBef>
              <a:spcAft>
                <a:spcPts val="0"/>
              </a:spcAft>
              <a:buClr>
                <a:srgbClr val="666666"/>
              </a:buClr>
              <a:buSzPts val="2400"/>
              <a:buAutoNum type="alphaLcPeriod"/>
            </a:pPr>
            <a:r>
              <a:rPr lang="en" sz="2400">
                <a:solidFill>
                  <a:srgbClr val="666666"/>
                </a:solidFill>
              </a:rPr>
              <a:t>UI Design</a:t>
            </a:r>
            <a:endParaRPr sz="2400">
              <a:solidFill>
                <a:srgbClr val="666666"/>
              </a:solidFill>
            </a:endParaRPr>
          </a:p>
        </p:txBody>
      </p:sp>
      <p:pic>
        <p:nvPicPr>
          <p:cNvPr id="75" name="Google Shape;75;p14"/>
          <p:cNvPicPr preferRelativeResize="0"/>
          <p:nvPr/>
        </p:nvPicPr>
        <p:blipFill>
          <a:blip r:embed="rId3">
            <a:alphaModFix/>
          </a:blip>
          <a:stretch>
            <a:fillRect/>
          </a:stretch>
        </p:blipFill>
        <p:spPr>
          <a:xfrm>
            <a:off x="6910550" y="292825"/>
            <a:ext cx="1921751" cy="2442201"/>
          </a:xfrm>
          <a:prstGeom prst="rect">
            <a:avLst/>
          </a:prstGeom>
          <a:noFill/>
          <a:ln>
            <a:noFill/>
          </a:ln>
        </p:spPr>
      </p:pic>
      <p:sp>
        <p:nvSpPr>
          <p:cNvPr id="76" name="Google Shape;76;p14"/>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265500" y="2194350"/>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The problem at hand</a:t>
            </a:r>
            <a:endParaRPr>
              <a:solidFill>
                <a:srgbClr val="FF8319"/>
              </a:solidFill>
            </a:endParaRPr>
          </a:p>
        </p:txBody>
      </p:sp>
      <p:sp>
        <p:nvSpPr>
          <p:cNvPr id="83" name="Google Shape;83;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dirty="0"/>
              <a:t>Stackoverflow </a:t>
            </a:r>
            <a:r>
              <a:rPr lang="en" sz="1400" dirty="0"/>
              <a:t>consists of an abundant amount of information in the format of questions and answers thus making it hard to find the exact information you need for your project. </a:t>
            </a:r>
            <a:endParaRPr sz="1400" dirty="0"/>
          </a:p>
          <a:p>
            <a:pPr marL="0" lvl="0" indent="0" algn="l" rtl="0">
              <a:spcBef>
                <a:spcPts val="1600"/>
              </a:spcBef>
              <a:spcAft>
                <a:spcPts val="0"/>
              </a:spcAft>
              <a:buNone/>
            </a:pPr>
            <a:r>
              <a:rPr lang="en" sz="1400" dirty="0"/>
              <a:t>It is much easier for a domain expert to navigate through this mess because they know exactly what they are looking for.</a:t>
            </a:r>
            <a:endParaRPr sz="1400" dirty="0"/>
          </a:p>
          <a:p>
            <a:pPr marL="0" lvl="0" indent="0" algn="l" rtl="0">
              <a:spcBef>
                <a:spcPts val="1600"/>
              </a:spcBef>
              <a:spcAft>
                <a:spcPts val="1600"/>
              </a:spcAft>
              <a:buNone/>
            </a:pPr>
            <a:r>
              <a:rPr lang="en" sz="1400" b="1" dirty="0"/>
              <a:t>However, a new programmer might get intimidated.</a:t>
            </a:r>
            <a:r>
              <a:rPr lang="en" sz="1400" dirty="0"/>
              <a:t> For instance, if he needs to learn ‘how to make a server’ using Python, it is quite unlikely that he would use the terms ‘D</a:t>
            </a:r>
            <a:r>
              <a:rPr lang="en-IN" sz="1400" dirty="0"/>
              <a:t>j</a:t>
            </a:r>
            <a:r>
              <a:rPr lang="en" sz="1400" dirty="0"/>
              <a:t>ango’ or ‘Flask’ in the search box.</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buNone/>
            </a:pPr>
            <a:r>
              <a:rPr lang="en" sz="1400" dirty="0"/>
              <a:t>A major source of income for Stack Overflow is through </a:t>
            </a:r>
            <a:r>
              <a:rPr lang="en" sz="1400" b="1" dirty="0"/>
              <a:t>Ad Revenue</a:t>
            </a:r>
            <a:r>
              <a:rPr lang="en" sz="1400" dirty="0"/>
              <a:t>. </a:t>
            </a:r>
            <a:r>
              <a:rPr lang="en-US" sz="1400" dirty="0"/>
              <a:t>Therefore, their goal is to maximize readership in order to push more ads, and earn thus more money.</a:t>
            </a:r>
          </a:p>
          <a:p>
            <a:pPr marL="0" lvl="0" indent="0">
              <a:buNone/>
            </a:pPr>
            <a:endParaRPr lang="en-US" sz="1400" dirty="0"/>
          </a:p>
          <a:p>
            <a:pPr marL="0" lvl="0" indent="0">
              <a:buNone/>
            </a:pPr>
            <a:r>
              <a:rPr lang="en" sz="1400" dirty="0"/>
              <a:t>Due to poor performance of their search system, a user would have difficulty getting his doubts cleared through their website and would thus decide to use a more sophisticated search engine like Google for their purposes. </a:t>
            </a:r>
            <a:r>
              <a:rPr lang="en" sz="1400" b="1" dirty="0"/>
              <a:t>The problem arises when Google suggests them a resource other than Stackoverflow. For every user that leaves their website, they lose money they could potentially make.</a:t>
            </a:r>
            <a:endParaRPr sz="1400" b="1" dirty="0"/>
          </a:p>
        </p:txBody>
      </p:sp>
      <p:sp>
        <p:nvSpPr>
          <p:cNvPr id="90" name="Google Shape;90;p16"/>
          <p:cNvSpPr txBox="1">
            <a:spLocks noGrp="1"/>
          </p:cNvSpPr>
          <p:nvPr>
            <p:ph type="title"/>
          </p:nvPr>
        </p:nvSpPr>
        <p:spPr>
          <a:xfrm>
            <a:off x="265500" y="2357075"/>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How would it help their business</a:t>
            </a:r>
            <a:endParaRPr>
              <a:solidFill>
                <a:srgbClr val="FF831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p:nvPr/>
        </p:nvSpPr>
        <p:spPr>
          <a:xfrm>
            <a:off x="4572000" y="0"/>
            <a:ext cx="4572000" cy="5143500"/>
          </a:xfrm>
          <a:prstGeom prst="rect">
            <a:avLst/>
          </a:prstGeom>
          <a:solidFill>
            <a:srgbClr val="FF83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What we want is for the platform to actually understand the semantics of what the user is trying to search for, and then return the most helpful results for him</a:t>
            </a:r>
            <a:endParaRPr sz="1400" dirty="0"/>
          </a:p>
          <a:p>
            <a:pPr marL="0" lvl="0" indent="0" algn="l" rtl="0">
              <a:spcBef>
                <a:spcPts val="1600"/>
              </a:spcBef>
              <a:spcAft>
                <a:spcPts val="1600"/>
              </a:spcAft>
              <a:buNone/>
            </a:pPr>
            <a:r>
              <a:rPr lang="en" sz="1400" b="1" dirty="0"/>
              <a:t>Natural Language Processing</a:t>
            </a:r>
            <a:r>
              <a:rPr lang="en" sz="1400" dirty="0"/>
              <a:t> (NLP) has come a long way since its inception in the 20th century. We decided to use this subfield of Artificial Intelligence in order to solve our problem. NLP has proven to work very well in the past few years due to fast processors and sophisticated model architectures</a:t>
            </a:r>
            <a:endParaRPr sz="1400" dirty="0"/>
          </a:p>
        </p:txBody>
      </p:sp>
      <p:sp>
        <p:nvSpPr>
          <p:cNvPr id="97" name="Google Shape;97;p17"/>
          <p:cNvSpPr txBox="1">
            <a:spLocks noGrp="1"/>
          </p:cNvSpPr>
          <p:nvPr>
            <p:ph type="title"/>
          </p:nvPr>
        </p:nvSpPr>
        <p:spPr>
          <a:xfrm>
            <a:off x="265500" y="2194350"/>
            <a:ext cx="4045200" cy="7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8319"/>
                </a:solidFill>
              </a:rPr>
              <a:t>A Possible Solution...</a:t>
            </a:r>
            <a:endParaRPr>
              <a:solidFill>
                <a:srgbClr val="FF831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257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Example of the working solution</a:t>
            </a:r>
            <a:endParaRPr sz="1800"/>
          </a:p>
        </p:txBody>
      </p:sp>
      <p:pic>
        <p:nvPicPr>
          <p:cNvPr id="103" name="Google Shape;103;p18"/>
          <p:cNvPicPr preferRelativeResize="0"/>
          <p:nvPr/>
        </p:nvPicPr>
        <p:blipFill rotWithShape="1">
          <a:blip r:embed="rId3">
            <a:alphaModFix/>
          </a:blip>
          <a:srcRect b="28647"/>
          <a:stretch/>
        </p:blipFill>
        <p:spPr>
          <a:xfrm>
            <a:off x="249663" y="573900"/>
            <a:ext cx="8644675" cy="445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957125"/>
            <a:ext cx="8520600" cy="21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8319"/>
                </a:solidFill>
              </a:rPr>
              <a:t>Overview of the proposed solution</a:t>
            </a:r>
            <a:endParaRPr sz="4800" b="1">
              <a:solidFill>
                <a:srgbClr val="FF8319"/>
              </a:solidFill>
            </a:endParaRPr>
          </a:p>
        </p:txBody>
      </p:sp>
      <p:sp>
        <p:nvSpPr>
          <p:cNvPr id="109" name="Google Shape;109;p19"/>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dirty="0"/>
              <a:t>Constraints for the project</a:t>
            </a:r>
            <a:endParaRPr sz="3600" b="1" dirty="0"/>
          </a:p>
        </p:txBody>
      </p:sp>
      <p:sp>
        <p:nvSpPr>
          <p:cNvPr id="115" name="Google Shape;115;p20"/>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114300" indent="0">
              <a:buNone/>
            </a:pPr>
            <a:r>
              <a:rPr lang="en-IN" dirty="0"/>
              <a:t>Given the vast amount of data given on Stack overflow, I decided to exercise a few constraints for the proof of concept:</a:t>
            </a:r>
          </a:p>
          <a:p>
            <a:pPr marL="114300" indent="0">
              <a:buNone/>
            </a:pPr>
            <a:endParaRPr lang="en-IN" dirty="0"/>
          </a:p>
          <a:p>
            <a:pPr lvl="0"/>
            <a:r>
              <a:rPr lang="en-IN" dirty="0"/>
              <a:t>I have restricted the data to only Python Related Questions</a:t>
            </a:r>
          </a:p>
          <a:p>
            <a:pPr lvl="0"/>
            <a:r>
              <a:rPr lang="en-IN" dirty="0"/>
              <a:t>I have restricted the possible tags to 500</a:t>
            </a:r>
          </a:p>
          <a:p>
            <a:pPr lvl="0"/>
            <a:r>
              <a:rPr lang="en-IN" dirty="0"/>
              <a:t>I have used somewhat lower amounts of data points (~140,000) for faster processing </a:t>
            </a:r>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32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t>Technologies used</a:t>
            </a:r>
            <a:endParaRPr sz="3600" b="1"/>
          </a:p>
        </p:txBody>
      </p:sp>
      <p:sp>
        <p:nvSpPr>
          <p:cNvPr id="115" name="Google Shape;115;p20"/>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final solution is a Web application which is a combination of the following:</a:t>
            </a:r>
            <a:endParaRPr sz="1400"/>
          </a:p>
          <a:p>
            <a:pPr marL="457200" lvl="0" indent="-317500" algn="l" rtl="0">
              <a:spcBef>
                <a:spcPts val="1600"/>
              </a:spcBef>
              <a:spcAft>
                <a:spcPts val="0"/>
              </a:spcAft>
              <a:buSzPts val="1400"/>
              <a:buAutoNum type="arabicPeriod"/>
            </a:pPr>
            <a:r>
              <a:rPr lang="en" sz="1400" b="1"/>
              <a:t>A Deep learning model for classification of tags (written in Python):</a:t>
            </a:r>
            <a:r>
              <a:rPr lang="en" sz="1400"/>
              <a:t> </a:t>
            </a:r>
            <a:endParaRPr sz="1400"/>
          </a:p>
          <a:p>
            <a:pPr marL="914400" lvl="1" indent="-317500" algn="l" rtl="0">
              <a:spcBef>
                <a:spcPts val="0"/>
              </a:spcBef>
              <a:spcAft>
                <a:spcPts val="0"/>
              </a:spcAft>
              <a:buSzPts val="1400"/>
              <a:buAutoNum type="alphaLcPeriod"/>
            </a:pPr>
            <a:r>
              <a:rPr lang="en" sz="1400"/>
              <a:t>Pre-processing for the data</a:t>
            </a:r>
            <a:r>
              <a:rPr lang="en"/>
              <a:t>: </a:t>
            </a:r>
            <a:r>
              <a:rPr lang="en" sz="1400"/>
              <a:t>nltk, spacy and pandas</a:t>
            </a:r>
            <a:endParaRPr sz="1400"/>
          </a:p>
          <a:p>
            <a:pPr marL="914400" lvl="1" indent="-317500" algn="l" rtl="0">
              <a:spcBef>
                <a:spcPts val="0"/>
              </a:spcBef>
              <a:spcAft>
                <a:spcPts val="0"/>
              </a:spcAft>
              <a:buSzPts val="1400"/>
              <a:buAutoNum type="alphaLcPeriod"/>
            </a:pPr>
            <a:r>
              <a:rPr lang="en" sz="1400"/>
              <a:t>Data preparation</a:t>
            </a:r>
            <a:r>
              <a:rPr lang="en"/>
              <a:t> for the model: sklearn, keras</a:t>
            </a:r>
            <a:endParaRPr sz="1400"/>
          </a:p>
          <a:p>
            <a:pPr marL="914400" lvl="1" indent="-317500" algn="l" rtl="0">
              <a:spcBef>
                <a:spcPts val="0"/>
              </a:spcBef>
              <a:spcAft>
                <a:spcPts val="0"/>
              </a:spcAft>
              <a:buSzPts val="1400"/>
              <a:buAutoNum type="alphaLcPeriod"/>
            </a:pPr>
            <a:r>
              <a:rPr lang="en"/>
              <a:t>The model definition and training: keras </a:t>
            </a:r>
            <a:endParaRPr/>
          </a:p>
          <a:p>
            <a:pPr marL="914400" lvl="1" indent="-317500" algn="l" rtl="0">
              <a:spcBef>
                <a:spcPts val="0"/>
              </a:spcBef>
              <a:spcAft>
                <a:spcPts val="0"/>
              </a:spcAft>
              <a:buSzPts val="1400"/>
              <a:buAutoNum type="alphaLcPeriod"/>
            </a:pPr>
            <a:r>
              <a:rPr lang="en"/>
              <a:t>Semantic similarity calculation: sklearn</a:t>
            </a:r>
            <a:endParaRPr/>
          </a:p>
          <a:p>
            <a:pPr marL="457200" lvl="0" indent="-317500" algn="l" rtl="0">
              <a:spcBef>
                <a:spcPts val="0"/>
              </a:spcBef>
              <a:spcAft>
                <a:spcPts val="0"/>
              </a:spcAft>
              <a:buSzPts val="1400"/>
              <a:buAutoNum type="arabicPeriod"/>
            </a:pPr>
            <a:r>
              <a:rPr lang="en" sz="1400" b="1"/>
              <a:t>A visually aesthetic front-end (written in ReactJS):</a:t>
            </a:r>
            <a:endParaRPr sz="1400" b="1"/>
          </a:p>
          <a:p>
            <a:pPr marL="914400" lvl="1" indent="-317500" algn="l" rtl="0">
              <a:spcBef>
                <a:spcPts val="0"/>
              </a:spcBef>
              <a:spcAft>
                <a:spcPts val="0"/>
              </a:spcAft>
              <a:buSzPts val="1400"/>
              <a:buAutoNum type="alphaLcPeriod"/>
            </a:pPr>
            <a:r>
              <a:rPr lang="en"/>
              <a:t>Structure and logic: ReactJS and Javascript</a:t>
            </a:r>
            <a:endParaRPr/>
          </a:p>
          <a:p>
            <a:pPr marL="914400" lvl="1" indent="-317500" algn="l" rtl="0">
              <a:spcBef>
                <a:spcPts val="0"/>
              </a:spcBef>
              <a:spcAft>
                <a:spcPts val="0"/>
              </a:spcAft>
              <a:buSzPts val="1400"/>
              <a:buAutoNum type="alphaLcPeriod"/>
            </a:pPr>
            <a:r>
              <a:rPr lang="en"/>
              <a:t>Styling: Bootstrap and CSS</a:t>
            </a:r>
            <a:endParaRPr/>
          </a:p>
          <a:p>
            <a:pPr marL="457200" lvl="0" indent="-317500" algn="l" rtl="0">
              <a:spcBef>
                <a:spcPts val="0"/>
              </a:spcBef>
              <a:spcAft>
                <a:spcPts val="0"/>
              </a:spcAft>
              <a:buSzPts val="1400"/>
              <a:buAutoNum type="arabicPeriod"/>
            </a:pPr>
            <a:r>
              <a:rPr lang="en" sz="1400" b="1"/>
              <a:t>A server backend for serving the deep learning algorithm (written in Python):</a:t>
            </a:r>
            <a:endParaRPr sz="1400" b="1"/>
          </a:p>
          <a:p>
            <a:pPr marL="914400" lvl="1" indent="-317500" algn="l" rtl="0">
              <a:spcBef>
                <a:spcPts val="0"/>
              </a:spcBef>
              <a:spcAft>
                <a:spcPts val="0"/>
              </a:spcAft>
              <a:buSzPts val="1400"/>
              <a:buAutoNum type="alphaLcPeriod"/>
            </a:pPr>
            <a:r>
              <a:rPr lang="en"/>
              <a:t>Server creation and API Gateways: Flask</a:t>
            </a:r>
            <a:endParaRPr/>
          </a:p>
          <a:p>
            <a:pPr marL="914400" lvl="1" indent="-317500" algn="l" rtl="0">
              <a:spcBef>
                <a:spcPts val="0"/>
              </a:spcBef>
              <a:spcAft>
                <a:spcPts val="0"/>
              </a:spcAft>
              <a:buSzPts val="1400"/>
              <a:buAutoNum type="alphaLcPeriod"/>
            </a:pPr>
            <a:r>
              <a:rPr lang="en"/>
              <a:t>Model Serving: Tensorflow</a:t>
            </a:r>
            <a:endParaRPr/>
          </a:p>
        </p:txBody>
      </p:sp>
      <p:sp>
        <p:nvSpPr>
          <p:cNvPr id="116" name="Google Shape;116;p20"/>
          <p:cNvSpPr/>
          <p:nvPr/>
        </p:nvSpPr>
        <p:spPr>
          <a:xfrm>
            <a:off x="0" y="5037300"/>
            <a:ext cx="9144000" cy="106500"/>
          </a:xfrm>
          <a:prstGeom prst="rect">
            <a:avLst/>
          </a:prstGeom>
          <a:solidFill>
            <a:srgbClr val="FF83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670</Words>
  <Application>Microsoft Office PowerPoint</Application>
  <PresentationFormat>On-screen Show (16:9)</PresentationFormat>
  <Paragraphs>57</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Economica</vt:lpstr>
      <vt:lpstr>Arial</vt:lpstr>
      <vt:lpstr>Open Sans</vt:lpstr>
      <vt:lpstr>Luxe</vt:lpstr>
      <vt:lpstr>Identification of User Query on Stack Overflow using Semantic Search</vt:lpstr>
      <vt:lpstr>Team Name - The Maverick</vt:lpstr>
      <vt:lpstr>The problem at hand</vt:lpstr>
      <vt:lpstr>How would it help their business</vt:lpstr>
      <vt:lpstr>A Possible Solution...</vt:lpstr>
      <vt:lpstr>Example of the working solution</vt:lpstr>
      <vt:lpstr>Overview of the proposed solution</vt:lpstr>
      <vt:lpstr>Constraints for the project</vt:lpstr>
      <vt:lpstr>Technologies used</vt:lpstr>
      <vt:lpstr>Most commonly occurring tags</vt:lpstr>
      <vt:lpstr>Sanity Checks on the trained Word Embeddings</vt:lpstr>
      <vt:lpstr>The Brain</vt:lpstr>
      <vt:lpstr>The Application Architecture</vt:lpstr>
      <vt:lpstr>UI Design and Branding of the App</vt:lpstr>
      <vt:lpstr>Final UI</vt:lpstr>
      <vt:lpstr>Final UI</vt:lpstr>
      <vt:lpstr>Design Guide</vt:lpstr>
      <vt:lpstr>Logo Branding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Query on Stack Overflow </dc:title>
  <cp:lastModifiedBy>Rohit</cp:lastModifiedBy>
  <cp:revision>5</cp:revision>
  <dcterms:modified xsi:type="dcterms:W3CDTF">2019-07-21T15:35:28Z</dcterms:modified>
</cp:coreProperties>
</file>