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Apple Braille" pitchFamily="2" charset="0"/>
      <p:regular r:id="rId14"/>
    </p:embeddedFont>
    <p:embeddedFont>
      <p:font typeface="Frank Ruhl Libre" pitchFamily="2" charset="-79"/>
      <p:regular r:id="rId15"/>
      <p:bold r:id="rId16"/>
    </p:embeddedFont>
    <p:embeddedFont>
      <p:font typeface="Montserrat" pitchFamily="2" charset="77"/>
      <p:regular r:id="rId17"/>
      <p:bold r:id="rId18"/>
      <p:italic r:id="rId19"/>
      <p:boldItalic r:id="rId20"/>
    </p:embeddedFont>
    <p:embeddedFont>
      <p:font typeface="Montserrat SemiBold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8"/>
  </p:normalViewPr>
  <p:slideViewPr>
    <p:cSldViewPr snapToGrid="0">
      <p:cViewPr varScale="1">
        <p:scale>
          <a:sx n="153" d="100"/>
          <a:sy n="153" d="100"/>
        </p:scale>
        <p:origin x="5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68b49da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68b49da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8b49da9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68b49da9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20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8b49da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8b49da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8b49da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68b49da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8b49da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8b49da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8b49da9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8b49da9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59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68b49da9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68b49da9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68b49da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68b49da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pic>
        <p:nvPicPr>
          <p:cNvPr id="71" name="Google Shape;71;p12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2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3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bg>
      <p:bgPr>
        <a:solidFill>
          <a:srgbClr val="22033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5" descr="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_1_1_1">
    <p:bg>
      <p:bgPr>
        <a:solidFill>
          <a:srgbClr val="22033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l="308" t="357" r="327" b="36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" name="Google Shape;26;p5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4" name="Google Shape;34;p6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2" name="Google Shape;52;p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0" name="Google Shape;60;p10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rtgnn/dunnhumby-the-complete-journey?select=transaction_data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datasets/frtgnn/dunnhumby-the-complete-journey?select=coupon.csv" TargetMode="External"/><Relationship Id="rId5" Type="http://schemas.openxmlformats.org/officeDocument/2006/relationships/hyperlink" Target="https://www.kaggle.com/datasets/frtgnn/dunnhumby-the-complete-journey?select=hh_demographic.csv" TargetMode="External"/><Relationship Id="rId4" Type="http://schemas.openxmlformats.org/officeDocument/2006/relationships/hyperlink" Target="https://www.kaggle.com/datasets/frtgnn/dunnhumby-the-complete-journey?select=products.csv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agrawal9360/churn-predic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s-east-1.console.aws.amazon.com/s3/buckets/asv-churn-predictor?region=us-east-1&amp;bucketType=general&amp;tab=objects" TargetMode="External"/><Relationship Id="rId4" Type="http://schemas.openxmlformats.org/officeDocument/2006/relationships/hyperlink" Target="https://mzutbpesogr0fvh.studio.us-east-1.sagemaker.aws/jupyterlab/default/lab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97303" y="756786"/>
            <a:ext cx="7549194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tx1"/>
                </a:solidFill>
                <a:latin typeface="Apple Braille" pitchFamily="2" charset="0"/>
              </a:rPr>
              <a:t>Big Data (CSGY-6513-C)</a:t>
            </a:r>
            <a:endParaRPr sz="5100" dirty="0">
              <a:solidFill>
                <a:schemeClr val="tx1"/>
              </a:solidFill>
              <a:latin typeface="Apple Braille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tx1"/>
                </a:solidFill>
                <a:latin typeface="Apple Braille" pitchFamily="2" charset="0"/>
              </a:rPr>
              <a:t>Fall 2024</a:t>
            </a:r>
            <a:endParaRPr sz="5100" dirty="0">
              <a:solidFill>
                <a:schemeClr val="tx1"/>
              </a:solidFill>
              <a:latin typeface="Apple Braille" pitchFamily="2" charset="0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6118166" y="3672140"/>
            <a:ext cx="2596819" cy="1165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440079"/>
                </a:solidFill>
                <a:effectLst/>
                <a:latin typeface="Apple Braille" pitchFamily="2" charset="0"/>
              </a:rPr>
              <a:t>Authors </a:t>
            </a:r>
            <a:r>
              <a:rPr lang="en-US" sz="1600" b="1" dirty="0">
                <a:solidFill>
                  <a:srgbClr val="440079"/>
                </a:solidFill>
                <a:effectLst/>
                <a:latin typeface="Apple Braille" pitchFamily="2" charset="0"/>
              </a:rPr>
              <a:t>–</a:t>
            </a:r>
            <a:endParaRPr lang="en-US" sz="1400" b="1" dirty="0">
              <a:solidFill>
                <a:srgbClr val="26004F"/>
              </a:solidFill>
              <a:latin typeface="Apple Braille" pitchFamily="2" charset="0"/>
            </a:endParaRPr>
          </a:p>
          <a:p>
            <a:pPr algn="l"/>
            <a:r>
              <a:rPr lang="en-US" sz="1400" dirty="0">
                <a:solidFill>
                  <a:srgbClr val="26004F"/>
                </a:solidFill>
                <a:effectLst/>
                <a:latin typeface="Apple Braille" pitchFamily="2" charset="0"/>
              </a:rPr>
              <a:t>Abhishek Agrawal - aa9360</a:t>
            </a:r>
          </a:p>
          <a:p>
            <a:pPr algn="l"/>
            <a:r>
              <a:rPr lang="en-US" sz="1400" dirty="0">
                <a:solidFill>
                  <a:srgbClr val="26004F"/>
                </a:solidFill>
                <a:effectLst/>
                <a:latin typeface="Apple Braille" pitchFamily="2" charset="0"/>
              </a:rPr>
              <a:t>Shubham Naik - svn9724</a:t>
            </a:r>
          </a:p>
          <a:p>
            <a:pPr algn="l"/>
            <a:r>
              <a:rPr lang="en-US" sz="1400" dirty="0">
                <a:solidFill>
                  <a:srgbClr val="26004F"/>
                </a:solidFill>
                <a:effectLst/>
                <a:latin typeface="Apple Braille" pitchFamily="2" charset="0"/>
              </a:rPr>
              <a:t>Vaibhav </a:t>
            </a:r>
            <a:r>
              <a:rPr lang="en-US" sz="1400" dirty="0" err="1">
                <a:solidFill>
                  <a:srgbClr val="26004F"/>
                </a:solidFill>
                <a:effectLst/>
                <a:latin typeface="Apple Braille" pitchFamily="2" charset="0"/>
              </a:rPr>
              <a:t>Rouduri</a:t>
            </a:r>
            <a:r>
              <a:rPr lang="en-US" sz="1400" dirty="0">
                <a:solidFill>
                  <a:srgbClr val="26004F"/>
                </a:solidFill>
                <a:effectLst/>
                <a:latin typeface="Apple Braille" pitchFamily="2" charset="0"/>
              </a:rPr>
              <a:t> - vr2470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AD6C2-26B7-35E3-B5AA-8923DD55B40E}"/>
              </a:ext>
            </a:extLst>
          </p:cNvPr>
          <p:cNvSpPr txBox="1"/>
          <p:nvPr/>
        </p:nvSpPr>
        <p:spPr>
          <a:xfrm>
            <a:off x="880689" y="2571750"/>
            <a:ext cx="7382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440079"/>
                </a:solidFill>
                <a:effectLst/>
                <a:latin typeface="Apple Braille" pitchFamily="2" charset="0"/>
              </a:rPr>
              <a:t>Reducing Customer Churn in Retail with Personalized Incentives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9E22D-CE7A-01B1-2D52-09527365E5EB}"/>
              </a:ext>
            </a:extLst>
          </p:cNvPr>
          <p:cNvSpPr txBox="1"/>
          <p:nvPr/>
        </p:nvSpPr>
        <p:spPr>
          <a:xfrm>
            <a:off x="678816" y="3700764"/>
            <a:ext cx="14596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40079"/>
                </a:solidFill>
                <a:latin typeface="Apple Braille" pitchFamily="2" charset="0"/>
                <a:sym typeface="Montserrat"/>
              </a:rPr>
              <a:t>Guide -  </a:t>
            </a:r>
          </a:p>
          <a:p>
            <a:r>
              <a:rPr lang="en-US" dirty="0">
                <a:solidFill>
                  <a:srgbClr val="26004F"/>
                </a:solidFill>
                <a:effectLst/>
                <a:latin typeface="Apple Braille" pitchFamily="2" charset="0"/>
              </a:rPr>
              <a:t>Prof. Amit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Business Improvements</a:t>
            </a:r>
            <a:endParaRPr dirty="0">
              <a:latin typeface="Apple Braille" pitchFamily="2" charset="0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564150" y="850800"/>
            <a:ext cx="8015700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buSzPts val="2100"/>
            </a:pPr>
            <a:r>
              <a:rPr lang="en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Based on the analysis, approximately 3.4% of the households out of the identified as probable or already churned have received offers. The following recommendations are proposed:</a:t>
            </a:r>
          </a:p>
          <a:p>
            <a:pPr>
              <a:lnSpc>
                <a:spcPct val="90000"/>
              </a:lnSpc>
              <a:buSzPts val="2100"/>
            </a:pP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Enhance the dataset with additional demographic details for households.</a:t>
            </a: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endParaRPr lang="en-US"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Expand the range of products associated with offers to increase customer engagement.</a:t>
            </a: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endParaRPr lang="en-US"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Distribute offers through various channels to optimize customer engagement.</a:t>
            </a: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endParaRPr lang="en-US"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</a:rPr>
              <a:t>Personalized offers should consider new product preferences, not just past purchases. </a:t>
            </a: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endParaRPr lang="en-US" dirty="0">
              <a:solidFill>
                <a:srgbClr val="18191B"/>
              </a:solidFill>
              <a:latin typeface="Apple Braille" pitchFamily="2" charset="0"/>
            </a:endParaRPr>
          </a:p>
          <a:p>
            <a:pPr marL="285750" indent="-285750">
              <a:lnSpc>
                <a:spcPct val="90000"/>
              </a:lnSpc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</a:rPr>
              <a:t>Use customer feedback and engagement metrics to refine offers. 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905100" y="1774200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tx1"/>
                </a:solidFill>
              </a:rPr>
              <a:t>Thank You!</a:t>
            </a:r>
            <a:endParaRPr sz="5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Apple Braille" pitchFamily="2" charset="0"/>
              </a:rPr>
              <a:t>Project Abstract</a:t>
            </a:r>
            <a:br>
              <a:rPr lang="en-US" sz="3600" b="1" dirty="0">
                <a:solidFill>
                  <a:schemeClr val="dk1"/>
                </a:solidFill>
                <a:latin typeface="Apple Braille" pitchFamily="2" charset="0"/>
                <a:sym typeface="Frank Ruhl Libre"/>
              </a:rPr>
            </a:br>
            <a:endParaRPr dirty="0">
              <a:latin typeface="Apple Braille" pitchFamily="2" charset="0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16300" y="850800"/>
            <a:ext cx="80157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Apple Braille" pitchFamily="2" charset="0"/>
              </a:rPr>
              <a:t>Customer churn is a significant concern in the retail industry, with studies showing that acquiring a new customer can cost five times more than retaining an existing one.</a:t>
            </a:r>
          </a:p>
          <a:p>
            <a:endParaRPr lang="en-US" dirty="0">
              <a:latin typeface="Apple Braille" pitchFamily="2" charset="0"/>
            </a:endParaRPr>
          </a:p>
          <a:p>
            <a:r>
              <a:rPr lang="en-US" dirty="0">
                <a:latin typeface="Apple Braille" pitchFamily="2" charset="0"/>
              </a:rPr>
              <a:t>This project aims to analyze household spending patterns to predict and mitigate churn. We crafted a Machine Learning model based on transactional data to predict churn probability for each household. </a:t>
            </a:r>
          </a:p>
          <a:p>
            <a:endParaRPr lang="en-US" dirty="0">
              <a:latin typeface="Apple Braille" pitchFamily="2" charset="0"/>
            </a:endParaRPr>
          </a:p>
          <a:p>
            <a:r>
              <a:rPr lang="en-US" dirty="0">
                <a:latin typeface="Apple Braille" pitchFamily="2" charset="0"/>
              </a:rPr>
              <a:t>As per the output of the ML model, our pipelines analyses preferences for flagged households, and accordingly crafts personalized incentives to increase customer retention.</a:t>
            </a:r>
          </a:p>
          <a:p>
            <a:endParaRPr lang="en-US" dirty="0">
              <a:latin typeface="Apple Braille" pitchFamily="2" charset="0"/>
            </a:endParaRPr>
          </a:p>
          <a:p>
            <a:r>
              <a:rPr lang="en-US" dirty="0">
                <a:latin typeface="Apple Braille" pitchFamily="2" charset="0"/>
              </a:rPr>
              <a:t>By predicting churn early, businesses can proactively enhance customer loyalty, providing a competitive advantage in the market and can potentially increasing profits by 25% to 95%.</a:t>
            </a:r>
            <a:br>
              <a:rPr lang="en-US" sz="1600" b="0" dirty="0">
                <a:solidFill>
                  <a:srgbClr val="D6D6DD"/>
                </a:solidFill>
                <a:effectLst/>
                <a:latin typeface="Apple Braille" pitchFamily="2" charset="0"/>
              </a:rPr>
            </a:br>
            <a:endParaRPr lang="en-US" sz="1600" b="0" dirty="0">
              <a:solidFill>
                <a:srgbClr val="D6D6DD"/>
              </a:solidFill>
              <a:effectLst/>
              <a:latin typeface="Apple Braille" pitchFamily="2" charset="0"/>
            </a:endParaRP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000"/>
              <a:buFont typeface="Montserrat"/>
              <a:buChar char="•"/>
            </a:pPr>
            <a:endParaRPr lang="en-US" sz="1200" dirty="0">
              <a:solidFill>
                <a:srgbClr val="333333"/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ple Braille" pitchFamily="2" charset="0"/>
              </a:rPr>
              <a:t>Objectives</a:t>
            </a:r>
            <a:endParaRPr dirty="0">
              <a:latin typeface="Apple Braille" pitchFamily="2" charset="0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16300" y="850800"/>
            <a:ext cx="80157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Data Integration: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Combine transaction history, household information, and product data to build a comprehensive dataset.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Feature Engineering: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Develop meaningful features such as purchase frequency, days since last purchase, and spending trends.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Labeling and Modeling: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Define churn based on behavior thresholds (e.g., inactivity for 30 days), label data accordingly, and train predictive models.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Real-Time Detection: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Implement a system to assess churn risk daily and flag at-risk households.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Product Analysis Pipeline: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Analyze flagged household’s preferences, such as favorite products and stores, for personalized insights.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Personalized Incentives: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Create tailored discounts or offers to encourage customer re-engagement.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81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</a:pPr>
            <a:r>
              <a:rPr lang="en" b="1" dirty="0">
                <a:latin typeface="Apple Braille" pitchFamily="2" charset="0"/>
                <a:ea typeface="Montserrat"/>
                <a:cs typeface="Montserrat"/>
                <a:sym typeface="Montserrat"/>
              </a:rPr>
              <a:t>Scalability and Compliance:</a:t>
            </a: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 Deploy the system on a cloud platform like Azure to handle large-scale data with real-time updates while ensuring ethical use of customer data.</a:t>
            </a:r>
            <a:endParaRPr dirty="0">
              <a:solidFill>
                <a:srgbClr val="333333"/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67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Data Source and Technologies</a:t>
            </a:r>
            <a:endParaRPr dirty="0">
              <a:latin typeface="Apple Braille" pitchFamily="2" charset="0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87763" y="850800"/>
            <a:ext cx="8072774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Data Sources: </a:t>
            </a:r>
          </a:p>
          <a:p>
            <a:pPr marL="1905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467886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3"/>
              </a:rPr>
              <a:t>transaction_data.csv</a:t>
            </a:r>
            <a:r>
              <a:rPr lang="en-US" sz="1200" dirty="0">
                <a:latin typeface="Apple Braille" pitchFamily="2" charset="0"/>
                <a:ea typeface="Montserrat"/>
                <a:cs typeface="Montserrat"/>
                <a:sym typeface="Montserrat"/>
              </a:rPr>
              <a:t>, </a:t>
            </a:r>
          </a:p>
          <a:p>
            <a:pPr marL="1905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467886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4"/>
              </a:rPr>
              <a:t>products.csv</a:t>
            </a:r>
            <a:r>
              <a:rPr lang="en-US" sz="1200" dirty="0">
                <a:latin typeface="Apple Braille" pitchFamily="2" charset="0"/>
                <a:ea typeface="Montserrat"/>
                <a:cs typeface="Montserrat"/>
                <a:sym typeface="Montserrat"/>
              </a:rPr>
              <a:t>, </a:t>
            </a:r>
          </a:p>
          <a:p>
            <a:pPr marL="1905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467886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5"/>
              </a:rPr>
              <a:t>hh_demographic.csv</a:t>
            </a:r>
            <a:r>
              <a:rPr lang="en-US" sz="1200" dirty="0">
                <a:latin typeface="Apple Braille" pitchFamily="2" charset="0"/>
                <a:ea typeface="Montserrat"/>
                <a:cs typeface="Montserrat"/>
                <a:sym typeface="Montserrat"/>
              </a:rPr>
              <a:t>, </a:t>
            </a:r>
          </a:p>
          <a:p>
            <a:pPr marL="1905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467886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6"/>
              </a:rPr>
              <a:t>coupon.csv</a:t>
            </a:r>
            <a:endParaRPr lang="en-US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5080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</a:pP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190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" dirty="0">
                <a:latin typeface="Apple Braille" pitchFamily="2" charset="0"/>
                <a:ea typeface="Montserrat"/>
                <a:cs typeface="Montserrat"/>
                <a:sym typeface="Montserrat"/>
              </a:rPr>
              <a:t>Technologies used:</a:t>
            </a: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S3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Used to store and manage large-scale datasets securely and efficiently.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AWS </a:t>
            </a:r>
            <a:r>
              <a:rPr lang="en" b="1" dirty="0" err="1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Sagemaker</a:t>
            </a: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- Utilized for building, training, deploying ML model and Pipelines at scale.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Python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Served as the primary language for data analysis, modeling, and implementation.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 err="1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Jupyter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Provided an interactive environment for exploratory data analysis &amp; code prototyping.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Scikit-learn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Used for implementing machine learning algorithms and evaluating models.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Pandas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Employed for data manipulation, preprocessing, and analysis tasks.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Matplotlib/Seaborn 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- Used to visualize data patterns and insights through charts and graphs.</a:t>
            </a:r>
            <a:endParaRPr lang="en"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304800" lvl="0" indent="-2857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b="1" dirty="0" err="1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Joblib</a:t>
            </a:r>
            <a:r>
              <a:rPr lang="en" dirty="0">
                <a:solidFill>
                  <a:srgbClr val="18191B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  <a:t> - Utilized for saving and loading trained machine learning models efficiently.</a:t>
            </a:r>
            <a:endParaRPr dirty="0"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2286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b="1" dirty="0">
              <a:latin typeface="Apple Braille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Important Links</a:t>
            </a:r>
            <a:endParaRPr dirty="0">
              <a:latin typeface="Apple Braille" pitchFamily="2" charset="0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64150" y="850800"/>
            <a:ext cx="8015700" cy="3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</a:rPr>
              <a:t>The complete codebase is available and maintained in the Git repository: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</a:br>
            <a:r>
              <a:rPr lang="en" u="sng" dirty="0">
                <a:solidFill>
                  <a:schemeClr val="tx1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https://github.com/abhishekagrawal9360/churn-predictor</a:t>
            </a:r>
            <a:endParaRPr lang="en" u="sng" dirty="0">
              <a:solidFill>
                <a:schemeClr val="tx1"/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endParaRPr dirty="0">
              <a:solidFill>
                <a:schemeClr val="tx1"/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</a:rPr>
              <a:t>The application is deployed on AWS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pple Braille" pitchFamily="2" charset="0"/>
              </a:rPr>
              <a:t>Sagemaker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</a:rPr>
              <a:t>, accessible at: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  <a:sym typeface="Montserrat"/>
              </a:rPr>
            </a:br>
            <a:r>
              <a:rPr lang="en" u="sng" dirty="0">
                <a:solidFill>
                  <a:schemeClr val="tx1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https://mzutbpesogr0fvh.studio.us-east-1.sagemaker.aws/jupyterlab/default/lab?</a:t>
            </a:r>
            <a:br>
              <a:rPr lang="en-US" u="sng" dirty="0">
                <a:solidFill>
                  <a:schemeClr val="tx1"/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</a:br>
            <a:endParaRPr lang="en-US" dirty="0">
              <a:solidFill>
                <a:schemeClr val="bg2">
                  <a:lumMod val="50000"/>
                </a:schemeClr>
              </a:solidFill>
              <a:latin typeface="Apple Braille" pitchFamily="2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</a:rPr>
              <a:t>Public S3 bucket for hosted data files: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  <a:latin typeface="Apple Braille" pitchFamily="2" charset="0"/>
                <a:ea typeface="Montserrat"/>
                <a:cs typeface="Montserrat"/>
                <a:sym typeface="Montserrat"/>
              </a:rPr>
            </a:br>
            <a:r>
              <a:rPr lang="en" u="sng" dirty="0">
                <a:solidFill>
                  <a:schemeClr val="tx1"/>
                </a:solidFill>
                <a:latin typeface="Apple Braille" pitchFamily="2" charset="0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https://us-east-1.console.aws.amazon.com/s3/buckets/asv-churn-predictor?region=us-east-1&amp;bucketType=general&amp;tab=objects</a:t>
            </a:r>
            <a:b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Apple Braille" pitchFamily="2" charset="0"/>
              </a:rPr>
            </a:b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Apple Braille" pitchFamily="2" charset="0"/>
            </a:endParaRP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</a:pPr>
            <a:endParaRPr dirty="0">
              <a:solidFill>
                <a:schemeClr val="bg2">
                  <a:lumMod val="50000"/>
                </a:schemeClr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 dirty="0">
              <a:solidFill>
                <a:schemeClr val="bg2">
                  <a:lumMod val="50000"/>
                </a:schemeClr>
              </a:solidFill>
              <a:latin typeface="Apple Braille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Output Results</a:t>
            </a:r>
            <a:endParaRPr dirty="0">
              <a:latin typeface="Apple Braille" pitchFamily="2" charset="0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16300" y="991825"/>
            <a:ext cx="8015700" cy="3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8AAF4-2684-5F69-AA22-D94694E33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6"/>
          <a:stretch/>
        </p:blipFill>
        <p:spPr bwMode="auto">
          <a:xfrm>
            <a:off x="2269807" y="850800"/>
            <a:ext cx="4604385" cy="3282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Output Results</a:t>
            </a:r>
            <a:endParaRPr dirty="0">
              <a:latin typeface="Apple Braille" pitchFamily="2" charset="0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16300" y="991825"/>
            <a:ext cx="8015700" cy="3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831AD-F9B0-9F94-3658-7F57B0B88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1628550" y="850800"/>
            <a:ext cx="5791200" cy="34029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546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Output Results</a:t>
            </a:r>
            <a:endParaRPr dirty="0">
              <a:latin typeface="Apple Braille" pitchFamily="2" charset="0"/>
            </a:endParaRPr>
          </a:p>
        </p:txBody>
      </p:sp>
      <p:pic>
        <p:nvPicPr>
          <p:cNvPr id="152" name="Google Shape;152;p2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/>
          <a:srcRect/>
          <a:stretch/>
        </p:blipFill>
        <p:spPr>
          <a:xfrm>
            <a:off x="870600" y="850800"/>
            <a:ext cx="7307100" cy="36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4249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Apple Braille" pitchFamily="2" charset="0"/>
              </a:rPr>
              <a:t>Conclusion</a:t>
            </a:r>
            <a:endParaRPr dirty="0">
              <a:latin typeface="Apple Braille" pitchFamily="2" charset="0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16300" y="850800"/>
            <a:ext cx="8015700" cy="328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This project effectively established a robust system for predicting customer churn and distributing personalized offers, utilizing cutting-edge machine learning techniques and thorough data analysis. </a:t>
            </a: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4572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By pinpointing customers at high risk of leaving and providing them with tailored incentives, the system aimed to decrease churn rates and boost customer loyalty. </a:t>
            </a: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4572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This implementation highlighted the power of data-driven strategies in promoting business growth and enhancing customer retention.</a:t>
            </a: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"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r>
              <a:rPr lang="en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Key Observations –</a:t>
            </a: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lang="en"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marL="406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Out of 2500 households, only 800 have registered demographic information.</a:t>
            </a:r>
          </a:p>
          <a:p>
            <a:pPr marL="406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Over a 52-week period, the predicted and actual churns account for more than 15.3% of the total households.</a:t>
            </a:r>
          </a:p>
          <a:p>
            <a:pPr marL="4064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8191B"/>
                </a:solidFill>
                <a:latin typeface="Apple Braille" pitchFamily="2" charset="0"/>
                <a:sym typeface="Montserrat"/>
              </a:rPr>
              <a:t>Current offers and coupons are linked to a limited range of products.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2065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</a:pP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solidFill>
                <a:srgbClr val="18191B"/>
              </a:solidFill>
              <a:latin typeface="Apple Braille" pitchFamily="2" charset="0"/>
              <a:sym typeface="Montserrat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758</Words>
  <Application>Microsoft Macintosh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 Braille</vt:lpstr>
      <vt:lpstr>Montserrat</vt:lpstr>
      <vt:lpstr>Montserrat SemiBold</vt:lpstr>
      <vt:lpstr>Arial</vt:lpstr>
      <vt:lpstr>Frank Ruhl Libre</vt:lpstr>
      <vt:lpstr>NYU Elegant</vt:lpstr>
      <vt:lpstr>Big Data (CSGY-6513-C) Fall 2024</vt:lpstr>
      <vt:lpstr>Project Abstract </vt:lpstr>
      <vt:lpstr>Objectives</vt:lpstr>
      <vt:lpstr>Data Source and Technologies</vt:lpstr>
      <vt:lpstr>Important Links</vt:lpstr>
      <vt:lpstr>Output Results</vt:lpstr>
      <vt:lpstr>Output Results</vt:lpstr>
      <vt:lpstr>Output Results</vt:lpstr>
      <vt:lpstr>Conclusion</vt:lpstr>
      <vt:lpstr>Business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(CSGY-6513-C) Fall 2024</dc:title>
  <cp:lastModifiedBy>Brajendra Agrawal</cp:lastModifiedBy>
  <cp:revision>14</cp:revision>
  <dcterms:modified xsi:type="dcterms:W3CDTF">2024-12-10T06:28:07Z</dcterms:modified>
</cp:coreProperties>
</file>