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32099250" cy="43748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4"/>
    <p:restoredTop sz="94689"/>
  </p:normalViewPr>
  <p:slideViewPr>
    <p:cSldViewPr snapToGrid="0" snapToObjects="1">
      <p:cViewPr>
        <p:scale>
          <a:sx n="56" d="100"/>
          <a:sy n="56" d="100"/>
        </p:scale>
        <p:origin x="1416" y="-2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63C3282-C5C0-4032-B702-6477EC2B11D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8182160" y="41553360"/>
            <a:ext cx="13909320" cy="2187000"/>
          </a:xfrm>
          <a:prstGeom prst="rect">
            <a:avLst/>
          </a:prstGeom>
          <a:noFill/>
          <a:ln w="9360">
            <a:noFill/>
          </a:ln>
        </p:spPr>
        <p:txBody>
          <a:bodyPr lIns="434520" tIns="217440" rIns="434520" bIns="217440" anchor="b"/>
          <a:lstStyle/>
          <a:p>
            <a:pPr algn="r">
              <a:lnSpc>
                <a:spcPct val="100000"/>
              </a:lnSpc>
            </a:pPr>
            <a:fld id="{E66248A5-AA1A-4411-A8F7-29A052803109}" type="slidenum">
              <a:rPr lang="en-US" sz="5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209760" y="20784240"/>
            <a:ext cx="25679160" cy="19686240"/>
          </a:xfrm>
          <a:prstGeom prst="rect">
            <a:avLst/>
          </a:prstGeom>
        </p:spPr>
        <p:txBody>
          <a:bodyPr lIns="434520" tIns="217440" rIns="434520" bIns="2174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560" y="7082280"/>
            <a:ext cx="1925604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69560" y="16251480"/>
            <a:ext cx="1925604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69560" y="70822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36440" y="70822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936440" y="162514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69560" y="162514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69560" y="7082280"/>
            <a:ext cx="19256040" cy="1755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69560" y="7082280"/>
            <a:ext cx="19256040" cy="1755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069200" y="8177400"/>
            <a:ext cx="19256040" cy="1536372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069200" y="8177400"/>
            <a:ext cx="19256040" cy="1536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69560" y="7082280"/>
            <a:ext cx="19256040" cy="1755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69560" y="7082280"/>
            <a:ext cx="19256040" cy="1755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9560" y="7082280"/>
            <a:ext cx="9396720" cy="1755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936440" y="7082280"/>
            <a:ext cx="9396720" cy="1755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69560" y="1207440"/>
            <a:ext cx="19256040" cy="2342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69560" y="70822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069560" y="162514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0936440" y="7082280"/>
            <a:ext cx="9396720" cy="1755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9560" y="7082280"/>
            <a:ext cx="9396720" cy="1755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936440" y="70822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0936440" y="162514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9560" y="70822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0936440" y="7082280"/>
            <a:ext cx="939672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69560" y="16251480"/>
            <a:ext cx="19256040" cy="8373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8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1168200" y="26237520"/>
            <a:ext cx="11560320" cy="406476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1136520" y="26211240"/>
            <a:ext cx="8634960" cy="411948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14040" y="25559280"/>
            <a:ext cx="7960680" cy="477000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21600" y="25543440"/>
            <a:ext cx="7968600" cy="478584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rcRect r="38729"/>
          <a:stretch/>
        </p:blipFill>
        <p:spPr>
          <a:xfrm>
            <a:off x="17465760" y="29786760"/>
            <a:ext cx="2018880" cy="19512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19272960" y="29706840"/>
            <a:ext cx="19112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720" tIns="36360" rIns="72720" bIns="36360"/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www.postersession.com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1069560" y="1207440"/>
            <a:ext cx="19256040" cy="505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1069560" y="7082280"/>
            <a:ext cx="19256040" cy="17554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6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39560" y="7368480"/>
            <a:ext cx="4766760" cy="409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41840" y="1154880"/>
            <a:ext cx="21061800" cy="4867200"/>
          </a:xfrm>
          <a:prstGeom prst="roundRect">
            <a:avLst>
              <a:gd name="adj" fmla="val 10870"/>
            </a:avLst>
          </a:prstGeom>
          <a:gradFill>
            <a:gsLst>
              <a:gs pos="0">
                <a:srgbClr val="A7C4FF"/>
              </a:gs>
              <a:gs pos="100000">
                <a:schemeClr val="bg1"/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2806200" y="1331640"/>
            <a:ext cx="15260760" cy="3500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720" tIns="36360" rIns="72720" bIns="36360"/>
          <a:lstStyle/>
          <a:p>
            <a:pPr algn="ctr">
              <a:lnSpc>
                <a:spcPct val="100000"/>
              </a:lnSpc>
            </a:pPr>
            <a:r>
              <a:rPr lang="en-US" sz="57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Topic Modeling using LDA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i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Akshat </a:t>
            </a:r>
            <a:r>
              <a:rPr lang="en-US" sz="3200" b="1" i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Karani</a:t>
            </a:r>
            <a:r>
              <a:rPr lang="en-US" sz="3200" b="1" i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US" sz="3200" b="1" i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Hritik</a:t>
            </a:r>
            <a:r>
              <a:rPr lang="en-US" sz="3200" b="1" i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Kumar &amp; Arpit Agrawal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Indian Institute of Technology Dharwad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Computer Science and Engineering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Email:  {170010003,13,40}@iitdh.ac.in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8"/>
          <p:cNvPicPr/>
          <p:nvPr/>
        </p:nvPicPr>
        <p:blipFill>
          <a:blip r:embed="rId4"/>
          <a:stretch/>
        </p:blipFill>
        <p:spPr>
          <a:xfrm>
            <a:off x="0" y="0"/>
            <a:ext cx="63360" cy="209880"/>
          </a:xfrm>
          <a:prstGeom prst="rect">
            <a:avLst/>
          </a:prstGeom>
          <a:ln>
            <a:noFill/>
          </a:ln>
        </p:spPr>
      </p:pic>
      <p:pic>
        <p:nvPicPr>
          <p:cNvPr id="51" name="Picture 7"/>
          <p:cNvPicPr/>
          <p:nvPr/>
        </p:nvPicPr>
        <p:blipFill>
          <a:blip r:embed="rId4"/>
          <a:stretch/>
        </p:blipFill>
        <p:spPr>
          <a:xfrm>
            <a:off x="0" y="0"/>
            <a:ext cx="63360" cy="20988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110160" y="529560"/>
            <a:ext cx="21054240" cy="499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72720" tIns="36360" rIns="72720" bIns="36360"/>
          <a:lstStyle/>
          <a:p>
            <a:pPr algn="ct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F9000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PRML Course Project Evaluation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204000" y="6202487"/>
            <a:ext cx="6622560" cy="237840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516960" y="6560280"/>
            <a:ext cx="5959800" cy="80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46D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439560" y="7543782"/>
            <a:ext cx="6049800" cy="205999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 we have done topic modeling using Latent Dirichlet Allocation to find the topics in the IIT Dharwad broadcast E-mail.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explored the mathematics behind LDA and it’s other applications like using LDA for images. We also used LDA to model topics in the popular 20 newsgroups dataset.</a:t>
            </a:r>
          </a:p>
        </p:txBody>
      </p:sp>
      <p:sp>
        <p:nvSpPr>
          <p:cNvPr id="56" name="CustomShape 8"/>
          <p:cNvSpPr/>
          <p:nvPr/>
        </p:nvSpPr>
        <p:spPr>
          <a:xfrm>
            <a:off x="7162200" y="6131880"/>
            <a:ext cx="6954840" cy="23826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9"/>
          <p:cNvSpPr/>
          <p:nvPr/>
        </p:nvSpPr>
        <p:spPr>
          <a:xfrm>
            <a:off x="14246640" y="6290640"/>
            <a:ext cx="6957000" cy="23841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0"/>
          <p:cNvSpPr/>
          <p:nvPr/>
        </p:nvSpPr>
        <p:spPr>
          <a:xfrm>
            <a:off x="374440" y="24367819"/>
            <a:ext cx="6182280" cy="1217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46D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Basic Block Diagram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350420" y="25727980"/>
            <a:ext cx="6253640" cy="393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7456445" y="6560280"/>
            <a:ext cx="6357600" cy="842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Proposed Modeling Scheme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14614919" y="10820801"/>
            <a:ext cx="6220440" cy="835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Visualization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5"/>
          <p:cNvSpPr/>
          <p:nvPr/>
        </p:nvSpPr>
        <p:spPr>
          <a:xfrm>
            <a:off x="7411320" y="26528325"/>
            <a:ext cx="6435000" cy="32134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65" name="CustomShape 16"/>
          <p:cNvSpPr/>
          <p:nvPr/>
        </p:nvSpPr>
        <p:spPr>
          <a:xfrm>
            <a:off x="7352640" y="25629157"/>
            <a:ext cx="6490440" cy="708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7"/>
          <p:cNvSpPr/>
          <p:nvPr/>
        </p:nvSpPr>
        <p:spPr>
          <a:xfrm>
            <a:off x="14453639" y="11797690"/>
            <a:ext cx="6543000" cy="8669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68" name="CustomShape 19"/>
          <p:cNvSpPr/>
          <p:nvPr/>
        </p:nvSpPr>
        <p:spPr>
          <a:xfrm>
            <a:off x="423360" y="15193384"/>
            <a:ext cx="6196320" cy="802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46D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 to LDA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0"/>
          <p:cNvSpPr/>
          <p:nvPr/>
        </p:nvSpPr>
        <p:spPr>
          <a:xfrm>
            <a:off x="379080" y="16118538"/>
            <a:ext cx="6196320" cy="80877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2"/>
          <p:cNvSpPr/>
          <p:nvPr/>
        </p:nvSpPr>
        <p:spPr>
          <a:xfrm>
            <a:off x="7382520" y="7618909"/>
            <a:ext cx="6481080" cy="178199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3"/>
          <p:cNvSpPr/>
          <p:nvPr/>
        </p:nvSpPr>
        <p:spPr>
          <a:xfrm>
            <a:off x="7898760" y="7927450"/>
            <a:ext cx="5437080" cy="689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Phase :-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4"/>
          <p:cNvSpPr/>
          <p:nvPr/>
        </p:nvSpPr>
        <p:spPr>
          <a:xfrm>
            <a:off x="7512120" y="8737497"/>
            <a:ext cx="6220440" cy="98667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5"/>
          <p:cNvSpPr/>
          <p:nvPr/>
        </p:nvSpPr>
        <p:spPr>
          <a:xfrm>
            <a:off x="7607545" y="18759917"/>
            <a:ext cx="6106680" cy="690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Tuning of Hyperparameters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7"/>
          <p:cNvSpPr/>
          <p:nvPr/>
        </p:nvSpPr>
        <p:spPr>
          <a:xfrm>
            <a:off x="14522735" y="20622686"/>
            <a:ext cx="6492960" cy="64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8"/>
          <p:cNvSpPr/>
          <p:nvPr/>
        </p:nvSpPr>
        <p:spPr>
          <a:xfrm>
            <a:off x="14534280" y="21389671"/>
            <a:ext cx="6537960" cy="18058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9"/>
          <p:cNvSpPr/>
          <p:nvPr/>
        </p:nvSpPr>
        <p:spPr>
          <a:xfrm>
            <a:off x="14553720" y="25624093"/>
            <a:ext cx="6532200" cy="781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0"/>
          <p:cNvSpPr/>
          <p:nvPr/>
        </p:nvSpPr>
        <p:spPr>
          <a:xfrm>
            <a:off x="14544000" y="26528325"/>
            <a:ext cx="6541920" cy="29140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just"/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M. Blei, Andrew Y. Ng and Michael I. Jordan.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Latent Dirichlet Allocation, Journal of Machine Learning Research 3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Carson Sievert and Kenneth E. Shirley. LDAvis: A method for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visualizing and interpreting topics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Jason Chuang, Daniel Ramage, Christopher D. Man- ning and Jeffrey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Heer. 2012a.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Trust: Designing Model-Driven  </a:t>
            </a:r>
          </a:p>
          <a:p>
            <a:pPr algn="just"/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Visualizations for Text Analysis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CHI.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pyLDAvis(https://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pyldavis.readthedocs.io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/en/latest/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genism(https://radimrehurek.com/gensim/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1" name="CustomShape 31"/>
          <p:cNvSpPr/>
          <p:nvPr/>
        </p:nvSpPr>
        <p:spPr>
          <a:xfrm>
            <a:off x="0" y="0"/>
            <a:ext cx="184320" cy="1153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82" name="Object 32"/>
          <p:cNvGraphicFramePr/>
          <p:nvPr/>
        </p:nvGraphicFramePr>
        <p:xfrm>
          <a:off x="10657800" y="14978520"/>
          <a:ext cx="80280" cy="30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5" imgW="0" imgH="0" progId="Equation.3">
                  <p:embed/>
                </p:oleObj>
              </mc:Choice>
              <mc:Fallback>
                <p:oleObj r:id="rId5" imgW="0" imgH="0" progId="Equation.3">
                  <p:embed/>
                  <p:pic>
                    <p:nvPicPr>
                      <p:cNvPr id="83" name="Object 44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10657800" y="14978520"/>
                        <a:ext cx="80280" cy="3049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CustomShape 33"/>
          <p:cNvSpPr/>
          <p:nvPr/>
        </p:nvSpPr>
        <p:spPr>
          <a:xfrm>
            <a:off x="14527080" y="23318160"/>
            <a:ext cx="6531840" cy="72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Acknowledgement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4"/>
          <p:cNvSpPr/>
          <p:nvPr/>
        </p:nvSpPr>
        <p:spPr>
          <a:xfrm>
            <a:off x="14544000" y="24228922"/>
            <a:ext cx="6480720" cy="12496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acknowledge Prof. Prabuchandran K J for mentoring us throughout this project. We would also like to thank Prof. SR Mahadeva Prasanna for providing us with this opportunity.</a:t>
            </a:r>
          </a:p>
        </p:txBody>
      </p:sp>
      <p:pic>
        <p:nvPicPr>
          <p:cNvPr id="95" name="Picture 94"/>
          <p:cNvPicPr/>
          <p:nvPr/>
        </p:nvPicPr>
        <p:blipFill>
          <a:blip r:embed="rId7"/>
          <a:stretch/>
        </p:blipFill>
        <p:spPr>
          <a:xfrm>
            <a:off x="900720" y="1331640"/>
            <a:ext cx="4429440" cy="442908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/>
          <p:nvPr/>
        </p:nvPicPr>
        <p:blipFill>
          <a:blip r:embed="rId7"/>
          <a:stretch/>
        </p:blipFill>
        <p:spPr>
          <a:xfrm>
            <a:off x="16602480" y="1423440"/>
            <a:ext cx="4245840" cy="4245840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02FE5-1BA8-994A-99BC-015CE864B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22" y="26899825"/>
            <a:ext cx="5785616" cy="25171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C150DA-3495-AD4B-9B50-FC3545384644}"/>
              </a:ext>
            </a:extLst>
          </p:cNvPr>
          <p:cNvSpPr txBox="1"/>
          <p:nvPr/>
        </p:nvSpPr>
        <p:spPr>
          <a:xfrm>
            <a:off x="541620" y="16672925"/>
            <a:ext cx="59598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Dirichlet Allocation (LDA) is an example of a topic model and is used to classify text in a document to topics. In this project, we applied LDA to a set of documents that we collected from the IIT Dharwad broadcast E-mail.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given to LDA is a document term matrix and the number of topics, each document is represented as a Bag of Words. LDA is a generative model and the generative process is as follows: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document is modeled as a multinomial distribution of topics and each topic is modeled as a multinomial distribution of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assumes documents are produced from a mixture of topics. Those topics then generate words based on their probability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a document is assumed to be generated as follows: first, you select a distribution over the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draw a topic from this distribution, then draw a word from the distribution over words corresponding to the topic. This is the first word of the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repeated for all the words in the document.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then uses a Variational EM algorithm to estimate the topic distributions and the distribution of words for each topic during training.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EA8CFE-05C4-044A-B950-7653E0BEBE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" y="26106716"/>
            <a:ext cx="5975160" cy="3140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D438C4-7BDD-C449-B447-895FD6774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465" y="12322265"/>
            <a:ext cx="5843038" cy="7598569"/>
          </a:xfrm>
          <a:prstGeom prst="rect">
            <a:avLst/>
          </a:prstGeom>
        </p:spPr>
      </p:pic>
      <p:sp>
        <p:nvSpPr>
          <p:cNvPr id="99" name="CustomShape 7">
            <a:extLst>
              <a:ext uri="{FF2B5EF4-FFF2-40B4-BE49-F238E27FC236}">
                <a16:creationId xmlns:a16="http://schemas.microsoft.com/office/drawing/2014/main" id="{9A282B79-670B-0440-A52B-328906A99808}"/>
              </a:ext>
            </a:extLst>
          </p:cNvPr>
          <p:cNvSpPr/>
          <p:nvPr/>
        </p:nvSpPr>
        <p:spPr>
          <a:xfrm>
            <a:off x="502315" y="10659053"/>
            <a:ext cx="6049800" cy="44446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ustomShape 19">
            <a:extLst>
              <a:ext uri="{FF2B5EF4-FFF2-40B4-BE49-F238E27FC236}">
                <a16:creationId xmlns:a16="http://schemas.microsoft.com/office/drawing/2014/main" id="{DF1BACF3-3C78-1E45-8F08-96C0D9D1E17E}"/>
              </a:ext>
            </a:extLst>
          </p:cNvPr>
          <p:cNvSpPr/>
          <p:nvPr/>
        </p:nvSpPr>
        <p:spPr>
          <a:xfrm>
            <a:off x="423360" y="9733898"/>
            <a:ext cx="6196319" cy="802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46D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Topic Modeling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4BAE03-ECA4-6C4F-BD79-A48A8FF2F5BD}"/>
              </a:ext>
            </a:extLst>
          </p:cNvPr>
          <p:cNvSpPr txBox="1"/>
          <p:nvPr/>
        </p:nvSpPr>
        <p:spPr>
          <a:xfrm>
            <a:off x="651933" y="10912621"/>
            <a:ext cx="5681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topic model is an unsupervised technique to discover topics across various text documents. These topics are abstract in nature, i.e., words that are related to each other form a topic. There can be multiple topics in an individual document.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5CAF058-9514-E04E-A45F-32BFF977F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88" y="12131725"/>
            <a:ext cx="3679863" cy="23293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DEF850-3CBD-EE45-B13C-087796B10A3D}"/>
              </a:ext>
            </a:extLst>
          </p:cNvPr>
          <p:cNvSpPr txBox="1"/>
          <p:nvPr/>
        </p:nvSpPr>
        <p:spPr>
          <a:xfrm>
            <a:off x="651933" y="12280208"/>
            <a:ext cx="2084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helps in exploring large amounts of text data, finding clusters of words, the similarity between documents, and discovering abstract topics.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948E99-48CD-A842-B6A9-862B1012993A}"/>
              </a:ext>
            </a:extLst>
          </p:cNvPr>
          <p:cNvSpPr txBox="1"/>
          <p:nvPr/>
        </p:nvSpPr>
        <p:spPr>
          <a:xfrm>
            <a:off x="7698495" y="9382597"/>
            <a:ext cx="59484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process involved in building the LDA model for the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the raw text, removing extra characters, punctuations and stop words.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- Convert a document into a list of lowercase tokens, ignoring tokens that are too short or too long.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bigrams of a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- Words in the third person are changed to first person and verbs in past and future tenses are changed into the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text of bag of words: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to topic modeling, we convert the tokenized and lemmatized text to a bag of words — which you can think of as a dictionary where the key is the word and value is the number of times that word occurs in the entire corpus.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for each pre-processed document we use the dictionary object just created to convert that document into a bag of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this, the data is fed to the LDA model. The output obtained is document-topic distribution and topics-word distribution.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A08546CB-761F-8E4F-A715-677674109157}"/>
              </a:ext>
            </a:extLst>
          </p:cNvPr>
          <p:cNvSpPr/>
          <p:nvPr/>
        </p:nvSpPr>
        <p:spPr>
          <a:xfrm>
            <a:off x="14637060" y="6640669"/>
            <a:ext cx="6157318" cy="708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5">
            <a:extLst>
              <a:ext uri="{FF2B5EF4-FFF2-40B4-BE49-F238E27FC236}">
                <a16:creationId xmlns:a16="http://schemas.microsoft.com/office/drawing/2014/main" id="{15C1816A-78AF-AF40-A310-4ACB26F8CD3F}"/>
              </a:ext>
            </a:extLst>
          </p:cNvPr>
          <p:cNvSpPr/>
          <p:nvPr/>
        </p:nvSpPr>
        <p:spPr>
          <a:xfrm>
            <a:off x="14453927" y="7533071"/>
            <a:ext cx="6435000" cy="314219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2BC1F64-6C0A-F541-A0B8-16597583FA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819" y="7858141"/>
            <a:ext cx="5973216" cy="2534687"/>
          </a:xfrm>
          <a:prstGeom prst="rect">
            <a:avLst/>
          </a:prstGeom>
        </p:spPr>
      </p:pic>
      <p:sp>
        <p:nvSpPr>
          <p:cNvPr id="108" name="CustomShape 28">
            <a:extLst>
              <a:ext uri="{FF2B5EF4-FFF2-40B4-BE49-F238E27FC236}">
                <a16:creationId xmlns:a16="http://schemas.microsoft.com/office/drawing/2014/main" id="{4BE312B1-79F2-DD49-8D5A-8A0BB036F327}"/>
              </a:ext>
            </a:extLst>
          </p:cNvPr>
          <p:cNvSpPr/>
          <p:nvPr/>
        </p:nvSpPr>
        <p:spPr>
          <a:xfrm>
            <a:off x="7545960" y="19632169"/>
            <a:ext cx="6101024" cy="56509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1629C2-7CAC-F347-940B-04007881FCF8}"/>
              </a:ext>
            </a:extLst>
          </p:cNvPr>
          <p:cNvSpPr txBox="1"/>
          <p:nvPr/>
        </p:nvSpPr>
        <p:spPr>
          <a:xfrm>
            <a:off x="7898760" y="19857146"/>
            <a:ext cx="5437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to tune for finding the optimal number of topics . We modeled with varying number of topics (2, 4, …, 14) and chose the one for which the coherence score was maximum.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 score was observed to be maximum when the number of topics is equal to 10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D12FFF6-A11B-854B-9FEE-DB84FAC254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87" y="21538418"/>
            <a:ext cx="4764026" cy="36741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239817E-4DB2-4741-AE7F-D6B32911D4F0}"/>
              </a:ext>
            </a:extLst>
          </p:cNvPr>
          <p:cNvSpPr txBox="1"/>
          <p:nvPr/>
        </p:nvSpPr>
        <p:spPr>
          <a:xfrm>
            <a:off x="14637060" y="21562827"/>
            <a:ext cx="6359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to tune for finding the optimal number of topics. We modeled with a varying number of topics (2, 4, …, 14) and chose the one for which the coherence score was maximum.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 score was observed to be maximum when the number of topics is equal to 10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660BD29-7471-5043-8F78-0A940BB035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83" y="15495118"/>
            <a:ext cx="3621694" cy="11112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E7DDA0C-C4B8-E246-A645-DC1E7195EBA7}"/>
              </a:ext>
            </a:extLst>
          </p:cNvPr>
          <p:cNvSpPr txBox="1"/>
          <p:nvPr/>
        </p:nvSpPr>
        <p:spPr>
          <a:xfrm>
            <a:off x="7706446" y="16674820"/>
            <a:ext cx="5763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icrosoft Himalaya" pitchFamily="2" charset="0"/>
                <a:cs typeface="Times New Roman" panose="02020603050405020304" pitchFamily="18" charset="0"/>
              </a:rPr>
              <a:t>LDA tries to find the joint posterior probability of distribution of topics, one for each document, N topics for each document, a distribution of words, one for each topic given the corpus.</a:t>
            </a:r>
          </a:p>
          <a:p>
            <a:r>
              <a:rPr lang="en-US" dirty="0">
                <a:latin typeface="Times New Roman" panose="02020603050405020304" pitchFamily="18" charset="0"/>
                <a:ea typeface="Microsoft Himalaya" pitchFamily="2" charset="0"/>
                <a:cs typeface="Times New Roman" panose="02020603050405020304" pitchFamily="18" charset="0"/>
              </a:rPr>
              <a:t>Variational EM algorithm can be used for this.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2035</TotalTime>
  <Words>728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DejaVu Sans</vt:lpstr>
      <vt:lpstr>Lucida Sans Unicode</vt:lpstr>
      <vt:lpstr>Microsoft Himalaya</vt:lpstr>
      <vt:lpstr>Symbol</vt:lpstr>
      <vt:lpstr>Times New Roman</vt:lpstr>
      <vt:lpstr>Wingdings</vt:lpstr>
      <vt:lpstr>Office Theme</vt:lpstr>
      <vt:lpstr>Equation.3</vt:lpstr>
      <vt:lpstr>PowerPoint Presentation</vt:lpstr>
    </vt:vector>
  </TitlesOfParts>
  <Company>MegaPrint Inc.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subject/>
  <dc:creator>Ethan Shulda;www.postersession.com</dc:creator>
  <cp:keywords>www.postersession.com</cp:keywords>
  <dc:description>©MegaPrint Inc. 2009-2015</dc:description>
  <cp:lastModifiedBy>Microsoft Office User</cp:lastModifiedBy>
  <cp:revision>243</cp:revision>
  <cp:lastPrinted>2011-03-08T18:07:35Z</cp:lastPrinted>
  <dcterms:created xsi:type="dcterms:W3CDTF">2008-12-04T00:20:37Z</dcterms:created>
  <dcterms:modified xsi:type="dcterms:W3CDTF">2019-11-18T14:20:33Z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MegaPrint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category">
    <vt:lpwstr>Research Poster</vt:lpwstr>
  </property>
</Properties>
</file>