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C31-26E2-4464-9D90-FE80AC6A58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7679-FA55-4B12-9CD4-5B8BDC28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C31-26E2-4464-9D90-FE80AC6A58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7679-FA55-4B12-9CD4-5B8BDC28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C31-26E2-4464-9D90-FE80AC6A58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7679-FA55-4B12-9CD4-5B8BDC28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C31-26E2-4464-9D90-FE80AC6A58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7679-FA55-4B12-9CD4-5B8BDC28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C31-26E2-4464-9D90-FE80AC6A58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7679-FA55-4B12-9CD4-5B8BDC28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C31-26E2-4464-9D90-FE80AC6A58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7679-FA55-4B12-9CD4-5B8BDC28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C31-26E2-4464-9D90-FE80AC6A58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7679-FA55-4B12-9CD4-5B8BDC28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C31-26E2-4464-9D90-FE80AC6A58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7679-FA55-4B12-9CD4-5B8BDC28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C31-26E2-4464-9D90-FE80AC6A58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7679-FA55-4B12-9CD4-5B8BDC28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C31-26E2-4464-9D90-FE80AC6A58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7679-FA55-4B12-9CD4-5B8BDC28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0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C31-26E2-4464-9D90-FE80AC6A58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7679-FA55-4B12-9CD4-5B8BDC28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AC31-26E2-4464-9D90-FE80AC6A58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7679-FA55-4B12-9CD4-5B8BDC28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-yantra.org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-yantra.org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-yantra.org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pc="-15" dirty="0" smtClean="0"/>
              <a:t>Basic</a:t>
            </a:r>
            <a:r>
              <a:rPr lang="en-US" spc="15" dirty="0" smtClean="0"/>
              <a:t> </a:t>
            </a:r>
            <a:r>
              <a:rPr lang="en-US" spc="-50" dirty="0" smtClean="0"/>
              <a:t>IO</a:t>
            </a:r>
            <a:r>
              <a:rPr lang="en-US" spc="20" dirty="0" smtClean="0"/>
              <a:t> </a:t>
            </a:r>
            <a:r>
              <a:rPr lang="en-US" spc="-50" dirty="0" smtClean="0"/>
              <a:t>Interfacing</a:t>
            </a:r>
            <a:r>
              <a:rPr lang="en-US" spc="15" dirty="0" smtClean="0"/>
              <a:t> </a:t>
            </a:r>
            <a:r>
              <a:rPr lang="en-US" spc="-60" dirty="0" smtClean="0"/>
              <a:t>on</a:t>
            </a:r>
            <a:r>
              <a:rPr lang="en-US" spc="20" dirty="0" smtClean="0"/>
              <a:t> </a:t>
            </a:r>
            <a:r>
              <a:rPr lang="en-US" spc="-15" dirty="0" smtClean="0"/>
              <a:t>Firebird-V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Ports</a:t>
            </a:r>
            <a:endParaRPr lang="en-US" dirty="0"/>
          </a:p>
        </p:txBody>
      </p:sp>
      <p:sp>
        <p:nvSpPr>
          <p:cNvPr id="4" name="object 9"/>
          <p:cNvSpPr txBox="1">
            <a:spLocks noGrp="1"/>
          </p:cNvSpPr>
          <p:nvPr>
            <p:ph idx="1"/>
          </p:nvPr>
        </p:nvSpPr>
        <p:spPr>
          <a:xfrm>
            <a:off x="705394" y="1825625"/>
            <a:ext cx="10648406" cy="34951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Junc</a:t>
            </a:r>
            <a:r>
              <a:rPr sz="1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ions</a:t>
            </a:r>
            <a:r>
              <a:rPr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lang="en-US" sz="1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0495" indent="-13843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77777"/>
              <a:buFont typeface="Arial"/>
              <a:buAutoNum type="arabicPlain"/>
              <a:tabLst>
                <a:tab pos="151130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AutoNum type="arabicPlain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0495">
              <a:lnSpc>
                <a:spcPct val="100000"/>
              </a:lnSpc>
            </a:pPr>
            <a:r>
              <a:rPr lang="en-US" sz="18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800" spc="1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Switch,</a:t>
            </a:r>
            <a:r>
              <a:rPr lang="en-US" sz="18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Sensors,</a:t>
            </a:r>
            <a:r>
              <a:rPr lang="en-US" sz="1800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etc...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0495" indent="-138430">
              <a:lnSpc>
                <a:spcPct val="100000"/>
              </a:lnSpc>
              <a:buClr>
                <a:srgbClr val="FFFFFF"/>
              </a:buClr>
              <a:buSzPct val="77777"/>
              <a:buFont typeface="Arial"/>
              <a:buAutoNum type="arabicPlain" startAt="2"/>
              <a:tabLst>
                <a:tab pos="151130" algn="l"/>
              </a:tabLst>
            </a:pPr>
            <a:r>
              <a:rPr lang="en-US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0495">
              <a:lnSpc>
                <a:spcPct val="100000"/>
              </a:lnSpc>
            </a:pPr>
            <a:r>
              <a:rPr lang="en-US" sz="18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800" spc="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Buzzer,LCD,Motors,LED</a:t>
            </a:r>
            <a:r>
              <a:rPr lang="en-US" sz="1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etc...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195" y="519990"/>
            <a:ext cx="9131457" cy="6117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34880" y="514910"/>
            <a:ext cx="3754910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129" dirty="0">
                <a:solidFill>
                  <a:srgbClr val="FFFFFF"/>
                </a:solidFill>
                <a:latin typeface="Tahoma"/>
                <a:cs typeface="Tahoma"/>
              </a:rPr>
              <a:t>PORTS</a:t>
            </a:r>
            <a:r>
              <a:rPr sz="2774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59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774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69" dirty="0">
                <a:solidFill>
                  <a:srgbClr val="FFFFFF"/>
                </a:solidFill>
                <a:latin typeface="Tahoma"/>
                <a:cs typeface="Tahoma"/>
              </a:rPr>
              <a:t>ATmega</a:t>
            </a:r>
            <a:r>
              <a:rPr sz="2774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129" dirty="0">
                <a:solidFill>
                  <a:srgbClr val="FFFFFF"/>
                </a:solidFill>
                <a:latin typeface="Tahoma"/>
                <a:cs typeface="Tahoma"/>
              </a:rPr>
              <a:t>2560</a:t>
            </a:r>
            <a:endParaRPr sz="2774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2898" y="1682619"/>
            <a:ext cx="206688" cy="2066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32821" y="1633694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87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7887" y="1582509"/>
            <a:ext cx="453508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79" dirty="0">
                <a:latin typeface="Tahoma"/>
                <a:cs typeface="Tahoma"/>
              </a:rPr>
              <a:t>ATmega2560</a:t>
            </a:r>
            <a:r>
              <a:rPr sz="1982" spc="10" dirty="0">
                <a:latin typeface="Tahoma"/>
                <a:cs typeface="Tahoma"/>
              </a:rPr>
              <a:t> </a:t>
            </a:r>
            <a:r>
              <a:rPr sz="1982" spc="-59" dirty="0">
                <a:latin typeface="Tahoma"/>
                <a:cs typeface="Tahoma"/>
              </a:rPr>
              <a:t>is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99" dirty="0">
                <a:latin typeface="Tahoma"/>
                <a:cs typeface="Tahoma"/>
              </a:rPr>
              <a:t>a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99" dirty="0">
                <a:latin typeface="Tahoma"/>
                <a:cs typeface="Tahoma"/>
              </a:rPr>
              <a:t>100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-50" dirty="0">
                <a:latin typeface="Tahoma"/>
                <a:cs typeface="Tahoma"/>
              </a:rPr>
              <a:t>pin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50" dirty="0">
                <a:latin typeface="Tahoma"/>
                <a:cs typeface="Tahoma"/>
              </a:rPr>
              <a:t>micro-controller.</a:t>
            </a:r>
            <a:endParaRPr sz="1982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2898" y="2309453"/>
            <a:ext cx="206688" cy="2066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32821" y="2260528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7888" y="2209318"/>
            <a:ext cx="4508663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Tahoma"/>
                <a:cs typeface="Tahoma"/>
              </a:rPr>
              <a:t>86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pins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79" dirty="0">
                <a:latin typeface="Tahoma"/>
                <a:cs typeface="Tahoma"/>
              </a:rPr>
              <a:t>can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99" dirty="0">
                <a:latin typeface="Tahoma"/>
                <a:cs typeface="Tahoma"/>
              </a:rPr>
              <a:t>be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119" dirty="0">
                <a:latin typeface="Tahoma"/>
                <a:cs typeface="Tahoma"/>
              </a:rPr>
              <a:t>used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119" dirty="0">
                <a:latin typeface="Tahoma"/>
                <a:cs typeface="Tahoma"/>
              </a:rPr>
              <a:t>as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30" dirty="0">
                <a:latin typeface="Tahoma"/>
                <a:cs typeface="Tahoma"/>
              </a:rPr>
              <a:t>Input/Output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pins.</a:t>
            </a:r>
            <a:endParaRPr sz="1982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2898" y="2936287"/>
            <a:ext cx="206688" cy="20668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32821" y="2887336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8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7887" y="2836152"/>
            <a:ext cx="481192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10" dirty="0">
                <a:latin typeface="Tahoma"/>
                <a:cs typeface="Tahoma"/>
              </a:rPr>
              <a:t>Pins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129" dirty="0">
                <a:latin typeface="Tahoma"/>
                <a:cs typeface="Tahoma"/>
              </a:rPr>
              <a:t>are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grouped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79" dirty="0">
                <a:latin typeface="Tahoma"/>
                <a:cs typeface="Tahoma"/>
              </a:rPr>
              <a:t>together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and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59" dirty="0">
                <a:latin typeface="Tahoma"/>
                <a:cs typeface="Tahoma"/>
              </a:rPr>
              <a:t>called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119" dirty="0">
                <a:latin typeface="Tahoma"/>
                <a:cs typeface="Tahoma"/>
              </a:rPr>
              <a:t>as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20" dirty="0">
                <a:latin typeface="Tahoma"/>
                <a:cs typeface="Tahoma"/>
              </a:rPr>
              <a:t>Port.</a:t>
            </a:r>
            <a:endParaRPr sz="1982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6161" y="3601036"/>
            <a:ext cx="165351" cy="16535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6161" y="4654097"/>
            <a:ext cx="165351" cy="16535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945423" y="3493821"/>
            <a:ext cx="4913851" cy="191235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98236" indent="-274327">
              <a:spcBef>
                <a:spcPts val="188"/>
              </a:spcBef>
              <a:buClr>
                <a:srgbClr val="FFFFFF"/>
              </a:buClr>
              <a:buSzPct val="77777"/>
              <a:buFont typeface="Arial"/>
              <a:buAutoNum type="arabicPlain"/>
              <a:tabLst>
                <a:tab pos="299494" algn="l"/>
              </a:tabLst>
            </a:pPr>
            <a:r>
              <a:rPr sz="1784" spc="-79" dirty="0">
                <a:latin typeface="Microsoft Sans Serif"/>
                <a:cs typeface="Microsoft Sans Serif"/>
              </a:rPr>
              <a:t>ATmega2560</a:t>
            </a:r>
            <a:r>
              <a:rPr sz="1784" spc="119" dirty="0">
                <a:latin typeface="Microsoft Sans Serif"/>
                <a:cs typeface="Microsoft Sans Serif"/>
              </a:rPr>
              <a:t> </a:t>
            </a:r>
            <a:r>
              <a:rPr sz="1784" spc="-129" dirty="0">
                <a:latin typeface="Microsoft Sans Serif"/>
                <a:cs typeface="Microsoft Sans Serif"/>
              </a:rPr>
              <a:t>has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30" dirty="0">
                <a:latin typeface="Microsoft Sans Serif"/>
                <a:cs typeface="Microsoft Sans Serif"/>
              </a:rPr>
              <a:t>ten</a:t>
            </a:r>
            <a:r>
              <a:rPr sz="1784" spc="119" dirty="0">
                <a:latin typeface="Microsoft Sans Serif"/>
                <a:cs typeface="Microsoft Sans Serif"/>
              </a:rPr>
              <a:t> </a:t>
            </a:r>
            <a:r>
              <a:rPr sz="1784" spc="10" dirty="0">
                <a:latin typeface="Microsoft Sans Serif"/>
                <a:cs typeface="Microsoft Sans Serif"/>
              </a:rPr>
              <a:t>8-bit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50" dirty="0">
                <a:latin typeface="Microsoft Sans Serif"/>
                <a:cs typeface="Microsoft Sans Serif"/>
              </a:rPr>
              <a:t>Ports</a:t>
            </a:r>
            <a:endParaRPr sz="1784">
              <a:latin typeface="Microsoft Sans Serif"/>
              <a:cs typeface="Microsoft Sans Serif"/>
            </a:endParaRPr>
          </a:p>
          <a:p>
            <a:pPr>
              <a:spcBef>
                <a:spcPts val="50"/>
              </a:spcBef>
              <a:buClr>
                <a:srgbClr val="FFFFFF"/>
              </a:buClr>
              <a:buFont typeface="Arial"/>
              <a:buAutoNum type="arabicPlain"/>
            </a:pPr>
            <a:endParaRPr sz="1684">
              <a:latin typeface="Microsoft Sans Serif"/>
              <a:cs typeface="Microsoft Sans Serif"/>
            </a:endParaRPr>
          </a:p>
          <a:p>
            <a:pPr marL="298236">
              <a:tabLst>
                <a:tab pos="2543185" algn="l"/>
              </a:tabLst>
            </a:pPr>
            <a:r>
              <a:rPr sz="1784" spc="-10" dirty="0">
                <a:latin typeface="Microsoft Sans Serif"/>
                <a:cs typeface="Microsoft Sans Serif"/>
              </a:rPr>
              <a:t>Port</a:t>
            </a:r>
            <a:r>
              <a:rPr sz="1784" spc="139" dirty="0">
                <a:latin typeface="Microsoft Sans Serif"/>
                <a:cs typeface="Microsoft Sans Serif"/>
              </a:rPr>
              <a:t> </a:t>
            </a:r>
            <a:r>
              <a:rPr sz="1784" spc="-30" dirty="0">
                <a:latin typeface="Microsoft Sans Serif"/>
                <a:cs typeface="Microsoft Sans Serif"/>
              </a:rPr>
              <a:t>x;	</a:t>
            </a:r>
            <a:r>
              <a:rPr sz="1784" spc="-59" dirty="0">
                <a:latin typeface="Microsoft Sans Serif"/>
                <a:cs typeface="Microsoft Sans Serif"/>
              </a:rPr>
              <a:t>x</a:t>
            </a:r>
            <a:r>
              <a:rPr sz="1784" spc="109" dirty="0">
                <a:latin typeface="Microsoft Sans Serif"/>
                <a:cs typeface="Microsoft Sans Serif"/>
              </a:rPr>
              <a:t> </a:t>
            </a:r>
            <a:r>
              <a:rPr sz="1784" spc="377" dirty="0">
                <a:latin typeface="Microsoft Sans Serif"/>
                <a:cs typeface="Microsoft Sans Serif"/>
              </a:rPr>
              <a:t>=</a:t>
            </a:r>
            <a:r>
              <a:rPr sz="1784" spc="109" dirty="0">
                <a:latin typeface="Microsoft Sans Serif"/>
                <a:cs typeface="Microsoft Sans Serif"/>
              </a:rPr>
              <a:t> </a:t>
            </a:r>
            <a:r>
              <a:rPr sz="1784" spc="20" dirty="0">
                <a:latin typeface="Microsoft Sans Serif"/>
                <a:cs typeface="Microsoft Sans Serif"/>
              </a:rPr>
              <a:t>A</a:t>
            </a:r>
            <a:r>
              <a:rPr sz="1784" spc="109" dirty="0">
                <a:latin typeface="Microsoft Sans Serif"/>
                <a:cs typeface="Microsoft Sans Serif"/>
              </a:rPr>
              <a:t> </a:t>
            </a:r>
            <a:r>
              <a:rPr sz="1784" spc="40" dirty="0">
                <a:latin typeface="Microsoft Sans Serif"/>
                <a:cs typeface="Microsoft Sans Serif"/>
              </a:rPr>
              <a:t>to</a:t>
            </a:r>
            <a:r>
              <a:rPr sz="1784" spc="109" dirty="0">
                <a:latin typeface="Microsoft Sans Serif"/>
                <a:cs typeface="Microsoft Sans Serif"/>
              </a:rPr>
              <a:t> </a:t>
            </a:r>
            <a:r>
              <a:rPr sz="1784" spc="-50" dirty="0">
                <a:latin typeface="Microsoft Sans Serif"/>
                <a:cs typeface="Microsoft Sans Serif"/>
              </a:rPr>
              <a:t>F</a:t>
            </a:r>
            <a:r>
              <a:rPr sz="1784" spc="109" dirty="0">
                <a:latin typeface="Microsoft Sans Serif"/>
                <a:cs typeface="Microsoft Sans Serif"/>
              </a:rPr>
              <a:t> </a:t>
            </a:r>
            <a:r>
              <a:rPr sz="1784" spc="-79" dirty="0">
                <a:latin typeface="Microsoft Sans Serif"/>
                <a:cs typeface="Microsoft Sans Serif"/>
              </a:rPr>
              <a:t>and</a:t>
            </a:r>
            <a:r>
              <a:rPr sz="1784" spc="109" dirty="0">
                <a:latin typeface="Microsoft Sans Serif"/>
                <a:cs typeface="Microsoft Sans Serif"/>
              </a:rPr>
              <a:t> </a:t>
            </a:r>
            <a:r>
              <a:rPr sz="1784" spc="10" dirty="0">
                <a:latin typeface="Microsoft Sans Serif"/>
                <a:cs typeface="Microsoft Sans Serif"/>
              </a:rPr>
              <a:t>H,J,K,L</a:t>
            </a:r>
            <a:endParaRPr sz="1784">
              <a:latin typeface="Microsoft Sans Serif"/>
              <a:cs typeface="Microsoft Sans Serif"/>
            </a:endParaRPr>
          </a:p>
          <a:p>
            <a:pPr marL="298236" marR="1507539" indent="-274327">
              <a:lnSpc>
                <a:spcPct val="191600"/>
              </a:lnSpc>
              <a:spcBef>
                <a:spcPts val="99"/>
              </a:spcBef>
              <a:buClr>
                <a:srgbClr val="FFFFFF"/>
              </a:buClr>
              <a:buSzPct val="77777"/>
              <a:buFont typeface="Arial"/>
              <a:buAutoNum type="arabicPlain" startAt="2"/>
              <a:tabLst>
                <a:tab pos="299494" algn="l"/>
              </a:tabLst>
            </a:pPr>
            <a:r>
              <a:rPr sz="1784" spc="-79" dirty="0">
                <a:latin typeface="Microsoft Sans Serif"/>
                <a:cs typeface="Microsoft Sans Serif"/>
              </a:rPr>
              <a:t>ATmega2560</a:t>
            </a:r>
            <a:r>
              <a:rPr sz="1784" spc="119" dirty="0">
                <a:latin typeface="Microsoft Sans Serif"/>
                <a:cs typeface="Microsoft Sans Serif"/>
              </a:rPr>
              <a:t> </a:t>
            </a:r>
            <a:r>
              <a:rPr sz="1784" spc="-129" dirty="0">
                <a:latin typeface="Microsoft Sans Serif"/>
                <a:cs typeface="Microsoft Sans Serif"/>
              </a:rPr>
              <a:t>has</a:t>
            </a:r>
            <a:r>
              <a:rPr sz="1784" spc="119" dirty="0">
                <a:latin typeface="Microsoft Sans Serif"/>
                <a:cs typeface="Microsoft Sans Serif"/>
              </a:rPr>
              <a:t> </a:t>
            </a:r>
            <a:r>
              <a:rPr sz="1784" spc="-109" dirty="0">
                <a:latin typeface="Microsoft Sans Serif"/>
                <a:cs typeface="Microsoft Sans Serif"/>
              </a:rPr>
              <a:t>one</a:t>
            </a:r>
            <a:r>
              <a:rPr sz="1784" spc="119" dirty="0">
                <a:latin typeface="Microsoft Sans Serif"/>
                <a:cs typeface="Microsoft Sans Serif"/>
              </a:rPr>
              <a:t> </a:t>
            </a:r>
            <a:r>
              <a:rPr sz="1784" spc="10" dirty="0">
                <a:latin typeface="Microsoft Sans Serif"/>
                <a:cs typeface="Microsoft Sans Serif"/>
              </a:rPr>
              <a:t>6-bit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10" dirty="0">
                <a:latin typeface="Microsoft Sans Serif"/>
                <a:cs typeface="Microsoft Sans Serif"/>
              </a:rPr>
              <a:t>port </a:t>
            </a:r>
            <a:r>
              <a:rPr sz="1784" spc="-446" dirty="0">
                <a:latin typeface="Microsoft Sans Serif"/>
                <a:cs typeface="Microsoft Sans Serif"/>
              </a:rPr>
              <a:t> </a:t>
            </a:r>
            <a:r>
              <a:rPr sz="1784" spc="-10" dirty="0">
                <a:latin typeface="Microsoft Sans Serif"/>
                <a:cs typeface="Microsoft Sans Serif"/>
              </a:rPr>
              <a:t>Port</a:t>
            </a:r>
            <a:r>
              <a:rPr sz="1784" spc="119" dirty="0">
                <a:latin typeface="Microsoft Sans Serif"/>
                <a:cs typeface="Microsoft Sans Serif"/>
              </a:rPr>
              <a:t> </a:t>
            </a:r>
            <a:r>
              <a:rPr sz="1784" spc="-89" dirty="0">
                <a:latin typeface="Microsoft Sans Serif"/>
                <a:cs typeface="Microsoft Sans Serif"/>
              </a:rPr>
              <a:t>G;</a:t>
            </a:r>
            <a:endParaRPr sz="1784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7887" y="5518951"/>
            <a:ext cx="644651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50" dirty="0">
                <a:latin typeface="Tahoma"/>
                <a:cs typeface="Tahoma"/>
              </a:rPr>
              <a:t>All </a:t>
            </a:r>
            <a:r>
              <a:rPr sz="1982" spc="-10" dirty="0">
                <a:latin typeface="Tahoma"/>
                <a:cs typeface="Tahoma"/>
              </a:rPr>
              <a:t>Port</a:t>
            </a:r>
            <a:r>
              <a:rPr sz="1982" spc="50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pins</a:t>
            </a:r>
            <a:r>
              <a:rPr sz="1982" spc="59" dirty="0">
                <a:latin typeface="Tahoma"/>
                <a:cs typeface="Tahoma"/>
              </a:rPr>
              <a:t> </a:t>
            </a:r>
            <a:r>
              <a:rPr sz="1982" spc="-79" dirty="0">
                <a:latin typeface="Tahoma"/>
                <a:cs typeface="Tahoma"/>
              </a:rPr>
              <a:t>can</a:t>
            </a:r>
            <a:r>
              <a:rPr sz="1982" spc="50" dirty="0">
                <a:latin typeface="Tahoma"/>
                <a:cs typeface="Tahoma"/>
              </a:rPr>
              <a:t> </a:t>
            </a:r>
            <a:r>
              <a:rPr sz="1982" spc="-99" dirty="0">
                <a:latin typeface="Tahoma"/>
                <a:cs typeface="Tahoma"/>
              </a:rPr>
              <a:t>be</a:t>
            </a:r>
            <a:r>
              <a:rPr sz="1982" spc="50" dirty="0">
                <a:latin typeface="Tahoma"/>
                <a:cs typeface="Tahoma"/>
              </a:rPr>
              <a:t> </a:t>
            </a:r>
            <a:r>
              <a:rPr sz="1982" spc="-79" dirty="0">
                <a:latin typeface="Tahoma"/>
                <a:cs typeface="Tahoma"/>
              </a:rPr>
              <a:t>configured</a:t>
            </a:r>
            <a:r>
              <a:rPr sz="1982" spc="50" dirty="0">
                <a:latin typeface="Tahoma"/>
                <a:cs typeface="Tahoma"/>
              </a:rPr>
              <a:t> </a:t>
            </a:r>
            <a:r>
              <a:rPr sz="1982" spc="-50" dirty="0">
                <a:latin typeface="Tahoma"/>
                <a:cs typeface="Tahoma"/>
              </a:rPr>
              <a:t>individually</a:t>
            </a:r>
            <a:r>
              <a:rPr sz="1982" spc="50" dirty="0">
                <a:latin typeface="Tahoma"/>
                <a:cs typeface="Tahoma"/>
              </a:rPr>
              <a:t> </a:t>
            </a:r>
            <a:r>
              <a:rPr sz="1982" spc="-119" dirty="0">
                <a:latin typeface="Tahoma"/>
                <a:cs typeface="Tahoma"/>
              </a:rPr>
              <a:t>as</a:t>
            </a:r>
            <a:r>
              <a:rPr sz="1982" spc="50" dirty="0">
                <a:latin typeface="Tahoma"/>
                <a:cs typeface="Tahoma"/>
              </a:rPr>
              <a:t> </a:t>
            </a:r>
            <a:r>
              <a:rPr sz="1982" spc="-30" dirty="0">
                <a:latin typeface="Tahoma"/>
                <a:cs typeface="Tahoma"/>
              </a:rPr>
              <a:t>Input/Output.</a:t>
            </a:r>
            <a:endParaRPr sz="1982" dirty="0">
              <a:latin typeface="Tahoma"/>
              <a:cs typeface="Tahoma"/>
            </a:endParaRPr>
          </a:p>
        </p:txBody>
      </p:sp>
      <p:pic>
        <p:nvPicPr>
          <p:cNvPr id="28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9554" y="5580188"/>
            <a:ext cx="206688" cy="2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5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195" y="519990"/>
            <a:ext cx="9131457" cy="6117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34879" y="514910"/>
            <a:ext cx="2350595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-89" dirty="0">
                <a:solidFill>
                  <a:srgbClr val="FFFFFF"/>
                </a:solidFill>
                <a:latin typeface="Tahoma"/>
                <a:cs typeface="Tahoma"/>
              </a:rPr>
              <a:t>Accessing</a:t>
            </a:r>
            <a:r>
              <a:rPr sz="2774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40" dirty="0">
                <a:solidFill>
                  <a:srgbClr val="FFFFFF"/>
                </a:solidFill>
                <a:latin typeface="Tahoma"/>
                <a:cs typeface="Tahoma"/>
              </a:rPr>
              <a:t>Ports</a:t>
            </a:r>
            <a:endParaRPr sz="277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6411" y="2322167"/>
            <a:ext cx="5072403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40" dirty="0">
                <a:latin typeface="Tahoma"/>
                <a:cs typeface="Tahoma"/>
              </a:rPr>
              <a:t>Each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-10" dirty="0">
                <a:latin typeface="Tahoma"/>
                <a:cs typeface="Tahoma"/>
              </a:rPr>
              <a:t>Port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109" dirty="0">
                <a:latin typeface="Tahoma"/>
                <a:cs typeface="Tahoma"/>
              </a:rPr>
              <a:t>has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three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79" dirty="0">
                <a:latin typeface="Tahoma"/>
                <a:cs typeface="Tahoma"/>
              </a:rPr>
              <a:t>associated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79" dirty="0">
                <a:latin typeface="Tahoma"/>
                <a:cs typeface="Tahoma"/>
              </a:rPr>
              <a:t>registers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40" dirty="0">
                <a:latin typeface="Tahoma"/>
                <a:cs typeface="Tahoma"/>
              </a:rPr>
              <a:t>with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30" dirty="0">
                <a:latin typeface="Tahoma"/>
                <a:cs typeface="Tahoma"/>
              </a:rPr>
              <a:t>it:</a:t>
            </a:r>
            <a:endParaRPr sz="1982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2898" y="3099244"/>
            <a:ext cx="206688" cy="2066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32821" y="3050317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8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7887" y="2999132"/>
            <a:ext cx="3963798" cy="157963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583041" algn="l"/>
              </a:tabLst>
            </a:pPr>
            <a:r>
              <a:rPr sz="1982" spc="30" dirty="0">
                <a:latin typeface="Tahoma"/>
                <a:cs typeface="Tahoma"/>
              </a:rPr>
              <a:t>DDRx</a:t>
            </a:r>
            <a:r>
              <a:rPr sz="1982" spc="30" dirty="0">
                <a:latin typeface="Tahoma"/>
                <a:cs typeface="Tahoma"/>
              </a:rPr>
              <a:t>	</a:t>
            </a:r>
            <a:r>
              <a:rPr sz="1982" spc="-79" dirty="0">
                <a:latin typeface="Tahoma"/>
                <a:cs typeface="Tahoma"/>
              </a:rPr>
              <a:t>x</a:t>
            </a:r>
            <a:r>
              <a:rPr sz="1982" dirty="0">
                <a:latin typeface="Tahoma"/>
                <a:cs typeface="Tahoma"/>
              </a:rPr>
              <a:t> </a:t>
            </a:r>
            <a:r>
              <a:rPr sz="1982" spc="89" dirty="0">
                <a:latin typeface="Tahoma"/>
                <a:cs typeface="Tahoma"/>
              </a:rPr>
              <a:t>=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119" dirty="0">
                <a:latin typeface="Tahoma"/>
                <a:cs typeface="Tahoma"/>
              </a:rPr>
              <a:t>A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-20" dirty="0">
                <a:latin typeface="Tahoma"/>
                <a:cs typeface="Tahoma"/>
              </a:rPr>
              <a:t>to</a:t>
            </a:r>
            <a:r>
              <a:rPr sz="1982" spc="10" dirty="0">
                <a:latin typeface="Tahoma"/>
                <a:cs typeface="Tahoma"/>
              </a:rPr>
              <a:t> </a:t>
            </a:r>
            <a:r>
              <a:rPr sz="1982" spc="59" dirty="0">
                <a:latin typeface="Tahoma"/>
                <a:cs typeface="Tahoma"/>
              </a:rPr>
              <a:t>H</a:t>
            </a:r>
            <a:r>
              <a:rPr sz="1982" spc="10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and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50" dirty="0">
                <a:latin typeface="Tahoma"/>
                <a:cs typeface="Tahoma"/>
              </a:rPr>
              <a:t>J,K,L</a:t>
            </a:r>
            <a:endParaRPr sz="1982" dirty="0">
              <a:latin typeface="Tahoma"/>
              <a:cs typeface="Tahoma"/>
            </a:endParaRPr>
          </a:p>
          <a:p>
            <a:pPr>
              <a:spcBef>
                <a:spcPts val="40"/>
              </a:spcBef>
            </a:pPr>
            <a:endParaRPr sz="2081" dirty="0">
              <a:latin typeface="Tahoma"/>
              <a:cs typeface="Tahoma"/>
            </a:endParaRPr>
          </a:p>
          <a:p>
            <a:pPr marL="25168">
              <a:spcBef>
                <a:spcPts val="10"/>
              </a:spcBef>
              <a:tabLst>
                <a:tab pos="1611984" algn="l"/>
              </a:tabLst>
            </a:pPr>
            <a:r>
              <a:rPr sz="1982" spc="69" dirty="0">
                <a:latin typeface="Tahoma"/>
                <a:cs typeface="Tahoma"/>
              </a:rPr>
              <a:t>PORTx</a:t>
            </a:r>
            <a:r>
              <a:rPr sz="1982" spc="69" dirty="0">
                <a:latin typeface="Tahoma"/>
                <a:cs typeface="Tahoma"/>
              </a:rPr>
              <a:t>	</a:t>
            </a:r>
            <a:r>
              <a:rPr sz="1982" spc="-79" dirty="0">
                <a:latin typeface="Tahoma"/>
                <a:cs typeface="Tahoma"/>
              </a:rPr>
              <a:t>x</a:t>
            </a:r>
            <a:r>
              <a:rPr sz="1982" dirty="0">
                <a:latin typeface="Tahoma"/>
                <a:cs typeface="Tahoma"/>
              </a:rPr>
              <a:t> </a:t>
            </a:r>
            <a:r>
              <a:rPr sz="1982" spc="89" dirty="0">
                <a:latin typeface="Tahoma"/>
                <a:cs typeface="Tahoma"/>
              </a:rPr>
              <a:t>=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119" dirty="0">
                <a:latin typeface="Tahoma"/>
                <a:cs typeface="Tahoma"/>
              </a:rPr>
              <a:t>A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-20" dirty="0">
                <a:latin typeface="Tahoma"/>
                <a:cs typeface="Tahoma"/>
              </a:rPr>
              <a:t>to</a:t>
            </a:r>
            <a:r>
              <a:rPr sz="1982" spc="10" dirty="0">
                <a:latin typeface="Tahoma"/>
                <a:cs typeface="Tahoma"/>
              </a:rPr>
              <a:t> </a:t>
            </a:r>
            <a:r>
              <a:rPr sz="1982" spc="59" dirty="0">
                <a:latin typeface="Tahoma"/>
                <a:cs typeface="Tahoma"/>
              </a:rPr>
              <a:t>H</a:t>
            </a:r>
            <a:r>
              <a:rPr sz="1982" spc="10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and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50" dirty="0">
                <a:latin typeface="Tahoma"/>
                <a:cs typeface="Tahoma"/>
              </a:rPr>
              <a:t>J,K,L</a:t>
            </a:r>
            <a:endParaRPr sz="1982" dirty="0">
              <a:latin typeface="Tahoma"/>
              <a:cs typeface="Tahoma"/>
            </a:endParaRPr>
          </a:p>
          <a:p>
            <a:pPr>
              <a:spcBef>
                <a:spcPts val="40"/>
              </a:spcBef>
            </a:pPr>
            <a:endParaRPr sz="2081" dirty="0">
              <a:latin typeface="Tahoma"/>
              <a:cs typeface="Tahoma"/>
            </a:endParaRPr>
          </a:p>
          <a:p>
            <a:pPr marL="25168">
              <a:tabLst>
                <a:tab pos="1618276" algn="l"/>
              </a:tabLst>
            </a:pPr>
            <a:r>
              <a:rPr sz="1982" spc="-10" dirty="0">
                <a:latin typeface="Tahoma"/>
                <a:cs typeface="Tahoma"/>
              </a:rPr>
              <a:t>PINx</a:t>
            </a:r>
            <a:r>
              <a:rPr sz="1982" spc="-10" dirty="0">
                <a:latin typeface="Tahoma"/>
                <a:cs typeface="Tahoma"/>
              </a:rPr>
              <a:t>	</a:t>
            </a:r>
            <a:r>
              <a:rPr sz="1982" spc="-79" dirty="0">
                <a:latin typeface="Tahoma"/>
                <a:cs typeface="Tahoma"/>
              </a:rPr>
              <a:t>x</a:t>
            </a:r>
            <a:r>
              <a:rPr sz="1982" dirty="0">
                <a:latin typeface="Tahoma"/>
                <a:cs typeface="Tahoma"/>
              </a:rPr>
              <a:t> </a:t>
            </a:r>
            <a:r>
              <a:rPr sz="1982" spc="89" dirty="0">
                <a:latin typeface="Tahoma"/>
                <a:cs typeface="Tahoma"/>
              </a:rPr>
              <a:t>=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119" dirty="0">
                <a:latin typeface="Tahoma"/>
                <a:cs typeface="Tahoma"/>
              </a:rPr>
              <a:t>A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-20" dirty="0">
                <a:latin typeface="Tahoma"/>
                <a:cs typeface="Tahoma"/>
              </a:rPr>
              <a:t>to</a:t>
            </a:r>
            <a:r>
              <a:rPr sz="1982" spc="10" dirty="0">
                <a:latin typeface="Tahoma"/>
                <a:cs typeface="Tahoma"/>
              </a:rPr>
              <a:t> </a:t>
            </a:r>
            <a:r>
              <a:rPr sz="1982" spc="59" dirty="0">
                <a:latin typeface="Tahoma"/>
                <a:cs typeface="Tahoma"/>
              </a:rPr>
              <a:t>H</a:t>
            </a:r>
            <a:r>
              <a:rPr sz="1982" spc="10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and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50" dirty="0">
                <a:latin typeface="Tahoma"/>
                <a:cs typeface="Tahoma"/>
              </a:rPr>
              <a:t>J,K,L</a:t>
            </a:r>
            <a:endParaRPr sz="1982" dirty="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2898" y="3726076"/>
            <a:ext cx="206688" cy="2066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32821" y="3677151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2898" y="4352910"/>
            <a:ext cx="206688" cy="20668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32821" y="4303959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8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3248" y="6661009"/>
            <a:ext cx="1057013" cy="14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169"/>
              </a:lnSpc>
            </a:pPr>
            <a:endParaRPr sz="991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28744" y="6661009"/>
            <a:ext cx="2935727" cy="14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169"/>
              </a:lnSpc>
            </a:pPr>
            <a:endParaRPr sz="991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61801" y="6661009"/>
            <a:ext cx="327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169"/>
              </a:lnSpc>
            </a:pPr>
            <a:r>
              <a:rPr sz="991" b="1" spc="59" dirty="0">
                <a:solidFill>
                  <a:srgbClr val="FFFFFF"/>
                </a:solidFill>
                <a:latin typeface="Arial"/>
                <a:cs typeface="Arial"/>
              </a:rPr>
              <a:t>5/18</a:t>
            </a:r>
            <a:endParaRPr sz="99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78790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5435" y="0"/>
            <a:ext cx="2311586" cy="461311"/>
          </a:xfrm>
          <a:prstGeom prst="rect">
            <a:avLst/>
          </a:prstGeom>
        </p:spPr>
        <p:txBody>
          <a:bodyPr vert="horz" wrap="square" lIns="0" tIns="37750" rIns="0" bIns="0" rtlCol="0">
            <a:spAutoFit/>
          </a:bodyPr>
          <a:lstStyle/>
          <a:p>
            <a:pPr marL="25168" marR="10067" indent="1839749" algn="r">
              <a:lnSpc>
                <a:spcPts val="1110"/>
              </a:lnSpc>
              <a:spcBef>
                <a:spcPts val="297"/>
              </a:spcBef>
            </a:pPr>
            <a:r>
              <a:rPr sz="991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Outline </a:t>
            </a:r>
            <a:r>
              <a:rPr sz="991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991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Input-Output </a:t>
            </a:r>
            <a:r>
              <a:rPr sz="991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Ports</a:t>
            </a: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91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</a:t>
            </a: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91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ATmega2560 </a:t>
            </a:r>
            <a:r>
              <a:rPr sz="991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b="1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Write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5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Your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3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First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5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Embedded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3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C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3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Program</a:t>
            </a:r>
            <a:endParaRPr sz="991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910" y="0"/>
            <a:ext cx="4566547" cy="525990"/>
          </a:xfrm>
          <a:custGeom>
            <a:avLst/>
            <a:gdLst/>
            <a:ahLst/>
            <a:cxnLst/>
            <a:rect l="l" t="t" r="r" b="b"/>
            <a:pathLst>
              <a:path w="2304415" h="265430">
                <a:moveTo>
                  <a:pt x="2303995" y="0"/>
                </a:moveTo>
                <a:lnTo>
                  <a:pt x="0" y="0"/>
                </a:lnTo>
                <a:lnTo>
                  <a:pt x="0" y="264947"/>
                </a:lnTo>
                <a:lnTo>
                  <a:pt x="2303995" y="26494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3333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6282764" y="0"/>
            <a:ext cx="1078405" cy="461311"/>
          </a:xfrm>
          <a:prstGeom prst="rect">
            <a:avLst/>
          </a:prstGeom>
        </p:spPr>
        <p:txBody>
          <a:bodyPr vert="horz" wrap="square" lIns="0" tIns="37750" rIns="0" bIns="0" rtlCol="0">
            <a:spAutoFit/>
          </a:bodyPr>
          <a:lstStyle/>
          <a:p>
            <a:pPr marL="25168" marR="10067">
              <a:lnSpc>
                <a:spcPts val="1110"/>
              </a:lnSpc>
              <a:spcBef>
                <a:spcPts val="297"/>
              </a:spcBef>
            </a:pPr>
            <a:r>
              <a:rPr sz="991" b="1" spc="-4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Overview</a:t>
            </a:r>
            <a:r>
              <a:rPr sz="991" b="1" spc="2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91" b="1" spc="-4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991" b="1" spc="2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91" b="1" spc="-4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Ports </a:t>
            </a:r>
            <a:r>
              <a:rPr sz="991" b="1" spc="-248" dirty="0">
                <a:solidFill>
                  <a:srgbClr val="D89898"/>
                </a:solidFill>
                <a:latin typeface="Arial"/>
                <a:cs typeface="Arial"/>
              </a:rPr>
              <a:t> </a:t>
            </a:r>
            <a:r>
              <a:rPr sz="991" b="1" spc="-69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Acessing</a:t>
            </a:r>
            <a:r>
              <a:rPr sz="991" b="1" spc="-59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4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Ports </a:t>
            </a: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b="1" spc="-59" dirty="0">
                <a:solidFill>
                  <a:srgbClr val="D89898"/>
                </a:solidFill>
                <a:latin typeface="Arial"/>
                <a:cs typeface="Arial"/>
                <a:hlinkClick r:id="" action="ppaction://noaction"/>
              </a:rPr>
              <a:t>Examples</a:t>
            </a:r>
            <a:endParaRPr sz="991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8195" y="519990"/>
            <a:ext cx="9131457" cy="6117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34879" y="514910"/>
            <a:ext cx="4487271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-89" dirty="0">
                <a:solidFill>
                  <a:srgbClr val="FFFFFF"/>
                </a:solidFill>
                <a:latin typeface="Tahoma"/>
                <a:cs typeface="Tahoma"/>
              </a:rPr>
              <a:t>Understanding</a:t>
            </a:r>
            <a:r>
              <a:rPr sz="2774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50" dirty="0">
                <a:solidFill>
                  <a:srgbClr val="FFFFFF"/>
                </a:solidFill>
                <a:latin typeface="Tahoma"/>
                <a:cs typeface="Tahoma"/>
              </a:rPr>
              <a:t>DDRx</a:t>
            </a:r>
            <a:r>
              <a:rPr sz="2774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89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2774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2898" y="1704818"/>
            <a:ext cx="206688" cy="2066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32821" y="1655867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8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7888" y="1604680"/>
            <a:ext cx="2528022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Tahoma"/>
                <a:cs typeface="Tahoma"/>
              </a:rPr>
              <a:t>Data </a:t>
            </a:r>
            <a:r>
              <a:rPr sz="1982" spc="-30" dirty="0">
                <a:latin typeface="Tahoma"/>
                <a:cs typeface="Tahoma"/>
              </a:rPr>
              <a:t>Direction</a:t>
            </a:r>
            <a:r>
              <a:rPr sz="1982" spc="-10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Register</a:t>
            </a:r>
            <a:endParaRPr sz="1982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2898" y="2331626"/>
            <a:ext cx="206688" cy="2066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32821" y="2282701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7888" y="2231490"/>
            <a:ext cx="457661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69" dirty="0">
                <a:latin typeface="Tahoma"/>
                <a:cs typeface="Tahoma"/>
              </a:rPr>
              <a:t>Purpose:</a:t>
            </a:r>
            <a:r>
              <a:rPr sz="1982" spc="238" dirty="0">
                <a:latin typeface="Tahoma"/>
                <a:cs typeface="Tahoma"/>
              </a:rPr>
              <a:t> </a:t>
            </a:r>
            <a:r>
              <a:rPr sz="1982" spc="-40" dirty="0">
                <a:latin typeface="Tahoma"/>
                <a:cs typeface="Tahoma"/>
              </a:rPr>
              <a:t>To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set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10" dirty="0">
                <a:latin typeface="Tahoma"/>
                <a:cs typeface="Tahoma"/>
              </a:rPr>
              <a:t>Port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pins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119" dirty="0">
                <a:latin typeface="Tahoma"/>
                <a:cs typeface="Tahoma"/>
              </a:rPr>
              <a:t>as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30" dirty="0">
                <a:latin typeface="Tahoma"/>
                <a:cs typeface="Tahoma"/>
              </a:rPr>
              <a:t>Input/Output</a:t>
            </a:r>
            <a:endParaRPr sz="1982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8683" y="2883394"/>
            <a:ext cx="4248185" cy="84526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34729" indent="-303269">
              <a:spcBef>
                <a:spcPts val="188"/>
              </a:spcBef>
              <a:buClr>
                <a:srgbClr val="B23333"/>
              </a:buClr>
              <a:buAutoNum type="alphaLcPeriod"/>
              <a:tabLst>
                <a:tab pos="335987" algn="l"/>
              </a:tabLst>
            </a:pPr>
            <a:r>
              <a:rPr sz="1784" spc="-30" dirty="0">
                <a:latin typeface="Microsoft Sans Serif"/>
                <a:cs typeface="Microsoft Sans Serif"/>
              </a:rPr>
              <a:t>DDR</a:t>
            </a:r>
            <a:r>
              <a:rPr sz="1784" spc="168" dirty="0">
                <a:latin typeface="Microsoft Sans Serif"/>
                <a:cs typeface="Microsoft Sans Serif"/>
              </a:rPr>
              <a:t>x</a:t>
            </a:r>
            <a:r>
              <a:rPr sz="1784" spc="377" dirty="0">
                <a:latin typeface="Microsoft Sans Serif"/>
                <a:cs typeface="Microsoft Sans Serif"/>
              </a:rPr>
              <a:t>=</a:t>
            </a:r>
            <a:r>
              <a:rPr sz="1784" spc="-277" dirty="0">
                <a:latin typeface="Microsoft Sans Serif"/>
                <a:cs typeface="Microsoft Sans Serif"/>
              </a:rPr>
              <a:t> </a:t>
            </a:r>
            <a:r>
              <a:rPr sz="1784" spc="-89" dirty="0">
                <a:latin typeface="Microsoft Sans Serif"/>
                <a:cs typeface="Microsoft Sans Serif"/>
              </a:rPr>
              <a:t>0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10" dirty="0">
                <a:latin typeface="Microsoft Sans Serif"/>
                <a:cs typeface="Microsoft Sans Serif"/>
              </a:rPr>
              <a:t>:</a:t>
            </a:r>
            <a:r>
              <a:rPr sz="1784" dirty="0">
                <a:latin typeface="Microsoft Sans Serif"/>
                <a:cs typeface="Microsoft Sans Serif"/>
              </a:rPr>
              <a:t> </a:t>
            </a:r>
            <a:r>
              <a:rPr sz="1784" spc="-139" dirty="0">
                <a:latin typeface="Microsoft Sans Serif"/>
                <a:cs typeface="Microsoft Sans Serif"/>
              </a:rPr>
              <a:t> </a:t>
            </a:r>
            <a:r>
              <a:rPr sz="1784" spc="-79" dirty="0">
                <a:latin typeface="Microsoft Sans Serif"/>
                <a:cs typeface="Microsoft Sans Serif"/>
              </a:rPr>
              <a:t>P</a:t>
            </a:r>
            <a:r>
              <a:rPr sz="1784" spc="-149" dirty="0">
                <a:latin typeface="Microsoft Sans Serif"/>
                <a:cs typeface="Microsoft Sans Serif"/>
              </a:rPr>
              <a:t>o</a:t>
            </a:r>
            <a:r>
              <a:rPr sz="1784" spc="89" dirty="0">
                <a:latin typeface="Microsoft Sans Serif"/>
                <a:cs typeface="Microsoft Sans Serif"/>
              </a:rPr>
              <a:t>rt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59" dirty="0">
                <a:latin typeface="Microsoft Sans Serif"/>
                <a:cs typeface="Microsoft Sans Serif"/>
              </a:rPr>
              <a:t>x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89" dirty="0">
                <a:latin typeface="Microsoft Sans Serif"/>
                <a:cs typeface="Microsoft Sans Serif"/>
              </a:rPr>
              <a:t>is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69" dirty="0">
                <a:latin typeface="Microsoft Sans Serif"/>
                <a:cs typeface="Microsoft Sans Serif"/>
              </a:rPr>
              <a:t>defined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159" dirty="0">
                <a:latin typeface="Microsoft Sans Serif"/>
                <a:cs typeface="Microsoft Sans Serif"/>
              </a:rPr>
              <a:t>as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dirty="0">
                <a:latin typeface="Microsoft Sans Serif"/>
                <a:cs typeface="Microsoft Sans Serif"/>
              </a:rPr>
              <a:t>Input.</a:t>
            </a:r>
            <a:endParaRPr sz="1784">
              <a:latin typeface="Microsoft Sans Serif"/>
              <a:cs typeface="Microsoft Sans Serif"/>
            </a:endParaRPr>
          </a:p>
          <a:p>
            <a:pPr>
              <a:spcBef>
                <a:spcPts val="99"/>
              </a:spcBef>
              <a:buClr>
                <a:srgbClr val="B23333"/>
              </a:buClr>
              <a:buFont typeface="Microsoft Sans Serif"/>
              <a:buAutoNum type="alphaLcPeriod"/>
            </a:pPr>
            <a:endParaRPr sz="1684">
              <a:latin typeface="Microsoft Sans Serif"/>
              <a:cs typeface="Microsoft Sans Serif"/>
            </a:endParaRPr>
          </a:p>
          <a:p>
            <a:pPr marL="334729" indent="-309561">
              <a:buClr>
                <a:srgbClr val="B23333"/>
              </a:buClr>
              <a:buAutoNum type="alphaLcPeriod"/>
              <a:tabLst>
                <a:tab pos="334729" algn="l"/>
              </a:tabLst>
            </a:pPr>
            <a:r>
              <a:rPr sz="1784" spc="30" dirty="0">
                <a:latin typeface="Microsoft Sans Serif"/>
                <a:cs typeface="Microsoft Sans Serif"/>
              </a:rPr>
              <a:t>D</a:t>
            </a:r>
            <a:r>
              <a:rPr sz="1784" spc="-50" dirty="0">
                <a:latin typeface="Microsoft Sans Serif"/>
                <a:cs typeface="Microsoft Sans Serif"/>
              </a:rPr>
              <a:t>DR</a:t>
            </a:r>
            <a:r>
              <a:rPr sz="1784" spc="149" dirty="0">
                <a:latin typeface="Microsoft Sans Serif"/>
                <a:cs typeface="Microsoft Sans Serif"/>
              </a:rPr>
              <a:t>x</a:t>
            </a:r>
            <a:r>
              <a:rPr sz="1784" spc="377" dirty="0">
                <a:latin typeface="Microsoft Sans Serif"/>
                <a:cs typeface="Microsoft Sans Serif"/>
              </a:rPr>
              <a:t>=</a:t>
            </a:r>
            <a:r>
              <a:rPr sz="1784" spc="-277" dirty="0">
                <a:latin typeface="Microsoft Sans Serif"/>
                <a:cs typeface="Microsoft Sans Serif"/>
              </a:rPr>
              <a:t> </a:t>
            </a:r>
            <a:r>
              <a:rPr sz="1784" spc="-89" dirty="0">
                <a:latin typeface="Microsoft Sans Serif"/>
                <a:cs typeface="Microsoft Sans Serif"/>
              </a:rPr>
              <a:t>1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10" dirty="0">
                <a:latin typeface="Microsoft Sans Serif"/>
                <a:cs typeface="Microsoft Sans Serif"/>
              </a:rPr>
              <a:t>:</a:t>
            </a:r>
            <a:r>
              <a:rPr sz="1784" dirty="0">
                <a:latin typeface="Microsoft Sans Serif"/>
                <a:cs typeface="Microsoft Sans Serif"/>
              </a:rPr>
              <a:t> </a:t>
            </a:r>
            <a:r>
              <a:rPr sz="1784" spc="-139" dirty="0">
                <a:latin typeface="Microsoft Sans Serif"/>
                <a:cs typeface="Microsoft Sans Serif"/>
              </a:rPr>
              <a:t> </a:t>
            </a:r>
            <a:r>
              <a:rPr sz="1784" spc="-79" dirty="0">
                <a:latin typeface="Microsoft Sans Serif"/>
                <a:cs typeface="Microsoft Sans Serif"/>
              </a:rPr>
              <a:t>P</a:t>
            </a:r>
            <a:r>
              <a:rPr sz="1784" spc="-149" dirty="0">
                <a:latin typeface="Microsoft Sans Serif"/>
                <a:cs typeface="Microsoft Sans Serif"/>
              </a:rPr>
              <a:t>o</a:t>
            </a:r>
            <a:r>
              <a:rPr sz="1784" spc="89" dirty="0">
                <a:latin typeface="Microsoft Sans Serif"/>
                <a:cs typeface="Microsoft Sans Serif"/>
              </a:rPr>
              <a:t>rt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59" dirty="0">
                <a:latin typeface="Microsoft Sans Serif"/>
                <a:cs typeface="Microsoft Sans Serif"/>
              </a:rPr>
              <a:t>x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89" dirty="0">
                <a:latin typeface="Microsoft Sans Serif"/>
                <a:cs typeface="Microsoft Sans Serif"/>
              </a:rPr>
              <a:t>is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69" dirty="0">
                <a:latin typeface="Microsoft Sans Serif"/>
                <a:cs typeface="Microsoft Sans Serif"/>
              </a:rPr>
              <a:t>defined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159" dirty="0">
                <a:latin typeface="Microsoft Sans Serif"/>
                <a:cs typeface="Microsoft Sans Serif"/>
              </a:rPr>
              <a:t>as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20" dirty="0">
                <a:latin typeface="Microsoft Sans Serif"/>
                <a:cs typeface="Microsoft Sans Serif"/>
              </a:rPr>
              <a:t>Output.</a:t>
            </a:r>
            <a:endParaRPr sz="1784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2898" y="4111811"/>
            <a:ext cx="206688" cy="20668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32821" y="4062860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8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7887" y="4011675"/>
            <a:ext cx="7041719" cy="63418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spcBef>
                <a:spcPts val="188"/>
              </a:spcBef>
            </a:pPr>
            <a:r>
              <a:rPr sz="1982" spc="-79" dirty="0">
                <a:solidFill>
                  <a:srgbClr val="FF0000"/>
                </a:solidFill>
                <a:latin typeface="Tahoma"/>
                <a:cs typeface="Tahoma"/>
              </a:rPr>
              <a:t>Example:</a:t>
            </a:r>
            <a:r>
              <a:rPr sz="1982" spc="26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59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10" dirty="0">
                <a:solidFill>
                  <a:srgbClr val="FF0000"/>
                </a:solidFill>
                <a:latin typeface="Tahoma"/>
                <a:cs typeface="Tahoma"/>
              </a:rPr>
              <a:t>Port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40" dirty="0">
                <a:solidFill>
                  <a:srgbClr val="FF0000"/>
                </a:solidFill>
                <a:latin typeface="Tahoma"/>
                <a:cs typeface="Tahoma"/>
              </a:rPr>
              <a:t>B,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119" dirty="0">
                <a:solidFill>
                  <a:srgbClr val="FF0000"/>
                </a:solidFill>
                <a:latin typeface="Tahoma"/>
                <a:cs typeface="Tahoma"/>
              </a:rPr>
              <a:t>make</a:t>
            </a:r>
            <a:r>
              <a:rPr sz="1982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109" dirty="0">
                <a:solidFill>
                  <a:srgbClr val="FF0000"/>
                </a:solidFill>
                <a:latin typeface="Tahoma"/>
                <a:cs typeface="Tahoma"/>
              </a:rPr>
              <a:t>lower</a:t>
            </a:r>
            <a:r>
              <a:rPr sz="1982" spc="5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69" dirty="0">
                <a:solidFill>
                  <a:srgbClr val="FF0000"/>
                </a:solidFill>
                <a:latin typeface="Tahoma"/>
                <a:cs typeface="Tahoma"/>
              </a:rPr>
              <a:t>nibble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119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1982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79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89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89" dirty="0">
                <a:solidFill>
                  <a:srgbClr val="FF0000"/>
                </a:solidFill>
                <a:latin typeface="Tahoma"/>
                <a:cs typeface="Tahoma"/>
              </a:rPr>
              <a:t>upper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69" dirty="0">
                <a:solidFill>
                  <a:srgbClr val="FF0000"/>
                </a:solidFill>
                <a:latin typeface="Tahoma"/>
                <a:cs typeface="Tahoma"/>
              </a:rPr>
              <a:t>nibble </a:t>
            </a:r>
            <a:r>
              <a:rPr sz="1982" spc="-5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119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1982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30" dirty="0">
                <a:solidFill>
                  <a:srgbClr val="FF0000"/>
                </a:solidFill>
                <a:latin typeface="Tahoma"/>
                <a:cs typeface="Tahoma"/>
              </a:rPr>
              <a:t>Output.</a:t>
            </a:r>
            <a:endParaRPr sz="1982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7888" y="5055827"/>
            <a:ext cx="1622011" cy="107629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119" dirty="0">
                <a:latin typeface="Tahoma"/>
                <a:cs typeface="Tahoma"/>
              </a:rPr>
              <a:t>DDRB=</a:t>
            </a:r>
            <a:endParaRPr sz="1982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73" dirty="0">
              <a:latin typeface="Tahoma"/>
              <a:cs typeface="Tahoma"/>
            </a:endParaRPr>
          </a:p>
          <a:p>
            <a:pPr marL="149747">
              <a:spcBef>
                <a:spcPts val="10"/>
              </a:spcBef>
            </a:pPr>
            <a:r>
              <a:rPr sz="1982" spc="89" dirty="0">
                <a:solidFill>
                  <a:srgbClr val="0000FF"/>
                </a:solidFill>
                <a:latin typeface="Tahoma"/>
                <a:cs typeface="Tahoma"/>
              </a:rPr>
              <a:t>DDR</a:t>
            </a:r>
            <a:r>
              <a:rPr sz="1982" spc="268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1982" spc="89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982" spc="-42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982" spc="-50" dirty="0">
                <a:solidFill>
                  <a:srgbClr val="0000FF"/>
                </a:solidFill>
                <a:latin typeface="Tahoma"/>
                <a:cs typeface="Tahoma"/>
              </a:rPr>
              <a:t>0xF0</a:t>
            </a:r>
            <a:endParaRPr sz="1982" dirty="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8195" y="6640306"/>
            <a:ext cx="9131836" cy="208886"/>
            <a:chOff x="0" y="3350895"/>
            <a:chExt cx="4608195" cy="105410"/>
          </a:xfrm>
        </p:grpSpPr>
        <p:sp>
          <p:nvSpPr>
            <p:cNvPr id="20" name="object 20"/>
            <p:cNvSpPr/>
            <p:nvPr/>
          </p:nvSpPr>
          <p:spPr>
            <a:xfrm>
              <a:off x="0" y="3350895"/>
              <a:ext cx="2304415" cy="105410"/>
            </a:xfrm>
            <a:custGeom>
              <a:avLst/>
              <a:gdLst/>
              <a:ahLst/>
              <a:cxnLst/>
              <a:rect l="l" t="t" r="r" b="b"/>
              <a:pathLst>
                <a:path w="2304415" h="105410">
                  <a:moveTo>
                    <a:pt x="2303995" y="0"/>
                  </a:moveTo>
                  <a:lnTo>
                    <a:pt x="0" y="0"/>
                  </a:lnTo>
                  <a:lnTo>
                    <a:pt x="0" y="105105"/>
                  </a:lnTo>
                  <a:lnTo>
                    <a:pt x="2303995" y="1051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50895"/>
              <a:ext cx="2304415" cy="105410"/>
            </a:xfrm>
            <a:custGeom>
              <a:avLst/>
              <a:gdLst/>
              <a:ahLst/>
              <a:cxnLst/>
              <a:rect l="l" t="t" r="r" b="b"/>
              <a:pathLst>
                <a:path w="2304415" h="105410">
                  <a:moveTo>
                    <a:pt x="2303995" y="0"/>
                  </a:moveTo>
                  <a:lnTo>
                    <a:pt x="0" y="0"/>
                  </a:lnTo>
                  <a:lnTo>
                    <a:pt x="0" y="105105"/>
                  </a:lnTo>
                  <a:lnTo>
                    <a:pt x="2303995" y="1051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03248" y="6661009"/>
            <a:ext cx="105701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169"/>
              </a:lnSpc>
            </a:pP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www.e-yantra.org</a:t>
            </a:r>
            <a:endParaRPr sz="99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28744" y="6661009"/>
            <a:ext cx="2935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169"/>
              </a:lnSpc>
            </a:pP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Firebird</a:t>
            </a:r>
            <a:r>
              <a:rPr sz="991" b="1" spc="6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91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ATmega2560</a:t>
            </a:r>
            <a:r>
              <a:rPr sz="991" b="1" spc="7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91" b="1" spc="-5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Robotics</a:t>
            </a:r>
            <a:r>
              <a:rPr sz="991" b="1" spc="7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91" b="1" spc="-5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Research</a:t>
            </a:r>
            <a:r>
              <a:rPr sz="991" b="1" spc="6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91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Platform</a:t>
            </a:r>
            <a:endParaRPr sz="99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61801" y="6661009"/>
            <a:ext cx="327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169"/>
              </a:lnSpc>
            </a:pPr>
            <a:r>
              <a:rPr sz="991" b="1" spc="5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6/18</a:t>
            </a:r>
            <a:endParaRPr sz="99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690694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5435" y="0"/>
            <a:ext cx="2311586" cy="461311"/>
          </a:xfrm>
          <a:prstGeom prst="rect">
            <a:avLst/>
          </a:prstGeom>
        </p:spPr>
        <p:txBody>
          <a:bodyPr vert="horz" wrap="square" lIns="0" tIns="37750" rIns="0" bIns="0" rtlCol="0">
            <a:spAutoFit/>
          </a:bodyPr>
          <a:lstStyle/>
          <a:p>
            <a:pPr marL="25168" marR="10067" indent="1839749" algn="r">
              <a:lnSpc>
                <a:spcPts val="1110"/>
              </a:lnSpc>
              <a:spcBef>
                <a:spcPts val="297"/>
              </a:spcBef>
            </a:pPr>
            <a:r>
              <a:rPr sz="991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Outline </a:t>
            </a:r>
            <a:r>
              <a:rPr sz="991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991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Input-Output </a:t>
            </a:r>
            <a:r>
              <a:rPr sz="991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Ports</a:t>
            </a: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91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</a:t>
            </a: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91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ATmega2560 </a:t>
            </a:r>
            <a:r>
              <a:rPr sz="991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b="1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Write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5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Your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3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First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5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Embedded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3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C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3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Program</a:t>
            </a:r>
            <a:endParaRPr sz="991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910" y="0"/>
            <a:ext cx="4566547" cy="525990"/>
          </a:xfrm>
          <a:custGeom>
            <a:avLst/>
            <a:gdLst/>
            <a:ahLst/>
            <a:cxnLst/>
            <a:rect l="l" t="t" r="r" b="b"/>
            <a:pathLst>
              <a:path w="2304415" h="265430">
                <a:moveTo>
                  <a:pt x="2303995" y="0"/>
                </a:moveTo>
                <a:lnTo>
                  <a:pt x="0" y="0"/>
                </a:lnTo>
                <a:lnTo>
                  <a:pt x="0" y="264947"/>
                </a:lnTo>
                <a:lnTo>
                  <a:pt x="2303995" y="26494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3333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6282764" y="0"/>
            <a:ext cx="1078405" cy="461311"/>
          </a:xfrm>
          <a:prstGeom prst="rect">
            <a:avLst/>
          </a:prstGeom>
        </p:spPr>
        <p:txBody>
          <a:bodyPr vert="horz" wrap="square" lIns="0" tIns="37750" rIns="0" bIns="0" rtlCol="0">
            <a:spAutoFit/>
          </a:bodyPr>
          <a:lstStyle/>
          <a:p>
            <a:pPr marL="25168" marR="10067">
              <a:lnSpc>
                <a:spcPts val="1110"/>
              </a:lnSpc>
              <a:spcBef>
                <a:spcPts val="297"/>
              </a:spcBef>
            </a:pPr>
            <a:r>
              <a:rPr sz="991" b="1" spc="-4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Overview</a:t>
            </a:r>
            <a:r>
              <a:rPr sz="991" b="1" spc="2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91" b="1" spc="-4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991" b="1" spc="2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91" b="1" spc="-4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Ports </a:t>
            </a:r>
            <a:r>
              <a:rPr sz="991" b="1" spc="-248" dirty="0">
                <a:solidFill>
                  <a:srgbClr val="D89898"/>
                </a:solidFill>
                <a:latin typeface="Arial"/>
                <a:cs typeface="Arial"/>
              </a:rPr>
              <a:t> </a:t>
            </a:r>
            <a:r>
              <a:rPr sz="991" b="1" spc="-69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Acessing</a:t>
            </a:r>
            <a:r>
              <a:rPr sz="991" b="1" spc="-59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4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Ports </a:t>
            </a: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b="1" spc="-59" dirty="0">
                <a:solidFill>
                  <a:srgbClr val="D89898"/>
                </a:solidFill>
                <a:latin typeface="Arial"/>
                <a:cs typeface="Arial"/>
                <a:hlinkClick r:id="" action="ppaction://noaction"/>
              </a:rPr>
              <a:t>Examples</a:t>
            </a:r>
            <a:endParaRPr sz="991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8195" y="519990"/>
            <a:ext cx="9131457" cy="6117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34879" y="514910"/>
            <a:ext cx="4487271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-89" dirty="0">
                <a:solidFill>
                  <a:srgbClr val="FFFFFF"/>
                </a:solidFill>
                <a:latin typeface="Tahoma"/>
                <a:cs typeface="Tahoma"/>
              </a:rPr>
              <a:t>Understanding</a:t>
            </a:r>
            <a:r>
              <a:rPr sz="2774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50" dirty="0">
                <a:solidFill>
                  <a:srgbClr val="FFFFFF"/>
                </a:solidFill>
                <a:latin typeface="Tahoma"/>
                <a:cs typeface="Tahoma"/>
              </a:rPr>
              <a:t>DDRx</a:t>
            </a:r>
            <a:r>
              <a:rPr sz="2774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89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2774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2898" y="1704818"/>
            <a:ext cx="206688" cy="2066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32821" y="1655867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8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7888" y="1604680"/>
            <a:ext cx="2528022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Tahoma"/>
                <a:cs typeface="Tahoma"/>
              </a:rPr>
              <a:t>Data </a:t>
            </a:r>
            <a:r>
              <a:rPr sz="1982" spc="-30" dirty="0">
                <a:latin typeface="Tahoma"/>
                <a:cs typeface="Tahoma"/>
              </a:rPr>
              <a:t>Direction</a:t>
            </a:r>
            <a:r>
              <a:rPr sz="1982" spc="-10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Register</a:t>
            </a:r>
            <a:endParaRPr sz="1982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2898" y="2331626"/>
            <a:ext cx="206688" cy="2066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32821" y="2282701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7888" y="2231490"/>
            <a:ext cx="457661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69" dirty="0">
                <a:latin typeface="Tahoma"/>
                <a:cs typeface="Tahoma"/>
              </a:rPr>
              <a:t>Purpose:</a:t>
            </a:r>
            <a:r>
              <a:rPr sz="1982" spc="238" dirty="0">
                <a:latin typeface="Tahoma"/>
                <a:cs typeface="Tahoma"/>
              </a:rPr>
              <a:t> </a:t>
            </a:r>
            <a:r>
              <a:rPr sz="1982" spc="-40" dirty="0">
                <a:latin typeface="Tahoma"/>
                <a:cs typeface="Tahoma"/>
              </a:rPr>
              <a:t>To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set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10" dirty="0">
                <a:latin typeface="Tahoma"/>
                <a:cs typeface="Tahoma"/>
              </a:rPr>
              <a:t>Port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pins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119" dirty="0">
                <a:latin typeface="Tahoma"/>
                <a:cs typeface="Tahoma"/>
              </a:rPr>
              <a:t>as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30" dirty="0">
                <a:latin typeface="Tahoma"/>
                <a:cs typeface="Tahoma"/>
              </a:rPr>
              <a:t>Input/Output</a:t>
            </a:r>
            <a:endParaRPr sz="1982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8683" y="2883394"/>
            <a:ext cx="4248185" cy="84526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34729" indent="-303269">
              <a:spcBef>
                <a:spcPts val="188"/>
              </a:spcBef>
              <a:buClr>
                <a:srgbClr val="B23333"/>
              </a:buClr>
              <a:buAutoNum type="alphaLcPeriod"/>
              <a:tabLst>
                <a:tab pos="335987" algn="l"/>
              </a:tabLst>
            </a:pPr>
            <a:r>
              <a:rPr sz="1784" spc="-30" dirty="0">
                <a:latin typeface="Microsoft Sans Serif"/>
                <a:cs typeface="Microsoft Sans Serif"/>
              </a:rPr>
              <a:t>DDR</a:t>
            </a:r>
            <a:r>
              <a:rPr sz="1784" spc="168" dirty="0">
                <a:latin typeface="Microsoft Sans Serif"/>
                <a:cs typeface="Microsoft Sans Serif"/>
              </a:rPr>
              <a:t>x</a:t>
            </a:r>
            <a:r>
              <a:rPr sz="1784" spc="377" dirty="0">
                <a:latin typeface="Microsoft Sans Serif"/>
                <a:cs typeface="Microsoft Sans Serif"/>
              </a:rPr>
              <a:t>=</a:t>
            </a:r>
            <a:r>
              <a:rPr sz="1784" spc="-277" dirty="0">
                <a:latin typeface="Microsoft Sans Serif"/>
                <a:cs typeface="Microsoft Sans Serif"/>
              </a:rPr>
              <a:t> </a:t>
            </a:r>
            <a:r>
              <a:rPr sz="1784" spc="-89" dirty="0">
                <a:latin typeface="Microsoft Sans Serif"/>
                <a:cs typeface="Microsoft Sans Serif"/>
              </a:rPr>
              <a:t>0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10" dirty="0">
                <a:latin typeface="Microsoft Sans Serif"/>
                <a:cs typeface="Microsoft Sans Serif"/>
              </a:rPr>
              <a:t>:</a:t>
            </a:r>
            <a:r>
              <a:rPr sz="1784" dirty="0">
                <a:latin typeface="Microsoft Sans Serif"/>
                <a:cs typeface="Microsoft Sans Serif"/>
              </a:rPr>
              <a:t> </a:t>
            </a:r>
            <a:r>
              <a:rPr sz="1784" spc="-139" dirty="0">
                <a:latin typeface="Microsoft Sans Serif"/>
                <a:cs typeface="Microsoft Sans Serif"/>
              </a:rPr>
              <a:t> </a:t>
            </a:r>
            <a:r>
              <a:rPr sz="1784" spc="-79" dirty="0">
                <a:latin typeface="Microsoft Sans Serif"/>
                <a:cs typeface="Microsoft Sans Serif"/>
              </a:rPr>
              <a:t>P</a:t>
            </a:r>
            <a:r>
              <a:rPr sz="1784" spc="-149" dirty="0">
                <a:latin typeface="Microsoft Sans Serif"/>
                <a:cs typeface="Microsoft Sans Serif"/>
              </a:rPr>
              <a:t>o</a:t>
            </a:r>
            <a:r>
              <a:rPr sz="1784" spc="89" dirty="0">
                <a:latin typeface="Microsoft Sans Serif"/>
                <a:cs typeface="Microsoft Sans Serif"/>
              </a:rPr>
              <a:t>rt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59" dirty="0">
                <a:latin typeface="Microsoft Sans Serif"/>
                <a:cs typeface="Microsoft Sans Serif"/>
              </a:rPr>
              <a:t>x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89" dirty="0">
                <a:latin typeface="Microsoft Sans Serif"/>
                <a:cs typeface="Microsoft Sans Serif"/>
              </a:rPr>
              <a:t>is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69" dirty="0">
                <a:latin typeface="Microsoft Sans Serif"/>
                <a:cs typeface="Microsoft Sans Serif"/>
              </a:rPr>
              <a:t>defined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159" dirty="0">
                <a:latin typeface="Microsoft Sans Serif"/>
                <a:cs typeface="Microsoft Sans Serif"/>
              </a:rPr>
              <a:t>as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dirty="0">
                <a:latin typeface="Microsoft Sans Serif"/>
                <a:cs typeface="Microsoft Sans Serif"/>
              </a:rPr>
              <a:t>Input.</a:t>
            </a:r>
            <a:endParaRPr sz="1784">
              <a:latin typeface="Microsoft Sans Serif"/>
              <a:cs typeface="Microsoft Sans Serif"/>
            </a:endParaRPr>
          </a:p>
          <a:p>
            <a:pPr>
              <a:spcBef>
                <a:spcPts val="99"/>
              </a:spcBef>
              <a:buClr>
                <a:srgbClr val="B23333"/>
              </a:buClr>
              <a:buFont typeface="Microsoft Sans Serif"/>
              <a:buAutoNum type="alphaLcPeriod"/>
            </a:pPr>
            <a:endParaRPr sz="1684">
              <a:latin typeface="Microsoft Sans Serif"/>
              <a:cs typeface="Microsoft Sans Serif"/>
            </a:endParaRPr>
          </a:p>
          <a:p>
            <a:pPr marL="334729" indent="-309561">
              <a:buClr>
                <a:srgbClr val="B23333"/>
              </a:buClr>
              <a:buAutoNum type="alphaLcPeriod"/>
              <a:tabLst>
                <a:tab pos="334729" algn="l"/>
              </a:tabLst>
            </a:pPr>
            <a:r>
              <a:rPr sz="1784" spc="30" dirty="0">
                <a:latin typeface="Microsoft Sans Serif"/>
                <a:cs typeface="Microsoft Sans Serif"/>
              </a:rPr>
              <a:t>D</a:t>
            </a:r>
            <a:r>
              <a:rPr sz="1784" spc="-50" dirty="0">
                <a:latin typeface="Microsoft Sans Serif"/>
                <a:cs typeface="Microsoft Sans Serif"/>
              </a:rPr>
              <a:t>DR</a:t>
            </a:r>
            <a:r>
              <a:rPr sz="1784" spc="149" dirty="0">
                <a:latin typeface="Microsoft Sans Serif"/>
                <a:cs typeface="Microsoft Sans Serif"/>
              </a:rPr>
              <a:t>x</a:t>
            </a:r>
            <a:r>
              <a:rPr sz="1784" spc="377" dirty="0">
                <a:latin typeface="Microsoft Sans Serif"/>
                <a:cs typeface="Microsoft Sans Serif"/>
              </a:rPr>
              <a:t>=</a:t>
            </a:r>
            <a:r>
              <a:rPr sz="1784" spc="-277" dirty="0">
                <a:latin typeface="Microsoft Sans Serif"/>
                <a:cs typeface="Microsoft Sans Serif"/>
              </a:rPr>
              <a:t> </a:t>
            </a:r>
            <a:r>
              <a:rPr sz="1784" spc="-89" dirty="0">
                <a:latin typeface="Microsoft Sans Serif"/>
                <a:cs typeface="Microsoft Sans Serif"/>
              </a:rPr>
              <a:t>1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10" dirty="0">
                <a:latin typeface="Microsoft Sans Serif"/>
                <a:cs typeface="Microsoft Sans Serif"/>
              </a:rPr>
              <a:t>:</a:t>
            </a:r>
            <a:r>
              <a:rPr sz="1784" dirty="0">
                <a:latin typeface="Microsoft Sans Serif"/>
                <a:cs typeface="Microsoft Sans Serif"/>
              </a:rPr>
              <a:t> </a:t>
            </a:r>
            <a:r>
              <a:rPr sz="1784" spc="-139" dirty="0">
                <a:latin typeface="Microsoft Sans Serif"/>
                <a:cs typeface="Microsoft Sans Serif"/>
              </a:rPr>
              <a:t> </a:t>
            </a:r>
            <a:r>
              <a:rPr sz="1784" spc="-79" dirty="0">
                <a:latin typeface="Microsoft Sans Serif"/>
                <a:cs typeface="Microsoft Sans Serif"/>
              </a:rPr>
              <a:t>P</a:t>
            </a:r>
            <a:r>
              <a:rPr sz="1784" spc="-149" dirty="0">
                <a:latin typeface="Microsoft Sans Serif"/>
                <a:cs typeface="Microsoft Sans Serif"/>
              </a:rPr>
              <a:t>o</a:t>
            </a:r>
            <a:r>
              <a:rPr sz="1784" spc="89" dirty="0">
                <a:latin typeface="Microsoft Sans Serif"/>
                <a:cs typeface="Microsoft Sans Serif"/>
              </a:rPr>
              <a:t>rt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59" dirty="0">
                <a:latin typeface="Microsoft Sans Serif"/>
                <a:cs typeface="Microsoft Sans Serif"/>
              </a:rPr>
              <a:t>x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89" dirty="0">
                <a:latin typeface="Microsoft Sans Serif"/>
                <a:cs typeface="Microsoft Sans Serif"/>
              </a:rPr>
              <a:t>is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69" dirty="0">
                <a:latin typeface="Microsoft Sans Serif"/>
                <a:cs typeface="Microsoft Sans Serif"/>
              </a:rPr>
              <a:t>defined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-159" dirty="0">
                <a:latin typeface="Microsoft Sans Serif"/>
                <a:cs typeface="Microsoft Sans Serif"/>
              </a:rPr>
              <a:t>as</a:t>
            </a:r>
            <a:r>
              <a:rPr sz="1784" spc="129" dirty="0">
                <a:latin typeface="Microsoft Sans Serif"/>
                <a:cs typeface="Microsoft Sans Serif"/>
              </a:rPr>
              <a:t> </a:t>
            </a:r>
            <a:r>
              <a:rPr sz="1784" spc="20" dirty="0">
                <a:latin typeface="Microsoft Sans Serif"/>
                <a:cs typeface="Microsoft Sans Serif"/>
              </a:rPr>
              <a:t>Output.</a:t>
            </a:r>
            <a:endParaRPr sz="1784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2898" y="4111811"/>
            <a:ext cx="206688" cy="20668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32821" y="4062860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8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7887" y="4011675"/>
            <a:ext cx="7041719" cy="63418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spcBef>
                <a:spcPts val="188"/>
              </a:spcBef>
            </a:pPr>
            <a:r>
              <a:rPr sz="1982" spc="-79" dirty="0">
                <a:solidFill>
                  <a:srgbClr val="FF0000"/>
                </a:solidFill>
                <a:latin typeface="Tahoma"/>
                <a:cs typeface="Tahoma"/>
              </a:rPr>
              <a:t>Example:</a:t>
            </a:r>
            <a:r>
              <a:rPr sz="1982" spc="26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59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10" dirty="0">
                <a:solidFill>
                  <a:srgbClr val="FF0000"/>
                </a:solidFill>
                <a:latin typeface="Tahoma"/>
                <a:cs typeface="Tahoma"/>
              </a:rPr>
              <a:t>Port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40" dirty="0">
                <a:solidFill>
                  <a:srgbClr val="FF0000"/>
                </a:solidFill>
                <a:latin typeface="Tahoma"/>
                <a:cs typeface="Tahoma"/>
              </a:rPr>
              <a:t>B,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119" dirty="0">
                <a:solidFill>
                  <a:srgbClr val="FF0000"/>
                </a:solidFill>
                <a:latin typeface="Tahoma"/>
                <a:cs typeface="Tahoma"/>
              </a:rPr>
              <a:t>make</a:t>
            </a:r>
            <a:r>
              <a:rPr sz="1982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109" dirty="0">
                <a:solidFill>
                  <a:srgbClr val="FF0000"/>
                </a:solidFill>
                <a:latin typeface="Tahoma"/>
                <a:cs typeface="Tahoma"/>
              </a:rPr>
              <a:t>lower</a:t>
            </a:r>
            <a:r>
              <a:rPr sz="1982" spc="5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69" dirty="0">
                <a:solidFill>
                  <a:srgbClr val="FF0000"/>
                </a:solidFill>
                <a:latin typeface="Tahoma"/>
                <a:cs typeface="Tahoma"/>
              </a:rPr>
              <a:t>nibble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119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1982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79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89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89" dirty="0">
                <a:solidFill>
                  <a:srgbClr val="FF0000"/>
                </a:solidFill>
                <a:latin typeface="Tahoma"/>
                <a:cs typeface="Tahoma"/>
              </a:rPr>
              <a:t>upper</a:t>
            </a:r>
            <a:r>
              <a:rPr sz="1982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69" dirty="0">
                <a:solidFill>
                  <a:srgbClr val="FF0000"/>
                </a:solidFill>
                <a:latin typeface="Tahoma"/>
                <a:cs typeface="Tahoma"/>
              </a:rPr>
              <a:t>nibble </a:t>
            </a:r>
            <a:r>
              <a:rPr sz="1982" spc="-5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119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1982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30" dirty="0">
                <a:solidFill>
                  <a:srgbClr val="FF0000"/>
                </a:solidFill>
                <a:latin typeface="Tahoma"/>
                <a:cs typeface="Tahoma"/>
              </a:rPr>
              <a:t>Output.</a:t>
            </a:r>
            <a:endParaRPr sz="1982">
              <a:latin typeface="Tahoma"/>
              <a:cs typeface="Tahom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79120"/>
              </p:ext>
            </p:extLst>
          </p:nvPr>
        </p:nvGraphicFramePr>
        <p:xfrm>
          <a:off x="3763046" y="4789713"/>
          <a:ext cx="5224198" cy="878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124"/>
                <a:gridCol w="647990"/>
                <a:gridCol w="647992"/>
                <a:gridCol w="647992"/>
                <a:gridCol w="647992"/>
                <a:gridCol w="647992"/>
                <a:gridCol w="647992"/>
                <a:gridCol w="668124"/>
              </a:tblGrid>
              <a:tr h="392599">
                <a:tc>
                  <a:txBody>
                    <a:bodyPr/>
                    <a:lstStyle/>
                    <a:p>
                      <a:pPr marL="10160" algn="ctr">
                        <a:lnSpc>
                          <a:spcPts val="1135"/>
                        </a:lnSpc>
                      </a:pPr>
                      <a:endParaRPr lang="en-US" sz="2000" b="1" spc="30" dirty="0" smtClean="0">
                        <a:latin typeface="Arial"/>
                        <a:cs typeface="Arial"/>
                      </a:endParaRPr>
                    </a:p>
                    <a:p>
                      <a:pPr marL="10160" algn="ctr">
                        <a:lnSpc>
                          <a:spcPts val="1135"/>
                        </a:lnSpc>
                      </a:pPr>
                      <a:r>
                        <a:rPr sz="2000" b="1" spc="30" dirty="0" smtClean="0">
                          <a:latin typeface="Arial"/>
                          <a:cs typeface="Arial"/>
                        </a:rPr>
                        <a:t>D7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endParaRPr lang="en-US" sz="2000" b="1" spc="30" dirty="0" smtClean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2000" b="1" spc="30" dirty="0" smtClean="0">
                          <a:latin typeface="Arial"/>
                          <a:cs typeface="Arial"/>
                        </a:rPr>
                        <a:t>D6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endParaRPr lang="en-US" sz="2000" b="1" spc="30" dirty="0" smtClean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2000" b="1" spc="30" dirty="0" smtClean="0">
                          <a:latin typeface="Arial"/>
                          <a:cs typeface="Arial"/>
                        </a:rPr>
                        <a:t>D5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endParaRPr lang="en-US" sz="2000" b="1" spc="30" dirty="0" smtClean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2000" b="1" spc="30" dirty="0" smtClean="0">
                          <a:latin typeface="Arial"/>
                          <a:cs typeface="Arial"/>
                        </a:rPr>
                        <a:t>D4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endParaRPr lang="en-US" sz="2000" b="1" spc="30" dirty="0" smtClean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2000" b="1" spc="30" dirty="0" smtClean="0">
                          <a:latin typeface="Arial"/>
                          <a:cs typeface="Arial"/>
                        </a:rPr>
                        <a:t>D3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endParaRPr lang="en-US" sz="2000" b="1" spc="30" dirty="0" smtClean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2000" b="1" spc="30" dirty="0" smtClean="0">
                          <a:latin typeface="Arial"/>
                          <a:cs typeface="Arial"/>
                        </a:rPr>
                        <a:t>D2</a:t>
                      </a:r>
                      <a:endParaRPr lang="en-US" sz="2000" b="1" spc="30" dirty="0" smtClean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3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endParaRPr lang="en-US" sz="2000" b="1" spc="30" dirty="0" smtClean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2000" b="1" spc="30" dirty="0" smtClean="0">
                          <a:latin typeface="Arial"/>
                          <a:cs typeface="Arial"/>
                        </a:rPr>
                        <a:t>D1</a:t>
                      </a:r>
                      <a:endParaRPr lang="en-US" sz="2000" b="1" spc="30" dirty="0" smtClean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3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135"/>
                        </a:lnSpc>
                      </a:pPr>
                      <a:endParaRPr lang="en-US" sz="2000" b="1" spc="30" dirty="0" smtClean="0">
                        <a:latin typeface="Arial"/>
                        <a:cs typeface="Arial"/>
                      </a:endParaRPr>
                    </a:p>
                    <a:p>
                      <a:pPr marR="1905" algn="ctr">
                        <a:lnSpc>
                          <a:spcPts val="1135"/>
                        </a:lnSpc>
                      </a:pPr>
                      <a:r>
                        <a:rPr sz="2000" b="1" spc="30" dirty="0" smtClean="0">
                          <a:latin typeface="Arial"/>
                          <a:cs typeface="Arial"/>
                        </a:rPr>
                        <a:t>D0</a:t>
                      </a:r>
                      <a:endParaRPr lang="en-US" sz="2000" b="1" spc="30" dirty="0" smtClean="0">
                        <a:latin typeface="Arial"/>
                        <a:cs typeface="Arial"/>
                      </a:endParaRPr>
                    </a:p>
                    <a:p>
                      <a:pPr marR="1905" algn="ctr">
                        <a:lnSpc>
                          <a:spcPts val="113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2599">
                <a:tc>
                  <a:txBody>
                    <a:bodyPr/>
                    <a:lstStyle/>
                    <a:p>
                      <a:pPr marL="9525" algn="ctr">
                        <a:lnSpc>
                          <a:spcPts val="1055"/>
                        </a:lnSpc>
                      </a:pPr>
                      <a:endParaRPr lang="en-US" sz="2000" dirty="0" smtClean="0">
                        <a:latin typeface="Tahoma"/>
                        <a:cs typeface="Tahoma"/>
                      </a:endParaRPr>
                    </a:p>
                    <a:p>
                      <a:pPr marL="9525" algn="ctr">
                        <a:lnSpc>
                          <a:spcPts val="1055"/>
                        </a:lnSpc>
                      </a:pPr>
                      <a:r>
                        <a:rPr sz="2000" dirty="0" smtClean="0">
                          <a:latin typeface="Tahoma"/>
                          <a:cs typeface="Tahoma"/>
                        </a:rPr>
                        <a:t>1</a:t>
                      </a:r>
                      <a:endParaRPr lang="en-US" sz="2000" dirty="0" smtClean="0">
                        <a:latin typeface="Tahoma"/>
                        <a:cs typeface="Tahoma"/>
                      </a:endParaRPr>
                    </a:p>
                    <a:p>
                      <a:pPr marL="9525" algn="ctr">
                        <a:lnSpc>
                          <a:spcPts val="1055"/>
                        </a:lnSpc>
                      </a:pP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endParaRPr lang="en-US" sz="2000" dirty="0" smtClean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dirty="0" smtClean="0">
                          <a:latin typeface="Tahoma"/>
                          <a:cs typeface="Tahoma"/>
                        </a:rPr>
                        <a:t>1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endParaRPr lang="en-US" sz="2000" dirty="0" smtClean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dirty="0" smtClean="0">
                          <a:latin typeface="Tahoma"/>
                          <a:cs typeface="Tahoma"/>
                        </a:rPr>
                        <a:t>1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endParaRPr lang="en-US" sz="2000" dirty="0" smtClean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dirty="0" smtClean="0">
                          <a:latin typeface="Tahoma"/>
                          <a:cs typeface="Tahoma"/>
                        </a:rPr>
                        <a:t>1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endParaRPr lang="en-US" sz="2000" dirty="0" smtClean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dirty="0" smtClean="0">
                          <a:latin typeface="Tahoma"/>
                          <a:cs typeface="Tahoma"/>
                        </a:rPr>
                        <a:t>0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endParaRPr lang="en-US" sz="2000" dirty="0" smtClean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dirty="0" smtClean="0">
                          <a:latin typeface="Tahoma"/>
                          <a:cs typeface="Tahoma"/>
                        </a:rPr>
                        <a:t>0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endParaRPr lang="en-US" sz="2000" dirty="0" smtClean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dirty="0" smtClean="0">
                          <a:latin typeface="Tahoma"/>
                          <a:cs typeface="Tahoma"/>
                        </a:rPr>
                        <a:t>0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055"/>
                        </a:lnSpc>
                      </a:pPr>
                      <a:endParaRPr lang="en-US" sz="2000" dirty="0" smtClean="0">
                        <a:latin typeface="Tahoma"/>
                        <a:cs typeface="Tahoma"/>
                      </a:endParaRPr>
                    </a:p>
                    <a:p>
                      <a:pPr marR="1905" algn="ctr">
                        <a:lnSpc>
                          <a:spcPts val="1055"/>
                        </a:lnSpc>
                      </a:pPr>
                      <a:r>
                        <a:rPr sz="2000" dirty="0" smtClean="0">
                          <a:latin typeface="Tahoma"/>
                          <a:cs typeface="Tahoma"/>
                        </a:rPr>
                        <a:t>0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717888" y="5055827"/>
            <a:ext cx="1622011" cy="107629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119" dirty="0">
                <a:latin typeface="Tahoma"/>
                <a:cs typeface="Tahoma"/>
              </a:rPr>
              <a:t>DDRB=</a:t>
            </a:r>
            <a:endParaRPr sz="1982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73" dirty="0">
              <a:latin typeface="Tahoma"/>
              <a:cs typeface="Tahoma"/>
            </a:endParaRPr>
          </a:p>
          <a:p>
            <a:pPr marL="149747">
              <a:spcBef>
                <a:spcPts val="10"/>
              </a:spcBef>
            </a:pPr>
            <a:r>
              <a:rPr sz="1982" spc="89" dirty="0">
                <a:solidFill>
                  <a:srgbClr val="0000FF"/>
                </a:solidFill>
                <a:latin typeface="Tahoma"/>
                <a:cs typeface="Tahoma"/>
              </a:rPr>
              <a:t>DDR</a:t>
            </a:r>
            <a:r>
              <a:rPr sz="1982" spc="268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1982" spc="89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982" spc="-42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982" spc="-50" dirty="0">
                <a:solidFill>
                  <a:srgbClr val="0000FF"/>
                </a:solidFill>
                <a:latin typeface="Tahoma"/>
                <a:cs typeface="Tahoma"/>
              </a:rPr>
              <a:t>0xF0</a:t>
            </a:r>
            <a:endParaRPr sz="1982" dirty="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8195" y="6640306"/>
            <a:ext cx="9131836" cy="208886"/>
            <a:chOff x="0" y="3350895"/>
            <a:chExt cx="4608195" cy="105410"/>
          </a:xfrm>
        </p:grpSpPr>
        <p:sp>
          <p:nvSpPr>
            <p:cNvPr id="20" name="object 20"/>
            <p:cNvSpPr/>
            <p:nvPr/>
          </p:nvSpPr>
          <p:spPr>
            <a:xfrm>
              <a:off x="0" y="3350895"/>
              <a:ext cx="2304415" cy="105410"/>
            </a:xfrm>
            <a:custGeom>
              <a:avLst/>
              <a:gdLst/>
              <a:ahLst/>
              <a:cxnLst/>
              <a:rect l="l" t="t" r="r" b="b"/>
              <a:pathLst>
                <a:path w="2304415" h="105410">
                  <a:moveTo>
                    <a:pt x="2303995" y="0"/>
                  </a:moveTo>
                  <a:lnTo>
                    <a:pt x="0" y="0"/>
                  </a:lnTo>
                  <a:lnTo>
                    <a:pt x="0" y="105105"/>
                  </a:lnTo>
                  <a:lnTo>
                    <a:pt x="2303995" y="1051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50895"/>
              <a:ext cx="2304415" cy="105410"/>
            </a:xfrm>
            <a:custGeom>
              <a:avLst/>
              <a:gdLst/>
              <a:ahLst/>
              <a:cxnLst/>
              <a:rect l="l" t="t" r="r" b="b"/>
              <a:pathLst>
                <a:path w="2304415" h="105410">
                  <a:moveTo>
                    <a:pt x="2303995" y="0"/>
                  </a:moveTo>
                  <a:lnTo>
                    <a:pt x="0" y="0"/>
                  </a:lnTo>
                  <a:lnTo>
                    <a:pt x="0" y="105105"/>
                  </a:lnTo>
                  <a:lnTo>
                    <a:pt x="2303995" y="1051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03248" y="6661009"/>
            <a:ext cx="105701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169"/>
              </a:lnSpc>
            </a:pP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www.e-yantra.org</a:t>
            </a:r>
            <a:endParaRPr sz="99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28744" y="6661009"/>
            <a:ext cx="2935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169"/>
              </a:lnSpc>
            </a:pP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Firebird</a:t>
            </a:r>
            <a:r>
              <a:rPr sz="991" b="1" spc="6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91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ATmega2560</a:t>
            </a:r>
            <a:r>
              <a:rPr sz="991" b="1" spc="7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91" b="1" spc="-5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Robotics</a:t>
            </a:r>
            <a:r>
              <a:rPr sz="991" b="1" spc="7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91" b="1" spc="-5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Research</a:t>
            </a:r>
            <a:r>
              <a:rPr sz="991" b="1" spc="6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91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Platform</a:t>
            </a:r>
            <a:endParaRPr sz="99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61801" y="6661009"/>
            <a:ext cx="327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169"/>
              </a:lnSpc>
            </a:pPr>
            <a:r>
              <a:rPr sz="991" b="1" spc="5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6/18</a:t>
            </a:r>
            <a:endParaRPr sz="99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44516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5435" y="0"/>
            <a:ext cx="2311586" cy="461311"/>
          </a:xfrm>
          <a:prstGeom prst="rect">
            <a:avLst/>
          </a:prstGeom>
        </p:spPr>
        <p:txBody>
          <a:bodyPr vert="horz" wrap="square" lIns="0" tIns="37750" rIns="0" bIns="0" rtlCol="0">
            <a:spAutoFit/>
          </a:bodyPr>
          <a:lstStyle/>
          <a:p>
            <a:pPr marL="25168" marR="10067" indent="1839749" algn="r">
              <a:lnSpc>
                <a:spcPts val="1110"/>
              </a:lnSpc>
              <a:spcBef>
                <a:spcPts val="297"/>
              </a:spcBef>
            </a:pPr>
            <a:r>
              <a:rPr sz="991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Outline </a:t>
            </a:r>
            <a:r>
              <a:rPr sz="991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991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Input-Output </a:t>
            </a:r>
            <a:r>
              <a:rPr sz="991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Ports</a:t>
            </a: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91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</a:t>
            </a: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91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ATmega2560 </a:t>
            </a:r>
            <a:r>
              <a:rPr sz="991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b="1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Write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5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Your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3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First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5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Embedded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3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C</a:t>
            </a:r>
            <a:r>
              <a:rPr sz="991" b="1" spc="79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30" dirty="0">
                <a:solidFill>
                  <a:srgbClr val="7F7F7F"/>
                </a:solidFill>
                <a:latin typeface="Arial"/>
                <a:cs typeface="Arial"/>
                <a:hlinkClick r:id="" action="ppaction://noaction"/>
              </a:rPr>
              <a:t>Program</a:t>
            </a:r>
            <a:endParaRPr sz="991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910" y="0"/>
            <a:ext cx="4566547" cy="525990"/>
          </a:xfrm>
          <a:custGeom>
            <a:avLst/>
            <a:gdLst/>
            <a:ahLst/>
            <a:cxnLst/>
            <a:rect l="l" t="t" r="r" b="b"/>
            <a:pathLst>
              <a:path w="2304415" h="265430">
                <a:moveTo>
                  <a:pt x="2303995" y="0"/>
                </a:moveTo>
                <a:lnTo>
                  <a:pt x="0" y="0"/>
                </a:lnTo>
                <a:lnTo>
                  <a:pt x="0" y="264947"/>
                </a:lnTo>
                <a:lnTo>
                  <a:pt x="2303995" y="26494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3333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6282764" y="0"/>
            <a:ext cx="1078405" cy="461311"/>
          </a:xfrm>
          <a:prstGeom prst="rect">
            <a:avLst/>
          </a:prstGeom>
        </p:spPr>
        <p:txBody>
          <a:bodyPr vert="horz" wrap="square" lIns="0" tIns="37750" rIns="0" bIns="0" rtlCol="0">
            <a:spAutoFit/>
          </a:bodyPr>
          <a:lstStyle/>
          <a:p>
            <a:pPr marL="25168" marR="10067">
              <a:lnSpc>
                <a:spcPts val="1110"/>
              </a:lnSpc>
              <a:spcBef>
                <a:spcPts val="297"/>
              </a:spcBef>
            </a:pPr>
            <a:r>
              <a:rPr sz="991" b="1" spc="-4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Overview</a:t>
            </a:r>
            <a:r>
              <a:rPr sz="991" b="1" spc="2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91" b="1" spc="-4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991" b="1" spc="2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91" b="1" spc="-40" dirty="0">
                <a:solidFill>
                  <a:srgbClr val="D89898"/>
                </a:solidFill>
                <a:latin typeface="Arial"/>
                <a:cs typeface="Arial"/>
                <a:hlinkClick r:id="rId3" action="ppaction://hlinksldjump"/>
              </a:rPr>
              <a:t>Ports </a:t>
            </a:r>
            <a:r>
              <a:rPr sz="991" b="1" spc="-248" dirty="0">
                <a:solidFill>
                  <a:srgbClr val="D89898"/>
                </a:solidFill>
                <a:latin typeface="Arial"/>
                <a:cs typeface="Arial"/>
              </a:rPr>
              <a:t> </a:t>
            </a:r>
            <a:r>
              <a:rPr sz="991" b="1" spc="-69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Acessing</a:t>
            </a:r>
            <a:r>
              <a:rPr sz="991" b="1" spc="-59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991" b="1" spc="-4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Ports </a:t>
            </a: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b="1" spc="-59" dirty="0">
                <a:solidFill>
                  <a:srgbClr val="D89898"/>
                </a:solidFill>
                <a:latin typeface="Arial"/>
                <a:cs typeface="Arial"/>
                <a:hlinkClick r:id="" action="ppaction://noaction"/>
              </a:rPr>
              <a:t>Examples</a:t>
            </a:r>
            <a:endParaRPr sz="991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8195" y="519990"/>
            <a:ext cx="9131457" cy="6117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34880" y="514910"/>
            <a:ext cx="4319911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-89" dirty="0">
                <a:solidFill>
                  <a:srgbClr val="FFFFFF"/>
                </a:solidFill>
                <a:latin typeface="Tahoma"/>
                <a:cs typeface="Tahoma"/>
              </a:rPr>
              <a:t>Understanding</a:t>
            </a:r>
            <a:r>
              <a:rPr sz="2774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20" dirty="0">
                <a:solidFill>
                  <a:srgbClr val="FFFFFF"/>
                </a:solidFill>
                <a:latin typeface="Tahoma"/>
                <a:cs typeface="Tahoma"/>
              </a:rPr>
              <a:t>PINx</a:t>
            </a:r>
            <a:r>
              <a:rPr sz="2774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89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2774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2898" y="1864729"/>
            <a:ext cx="206688" cy="2066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32821" y="1815776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8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7888" y="1764591"/>
            <a:ext cx="489623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69" dirty="0">
                <a:latin typeface="Tahoma"/>
                <a:cs typeface="Tahoma"/>
              </a:rPr>
              <a:t>Purpose:</a:t>
            </a:r>
            <a:r>
              <a:rPr sz="1982" spc="238" dirty="0">
                <a:latin typeface="Tahoma"/>
                <a:cs typeface="Tahoma"/>
              </a:rPr>
              <a:t> </a:t>
            </a:r>
            <a:r>
              <a:rPr sz="1982" spc="-40" dirty="0">
                <a:latin typeface="Tahoma"/>
                <a:cs typeface="Tahoma"/>
              </a:rPr>
              <a:t>To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-99" dirty="0">
                <a:latin typeface="Tahoma"/>
                <a:cs typeface="Tahoma"/>
              </a:rPr>
              <a:t>read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59" dirty="0">
                <a:latin typeface="Tahoma"/>
                <a:cs typeface="Tahoma"/>
              </a:rPr>
              <a:t>data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99" dirty="0">
                <a:latin typeface="Tahoma"/>
                <a:cs typeface="Tahoma"/>
              </a:rPr>
              <a:t>present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on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10" dirty="0">
                <a:latin typeface="Tahoma"/>
                <a:cs typeface="Tahoma"/>
              </a:rPr>
              <a:t>Port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79" dirty="0">
                <a:latin typeface="Tahoma"/>
                <a:cs typeface="Tahoma"/>
              </a:rPr>
              <a:t>x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pins.</a:t>
            </a:r>
            <a:endParaRPr sz="1982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2898" y="2491537"/>
            <a:ext cx="206688" cy="2066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32821" y="2442610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7887" y="2391400"/>
            <a:ext cx="4064466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89" dirty="0">
                <a:latin typeface="Tahoma"/>
                <a:cs typeface="Tahoma"/>
              </a:rPr>
              <a:t>Save</a:t>
            </a:r>
            <a:r>
              <a:rPr sz="1982" spc="20" dirty="0">
                <a:latin typeface="Tahoma"/>
                <a:cs typeface="Tahoma"/>
              </a:rPr>
              <a:t> </a:t>
            </a:r>
            <a:r>
              <a:rPr sz="1982" spc="-69" dirty="0">
                <a:latin typeface="Tahoma"/>
                <a:cs typeface="Tahoma"/>
              </a:rPr>
              <a:t>the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89" dirty="0">
                <a:latin typeface="Tahoma"/>
                <a:cs typeface="Tahoma"/>
              </a:rPr>
              <a:t>value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59" dirty="0">
                <a:latin typeface="Tahoma"/>
                <a:cs typeface="Tahoma"/>
              </a:rPr>
              <a:t>of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79" dirty="0">
                <a:latin typeface="Tahoma"/>
                <a:cs typeface="Tahoma"/>
              </a:rPr>
              <a:t>register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40" dirty="0">
                <a:latin typeface="Tahoma"/>
                <a:cs typeface="Tahoma"/>
              </a:rPr>
              <a:t>in</a:t>
            </a:r>
            <a:r>
              <a:rPr sz="1982" spc="40" dirty="0">
                <a:latin typeface="Tahoma"/>
                <a:cs typeface="Tahoma"/>
              </a:rPr>
              <a:t> </a:t>
            </a:r>
            <a:r>
              <a:rPr sz="1982" spc="-99" dirty="0">
                <a:latin typeface="Tahoma"/>
                <a:cs typeface="Tahoma"/>
              </a:rPr>
              <a:t>a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79" dirty="0">
                <a:latin typeface="Tahoma"/>
                <a:cs typeface="Tahoma"/>
              </a:rPr>
              <a:t>variable</a:t>
            </a:r>
            <a:endParaRPr sz="1982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2898" y="3118371"/>
            <a:ext cx="206688" cy="20668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32821" y="3069418"/>
            <a:ext cx="147227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b="1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8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7888" y="3018234"/>
            <a:ext cx="100542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79" dirty="0">
                <a:solidFill>
                  <a:srgbClr val="FF0000"/>
                </a:solidFill>
                <a:latin typeface="Tahoma"/>
                <a:cs typeface="Tahoma"/>
              </a:rPr>
              <a:t>Example:</a:t>
            </a:r>
            <a:endParaRPr sz="1982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7887" y="3569845"/>
            <a:ext cx="2662666" cy="102820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79" dirty="0">
                <a:solidFill>
                  <a:srgbClr val="FF0000"/>
                </a:solidFill>
                <a:latin typeface="Tahoma"/>
                <a:cs typeface="Tahoma"/>
              </a:rPr>
              <a:t>Read</a:t>
            </a:r>
            <a:r>
              <a:rPr sz="198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20" dirty="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sz="1982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-69" dirty="0">
                <a:solidFill>
                  <a:srgbClr val="FF0000"/>
                </a:solidFill>
                <a:latin typeface="Tahoma"/>
                <a:cs typeface="Tahoma"/>
              </a:rPr>
              <a:t>from</a:t>
            </a:r>
            <a:r>
              <a:rPr sz="198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82" spc="99" dirty="0">
                <a:solidFill>
                  <a:srgbClr val="FF0000"/>
                </a:solidFill>
                <a:latin typeface="Tahoma"/>
                <a:cs typeface="Tahoma"/>
              </a:rPr>
              <a:t>PORTC</a:t>
            </a:r>
            <a:endParaRPr sz="1982">
              <a:latin typeface="Tahoma"/>
              <a:cs typeface="Tahoma"/>
            </a:endParaRPr>
          </a:p>
          <a:p>
            <a:pPr>
              <a:spcBef>
                <a:spcPts val="99"/>
              </a:spcBef>
            </a:pPr>
            <a:endParaRPr sz="2477">
              <a:latin typeface="Tahoma"/>
              <a:cs typeface="Tahoma"/>
            </a:endParaRPr>
          </a:p>
          <a:p>
            <a:pPr marL="25168"/>
            <a:r>
              <a:rPr sz="1982" spc="99" dirty="0">
                <a:latin typeface="Tahoma"/>
                <a:cs typeface="Tahoma"/>
              </a:rPr>
              <a:t>PORTC</a:t>
            </a:r>
            <a:r>
              <a:rPr sz="1982" spc="-50" dirty="0">
                <a:latin typeface="Tahoma"/>
                <a:cs typeface="Tahoma"/>
              </a:rPr>
              <a:t> </a:t>
            </a:r>
            <a:r>
              <a:rPr sz="1982" spc="89" dirty="0">
                <a:latin typeface="Tahoma"/>
                <a:cs typeface="Tahoma"/>
              </a:rPr>
              <a:t>=</a:t>
            </a:r>
            <a:endParaRPr sz="1982">
              <a:latin typeface="Tahoma"/>
              <a:cs typeface="Tahom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942715" y="4121521"/>
          <a:ext cx="5224664" cy="661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183"/>
                <a:gridCol w="648048"/>
                <a:gridCol w="648050"/>
                <a:gridCol w="648050"/>
                <a:gridCol w="648050"/>
                <a:gridCol w="648050"/>
                <a:gridCol w="648050"/>
                <a:gridCol w="668183"/>
              </a:tblGrid>
              <a:tr h="330983">
                <a:tc>
                  <a:txBody>
                    <a:bodyPr/>
                    <a:lstStyle/>
                    <a:p>
                      <a:pPr marL="10160" algn="ctr">
                        <a:lnSpc>
                          <a:spcPts val="1135"/>
                        </a:lnSpc>
                      </a:pPr>
                      <a:r>
                        <a:rPr sz="2000" b="1" spc="30" dirty="0">
                          <a:latin typeface="Arial"/>
                          <a:cs typeface="Arial"/>
                        </a:rPr>
                        <a:t>D7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2000" b="1" spc="30" dirty="0">
                          <a:latin typeface="Arial"/>
                          <a:cs typeface="Arial"/>
                        </a:rPr>
                        <a:t>D6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2000" b="1" spc="30" dirty="0">
                          <a:latin typeface="Arial"/>
                          <a:cs typeface="Arial"/>
                        </a:rPr>
                        <a:t>D5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2000" b="1" spc="30" dirty="0">
                          <a:latin typeface="Arial"/>
                          <a:cs typeface="Arial"/>
                        </a:rPr>
                        <a:t>D4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2000" b="1" spc="30" dirty="0">
                          <a:latin typeface="Arial"/>
                          <a:cs typeface="Arial"/>
                        </a:rPr>
                        <a:t>D3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2000" b="1" spc="30" dirty="0">
                          <a:latin typeface="Arial"/>
                          <a:cs typeface="Arial"/>
                        </a:rPr>
                        <a:t>D2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2000" b="1" spc="30" dirty="0">
                          <a:latin typeface="Arial"/>
                          <a:cs typeface="Arial"/>
                        </a:rPr>
                        <a:t>D1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135"/>
                        </a:lnSpc>
                      </a:pPr>
                      <a:r>
                        <a:rPr sz="2000" b="1" spc="30" dirty="0">
                          <a:latin typeface="Arial"/>
                          <a:cs typeface="Arial"/>
                        </a:rPr>
                        <a:t>D0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958">
                <a:tc>
                  <a:txBody>
                    <a:bodyPr/>
                    <a:lstStyle/>
                    <a:p>
                      <a:pPr marL="9525" algn="ctr">
                        <a:lnSpc>
                          <a:spcPts val="105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05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216435" y="5007634"/>
            <a:ext cx="1063305" cy="89091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99" dirty="0">
                <a:solidFill>
                  <a:srgbClr val="0000FF"/>
                </a:solidFill>
                <a:latin typeface="Tahoma"/>
                <a:cs typeface="Tahoma"/>
              </a:rPr>
              <a:t>x=</a:t>
            </a:r>
            <a:r>
              <a:rPr sz="1982" spc="79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982" spc="30" dirty="0">
                <a:solidFill>
                  <a:srgbClr val="0000FF"/>
                </a:solidFill>
                <a:latin typeface="Tahoma"/>
                <a:cs typeface="Tahoma"/>
              </a:rPr>
              <a:t>PINC</a:t>
            </a:r>
            <a:endParaRPr sz="1982">
              <a:latin typeface="Tahoma"/>
              <a:cs typeface="Tahoma"/>
            </a:endParaRPr>
          </a:p>
          <a:p>
            <a:pPr>
              <a:spcBef>
                <a:spcPts val="50"/>
              </a:spcBef>
            </a:pPr>
            <a:endParaRPr sz="1585">
              <a:latin typeface="Tahoma"/>
              <a:cs typeface="Tahoma"/>
            </a:endParaRPr>
          </a:p>
          <a:p>
            <a:pPr marL="25168"/>
            <a:r>
              <a:rPr sz="1982" spc="-30" dirty="0">
                <a:solidFill>
                  <a:srgbClr val="0000FF"/>
                </a:solidFill>
                <a:latin typeface="Tahoma"/>
                <a:cs typeface="Tahoma"/>
              </a:rPr>
              <a:t>x=0xF0</a:t>
            </a:r>
            <a:endParaRPr sz="1982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8195" y="6640306"/>
            <a:ext cx="9131836" cy="208886"/>
            <a:chOff x="0" y="3350895"/>
            <a:chExt cx="4608195" cy="105410"/>
          </a:xfrm>
        </p:grpSpPr>
        <p:sp>
          <p:nvSpPr>
            <p:cNvPr id="20" name="object 20"/>
            <p:cNvSpPr/>
            <p:nvPr/>
          </p:nvSpPr>
          <p:spPr>
            <a:xfrm>
              <a:off x="0" y="3350895"/>
              <a:ext cx="2304415" cy="105410"/>
            </a:xfrm>
            <a:custGeom>
              <a:avLst/>
              <a:gdLst/>
              <a:ahLst/>
              <a:cxnLst/>
              <a:rect l="l" t="t" r="r" b="b"/>
              <a:pathLst>
                <a:path w="2304415" h="105410">
                  <a:moveTo>
                    <a:pt x="2303995" y="0"/>
                  </a:moveTo>
                  <a:lnTo>
                    <a:pt x="0" y="0"/>
                  </a:lnTo>
                  <a:lnTo>
                    <a:pt x="0" y="105105"/>
                  </a:lnTo>
                  <a:lnTo>
                    <a:pt x="2303995" y="1051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50895"/>
              <a:ext cx="2304415" cy="105410"/>
            </a:xfrm>
            <a:custGeom>
              <a:avLst/>
              <a:gdLst/>
              <a:ahLst/>
              <a:cxnLst/>
              <a:rect l="l" t="t" r="r" b="b"/>
              <a:pathLst>
                <a:path w="2304415" h="105410">
                  <a:moveTo>
                    <a:pt x="2303995" y="0"/>
                  </a:moveTo>
                  <a:lnTo>
                    <a:pt x="0" y="0"/>
                  </a:lnTo>
                  <a:lnTo>
                    <a:pt x="0" y="105105"/>
                  </a:lnTo>
                  <a:lnTo>
                    <a:pt x="2303995" y="1051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03248" y="6661009"/>
            <a:ext cx="105701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169"/>
              </a:lnSpc>
            </a:pP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www.e-yantra.org</a:t>
            </a:r>
            <a:endParaRPr sz="99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28744" y="6661009"/>
            <a:ext cx="2935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169"/>
              </a:lnSpc>
            </a:pPr>
            <a:r>
              <a:rPr sz="991" b="1" spc="-3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Firebird</a:t>
            </a:r>
            <a:r>
              <a:rPr sz="991" b="1" spc="6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91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ATmega2560</a:t>
            </a:r>
            <a:r>
              <a:rPr sz="991" b="1" spc="7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91" b="1" spc="-5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Robotics</a:t>
            </a:r>
            <a:r>
              <a:rPr sz="991" b="1" spc="7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91" b="1" spc="-5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Research</a:t>
            </a:r>
            <a:r>
              <a:rPr sz="991" b="1" spc="6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91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Platform</a:t>
            </a:r>
            <a:endParaRPr sz="99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61801" y="6661009"/>
            <a:ext cx="327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169"/>
              </a:lnSpc>
            </a:pPr>
            <a:r>
              <a:rPr sz="991" b="1" spc="59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7/18</a:t>
            </a:r>
            <a:endParaRPr sz="99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218592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367</Words>
  <Application>Microsoft Office PowerPoint</Application>
  <PresentationFormat>Widescreen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Tahoma</vt:lpstr>
      <vt:lpstr>Times New Roman</vt:lpstr>
      <vt:lpstr>Office Theme</vt:lpstr>
      <vt:lpstr>Basic IO Interfacing on Firebird-V</vt:lpstr>
      <vt:lpstr>What Are Ports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IO Interfacing on Firebird-V</dc:title>
  <dc:creator>HP</dc:creator>
  <cp:lastModifiedBy>HP</cp:lastModifiedBy>
  <cp:revision>3</cp:revision>
  <dcterms:created xsi:type="dcterms:W3CDTF">2024-02-29T15:23:16Z</dcterms:created>
  <dcterms:modified xsi:type="dcterms:W3CDTF">2024-02-29T15:33:14Z</dcterms:modified>
</cp:coreProperties>
</file>