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60" r:id="rId2"/>
    <p:sldId id="265" r:id="rId3"/>
    <p:sldId id="307" r:id="rId4"/>
    <p:sldId id="308" r:id="rId5"/>
    <p:sldId id="309" r:id="rId6"/>
    <p:sldId id="310" r:id="rId7"/>
    <p:sldId id="318" r:id="rId8"/>
    <p:sldId id="311" r:id="rId9"/>
    <p:sldId id="312" r:id="rId10"/>
    <p:sldId id="313" r:id="rId11"/>
    <p:sldId id="314" r:id="rId12"/>
    <p:sldId id="317" r:id="rId13"/>
    <p:sldId id="305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99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>
      <p:cViewPr>
        <p:scale>
          <a:sx n="75" d="100"/>
          <a:sy n="75" d="100"/>
        </p:scale>
        <p:origin x="1205" y="514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pPr/>
              <a:t>4/12/2025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pPr/>
              <a:t>4/12/2025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6CD8-CA3C-4D6B-A77C-FD4180DE0C47}" type="datetime1">
              <a:rPr lang="en-US" smtClean="0"/>
              <a:t>4/12/2025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DF69-ECD3-4E7D-B21C-33825404711E}" type="datetime1">
              <a:rPr lang="en-US" smtClean="0"/>
              <a:t>4/12/2025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66D9-70D9-45DD-BA80-E4EFDD6ECF3C}" type="datetime1">
              <a:rPr lang="en-US" smtClean="0"/>
              <a:t>4/12/2025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B5F-EBEF-487E-8CBB-EDFD0BD82D69}" type="datetime1">
              <a:rPr lang="en-US" smtClean="0"/>
              <a:t>4/12/2025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42A9-FB42-45A8-AF82-3EDC2979862E}" type="datetime1">
              <a:rPr lang="en-US" smtClean="0"/>
              <a:t>4/12/2025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9EE-CEE9-467A-8B80-9B8B471778C7}" type="datetime1">
              <a:rPr lang="en-US" smtClean="0"/>
              <a:t>4/12/2025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A627-EF1C-4CF5-97AC-395DCFD6CFB4}" type="datetime1">
              <a:rPr lang="en-US" smtClean="0"/>
              <a:t>4/12/2025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FBFE-000F-406F-AA2A-CEEA1F2D477F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3988-F0C0-470A-95E5-9B63FE8BFDBE}" type="datetime1">
              <a:rPr lang="en-US" smtClean="0"/>
              <a:t>4/12/2025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B9CF-D32B-45E5-84EB-BCAB6FD8FE2A}" type="datetime1">
              <a:rPr lang="en-US" smtClean="0"/>
              <a:t>4/12/2025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DC96E31-04A2-4C47-8F1A-B56592412ED0}" type="datetime1">
              <a:rPr lang="en-US" smtClean="0"/>
              <a:t>4/12/2025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akShrma/ATM-Interface" TargetMode="External"/><Relationship Id="rId2" Type="http://schemas.openxmlformats.org/officeDocument/2006/relationships/hyperlink" Target="https://github.com/RohitM302/bank-management-system-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introduction-to-jdbc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38777" y="942204"/>
            <a:ext cx="9601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Bank Management System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Using Database Management System (BMICSE0452)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49796" y="1475480"/>
            <a:ext cx="10585376" cy="410445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lvl="0" indent="0" algn="ctr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lvl="0" indent="0" algn="ctr">
              <a:buNone/>
            </a:pPr>
            <a:r>
              <a:rPr lang="en-US" sz="1600" dirty="0">
                <a:latin typeface="Amasis MT Pro Black" panose="02040A04050005020304" pitchFamily="18" charset="0"/>
                <a:cs typeface="Arial" pitchFamily="34" charset="0"/>
              </a:rPr>
              <a:t>Department of Computer Science and Engineering </a:t>
            </a:r>
          </a:p>
          <a:p>
            <a:pPr marL="0" lvl="0" indent="0" algn="ctr">
              <a:buNone/>
            </a:pPr>
            <a:r>
              <a:rPr lang="en-US" sz="1600" dirty="0" err="1">
                <a:latin typeface="Amasis MT Pro Black" panose="02040A04050005020304" pitchFamily="18" charset="0"/>
                <a:cs typeface="Arial" pitchFamily="34" charset="0"/>
              </a:rPr>
              <a:t>M.Tech</a:t>
            </a:r>
            <a:r>
              <a:rPr lang="en-US" sz="1600" dirty="0">
                <a:latin typeface="Amasis MT Pro Black" panose="02040A04050005020304" pitchFamily="18" charset="0"/>
                <a:cs typeface="Arial" pitchFamily="34" charset="0"/>
              </a:rPr>
              <a:t> Int. </a:t>
            </a:r>
          </a:p>
          <a:p>
            <a:pPr marL="0" lv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(Under the Supervision: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Dr. Mohd. Nazim 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0" lv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endParaRPr lang="en-US" dirty="0"/>
          </a:p>
        </p:txBody>
      </p:sp>
      <p:pic>
        <p:nvPicPr>
          <p:cNvPr id="2" name="Picture 1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40" y="738444"/>
            <a:ext cx="2209800" cy="94726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07BBA-293C-9928-F41B-009D80BC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DBMS Project PPT 2024-25 Even Sem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200AEA-3FD4-6096-11C0-4D8D5A6DA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76019"/>
              </p:ext>
            </p:extLst>
          </p:nvPr>
        </p:nvGraphicFramePr>
        <p:xfrm>
          <a:off x="2102985" y="4054349"/>
          <a:ext cx="81258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628">
                  <a:extLst>
                    <a:ext uri="{9D8B030D-6E8A-4147-A177-3AD203B41FA5}">
                      <a16:colId xmlns:a16="http://schemas.microsoft.com/office/drawing/2014/main" val="1430384533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2834854238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2812612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18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Deepak Agrawal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2301330100516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M.Tech</a:t>
                      </a:r>
                      <a:r>
                        <a:rPr lang="en-US" dirty="0"/>
                        <a:t>(</a:t>
                      </a:r>
                      <a:r>
                        <a:rPr lang="en-US"/>
                        <a:t>int)-IV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91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2F12-FB3C-7D2B-BF14-207C5F5F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Results and Conclusion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C9E6-1768-1EC1-5066-51C0F1954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826" y="908720"/>
            <a:ext cx="9601200" cy="419100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After implementing the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 Banking Database System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we achieved: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Faster transaction processing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with optimized database queries.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Secure banking operations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with encryption and authentication.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banking GUI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for simplified account management.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to add future enhancements like loan management and mobile banking.</a:t>
            </a:r>
          </a:p>
          <a:p>
            <a:pPr marL="0" indent="0" algn="just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pPr algn="just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 Banking System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successfully streamlines banking processes, providing an 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efficient, secure, and scalable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solution for modern banking needs.</a:t>
            </a:r>
          </a:p>
          <a:p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DB28612-3CC7-F9C9-21E3-169E028A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7950" y="6172200"/>
            <a:ext cx="6862462" cy="273049"/>
          </a:xfrm>
        </p:spPr>
        <p:txBody>
          <a:bodyPr/>
          <a:lstStyle/>
          <a:p>
            <a:r>
              <a:rPr lang="en-US" dirty="0"/>
              <a:t>DBMS Project PPT 2024-25 Even Sem</a:t>
            </a:r>
          </a:p>
        </p:txBody>
      </p:sp>
    </p:spTree>
    <p:extLst>
      <p:ext uri="{BB962C8B-B14F-4D97-AF65-F5344CB8AC3E}">
        <p14:creationId xmlns:p14="http://schemas.microsoft.com/office/powerpoint/2010/main" val="266062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6ED3-C645-8C9A-BC4C-AE85FD7E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References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F9F92-3A05-6A19-105C-66DD9B97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484784"/>
            <a:ext cx="10209314" cy="3312368"/>
          </a:xfrm>
        </p:spPr>
        <p:txBody>
          <a:bodyPr/>
          <a:lstStyle/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72453B2-4247-8A33-11E2-26E24111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7950" y="6172200"/>
            <a:ext cx="6862462" cy="273049"/>
          </a:xfrm>
        </p:spPr>
        <p:txBody>
          <a:bodyPr/>
          <a:lstStyle/>
          <a:p>
            <a:r>
              <a:rPr lang="en-US" dirty="0"/>
              <a:t>DBMS Project PPT 2024-25 Even Sem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D4399492-C84E-C603-F131-1031A9D9E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915" y="1281405"/>
            <a:ext cx="5328593" cy="1702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40313" algn="ctr"/>
              </a:tabLst>
            </a:pPr>
            <a:r>
              <a:rPr kumimoji="0" lang="ja-JP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Segoe UI Emoji" panose="020B0502040204020203" pitchFamily="34" charset="0"/>
              </a:rPr>
              <a:t>📚</a:t>
            </a:r>
            <a:r>
              <a:rPr kumimoji="0" lang="ja-JP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 </a:t>
            </a:r>
            <a:r>
              <a:rPr kumimoji="0" lang="en-US" altLang="ja-JP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Books</a:t>
            </a:r>
            <a:endParaRPr kumimoji="0" lang="en-US" altLang="ja-JP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040313" algn="ctr"/>
              </a:tabLst>
            </a:pP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JDBC, Servlets, and JSP</a:t>
            </a: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 </a:t>
            </a: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by Santhosh Kumar K</a:t>
            </a:r>
            <a:b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</a:br>
            <a:r>
              <a:rPr kumimoji="0" lang="en-US" altLang="ja-JP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Covers database connectivity in Java and backend handling with examples.</a:t>
            </a:r>
            <a:b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</a:b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ISBN: 978-9388176224</a:t>
            </a: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ptos" panose="020B0004020202020204" pitchFamily="34" charset="0"/>
              <a:ea typeface="Yu Gothic" panose="020B0400000000000000" pitchFamily="34" charset="-128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040313" algn="ctr"/>
              </a:tabLst>
            </a:pP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Beginning Java with Data Structures</a:t>
            </a: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 </a:t>
            </a: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by Will Briggs</a:t>
            </a:r>
            <a:b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</a:br>
            <a:r>
              <a:rPr kumimoji="0" lang="en-US" altLang="ja-JP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Good for understanding Java fundamentals with practical applications.</a:t>
            </a:r>
            <a:b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</a:b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ISBN: 978-1284089200</a:t>
            </a:r>
            <a:endParaRPr kumimoji="0" lang="en-US" altLang="ja-JP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40313" algn="ctr"/>
              </a:tabLst>
            </a:pP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70D803BC-DDED-C5F4-E9D7-E50AF02CB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575" y="2706128"/>
            <a:ext cx="7128793" cy="1702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40313" algn="ctr"/>
              </a:tabLst>
            </a:pPr>
            <a:r>
              <a:rPr kumimoji="0" lang="ja-JP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Segoe UI Emoji" panose="020B0502040204020203" pitchFamily="34" charset="0"/>
              </a:rPr>
              <a:t>📄</a:t>
            </a:r>
            <a:r>
              <a:rPr kumimoji="0" lang="ja-JP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 </a:t>
            </a:r>
            <a:r>
              <a:rPr kumimoji="0" lang="en-US" altLang="ja-JP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Research Papers</a:t>
            </a:r>
            <a:endParaRPr kumimoji="0" lang="en-US" altLang="ja-JP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040313" algn="ctr"/>
              </a:tabLst>
            </a:pP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Design and Implementation of Online Banking System</a:t>
            </a:r>
            <a:b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</a:br>
            <a:r>
              <a:rPr kumimoji="0" lang="en-US" altLang="ja-JP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Published in International Journal of Engineering Research &amp; Technology (IJERT), Vol. 3 Issue 12, 2014.</a:t>
            </a:r>
            <a:b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</a:b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https://www.ijert.org/design-and-implementation-of-online-banking-system</a:t>
            </a: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ptos" panose="020B0004020202020204" pitchFamily="34" charset="0"/>
              <a:ea typeface="Yu Gothic" panose="020B0400000000000000" pitchFamily="34" charset="-128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040313" algn="ctr"/>
              </a:tabLst>
            </a:pP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A Review on Banking Management System</a:t>
            </a: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 –</a:t>
            </a: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IJRASET</a:t>
            </a:r>
            <a:b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</a:br>
            <a:r>
              <a:rPr kumimoji="0" lang="en-US" altLang="ja-JP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International Journal for Research in Applied Science &amp; Engineering Technology</a:t>
            </a:r>
            <a:b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</a:b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https://www.ijraset.com/fileserve.php?FID=38938</a:t>
            </a:r>
            <a:endParaRPr kumimoji="0" lang="en-US" altLang="ja-JP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40313" algn="ctr"/>
              </a:tabLst>
            </a:pP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99B02FE1-D8B8-B343-76AE-8D5AFE724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507" y="4151010"/>
            <a:ext cx="7459341" cy="1333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40313" algn="ctr"/>
              </a:tabLst>
            </a:pPr>
            <a:r>
              <a:rPr kumimoji="0" lang="ja-JP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Segoe UI Emoji" panose="020B0502040204020203" pitchFamily="34" charset="0"/>
              </a:rPr>
              <a:t>💻</a:t>
            </a:r>
            <a:r>
              <a:rPr kumimoji="0" lang="ja-JP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 </a:t>
            </a:r>
            <a:r>
              <a:rPr kumimoji="0" lang="en-US" altLang="ja-JP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GitHub Repositories</a:t>
            </a:r>
            <a:endParaRPr kumimoji="0" lang="en-US" altLang="ja-JP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040313" algn="ctr"/>
              </a:tabLst>
            </a:pP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Bank Management System in Java</a:t>
            </a:r>
            <a:b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</a:b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GitHub Repo:</a:t>
            </a: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 </a:t>
            </a: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  <a:hlinkClick r:id="rId2"/>
              </a:rPr>
              <a:t>https://github.com/RohitM302/bank-management-system-java</a:t>
            </a: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ptos" panose="020B0004020202020204" pitchFamily="34" charset="0"/>
              <a:ea typeface="Yu Gothic" panose="020B0400000000000000" pitchFamily="34" charset="-128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040313" algn="ctr"/>
              </a:tabLst>
            </a:pP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Simple ATM Interface using Java Swing</a:t>
            </a:r>
            <a:b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</a:b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GitHub Repo:</a:t>
            </a: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 </a:t>
            </a: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  <a:hlinkClick r:id="rId3"/>
              </a:rPr>
              <a:t>https://github.com/DeepakShrma/ATM-Interface</a:t>
            </a:r>
            <a:endParaRPr kumimoji="0" lang="en-US" altLang="ja-JP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40313" algn="ctr"/>
              </a:tabLst>
            </a:pP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9181127B-1248-96F8-BA20-D6BB7E698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950" y="5184594"/>
            <a:ext cx="4834978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0403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40313" algn="ctr"/>
              </a:tabLst>
            </a:pPr>
            <a:r>
              <a:rPr kumimoji="0" lang="ja-JP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Segoe UI Emoji" panose="020B0502040204020203" pitchFamily="34" charset="0"/>
              </a:rPr>
              <a:t>🌐</a:t>
            </a:r>
            <a:r>
              <a:rPr kumimoji="0" lang="ja-JP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 </a:t>
            </a:r>
            <a:r>
              <a:rPr kumimoji="0" lang="en-US" altLang="ja-JP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Online Resources (Tutorials &amp; Documentation)</a:t>
            </a:r>
            <a:endParaRPr kumimoji="0" lang="en-US" altLang="ja-JP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040313" algn="ctr"/>
              </a:tabLst>
            </a:pPr>
            <a:r>
              <a:rPr kumimoji="0" lang="en-US" altLang="ja-JP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GeeksforGeeks</a:t>
            </a: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–</a:t>
            </a: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Java Swing Applications</a:t>
            </a:r>
            <a:b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</a:b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https://www.geeksforgeeks.org/java-swing-create-a-simple-application/</a:t>
            </a: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ptos" panose="020B0004020202020204" pitchFamily="34" charset="0"/>
              <a:ea typeface="Yu Gothic" panose="020B0400000000000000" pitchFamily="34" charset="-128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040313" algn="ctr"/>
              </a:tabLst>
            </a:pPr>
            <a:r>
              <a:rPr kumimoji="0" lang="en-US" altLang="ja-JP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GeeksforGeeks</a:t>
            </a: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–</a:t>
            </a: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JDBC in Java</a:t>
            </a:r>
            <a:b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</a:b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  <a:hlinkClick r:id="rId4"/>
              </a:rPr>
              <a:t>https://www.geeksforgeeks.org/introduction-to-jdbc/</a:t>
            </a:r>
            <a:endParaRPr kumimoji="0" lang="en-US" altLang="ja-JP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040313" algn="ctr"/>
              </a:tabLst>
            </a:pPr>
            <a:endParaRPr kumimoji="0" lang="en-US" altLang="ja-JP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40313" algn="ctr"/>
              </a:tabLst>
            </a:pP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83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569D-CEB6-714A-3E57-604B2182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Live Demonstration of Project with screenshots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6069-C0AB-0A6C-9347-5DE6BB68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DBMS Project PPT 2024-25 Even Sem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831C295-C131-FA5C-8A3C-F6459B179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29" y="1828800"/>
            <a:ext cx="4014225" cy="1848959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0751D3-A8C9-0024-33C2-3254A4EBE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809976"/>
            <a:ext cx="4101677" cy="1867783"/>
          </a:xfrm>
          <a:prstGeom prst="rect">
            <a:avLst/>
          </a:prstGeom>
        </p:spPr>
      </p:pic>
      <p:pic>
        <p:nvPicPr>
          <p:cNvPr id="20" name="Picture 1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F32417-130B-0758-0165-EEBDA84C75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29" y="3830159"/>
            <a:ext cx="4014225" cy="2225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F9D00C7-F330-287A-2516-61883E07F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3830158"/>
            <a:ext cx="4101676" cy="222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0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504" y="2667000"/>
            <a:ext cx="9601200" cy="4191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8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157AEA6-9D82-10BC-4B43-8DA8A61E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7950" y="6172200"/>
            <a:ext cx="6862462" cy="273049"/>
          </a:xfrm>
        </p:spPr>
        <p:txBody>
          <a:bodyPr/>
          <a:lstStyle/>
          <a:p>
            <a:r>
              <a:rPr lang="en-US" dirty="0"/>
              <a:t>DBMS Project PPT 2024-25 Even Sem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EE56-5ACD-47A3-8DAE-BAA09301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193576"/>
            <a:ext cx="9601200" cy="1143000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BA36-30B6-42D8-82C9-C62A3F36F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50" y="1125488"/>
            <a:ext cx="9601200" cy="4607024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223520" indent="-223520"/>
            <a:r>
              <a:rPr lang="en-US" dirty="0">
                <a:latin typeface="Arial"/>
                <a:cs typeface="Arial"/>
              </a:rPr>
              <a:t>Introduction</a:t>
            </a:r>
          </a:p>
          <a:p>
            <a:pPr marL="223520" indent="-223520"/>
            <a:r>
              <a:rPr lang="en-US" dirty="0">
                <a:latin typeface="Arial"/>
                <a:cs typeface="Arial"/>
              </a:rPr>
              <a:t>Literature Survey/Existing System</a:t>
            </a:r>
          </a:p>
          <a:p>
            <a:pPr marL="223520" indent="-223520"/>
            <a:r>
              <a:rPr lang="en-US" dirty="0">
                <a:latin typeface="Arial"/>
                <a:cs typeface="Arial"/>
              </a:rPr>
              <a:t>Problem Statement</a:t>
            </a:r>
          </a:p>
          <a:p>
            <a:pPr marL="223520" indent="-223520"/>
            <a:r>
              <a:rPr lang="en-US" dirty="0">
                <a:latin typeface="Arial"/>
                <a:cs typeface="Arial"/>
              </a:rPr>
              <a:t>Proposed Methodology</a:t>
            </a:r>
          </a:p>
          <a:p>
            <a:pPr marL="223520" indent="-223520"/>
            <a:r>
              <a:rPr lang="en-US" dirty="0">
                <a:latin typeface="Arial"/>
                <a:cs typeface="Arial"/>
              </a:rPr>
              <a:t>Flowcharts and Use Case/ER Diagrams</a:t>
            </a:r>
          </a:p>
          <a:p>
            <a:pPr marL="223520" indent="-223520"/>
            <a:r>
              <a:rPr lang="en-US" dirty="0">
                <a:latin typeface="Arial"/>
                <a:cs typeface="Arial"/>
              </a:rPr>
              <a:t>Feasibility Study</a:t>
            </a:r>
          </a:p>
          <a:p>
            <a:pPr marL="223520" indent="-223520"/>
            <a:r>
              <a:rPr lang="en-US" dirty="0">
                <a:latin typeface="Arial"/>
                <a:cs typeface="Arial"/>
              </a:rPr>
              <a:t>Hardware /Software Requirement</a:t>
            </a:r>
          </a:p>
          <a:p>
            <a:pPr marL="223520" indent="-223520"/>
            <a:r>
              <a:rPr lang="en-US" dirty="0">
                <a:latin typeface="Arial"/>
                <a:cs typeface="Arial"/>
              </a:rPr>
              <a:t>Results and Conclusion</a:t>
            </a:r>
          </a:p>
          <a:p>
            <a:pPr marL="223520" indent="-223520"/>
            <a:r>
              <a:rPr lang="en-US" dirty="0" err="1">
                <a:latin typeface="Arial"/>
                <a:cs typeface="Arial"/>
              </a:rPr>
              <a:t>Refrences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23520" indent="-223520"/>
            <a:r>
              <a:rPr lang="en-US" dirty="0">
                <a:latin typeface="Arial"/>
                <a:cs typeface="Arial"/>
              </a:rPr>
              <a:t>Live Demonstration of Project with screenshots in ppt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7FDC-4C42-4481-9FE6-05DF8CFF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72" y="628650"/>
            <a:ext cx="2720340" cy="226695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F8D767E-3B9A-32EB-0DAE-378B89E04449}"/>
              </a:ext>
            </a:extLst>
          </p:cNvPr>
          <p:cNvSpPr txBox="1">
            <a:spLocks/>
          </p:cNvSpPr>
          <p:nvPr/>
        </p:nvSpPr>
        <p:spPr>
          <a:xfrm>
            <a:off x="1670350" y="63246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DBMS Project PPT 2024-25 Even Sem</a:t>
            </a:r>
          </a:p>
        </p:txBody>
      </p:sp>
    </p:spTree>
    <p:extLst>
      <p:ext uri="{BB962C8B-B14F-4D97-AF65-F5344CB8AC3E}">
        <p14:creationId xmlns:p14="http://schemas.microsoft.com/office/powerpoint/2010/main" val="108361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7311-D93D-ECEE-A36D-1F7A77A5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8643-6409-7BA9-495D-37AF51F41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50" y="2235587"/>
            <a:ext cx="9112966" cy="4191000"/>
          </a:xfrm>
        </p:spPr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Banking is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secure and efficient banking database management system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designed to handle banking operations such as account management, transactions, and customer data management. This system ensures smooth banking operations, secure transactions, and effective management of financial records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985B58E-76C4-DEA8-FCF4-EE854B23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7950" y="6237312"/>
            <a:ext cx="6862462" cy="273049"/>
          </a:xfrm>
        </p:spPr>
        <p:txBody>
          <a:bodyPr/>
          <a:lstStyle/>
          <a:p>
            <a:r>
              <a:rPr lang="en-US" dirty="0"/>
              <a:t>DBMS Project PPT 2024-25 Even Sem</a:t>
            </a:r>
          </a:p>
        </p:txBody>
      </p:sp>
    </p:spTree>
    <p:extLst>
      <p:ext uri="{BB962C8B-B14F-4D97-AF65-F5344CB8AC3E}">
        <p14:creationId xmlns:p14="http://schemas.microsoft.com/office/powerpoint/2010/main" val="8414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8490-634B-59CE-47E0-DCF3AE9F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ECE85-A61C-1410-B36A-5F27475AE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415" y="1412776"/>
            <a:ext cx="9601200" cy="4503821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Existing System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Lack of security measures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making them vulnerable to fraud.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Difficulty in data retrieval and reporting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due to unstructured data storage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Comparison with Our System</a:t>
            </a: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Banking Database System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improves upon these limitations by implementing: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Fully automated database operations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using My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JDBC.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Secure transactions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with encryption and role-based access control.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Efficient data retrieval and real-time transaction updates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through a user-friendly GUI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EC2ACC9-8FDA-2210-A26E-655CAD2A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7950" y="6172200"/>
            <a:ext cx="6862462" cy="273049"/>
          </a:xfrm>
        </p:spPr>
        <p:txBody>
          <a:bodyPr/>
          <a:lstStyle/>
          <a:p>
            <a:r>
              <a:rPr lang="en-US" dirty="0"/>
              <a:t>DBMS Project PPT 2024-25 Even Sem</a:t>
            </a:r>
          </a:p>
        </p:txBody>
      </p:sp>
    </p:spTree>
    <p:extLst>
      <p:ext uri="{BB962C8B-B14F-4D97-AF65-F5344CB8AC3E}">
        <p14:creationId xmlns:p14="http://schemas.microsoft.com/office/powerpoint/2010/main" val="125698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98F5-DC13-B1FF-975B-A0BB3936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916" y="800064"/>
            <a:ext cx="96012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Problem Statement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1EE-EA87-AA8C-78A9-D339B4C62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50" y="1676382"/>
            <a:ext cx="9601200" cy="41910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banking industry requires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reliable, fast, and secure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database system to manage accounts, customers, and transactions.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Banking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aims to: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Eliminate manual data handling errors.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Secure customer information using encryption and authentication.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real-time updates for transactions and balance inquiries.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 seamless fund transfers and account management.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1D8C40F-4FDA-883F-9081-616C6AA1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7950" y="6172200"/>
            <a:ext cx="6862462" cy="273049"/>
          </a:xfrm>
        </p:spPr>
        <p:txBody>
          <a:bodyPr/>
          <a:lstStyle/>
          <a:p>
            <a:r>
              <a:rPr lang="en-US" dirty="0"/>
              <a:t>DBMS Project PPT 2024-25 Even Sem</a:t>
            </a:r>
          </a:p>
        </p:txBody>
      </p:sp>
    </p:spTree>
    <p:extLst>
      <p:ext uri="{BB962C8B-B14F-4D97-AF65-F5344CB8AC3E}">
        <p14:creationId xmlns:p14="http://schemas.microsoft.com/office/powerpoint/2010/main" val="34528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689D-5216-6F58-61B1-5DE7BF90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2" y="533400"/>
            <a:ext cx="96012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Proposed Methodology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E3950-BD13-6EC5-8A1F-FA90CCE6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812" y="1772816"/>
            <a:ext cx="9601200" cy="4191000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This</a:t>
            </a:r>
            <a:r>
              <a:rPr lang="en-US" sz="1800" b="1" dirty="0"/>
              <a:t> Banking System</a:t>
            </a:r>
            <a:r>
              <a:rPr lang="en-US" sz="1800" dirty="0"/>
              <a:t> follows a </a:t>
            </a:r>
            <a:r>
              <a:rPr lang="en-US" sz="1800" b="1" dirty="0"/>
              <a:t>structured database management approach</a:t>
            </a:r>
            <a:r>
              <a:rPr lang="en-US" sz="1800" dirty="0"/>
              <a:t>, ensuring data integrity and security. Key methodologies include:</a:t>
            </a:r>
          </a:p>
          <a:p>
            <a:pPr algn="just">
              <a:buFont typeface="+mj-lt"/>
              <a:buAutoNum type="arabicPeriod"/>
            </a:pPr>
            <a:r>
              <a:rPr lang="en-US" sz="1800" b="1" dirty="0"/>
              <a:t>Database Design</a:t>
            </a:r>
            <a:r>
              <a:rPr lang="en-US" sz="1800" dirty="0"/>
              <a:t> – Tables for customer details, accounts, transactions, employees, and loans.</a:t>
            </a:r>
          </a:p>
          <a:p>
            <a:pPr algn="just">
              <a:buFont typeface="+mj-lt"/>
              <a:buAutoNum type="arabicPeriod"/>
            </a:pPr>
            <a:r>
              <a:rPr lang="en-US" sz="1800" b="1" dirty="0"/>
              <a:t>JDBC Connectivity</a:t>
            </a:r>
            <a:r>
              <a:rPr lang="en-US" sz="1800" dirty="0"/>
              <a:t> – Java-based GUI for real-time banking operations.</a:t>
            </a:r>
          </a:p>
          <a:p>
            <a:pPr algn="just">
              <a:buFont typeface="+mj-lt"/>
              <a:buAutoNum type="arabicPeriod"/>
            </a:pPr>
            <a:r>
              <a:rPr lang="en-US" sz="1800" b="1" dirty="0"/>
              <a:t>Role-Based Access Control</a:t>
            </a:r>
            <a:r>
              <a:rPr lang="en-US" sz="1800" dirty="0"/>
              <a:t> – Different user roles (Admin, Employee, Customer).</a:t>
            </a:r>
          </a:p>
          <a:p>
            <a:pPr algn="just">
              <a:buFont typeface="+mj-lt"/>
              <a:buAutoNum type="arabicPeriod"/>
            </a:pPr>
            <a:r>
              <a:rPr lang="en-US" sz="1800" b="1" dirty="0"/>
              <a:t>Data Encryption</a:t>
            </a:r>
            <a:r>
              <a:rPr lang="en-US" sz="1800" dirty="0"/>
              <a:t> – Storing sensitive information (like passwords) securely.</a:t>
            </a:r>
          </a:p>
          <a:p>
            <a:pPr algn="just">
              <a:buFont typeface="+mj-lt"/>
              <a:buAutoNum type="arabicPeriod"/>
            </a:pPr>
            <a:r>
              <a:rPr lang="en-US" sz="1800" b="1" dirty="0"/>
              <a:t>Transaction Management</a:t>
            </a:r>
            <a:r>
              <a:rPr lang="en-US" sz="1800" dirty="0"/>
              <a:t> – Implementing Deposit, Withdrawal, and Fund Transfers.</a:t>
            </a:r>
          </a:p>
          <a:p>
            <a:pPr algn="just">
              <a:buFont typeface="+mj-lt"/>
              <a:buAutoNum type="arabicPeriod"/>
            </a:pPr>
            <a:r>
              <a:rPr lang="en-US" sz="1800" b="1" dirty="0"/>
              <a:t>Reporting Module</a:t>
            </a:r>
            <a:r>
              <a:rPr lang="en-US" sz="1800" dirty="0"/>
              <a:t> – Viewing transaction history and account statements in </a:t>
            </a:r>
            <a:r>
              <a:rPr lang="en-US" sz="1800" dirty="0" err="1"/>
              <a:t>JTable</a:t>
            </a:r>
            <a:r>
              <a:rPr lang="en-US" sz="1800" dirty="0"/>
              <a:t>.</a:t>
            </a:r>
          </a:p>
          <a:p>
            <a:pPr algn="just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A2D64F8-58BA-EFBF-609A-BEA3EBD1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7950" y="6172200"/>
            <a:ext cx="6862462" cy="273049"/>
          </a:xfrm>
        </p:spPr>
        <p:txBody>
          <a:bodyPr/>
          <a:lstStyle/>
          <a:p>
            <a:r>
              <a:rPr lang="en-US" dirty="0"/>
              <a:t>DBMS Project PPT 2024-25 Even Sem</a:t>
            </a:r>
          </a:p>
        </p:txBody>
      </p:sp>
    </p:spTree>
    <p:extLst>
      <p:ext uri="{BB962C8B-B14F-4D97-AF65-F5344CB8AC3E}">
        <p14:creationId xmlns:p14="http://schemas.microsoft.com/office/powerpoint/2010/main" val="17595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315F-3A4F-DFAD-7309-2F9DEFF9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Flowcharts and Use Case/ER Diagrams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8CB3D0-4BDA-D743-AF8E-532E00C6D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1676400"/>
            <a:ext cx="6696744" cy="499296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3BDA3-1417-A0B5-3C0A-F7D78081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DBMS Project PPT 2024-25 Even Sem</a:t>
            </a:r>
          </a:p>
        </p:txBody>
      </p:sp>
    </p:spTree>
    <p:extLst>
      <p:ext uri="{BB962C8B-B14F-4D97-AF65-F5344CB8AC3E}">
        <p14:creationId xmlns:p14="http://schemas.microsoft.com/office/powerpoint/2010/main" val="159210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F52E-D890-2837-98B9-08C13543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Feasibility Study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5838B-FE6C-27E8-0B2B-09484BEAB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50" y="1652500"/>
            <a:ext cx="9601200" cy="4191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A. Technical Feasibility</a:t>
            </a:r>
          </a:p>
          <a:p>
            <a:r>
              <a:rPr lang="en-US" dirty="0"/>
              <a:t>✅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modern web technologies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(Java Spring Boot,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DB).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✅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Scalable and responsive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system accessible on all devices.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✅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Encryption &amp; security mechanisms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ensure safe transactions.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B. Economic Feasibility</a:t>
            </a:r>
          </a:p>
          <a:p>
            <a:r>
              <a:rPr lang="en-US" dirty="0"/>
              <a:t>✅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Reduces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operational costs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by minimizing paperwork and manual intervention.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✅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Saves time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for both customers and employees through automation.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C. Operational Feasibility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✅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web interface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for all users.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✅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Easy to maintain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and update functionalities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3DD0844-8966-EC02-FB7B-3D1952AC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7950" y="6172200"/>
            <a:ext cx="6862462" cy="273049"/>
          </a:xfrm>
        </p:spPr>
        <p:txBody>
          <a:bodyPr/>
          <a:lstStyle/>
          <a:p>
            <a:r>
              <a:rPr lang="en-US" dirty="0"/>
              <a:t>DBMS Project PPT 2024-25 Even Sem</a:t>
            </a:r>
          </a:p>
        </p:txBody>
      </p:sp>
    </p:spTree>
    <p:extLst>
      <p:ext uri="{BB962C8B-B14F-4D97-AF65-F5344CB8AC3E}">
        <p14:creationId xmlns:p14="http://schemas.microsoft.com/office/powerpoint/2010/main" val="345147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BC03-54F6-C66F-3035-508C0171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Hardware /Software Requirement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FCDA2-27FF-09EE-E4AF-77012B067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676400"/>
            <a:ext cx="9601200" cy="41910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r>
              <a:rPr lang="en-US" dirty="0"/>
              <a:t>💻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Server: Cloud-Based Hosting or Local Server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💾 Storage: Oracle Database for transaction and user data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HTML, CSS,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Java (Spring Boot), REST APIs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Oracle 11g DBMS, My 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JWT Authentication, Password Hashing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Development Tools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VS Code, IntelliJ IDEA. Eclipse</a:t>
            </a:r>
          </a:p>
          <a:p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DEA4B91-2B43-DEC7-F2C0-8E270D38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7950" y="6172200"/>
            <a:ext cx="6862462" cy="273049"/>
          </a:xfrm>
        </p:spPr>
        <p:txBody>
          <a:bodyPr/>
          <a:lstStyle/>
          <a:p>
            <a:r>
              <a:rPr lang="en-US" dirty="0"/>
              <a:t>DBMS Project PPT 2024-25 Even Sem</a:t>
            </a:r>
          </a:p>
        </p:txBody>
      </p:sp>
    </p:spTree>
    <p:extLst>
      <p:ext uri="{BB962C8B-B14F-4D97-AF65-F5344CB8AC3E}">
        <p14:creationId xmlns:p14="http://schemas.microsoft.com/office/powerpoint/2010/main" val="182259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4055</TotalTime>
  <Words>918</Words>
  <Application>Microsoft Office PowerPoint</Application>
  <PresentationFormat>Custom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굴림</vt:lpstr>
      <vt:lpstr>Amasis MT Pro Black</vt:lpstr>
      <vt:lpstr>Aptos</vt:lpstr>
      <vt:lpstr>Arial</vt:lpstr>
      <vt:lpstr>Century Gothic</vt:lpstr>
      <vt:lpstr>Times New Roman</vt:lpstr>
      <vt:lpstr>Vertical and Horizontal design template</vt:lpstr>
      <vt:lpstr>Bank Management System Using Database Management System (BMICSE0452)</vt:lpstr>
      <vt:lpstr>Index</vt:lpstr>
      <vt:lpstr>Introduction</vt:lpstr>
      <vt:lpstr>Existing Systems</vt:lpstr>
      <vt:lpstr>            Problem Statement </vt:lpstr>
      <vt:lpstr>  Proposed Methodology </vt:lpstr>
      <vt:lpstr>Flowcharts and Use Case/ER Diagrams</vt:lpstr>
      <vt:lpstr> Feasibility Study </vt:lpstr>
      <vt:lpstr> Hardware /Software Requirement </vt:lpstr>
      <vt:lpstr> Results and Conclusion </vt:lpstr>
      <vt:lpstr>          References </vt:lpstr>
      <vt:lpstr>Live Demonstration of Project with screenshots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Exam Duty Allocation</dc:title>
  <dc:creator>Sudhanshu</dc:creator>
  <cp:lastModifiedBy>DEEPAK AGRAWAL</cp:lastModifiedBy>
  <cp:revision>119</cp:revision>
  <dcterms:created xsi:type="dcterms:W3CDTF">2017-11-16T17:39:44Z</dcterms:created>
  <dcterms:modified xsi:type="dcterms:W3CDTF">2025-04-11T21:40:52Z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