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60" r:id="rId2"/>
    <p:sldId id="256" r:id="rId3"/>
    <p:sldId id="265" r:id="rId4"/>
    <p:sldId id="307" r:id="rId5"/>
    <p:sldId id="308" r:id="rId6"/>
    <p:sldId id="309" r:id="rId7"/>
    <p:sldId id="310" r:id="rId8"/>
    <p:sldId id="316" r:id="rId9"/>
    <p:sldId id="317" r:id="rId10"/>
    <p:sldId id="318" r:id="rId11"/>
    <p:sldId id="319" r:id="rId12"/>
    <p:sldId id="320" r:id="rId13"/>
    <p:sldId id="311" r:id="rId14"/>
    <p:sldId id="312" r:id="rId15"/>
    <p:sldId id="313" r:id="rId16"/>
    <p:sldId id="314" r:id="rId17"/>
    <p:sldId id="315" r:id="rId18"/>
    <p:sldId id="304" r:id="rId19"/>
    <p:sldId id="30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82" d="100"/>
          <a:sy n="82" d="100"/>
        </p:scale>
        <p:origin x="720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AF5E8-79A9-4196-9FE7-4E22764E08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8DF8CE-8C38-4A96-B171-0B98FE4E117D}">
      <dgm:prSet/>
      <dgm:spPr/>
      <dgm:t>
        <a:bodyPr/>
        <a:lstStyle/>
        <a:p>
          <a:r>
            <a:rPr lang="en-US" dirty="0"/>
            <a:t>Java: Official java Documentation(oracle) </a:t>
          </a:r>
        </a:p>
      </dgm:t>
    </dgm:pt>
    <dgm:pt modelId="{E93A49E3-413A-4488-8750-BF52DDEC3FDA}" type="parTrans" cxnId="{8DE750DE-8347-41E1-9728-2FAE84F5DF0F}">
      <dgm:prSet/>
      <dgm:spPr/>
      <dgm:t>
        <a:bodyPr/>
        <a:lstStyle/>
        <a:p>
          <a:endParaRPr lang="en-US"/>
        </a:p>
      </dgm:t>
    </dgm:pt>
    <dgm:pt modelId="{37D55FC1-6418-4355-A7CE-DB6C41FD83E1}" type="sibTrans" cxnId="{8DE750DE-8347-41E1-9728-2FAE84F5DF0F}">
      <dgm:prSet/>
      <dgm:spPr/>
      <dgm:t>
        <a:bodyPr/>
        <a:lstStyle/>
        <a:p>
          <a:endParaRPr lang="en-US"/>
        </a:p>
      </dgm:t>
    </dgm:pt>
    <dgm:pt modelId="{3DFF0C38-5F87-4E26-88EA-F29C45DEAA73}">
      <dgm:prSet/>
      <dgm:spPr/>
      <dgm:t>
        <a:bodyPr/>
        <a:lstStyle/>
        <a:p>
          <a:r>
            <a:rPr lang="en-US"/>
            <a:t>Design Patterns: Erich Gamma et al.</a:t>
          </a:r>
        </a:p>
      </dgm:t>
    </dgm:pt>
    <dgm:pt modelId="{8213AA13-480D-4FD3-8A37-35FE888BCF72}" type="parTrans" cxnId="{3EB19EA5-959A-421C-AE56-FCCEF01B885A}">
      <dgm:prSet/>
      <dgm:spPr/>
      <dgm:t>
        <a:bodyPr/>
        <a:lstStyle/>
        <a:p>
          <a:endParaRPr lang="en-US"/>
        </a:p>
      </dgm:t>
    </dgm:pt>
    <dgm:pt modelId="{0E23E8CA-467F-4B37-BAB6-FB32DB7A5E6D}" type="sibTrans" cxnId="{3EB19EA5-959A-421C-AE56-FCCEF01B885A}">
      <dgm:prSet/>
      <dgm:spPr/>
      <dgm:t>
        <a:bodyPr/>
        <a:lstStyle/>
        <a:p>
          <a:endParaRPr lang="en-US"/>
        </a:p>
      </dgm:t>
    </dgm:pt>
    <dgm:pt modelId="{6BACCB7A-D1B7-4B7C-AFBF-B5E2BE68318F}">
      <dgm:prSet/>
      <dgm:spPr/>
      <dgm:t>
        <a:bodyPr/>
        <a:lstStyle/>
        <a:p>
          <a:r>
            <a:rPr lang="en-US"/>
            <a:t>Introduction to E-Commerce Systems, E. Turban</a:t>
          </a:r>
        </a:p>
      </dgm:t>
    </dgm:pt>
    <dgm:pt modelId="{62557F45-08B2-4BBD-AFFB-7054237B1D42}" type="parTrans" cxnId="{60F0026A-7034-478A-9380-3198EE610A1C}">
      <dgm:prSet/>
      <dgm:spPr/>
      <dgm:t>
        <a:bodyPr/>
        <a:lstStyle/>
        <a:p>
          <a:endParaRPr lang="en-US"/>
        </a:p>
      </dgm:t>
    </dgm:pt>
    <dgm:pt modelId="{C6B7A63F-2DB0-41A1-ADE4-AF18C23DC8B1}" type="sibTrans" cxnId="{60F0026A-7034-478A-9380-3198EE610A1C}">
      <dgm:prSet/>
      <dgm:spPr/>
      <dgm:t>
        <a:bodyPr/>
        <a:lstStyle/>
        <a:p>
          <a:endParaRPr lang="en-US"/>
        </a:p>
      </dgm:t>
    </dgm:pt>
    <dgm:pt modelId="{418EFF04-02EC-4305-B818-6EE1E1405A13}">
      <dgm:prSet/>
      <dgm:spPr/>
      <dgm:t>
        <a:bodyPr/>
        <a:lstStyle/>
        <a:p>
          <a:r>
            <a:rPr lang="en-US"/>
            <a:t>Software Engineering Principles, Ian Sommerville</a:t>
          </a:r>
        </a:p>
      </dgm:t>
    </dgm:pt>
    <dgm:pt modelId="{176B4C12-0C7A-4CC8-9742-8CC3216B7A8C}" type="parTrans" cxnId="{9D11285B-248C-45BC-8978-D0CEAB9EEE70}">
      <dgm:prSet/>
      <dgm:spPr/>
      <dgm:t>
        <a:bodyPr/>
        <a:lstStyle/>
        <a:p>
          <a:endParaRPr lang="en-US"/>
        </a:p>
      </dgm:t>
    </dgm:pt>
    <dgm:pt modelId="{9FF8AA73-707B-42E0-A9E2-E333863A88E6}" type="sibTrans" cxnId="{9D11285B-248C-45BC-8978-D0CEAB9EEE70}">
      <dgm:prSet/>
      <dgm:spPr/>
      <dgm:t>
        <a:bodyPr/>
        <a:lstStyle/>
        <a:p>
          <a:endParaRPr lang="en-US"/>
        </a:p>
      </dgm:t>
    </dgm:pt>
    <dgm:pt modelId="{F0E0BEBE-2515-44E7-BA0E-40C45E10C424}" type="pres">
      <dgm:prSet presAssocID="{D9BAF5E8-79A9-4196-9FE7-4E22764E08E3}" presName="root" presStyleCnt="0">
        <dgm:presLayoutVars>
          <dgm:dir/>
          <dgm:resizeHandles val="exact"/>
        </dgm:presLayoutVars>
      </dgm:prSet>
      <dgm:spPr/>
    </dgm:pt>
    <dgm:pt modelId="{DEAB26F5-FD72-4066-9FBD-D91512926A79}" type="pres">
      <dgm:prSet presAssocID="{A28DF8CE-8C38-4A96-B171-0B98FE4E117D}" presName="compNode" presStyleCnt="0"/>
      <dgm:spPr/>
    </dgm:pt>
    <dgm:pt modelId="{2489E8A2-AE58-4AE4-B298-93131FBB2820}" type="pres">
      <dgm:prSet presAssocID="{A28DF8CE-8C38-4A96-B171-0B98FE4E1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090DEB8-346F-4E51-9AD1-180517EC9F11}" type="pres">
      <dgm:prSet presAssocID="{A28DF8CE-8C38-4A96-B171-0B98FE4E117D}" presName="spaceRect" presStyleCnt="0"/>
      <dgm:spPr/>
    </dgm:pt>
    <dgm:pt modelId="{FCC2B58B-53F2-4292-AFA4-2F111E1F7BB3}" type="pres">
      <dgm:prSet presAssocID="{A28DF8CE-8C38-4A96-B171-0B98FE4E117D}" presName="textRect" presStyleLbl="revTx" presStyleIdx="0" presStyleCnt="4">
        <dgm:presLayoutVars>
          <dgm:chMax val="1"/>
          <dgm:chPref val="1"/>
        </dgm:presLayoutVars>
      </dgm:prSet>
      <dgm:spPr/>
    </dgm:pt>
    <dgm:pt modelId="{DE5A93C8-9B22-4872-BE8E-C1288FAD09F3}" type="pres">
      <dgm:prSet presAssocID="{37D55FC1-6418-4355-A7CE-DB6C41FD83E1}" presName="sibTrans" presStyleCnt="0"/>
      <dgm:spPr/>
    </dgm:pt>
    <dgm:pt modelId="{75D19B25-900C-4933-9683-D54DEF4155A9}" type="pres">
      <dgm:prSet presAssocID="{3DFF0C38-5F87-4E26-88EA-F29C45DEAA73}" presName="compNode" presStyleCnt="0"/>
      <dgm:spPr/>
    </dgm:pt>
    <dgm:pt modelId="{666A5AE8-D656-49B2-9503-AA4A1E470B65}" type="pres">
      <dgm:prSet presAssocID="{3DFF0C38-5F87-4E26-88EA-F29C45DEAA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29DBA93-6A7D-42A2-B011-FA0A450670F0}" type="pres">
      <dgm:prSet presAssocID="{3DFF0C38-5F87-4E26-88EA-F29C45DEAA73}" presName="spaceRect" presStyleCnt="0"/>
      <dgm:spPr/>
    </dgm:pt>
    <dgm:pt modelId="{69A08D05-624C-48A6-B4F1-61ABC12DF068}" type="pres">
      <dgm:prSet presAssocID="{3DFF0C38-5F87-4E26-88EA-F29C45DEAA73}" presName="textRect" presStyleLbl="revTx" presStyleIdx="1" presStyleCnt="4">
        <dgm:presLayoutVars>
          <dgm:chMax val="1"/>
          <dgm:chPref val="1"/>
        </dgm:presLayoutVars>
      </dgm:prSet>
      <dgm:spPr/>
    </dgm:pt>
    <dgm:pt modelId="{404B4A2F-DC72-4CB7-9FBF-553F9E8F921F}" type="pres">
      <dgm:prSet presAssocID="{0E23E8CA-467F-4B37-BAB6-FB32DB7A5E6D}" presName="sibTrans" presStyleCnt="0"/>
      <dgm:spPr/>
    </dgm:pt>
    <dgm:pt modelId="{02EC6519-A8B2-4278-ADBA-C649722C6B28}" type="pres">
      <dgm:prSet presAssocID="{6BACCB7A-D1B7-4B7C-AFBF-B5E2BE68318F}" presName="compNode" presStyleCnt="0"/>
      <dgm:spPr/>
    </dgm:pt>
    <dgm:pt modelId="{39DC2555-161E-42E4-89A5-B67BA61C269B}" type="pres">
      <dgm:prSet presAssocID="{6BACCB7A-D1B7-4B7C-AFBF-B5E2BE6831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C7740340-FAE0-4EA5-905C-99F85DA3ED52}" type="pres">
      <dgm:prSet presAssocID="{6BACCB7A-D1B7-4B7C-AFBF-B5E2BE68318F}" presName="spaceRect" presStyleCnt="0"/>
      <dgm:spPr/>
    </dgm:pt>
    <dgm:pt modelId="{C296D5E1-3516-4967-AA80-6BBBC2493400}" type="pres">
      <dgm:prSet presAssocID="{6BACCB7A-D1B7-4B7C-AFBF-B5E2BE68318F}" presName="textRect" presStyleLbl="revTx" presStyleIdx="2" presStyleCnt="4">
        <dgm:presLayoutVars>
          <dgm:chMax val="1"/>
          <dgm:chPref val="1"/>
        </dgm:presLayoutVars>
      </dgm:prSet>
      <dgm:spPr/>
    </dgm:pt>
    <dgm:pt modelId="{2BCAE42A-F0F2-4307-A829-CFA43935DE9A}" type="pres">
      <dgm:prSet presAssocID="{C6B7A63F-2DB0-41A1-ADE4-AF18C23DC8B1}" presName="sibTrans" presStyleCnt="0"/>
      <dgm:spPr/>
    </dgm:pt>
    <dgm:pt modelId="{5E08E76C-C623-4804-BF7F-3079E6E38677}" type="pres">
      <dgm:prSet presAssocID="{418EFF04-02EC-4305-B818-6EE1E1405A13}" presName="compNode" presStyleCnt="0"/>
      <dgm:spPr/>
    </dgm:pt>
    <dgm:pt modelId="{8E8D1D09-FB28-45CF-AC5A-BE7D2734C2C3}" type="pres">
      <dgm:prSet presAssocID="{418EFF04-02EC-4305-B818-6EE1E1405A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3149E63-E1D4-45A6-B9F0-2E1ABADC98E0}" type="pres">
      <dgm:prSet presAssocID="{418EFF04-02EC-4305-B818-6EE1E1405A13}" presName="spaceRect" presStyleCnt="0"/>
      <dgm:spPr/>
    </dgm:pt>
    <dgm:pt modelId="{4F319B03-E114-4C04-BA62-2231F13E43F3}" type="pres">
      <dgm:prSet presAssocID="{418EFF04-02EC-4305-B818-6EE1E1405A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7A1D08-98E0-46B9-A66A-EB3801CF5024}" type="presOf" srcId="{A28DF8CE-8C38-4A96-B171-0B98FE4E117D}" destId="{FCC2B58B-53F2-4292-AFA4-2F111E1F7BB3}" srcOrd="0" destOrd="0" presId="urn:microsoft.com/office/officeart/2018/2/layout/IconLabelList"/>
    <dgm:cxn modelId="{6A353C09-C697-484F-B774-0C062E2B97CE}" type="presOf" srcId="{3DFF0C38-5F87-4E26-88EA-F29C45DEAA73}" destId="{69A08D05-624C-48A6-B4F1-61ABC12DF068}" srcOrd="0" destOrd="0" presId="urn:microsoft.com/office/officeart/2018/2/layout/IconLabelList"/>
    <dgm:cxn modelId="{2306DD0B-FBFC-40C9-8093-538555ECD73B}" type="presOf" srcId="{D9BAF5E8-79A9-4196-9FE7-4E22764E08E3}" destId="{F0E0BEBE-2515-44E7-BA0E-40C45E10C424}" srcOrd="0" destOrd="0" presId="urn:microsoft.com/office/officeart/2018/2/layout/IconLabelList"/>
    <dgm:cxn modelId="{9D11285B-248C-45BC-8978-D0CEAB9EEE70}" srcId="{D9BAF5E8-79A9-4196-9FE7-4E22764E08E3}" destId="{418EFF04-02EC-4305-B818-6EE1E1405A13}" srcOrd="3" destOrd="0" parTransId="{176B4C12-0C7A-4CC8-9742-8CC3216B7A8C}" sibTransId="{9FF8AA73-707B-42E0-A9E2-E333863A88E6}"/>
    <dgm:cxn modelId="{60F0026A-7034-478A-9380-3198EE610A1C}" srcId="{D9BAF5E8-79A9-4196-9FE7-4E22764E08E3}" destId="{6BACCB7A-D1B7-4B7C-AFBF-B5E2BE68318F}" srcOrd="2" destOrd="0" parTransId="{62557F45-08B2-4BBD-AFFB-7054237B1D42}" sibTransId="{C6B7A63F-2DB0-41A1-ADE4-AF18C23DC8B1}"/>
    <dgm:cxn modelId="{3EB19EA5-959A-421C-AE56-FCCEF01B885A}" srcId="{D9BAF5E8-79A9-4196-9FE7-4E22764E08E3}" destId="{3DFF0C38-5F87-4E26-88EA-F29C45DEAA73}" srcOrd="1" destOrd="0" parTransId="{8213AA13-480D-4FD3-8A37-35FE888BCF72}" sibTransId="{0E23E8CA-467F-4B37-BAB6-FB32DB7A5E6D}"/>
    <dgm:cxn modelId="{8DE750DE-8347-41E1-9728-2FAE84F5DF0F}" srcId="{D9BAF5E8-79A9-4196-9FE7-4E22764E08E3}" destId="{A28DF8CE-8C38-4A96-B171-0B98FE4E117D}" srcOrd="0" destOrd="0" parTransId="{E93A49E3-413A-4488-8750-BF52DDEC3FDA}" sibTransId="{37D55FC1-6418-4355-A7CE-DB6C41FD83E1}"/>
    <dgm:cxn modelId="{912874E2-14E5-4ADF-81DA-33D936CEC5E7}" type="presOf" srcId="{418EFF04-02EC-4305-B818-6EE1E1405A13}" destId="{4F319B03-E114-4C04-BA62-2231F13E43F3}" srcOrd="0" destOrd="0" presId="urn:microsoft.com/office/officeart/2018/2/layout/IconLabelList"/>
    <dgm:cxn modelId="{18566CFD-7E17-4506-AF4E-375548B0E32B}" type="presOf" srcId="{6BACCB7A-D1B7-4B7C-AFBF-B5E2BE68318F}" destId="{C296D5E1-3516-4967-AA80-6BBBC2493400}" srcOrd="0" destOrd="0" presId="urn:microsoft.com/office/officeart/2018/2/layout/IconLabelList"/>
    <dgm:cxn modelId="{670DB0DE-91F5-4746-836B-7932F27AD46D}" type="presParOf" srcId="{F0E0BEBE-2515-44E7-BA0E-40C45E10C424}" destId="{DEAB26F5-FD72-4066-9FBD-D91512926A79}" srcOrd="0" destOrd="0" presId="urn:microsoft.com/office/officeart/2018/2/layout/IconLabelList"/>
    <dgm:cxn modelId="{24EF2DA8-C9A3-45B9-9B0B-2E0829C36C95}" type="presParOf" srcId="{DEAB26F5-FD72-4066-9FBD-D91512926A79}" destId="{2489E8A2-AE58-4AE4-B298-93131FBB2820}" srcOrd="0" destOrd="0" presId="urn:microsoft.com/office/officeart/2018/2/layout/IconLabelList"/>
    <dgm:cxn modelId="{F9EC8D7C-A433-47C1-9579-02E66A40960E}" type="presParOf" srcId="{DEAB26F5-FD72-4066-9FBD-D91512926A79}" destId="{9090DEB8-346F-4E51-9AD1-180517EC9F11}" srcOrd="1" destOrd="0" presId="urn:microsoft.com/office/officeart/2018/2/layout/IconLabelList"/>
    <dgm:cxn modelId="{F0FB47BD-83AB-41B6-9D08-C783913EF858}" type="presParOf" srcId="{DEAB26F5-FD72-4066-9FBD-D91512926A79}" destId="{FCC2B58B-53F2-4292-AFA4-2F111E1F7BB3}" srcOrd="2" destOrd="0" presId="urn:microsoft.com/office/officeart/2018/2/layout/IconLabelList"/>
    <dgm:cxn modelId="{FC3FDB68-0E23-4389-AFA2-0B0637306641}" type="presParOf" srcId="{F0E0BEBE-2515-44E7-BA0E-40C45E10C424}" destId="{DE5A93C8-9B22-4872-BE8E-C1288FAD09F3}" srcOrd="1" destOrd="0" presId="urn:microsoft.com/office/officeart/2018/2/layout/IconLabelList"/>
    <dgm:cxn modelId="{18B3E303-5199-4C17-86C3-CDF5213D1762}" type="presParOf" srcId="{F0E0BEBE-2515-44E7-BA0E-40C45E10C424}" destId="{75D19B25-900C-4933-9683-D54DEF4155A9}" srcOrd="2" destOrd="0" presId="urn:microsoft.com/office/officeart/2018/2/layout/IconLabelList"/>
    <dgm:cxn modelId="{A30498ED-8B2C-4C36-A690-94DC935DC891}" type="presParOf" srcId="{75D19B25-900C-4933-9683-D54DEF4155A9}" destId="{666A5AE8-D656-49B2-9503-AA4A1E470B65}" srcOrd="0" destOrd="0" presId="urn:microsoft.com/office/officeart/2018/2/layout/IconLabelList"/>
    <dgm:cxn modelId="{44CB6EF2-C879-46D3-8192-4B8705EDF3C1}" type="presParOf" srcId="{75D19B25-900C-4933-9683-D54DEF4155A9}" destId="{C29DBA93-6A7D-42A2-B011-FA0A450670F0}" srcOrd="1" destOrd="0" presId="urn:microsoft.com/office/officeart/2018/2/layout/IconLabelList"/>
    <dgm:cxn modelId="{6BC5CA0C-1E66-4195-8B5C-D59F644B01BE}" type="presParOf" srcId="{75D19B25-900C-4933-9683-D54DEF4155A9}" destId="{69A08D05-624C-48A6-B4F1-61ABC12DF068}" srcOrd="2" destOrd="0" presId="urn:microsoft.com/office/officeart/2018/2/layout/IconLabelList"/>
    <dgm:cxn modelId="{E8D70DDC-06A6-4056-967A-EAD7696FC951}" type="presParOf" srcId="{F0E0BEBE-2515-44E7-BA0E-40C45E10C424}" destId="{404B4A2F-DC72-4CB7-9FBF-553F9E8F921F}" srcOrd="3" destOrd="0" presId="urn:microsoft.com/office/officeart/2018/2/layout/IconLabelList"/>
    <dgm:cxn modelId="{FEB94B4F-C82B-4327-89D2-18B233439923}" type="presParOf" srcId="{F0E0BEBE-2515-44E7-BA0E-40C45E10C424}" destId="{02EC6519-A8B2-4278-ADBA-C649722C6B28}" srcOrd="4" destOrd="0" presId="urn:microsoft.com/office/officeart/2018/2/layout/IconLabelList"/>
    <dgm:cxn modelId="{3FE5AC63-AEC1-4C08-974B-4A103FD308E5}" type="presParOf" srcId="{02EC6519-A8B2-4278-ADBA-C649722C6B28}" destId="{39DC2555-161E-42E4-89A5-B67BA61C269B}" srcOrd="0" destOrd="0" presId="urn:microsoft.com/office/officeart/2018/2/layout/IconLabelList"/>
    <dgm:cxn modelId="{6E30FB12-6C11-41EA-A367-A43E28528A7D}" type="presParOf" srcId="{02EC6519-A8B2-4278-ADBA-C649722C6B28}" destId="{C7740340-FAE0-4EA5-905C-99F85DA3ED52}" srcOrd="1" destOrd="0" presId="urn:microsoft.com/office/officeart/2018/2/layout/IconLabelList"/>
    <dgm:cxn modelId="{BBDDCD3D-C6FA-42B8-910B-BF4265BCE742}" type="presParOf" srcId="{02EC6519-A8B2-4278-ADBA-C649722C6B28}" destId="{C296D5E1-3516-4967-AA80-6BBBC2493400}" srcOrd="2" destOrd="0" presId="urn:microsoft.com/office/officeart/2018/2/layout/IconLabelList"/>
    <dgm:cxn modelId="{5A6190B2-5C14-4415-850B-7113A76837F9}" type="presParOf" srcId="{F0E0BEBE-2515-44E7-BA0E-40C45E10C424}" destId="{2BCAE42A-F0F2-4307-A829-CFA43935DE9A}" srcOrd="5" destOrd="0" presId="urn:microsoft.com/office/officeart/2018/2/layout/IconLabelList"/>
    <dgm:cxn modelId="{4F354BD7-8CFE-44EF-AAF8-E3F546388E43}" type="presParOf" srcId="{F0E0BEBE-2515-44E7-BA0E-40C45E10C424}" destId="{5E08E76C-C623-4804-BF7F-3079E6E38677}" srcOrd="6" destOrd="0" presId="urn:microsoft.com/office/officeart/2018/2/layout/IconLabelList"/>
    <dgm:cxn modelId="{141B9C12-1E24-496E-86B3-29D6BEB523FB}" type="presParOf" srcId="{5E08E76C-C623-4804-BF7F-3079E6E38677}" destId="{8E8D1D09-FB28-45CF-AC5A-BE7D2734C2C3}" srcOrd="0" destOrd="0" presId="urn:microsoft.com/office/officeart/2018/2/layout/IconLabelList"/>
    <dgm:cxn modelId="{37A5B74B-05BD-4B6F-AE36-29C11AF0EE31}" type="presParOf" srcId="{5E08E76C-C623-4804-BF7F-3079E6E38677}" destId="{A3149E63-E1D4-45A6-B9F0-2E1ABADC98E0}" srcOrd="1" destOrd="0" presId="urn:microsoft.com/office/officeart/2018/2/layout/IconLabelList"/>
    <dgm:cxn modelId="{7D051514-E881-4C60-99CC-19DC2631EBE6}" type="presParOf" srcId="{5E08E76C-C623-4804-BF7F-3079E6E38677}" destId="{4F319B03-E114-4C04-BA62-2231F13E43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9E8A2-AE58-4AE4-B298-93131FBB2820}">
      <dsp:nvSpPr>
        <dsp:cNvPr id="0" name=""/>
        <dsp:cNvSpPr/>
      </dsp:nvSpPr>
      <dsp:spPr>
        <a:xfrm>
          <a:off x="745987" y="1313921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2B58B-53F2-4292-AFA4-2F111E1F7BB3}">
      <dsp:nvSpPr>
        <dsp:cNvPr id="0" name=""/>
        <dsp:cNvSpPr/>
      </dsp:nvSpPr>
      <dsp:spPr>
        <a:xfrm>
          <a:off x="183800" y="2523319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Java: Official java Documentation(oracle) </a:t>
          </a:r>
        </a:p>
      </dsp:txBody>
      <dsp:txXfrm>
        <a:off x="183800" y="2523319"/>
        <a:ext cx="2044316" cy="720000"/>
      </dsp:txXfrm>
    </dsp:sp>
    <dsp:sp modelId="{666A5AE8-D656-49B2-9503-AA4A1E470B65}">
      <dsp:nvSpPr>
        <dsp:cNvPr id="0" name=""/>
        <dsp:cNvSpPr/>
      </dsp:nvSpPr>
      <dsp:spPr>
        <a:xfrm>
          <a:off x="3148059" y="1313921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08D05-624C-48A6-B4F1-61ABC12DF068}">
      <dsp:nvSpPr>
        <dsp:cNvPr id="0" name=""/>
        <dsp:cNvSpPr/>
      </dsp:nvSpPr>
      <dsp:spPr>
        <a:xfrm>
          <a:off x="2585872" y="2523319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 Patterns: Erich Gamma et al.</a:t>
          </a:r>
        </a:p>
      </dsp:txBody>
      <dsp:txXfrm>
        <a:off x="2585872" y="2523319"/>
        <a:ext cx="2044316" cy="720000"/>
      </dsp:txXfrm>
    </dsp:sp>
    <dsp:sp modelId="{39DC2555-161E-42E4-89A5-B67BA61C269B}">
      <dsp:nvSpPr>
        <dsp:cNvPr id="0" name=""/>
        <dsp:cNvSpPr/>
      </dsp:nvSpPr>
      <dsp:spPr>
        <a:xfrm>
          <a:off x="5550131" y="1313921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6D5E1-3516-4967-AA80-6BBBC2493400}">
      <dsp:nvSpPr>
        <dsp:cNvPr id="0" name=""/>
        <dsp:cNvSpPr/>
      </dsp:nvSpPr>
      <dsp:spPr>
        <a:xfrm>
          <a:off x="4987944" y="2523319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Introduction to E-Commerce Systems, E. Turban</a:t>
          </a:r>
        </a:p>
      </dsp:txBody>
      <dsp:txXfrm>
        <a:off x="4987944" y="2523319"/>
        <a:ext cx="2044316" cy="720000"/>
      </dsp:txXfrm>
    </dsp:sp>
    <dsp:sp modelId="{8E8D1D09-FB28-45CF-AC5A-BE7D2734C2C3}">
      <dsp:nvSpPr>
        <dsp:cNvPr id="0" name=""/>
        <dsp:cNvSpPr/>
      </dsp:nvSpPr>
      <dsp:spPr>
        <a:xfrm>
          <a:off x="7952203" y="1313921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19B03-E114-4C04-BA62-2231F13E43F3}">
      <dsp:nvSpPr>
        <dsp:cNvPr id="0" name=""/>
        <dsp:cNvSpPr/>
      </dsp:nvSpPr>
      <dsp:spPr>
        <a:xfrm>
          <a:off x="7390016" y="2523319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Engineering Principles, Ian Sommerville</a:t>
          </a:r>
        </a:p>
      </dsp:txBody>
      <dsp:txXfrm>
        <a:off x="7390016" y="2523319"/>
        <a:ext cx="204431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12/5/2024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12/5/2024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CD8-CA3C-4D6B-A77C-FD4180DE0C47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F69-ECD3-4E7D-B21C-33825404711E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6D9-70D9-45DD-BA80-E4EFDD6ECF3C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5F-EBEF-487E-8CBB-EDFD0BD82D69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42A9-FB42-45A8-AF82-3EDC2979862E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9EE-CEE9-467A-8B80-9B8B471778C7}" type="datetime1">
              <a:rPr lang="en-US" smtClean="0"/>
              <a:t>12/5/2024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A627-EF1C-4CF5-97AC-395DCFD6CFB4}" type="datetime1">
              <a:rPr lang="en-US" smtClean="0"/>
              <a:t>12/5/2024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FBFE-000F-406F-AA2A-CEEA1F2D477F}" type="datetime1">
              <a:rPr lang="en-US" smtClean="0"/>
              <a:t>12/5/2024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3988-F0C0-470A-95E5-9B63FE8BFDBE}" type="datetime1">
              <a:rPr lang="en-US" smtClean="0"/>
              <a:t>12/5/2024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B9CF-D32B-45E5-84EB-BCAB6FD8FE2A}" type="datetime1">
              <a:rPr lang="en-US" smtClean="0"/>
              <a:t>12/5/2024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DC96E31-04A2-4C47-8F1A-B56592412ED0}" type="datetime1">
              <a:rPr lang="en-US" smtClean="0"/>
              <a:t>12/5/2024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29716" y="783121"/>
            <a:ext cx="9601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E-Commerce Shopping Cart System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OOTs Using JAVA (BMICSE0352)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9716" y="1268761"/>
            <a:ext cx="10585376" cy="4104456"/>
          </a:xfrm>
        </p:spPr>
        <p:txBody>
          <a:bodyPr>
            <a:normAutofit fontScale="92500" lnSpcReduction="20000"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600" dirty="0">
                <a:latin typeface="Amasis MT Pro Black" panose="02040A04050005020304" pitchFamily="18" charset="0"/>
                <a:cs typeface="Arial" pitchFamily="34" charset="0"/>
              </a:rPr>
              <a:t>Department of Computer Science and Engineering </a:t>
            </a:r>
          </a:p>
          <a:p>
            <a:pPr marL="0" lvl="0" indent="0" algn="ctr">
              <a:buNone/>
            </a:pPr>
            <a:r>
              <a:rPr lang="en-US" sz="1600" dirty="0" err="1">
                <a:latin typeface="Amasis MT Pro Black" panose="02040A04050005020304" pitchFamily="18" charset="0"/>
                <a:cs typeface="Arial" pitchFamily="34" charset="0"/>
              </a:rPr>
              <a:t>M.Tech</a:t>
            </a:r>
            <a:r>
              <a:rPr lang="en-US" sz="1600" dirty="0">
                <a:latin typeface="Amasis MT Pro Black" panose="02040A04050005020304" pitchFamily="18" charset="0"/>
                <a:cs typeface="Arial" pitchFamily="34" charset="0"/>
              </a:rPr>
              <a:t> Int. </a:t>
            </a:r>
          </a:p>
          <a:p>
            <a:pPr marL="0" lvl="0" indent="0" algn="ctr"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(Submitted To: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Ms.Aditee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Mattoo Ma’am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390576"/>
              </p:ext>
            </p:extLst>
          </p:nvPr>
        </p:nvGraphicFramePr>
        <p:xfrm>
          <a:off x="1921160" y="3315396"/>
          <a:ext cx="8346504" cy="2293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564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008333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779338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197319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3762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Department n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</a:t>
                      </a:r>
                      <a:r>
                        <a:rPr lang="en-US" sz="1400" baseline="0" dirty="0">
                          <a:latin typeface="Arial" pitchFamily="34" charset="0"/>
                          <a:cs typeface="Arial" pitchFamily="34" charset="0"/>
                        </a:rPr>
                        <a:t> Lead Name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Deepak Agrawal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Front End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M.Tech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(int.)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 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Abhishek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M.Tech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(int.)</a:t>
                      </a:r>
                    </a:p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Team Member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Gopal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Back end,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" pitchFamily="34" charset="0"/>
                          <a:cs typeface="Arial" pitchFamily="34" charset="0"/>
                        </a:rPr>
                        <a:t>M.Tech</a:t>
                      </a:r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 (int.)</a:t>
                      </a:r>
                    </a:p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086947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738444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2BF6-B3FC-469B-D171-ABF4E215C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Confirmation of Total amount-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B8AA879-026D-0BC6-0E77-6274BBA61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16" b="334"/>
          <a:stretch/>
        </p:blipFill>
        <p:spPr>
          <a:xfrm>
            <a:off x="1522414" y="1828800"/>
            <a:ext cx="9601200" cy="41910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6D62-9C91-35A2-F759-8B3FE8EB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266457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1CF3-AB65-C9CE-E416-0BCE1E72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Payment confirmation-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8175F58-79B0-01DD-64EE-0EF53DA31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3"/>
          <a:stretch/>
        </p:blipFill>
        <p:spPr>
          <a:xfrm>
            <a:off x="1522414" y="1828800"/>
            <a:ext cx="9601200" cy="41910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0B469-2116-D94E-24C6-B1E2044B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299597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9EA2-7968-EBDD-1861-E55380B9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Completion-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B0B4640-A8C1-23F0-AA48-843EE417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50"/>
          <a:stretch/>
        </p:blipFill>
        <p:spPr>
          <a:xfrm>
            <a:off x="1522414" y="1828800"/>
            <a:ext cx="9601200" cy="41910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7C23-6527-14D4-F72A-60AFC29E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15077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F52E-D890-2837-98B9-08C13543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Feasibility Study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5838B-FE6C-27E8-0B2B-09484BEA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Technical Feasibility: Java Swing is a suitable cross-platform tool for creating GUI-based applications. Cartify requires minimal hardware resources.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Economic Feasibility: The application is cost-effective, requiring no expensive server infrastructure.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Feasibility: The system is easy to use, making it accessible to a wide range of users.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33999-7EA1-57F9-C0DA-C596143D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BC03-54F6-C66F-3035-508C017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Hardware /Software Requirement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CDA2-27FF-09EE-E4AF-77012B06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Requirements:</a:t>
            </a:r>
          </a:p>
          <a:p>
            <a:r>
              <a:rPr lang="en-US" dirty="0"/>
              <a:t>- Processor: Intel Core i3 or equivalent</a:t>
            </a:r>
          </a:p>
          <a:p>
            <a:r>
              <a:rPr lang="en-US" dirty="0"/>
              <a:t>- RAM: 4 GB or higher</a:t>
            </a:r>
          </a:p>
          <a:p>
            <a:r>
              <a:rPr lang="en-US" dirty="0"/>
              <a:t>- Disk: 100 MB free space</a:t>
            </a:r>
          </a:p>
          <a:p>
            <a:r>
              <a:rPr lang="en-US" b="1" dirty="0"/>
              <a:t>Software Requirements:</a:t>
            </a:r>
          </a:p>
          <a:p>
            <a:r>
              <a:rPr lang="en-US" dirty="0"/>
              <a:t>- Operating System: Windows, Linux, Mac OS</a:t>
            </a:r>
          </a:p>
          <a:p>
            <a:r>
              <a:rPr lang="en-US" dirty="0"/>
              <a:t>- JDK: Version 8 or higher</a:t>
            </a:r>
          </a:p>
          <a:p>
            <a:r>
              <a:rPr lang="en-US" dirty="0"/>
              <a:t>- IDE: IntelliJ IDEA, Eclipse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DEA55-9CD3-0F90-7176-F745B1B6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9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2F12-FB3C-7D2B-BF14-207C5F5F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Results and Conclusion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C9E6-1768-1EC1-5066-51C0F195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demonstrates essential functionality of an online shopping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system.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interface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navigate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include: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Adding/removing items.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discounts.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 checkout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include payment gateways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other advanced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6CFDB-6B1B-5790-D810-684B94E3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6ED3-C645-8C9A-BC4C-AE85FD7E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References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9F92-3A05-6A19-105C-66DD9B97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484784"/>
            <a:ext cx="10209314" cy="3312368"/>
          </a:xfrm>
        </p:spPr>
        <p:txBody>
          <a:bodyPr/>
          <a:lstStyle/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F999E-4D4F-2729-B559-C0414A36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9E8F2ED-67FE-04C3-193C-6998833BB0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149655"/>
              </p:ext>
            </p:extLst>
          </p:nvPr>
        </p:nvGraphicFramePr>
        <p:xfrm>
          <a:off x="1286933" y="1484784"/>
          <a:ext cx="9618133" cy="4557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83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F548-7CD2-49B0-9441-6ACC4899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Live Demonstration of Project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8C55-CF91-1D05-4203-2AD3A0F8D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live demonstration will showcase the following:</a:t>
            </a:r>
          </a:p>
          <a:p>
            <a:r>
              <a:rPr lang="en-US" dirty="0"/>
              <a:t>- Adding/removing products to/from the cart</a:t>
            </a:r>
          </a:p>
          <a:p>
            <a:r>
              <a:rPr lang="en-US" dirty="0"/>
              <a:t>- Applying discount codes</a:t>
            </a:r>
          </a:p>
          <a:p>
            <a:r>
              <a:rPr lang="en-US" dirty="0"/>
              <a:t>- Checkout process simulation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BB3B7-2414-61CE-7EC6-0C998D7A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3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Feedback from the Panel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91B4-BF36-4C6D-B04B-A777C2684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4509120"/>
            <a:ext cx="9601200" cy="1510680"/>
          </a:xfrm>
        </p:spPr>
        <p:txBody>
          <a:bodyPr>
            <a:normAutofit/>
          </a:bodyPr>
          <a:lstStyle/>
          <a:p>
            <a:pPr marL="0" lvl="0" indent="0">
              <a:buNone/>
              <a:defRPr cap="all"/>
            </a:pPr>
            <a:endParaRPr lang="en-US" dirty="0"/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92FCF7-31C9-7D52-096B-3EF0E4843B3E}"/>
              </a:ext>
            </a:extLst>
          </p:cNvPr>
          <p:cNvSpPr/>
          <p:nvPr/>
        </p:nvSpPr>
        <p:spPr>
          <a:xfrm>
            <a:off x="1867787" y="2251273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" name="Rectangle 6" descr="Chat">
            <a:extLst>
              <a:ext uri="{FF2B5EF4-FFF2-40B4-BE49-F238E27FC236}">
                <a16:creationId xmlns:a16="http://schemas.microsoft.com/office/drawing/2014/main" id="{A4BA5C46-8FFE-0FB6-BC7E-C6F961E9DB81}"/>
              </a:ext>
            </a:extLst>
          </p:cNvPr>
          <p:cNvSpPr/>
          <p:nvPr/>
        </p:nvSpPr>
        <p:spPr>
          <a:xfrm>
            <a:off x="2133548" y="2517034"/>
            <a:ext cx="715510" cy="7155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E0D1D-A845-1450-67F4-D1A3301350C6}"/>
              </a:ext>
            </a:extLst>
          </p:cNvPr>
          <p:cNvGrpSpPr/>
          <p:nvPr/>
        </p:nvGrpSpPr>
        <p:grpSpPr>
          <a:xfrm>
            <a:off x="1469146" y="3886726"/>
            <a:ext cx="2044316" cy="720000"/>
            <a:chOff x="183800" y="2504467"/>
            <a:chExt cx="2044316" cy="720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C48533-A586-25FA-29A3-93FC18562CBC}"/>
                </a:ext>
              </a:extLst>
            </p:cNvPr>
            <p:cNvSpPr/>
            <p:nvPr/>
          </p:nvSpPr>
          <p:spPr>
            <a:xfrm>
              <a:off x="183800" y="2504467"/>
              <a:ext cx="204431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C190F3-7DB3-D023-5BB5-710AD7AFF235}"/>
                </a:ext>
              </a:extLst>
            </p:cNvPr>
            <p:cNvSpPr txBox="1"/>
            <p:nvPr/>
          </p:nvSpPr>
          <p:spPr>
            <a:xfrm>
              <a:off x="183800" y="2504467"/>
              <a:ext cx="204431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Feedback will be provided on the following aspects: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3D6BFCB-1458-8751-67EC-218993B88479}"/>
              </a:ext>
            </a:extLst>
          </p:cNvPr>
          <p:cNvSpPr/>
          <p:nvPr/>
        </p:nvSpPr>
        <p:spPr>
          <a:xfrm>
            <a:off x="4269859" y="2251273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" name="Rectangle 9" descr="Web Design">
            <a:extLst>
              <a:ext uri="{FF2B5EF4-FFF2-40B4-BE49-F238E27FC236}">
                <a16:creationId xmlns:a16="http://schemas.microsoft.com/office/drawing/2014/main" id="{1D33DF64-9E80-C33E-C22D-4F8CE73CFCDB}"/>
              </a:ext>
            </a:extLst>
          </p:cNvPr>
          <p:cNvSpPr/>
          <p:nvPr/>
        </p:nvSpPr>
        <p:spPr>
          <a:xfrm>
            <a:off x="4535621" y="2517034"/>
            <a:ext cx="715510" cy="71551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F81280-CA24-FA4D-33E6-366BC1D8DA81}"/>
              </a:ext>
            </a:extLst>
          </p:cNvPr>
          <p:cNvGrpSpPr/>
          <p:nvPr/>
        </p:nvGrpSpPr>
        <p:grpSpPr>
          <a:xfrm>
            <a:off x="3871218" y="3886726"/>
            <a:ext cx="2044316" cy="720000"/>
            <a:chOff x="2585872" y="2504467"/>
            <a:chExt cx="2044316" cy="720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DF71FB-EE00-5D4E-7C57-E6885987323F}"/>
                </a:ext>
              </a:extLst>
            </p:cNvPr>
            <p:cNvSpPr/>
            <p:nvPr/>
          </p:nvSpPr>
          <p:spPr>
            <a:xfrm>
              <a:off x="2585872" y="2504467"/>
              <a:ext cx="204431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EF496-C0F2-BF1B-E814-33A448D4AB8E}"/>
                </a:ext>
              </a:extLst>
            </p:cNvPr>
            <p:cNvSpPr txBox="1"/>
            <p:nvPr/>
          </p:nvSpPr>
          <p:spPr>
            <a:xfrm>
              <a:off x="2585872" y="2504467"/>
              <a:ext cx="204431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- User Interface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6C49FA0-60AB-275E-F1A8-894C2E515B9B}"/>
              </a:ext>
            </a:extLst>
          </p:cNvPr>
          <p:cNvSpPr/>
          <p:nvPr/>
        </p:nvSpPr>
        <p:spPr>
          <a:xfrm>
            <a:off x="6671931" y="2251273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Gears">
            <a:extLst>
              <a:ext uri="{FF2B5EF4-FFF2-40B4-BE49-F238E27FC236}">
                <a16:creationId xmlns:a16="http://schemas.microsoft.com/office/drawing/2014/main" id="{D947D8A8-7979-ABB4-97B9-D33C5D6D8B7A}"/>
              </a:ext>
            </a:extLst>
          </p:cNvPr>
          <p:cNvSpPr/>
          <p:nvPr/>
        </p:nvSpPr>
        <p:spPr>
          <a:xfrm>
            <a:off x="6937693" y="2517034"/>
            <a:ext cx="715510" cy="71551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E8EAE9-36A0-6593-173C-0E1525C0A6AA}"/>
              </a:ext>
            </a:extLst>
          </p:cNvPr>
          <p:cNvGrpSpPr/>
          <p:nvPr/>
        </p:nvGrpSpPr>
        <p:grpSpPr>
          <a:xfrm>
            <a:off x="6273290" y="3886726"/>
            <a:ext cx="2044316" cy="720000"/>
            <a:chOff x="4987944" y="2504467"/>
            <a:chExt cx="2044316" cy="72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4A0583-4538-9C40-E451-F425F67ADE4B}"/>
                </a:ext>
              </a:extLst>
            </p:cNvPr>
            <p:cNvSpPr/>
            <p:nvPr/>
          </p:nvSpPr>
          <p:spPr>
            <a:xfrm>
              <a:off x="4987944" y="2504467"/>
              <a:ext cx="204431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E06F45-3ED8-A859-8993-1E4BCB9802DC}"/>
                </a:ext>
              </a:extLst>
            </p:cNvPr>
            <p:cNvSpPr txBox="1"/>
            <p:nvPr/>
          </p:nvSpPr>
          <p:spPr>
            <a:xfrm>
              <a:off x="4987944" y="2504467"/>
              <a:ext cx="204431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- Functionality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A2FCD7C8-4581-25BC-4A6E-AB93D9EAAFF2}"/>
              </a:ext>
            </a:extLst>
          </p:cNvPr>
          <p:cNvSpPr/>
          <p:nvPr/>
        </p:nvSpPr>
        <p:spPr>
          <a:xfrm>
            <a:off x="9074004" y="2251273"/>
            <a:ext cx="1247033" cy="1247033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Rectangle 15" descr="Maximize">
            <a:extLst>
              <a:ext uri="{FF2B5EF4-FFF2-40B4-BE49-F238E27FC236}">
                <a16:creationId xmlns:a16="http://schemas.microsoft.com/office/drawing/2014/main" id="{472D9DB1-C482-36D3-C8CF-C30B773BEF6D}"/>
              </a:ext>
            </a:extLst>
          </p:cNvPr>
          <p:cNvSpPr/>
          <p:nvPr/>
        </p:nvSpPr>
        <p:spPr>
          <a:xfrm>
            <a:off x="9339765" y="2517034"/>
            <a:ext cx="715510" cy="71551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3D00D7-2E2F-54A3-D46C-6FAB6235EA7E}"/>
              </a:ext>
            </a:extLst>
          </p:cNvPr>
          <p:cNvGrpSpPr/>
          <p:nvPr/>
        </p:nvGrpSpPr>
        <p:grpSpPr>
          <a:xfrm>
            <a:off x="8675362" y="3886726"/>
            <a:ext cx="2044316" cy="720000"/>
            <a:chOff x="7390016" y="2504467"/>
            <a:chExt cx="2044316" cy="72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AA6FBE4-61EF-80EE-8B39-E94D255455C7}"/>
                </a:ext>
              </a:extLst>
            </p:cNvPr>
            <p:cNvSpPr/>
            <p:nvPr/>
          </p:nvSpPr>
          <p:spPr>
            <a:xfrm>
              <a:off x="7390016" y="2504467"/>
              <a:ext cx="2044316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BD70CB-9168-DF69-FCB2-17A1237ED7E3}"/>
                </a:ext>
              </a:extLst>
            </p:cNvPr>
            <p:cNvSpPr txBox="1"/>
            <p:nvPr/>
          </p:nvSpPr>
          <p:spPr>
            <a:xfrm>
              <a:off x="7390016" y="2504467"/>
              <a:ext cx="2044316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/>
                <a:t>- Scalability and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14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opping cart">
            <a:extLst>
              <a:ext uri="{FF2B5EF4-FFF2-40B4-BE49-F238E27FC236}">
                <a16:creationId xmlns:a16="http://schemas.microsoft.com/office/drawing/2014/main" id="{2A9DC800-B5C5-9409-10EE-C1839AC6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15" t="9091" r="46521" b="-2"/>
          <a:stretch/>
        </p:blipFill>
        <p:spPr>
          <a:xfrm>
            <a:off x="20" y="893"/>
            <a:ext cx="5393535" cy="6856215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3DE5D-3843-028F-3AC9-491B9BCB8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9162" y="1679121"/>
            <a:ext cx="3886827" cy="23715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99" dirty="0"/>
              <a:t>Cartify: E-Commerce Shopping Cart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AEEB7-15E7-50CC-2987-5AD54A30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9161" y="4050672"/>
            <a:ext cx="3892426" cy="1096613"/>
          </a:xfrm>
        </p:spPr>
        <p:txBody>
          <a:bodyPr>
            <a:normAutofit/>
          </a:bodyPr>
          <a:lstStyle/>
          <a:p>
            <a:r>
              <a:rPr lang="en-US"/>
              <a:t>An E-Commerce Application using Java Swing</a:t>
            </a:r>
          </a:p>
        </p:txBody>
      </p:sp>
    </p:spTree>
    <p:extLst>
      <p:ext uri="{BB962C8B-B14F-4D97-AF65-F5344CB8AC3E}">
        <p14:creationId xmlns:p14="http://schemas.microsoft.com/office/powerpoint/2010/main" val="37928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193576"/>
            <a:ext cx="9601200" cy="1143000"/>
          </a:xfrm>
        </p:spPr>
        <p:txBody>
          <a:bodyPr/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1125488"/>
            <a:ext cx="9601200" cy="4607024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Literature Survey/Existing System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Feasibility Study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Hardware /Software Requirement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Results and Conclusion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Live Demonstration of Project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Feedback from the Panel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7311-D93D-ECEE-A36D-1F7A77A5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8643-6409-7BA9-495D-37AF51F41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50" y="2235587"/>
            <a:ext cx="7740350" cy="4191000"/>
          </a:xfrm>
        </p:spPr>
        <p:txBody>
          <a:bodyPr/>
          <a:lstStyle/>
          <a:p>
            <a:r>
              <a:rPr lang="en-US" dirty="0"/>
              <a:t>In today’s digital era, e-commerce applications have revolutionized the way businesses operate and customers shop. </a:t>
            </a:r>
            <a:r>
              <a:rPr lang="en-US" b="1" dirty="0"/>
              <a:t>Cartify</a:t>
            </a:r>
            <a:r>
              <a:rPr lang="en-US" dirty="0"/>
              <a:t> is an innovative and user-friendly e-commerce application that facilitates shopping and managing a cart for users. It provides a seamless online shopping experience where users can browse products, add them to their cart, apply discount codes, and proceed with the checkout process.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D7061-72FA-9A52-2E32-3446B2DF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8490-634B-59CE-47E0-DCF3AE9F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Survey/Existing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ECE85-A61C-1410-B36A-5F27475AE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2254249"/>
            <a:ext cx="9601200" cy="4191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simple, desktop-based shopping cart application.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focuses on smaller-scale, niche e-commerce systems.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include: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Adding/removing products.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discounts.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 functionality.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major platforms like Amazon, Flipkart, and eBay, Cartify offers basic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functionality for simplified online shopping.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481E8-AD72-A724-8223-6C668C7B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98F5-DC13-B1FF-975B-A0BB3936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Problem Statement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1EE-EA87-AA8C-78A9-D339B4C6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addresses the complexity of existing systems and aims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shopping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include: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browsing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offer a basic, intuitive shopping interface.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9234D-1F10-FA2A-6A92-8023B778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E689D-5216-6F58-61B1-5DE7BF90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br>
              <a:rPr lang="en-US" dirty="0">
                <a:latin typeface="Arial" pitchFamily="34" charset="0"/>
                <a:cs typeface="Arial" pitchFamily="34" charset="0"/>
              </a:rPr>
            </a:br>
            <a:r>
              <a:rPr lang="en-US" dirty="0">
                <a:latin typeface="Arial" pitchFamily="34" charset="0"/>
                <a:cs typeface="Arial" pitchFamily="34" charset="0"/>
              </a:rPr>
              <a:t>Proposed Methodology</a:t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3950-BD13-6EC5-8A1F-FA90CCE6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follows the Model-View-Controller (MVC) architecture: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Model: Represents data (products, cart items).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View: The user interface.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Controller: Handles logic like adding/removing products, applying discounts, and processing checkout.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is designed using Java Swing for a responsive GUI.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52067-CA1D-4F8C-9CA7-B810959D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A05B3B-784F-5762-1DB2-6B8D3B6AF3B9}"/>
              </a:ext>
            </a:extLst>
          </p:cNvPr>
          <p:cNvSpPr txBox="1"/>
          <p:nvPr/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 anchorCtr="1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Overview-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BD1CB0F7-B757-AE3C-B306-93D274D96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69" y="1828800"/>
            <a:ext cx="7517490" cy="41910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CC68B8-C89A-F5E8-E792-4D514AB2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30949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E6C45C-E6BF-6769-FB8A-A34F052C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 anchor="b">
            <a:normAutofit/>
          </a:bodyPr>
          <a:lstStyle/>
          <a:p>
            <a:r>
              <a:rPr lang="en-US" dirty="0"/>
              <a:t>Discount-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57CB0-E9C2-2178-D8B0-9B0371754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54" y="1828800"/>
            <a:ext cx="7585520" cy="4191000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3689A-D4E5-675A-1496-C1FB594E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172200"/>
            <a:ext cx="6862462" cy="27304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11932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1545</TotalTime>
  <Words>800</Words>
  <Application>Microsoft Office PowerPoint</Application>
  <PresentationFormat>Custom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굴림</vt:lpstr>
      <vt:lpstr>Amasis MT Pro Black</vt:lpstr>
      <vt:lpstr>Arial</vt:lpstr>
      <vt:lpstr>Century Gothic</vt:lpstr>
      <vt:lpstr>Times New Roman</vt:lpstr>
      <vt:lpstr>Vertical and Horizontal design template</vt:lpstr>
      <vt:lpstr>E-Commerce Shopping Cart System OOTs Using JAVA (BMICSE0352)</vt:lpstr>
      <vt:lpstr>Cartify: E-Commerce Shopping Cart Application</vt:lpstr>
      <vt:lpstr>Index</vt:lpstr>
      <vt:lpstr>Introduction</vt:lpstr>
      <vt:lpstr>Literature Survey/Existing System</vt:lpstr>
      <vt:lpstr>            Problem Statement </vt:lpstr>
      <vt:lpstr>  Proposed Methodology </vt:lpstr>
      <vt:lpstr>PowerPoint Presentation</vt:lpstr>
      <vt:lpstr>Discount-</vt:lpstr>
      <vt:lpstr>Confirmation of Total amount-</vt:lpstr>
      <vt:lpstr>Payment confirmation-</vt:lpstr>
      <vt:lpstr>Completion-</vt:lpstr>
      <vt:lpstr> Feasibility Study </vt:lpstr>
      <vt:lpstr> Hardware /Software Requirement </vt:lpstr>
      <vt:lpstr> Results and Conclusion </vt:lpstr>
      <vt:lpstr>          References </vt:lpstr>
      <vt:lpstr> Live Demonstration of Project </vt:lpstr>
      <vt:lpstr>Feedback from the Panel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Deepak Goyal</cp:lastModifiedBy>
  <cp:revision>93</cp:revision>
  <dcterms:created xsi:type="dcterms:W3CDTF">2017-11-16T17:39:44Z</dcterms:created>
  <dcterms:modified xsi:type="dcterms:W3CDTF">2024-12-05T06:24:18Z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