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  <p:sldMasterId id="2147483780" r:id="rId5"/>
  </p:sldMasterIdLst>
  <p:sldIdLst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2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4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2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2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8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03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886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0682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7515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4073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097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6447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86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6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987" y="506782"/>
            <a:ext cx="6253317" cy="286987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Hand Gesticulation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0130" y="3585083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(using React)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1AED467-60C7-3A61-1779-98D319C5C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4862286" cy="682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9DC97-AF42-4031-AEAD-2EF279ABE83D}"/>
              </a:ext>
            </a:extLst>
          </p:cNvPr>
          <p:cNvSpPr txBox="1"/>
          <p:nvPr/>
        </p:nvSpPr>
        <p:spPr>
          <a:xfrm>
            <a:off x="5264987" y="5111334"/>
            <a:ext cx="6549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  <a:cs typeface="Times New Roman" panose="02020603050405020304" pitchFamily="18" charset="0"/>
              </a:rPr>
              <a:t>SUBMITTED BY-                                     SUBMITTED TO-</a:t>
            </a:r>
            <a:br>
              <a:rPr lang="en-US" b="1" dirty="0">
                <a:latin typeface="Aptos Display" panose="020B000402020202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Aptos Display" panose="020B0004020202020204" pitchFamily="34" charset="0"/>
                <a:cs typeface="Times New Roman" panose="02020603050405020304" pitchFamily="18" charset="0"/>
              </a:rPr>
              <a:t>MONISHKA  SINGH                             PARUL  CHOUDHARY</a:t>
            </a:r>
          </a:p>
          <a:p>
            <a:r>
              <a:rPr lang="en-US" b="1" dirty="0">
                <a:latin typeface="Aptos Display" panose="020B0004020202020204" pitchFamily="34" charset="0"/>
                <a:cs typeface="Times New Roman" panose="02020603050405020304" pitchFamily="18" charset="0"/>
              </a:rPr>
              <a:t>DISHA  AGRAWAL                               (ASSISTANT PROFESSOR, GLAU)</a:t>
            </a:r>
          </a:p>
          <a:p>
            <a:r>
              <a:rPr lang="en-US" b="1" dirty="0">
                <a:latin typeface="Aptos Display" panose="020B0004020202020204" pitchFamily="34" charset="0"/>
                <a:cs typeface="Times New Roman" panose="02020603050405020304" pitchFamily="18" charset="0"/>
              </a:rPr>
              <a:t>DEEPA  AGRAWAL</a:t>
            </a:r>
            <a:endParaRPr lang="en-IN" b="1" dirty="0"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801B-1613-FBB3-84CD-8FC122BAF761}"/>
              </a:ext>
            </a:extLst>
          </p:cNvPr>
          <p:cNvSpPr txBox="1"/>
          <p:nvPr/>
        </p:nvSpPr>
        <p:spPr>
          <a:xfrm>
            <a:off x="2401824" y="1777192"/>
            <a:ext cx="9180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GESTURES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Verbal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gesture is a way of communicating with people without engaging any verbal forms of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widely used nowadays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advancements in machine learning and data science have made this easier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52519-4FD5-01D3-F31B-B43C9EC1939A}"/>
              </a:ext>
            </a:extLst>
          </p:cNvPr>
          <p:cNvSpPr txBox="1"/>
          <p:nvPr/>
        </p:nvSpPr>
        <p:spPr>
          <a:xfrm>
            <a:off x="2401824" y="670560"/>
            <a:ext cx="5364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280417"/>
            <a:ext cx="10058400" cy="89001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Hand-Gesture Recognition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5664F-0929-5ADB-88A1-2A383C2F6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0" t="50000" r="31000" b="27767"/>
          <a:stretch/>
        </p:blipFill>
        <p:spPr>
          <a:xfrm>
            <a:off x="865631" y="1490942"/>
            <a:ext cx="2987041" cy="3022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56790-4F60-F78B-BC2C-44AB32B89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/>
          <a:stretch/>
        </p:blipFill>
        <p:spPr>
          <a:xfrm>
            <a:off x="985820" y="5049012"/>
            <a:ext cx="10220325" cy="1712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941DF-5380-2962-860A-9BCDE32CC06D}"/>
              </a:ext>
            </a:extLst>
          </p:cNvPr>
          <p:cNvSpPr txBox="1"/>
          <p:nvPr/>
        </p:nvSpPr>
        <p:spPr>
          <a:xfrm>
            <a:off x="4474464" y="1231046"/>
            <a:ext cx="64373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Doing manual feature extraction using statistical functions of React.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These features were evaluated in classifiers such as SOFTMAX, ANN and SVM.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best performing model was the combination of BiLSTM and ANN with 99.9912%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MediaPipe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offers a hand tracking model that can provide hand landmark coordinates. 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A00-B8EA-2429-7539-E46530F4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014" y="-13534"/>
            <a:ext cx="5693664" cy="127397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Available Datasets</a:t>
            </a:r>
            <a:endParaRPr lang="en-IN" sz="4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0F2968-0748-7B0F-C147-A796265BF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946359"/>
              </p:ext>
            </p:extLst>
          </p:nvPr>
        </p:nvGraphicFramePr>
        <p:xfrm>
          <a:off x="895956" y="1622843"/>
          <a:ext cx="10302398" cy="408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133">
                  <a:extLst>
                    <a:ext uri="{9D8B030D-6E8A-4147-A177-3AD203B41FA5}">
                      <a16:colId xmlns:a16="http://schemas.microsoft.com/office/drawing/2014/main" val="1928576017"/>
                    </a:ext>
                  </a:extLst>
                </a:gridCol>
                <a:gridCol w="2008070">
                  <a:extLst>
                    <a:ext uri="{9D8B030D-6E8A-4147-A177-3AD203B41FA5}">
                      <a16:colId xmlns:a16="http://schemas.microsoft.com/office/drawing/2014/main" val="4171014391"/>
                    </a:ext>
                  </a:extLst>
                </a:gridCol>
                <a:gridCol w="4860195">
                  <a:extLst>
                    <a:ext uri="{9D8B030D-6E8A-4147-A177-3AD203B41FA5}">
                      <a16:colId xmlns:a16="http://schemas.microsoft.com/office/drawing/2014/main" val="4294069869"/>
                    </a:ext>
                  </a:extLst>
                </a:gridCol>
              </a:tblGrid>
              <a:tr h="1409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Hand Gesture Recognition Database with CNN</a:t>
                      </a:r>
                    </a:p>
                    <a:p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: 99.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81046"/>
                  </a:ext>
                </a:extLst>
              </a:tr>
              <a:tr h="1499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Hand gesture recognition using tensor-flow</a:t>
                      </a:r>
                    </a:p>
                    <a:p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: 96.86%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09181"/>
                  </a:ext>
                </a:extLst>
              </a:tr>
              <a:tr h="1170771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Hand Gesture recognition using Support Vector Machine (SVM)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: &gt;90%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748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8119045-BB60-B8D6-BEEB-6AC43469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78" y="1622843"/>
            <a:ext cx="4700174" cy="1273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F2689-B85B-DC34-0668-0E0015944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87" y="3203351"/>
            <a:ext cx="4962067" cy="1192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27852C-EFFD-4711-8A67-D09FF9B2D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00" y="4596383"/>
            <a:ext cx="4462352" cy="9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7B21-CCBD-DF72-FB92-717208C3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208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162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Aptos Display</vt:lpstr>
      <vt:lpstr>Arial</vt:lpstr>
      <vt:lpstr>Bookman Old Style</vt:lpstr>
      <vt:lpstr>Calibri</vt:lpstr>
      <vt:lpstr>Corbel</vt:lpstr>
      <vt:lpstr>Franklin Gothic Book</vt:lpstr>
      <vt:lpstr>Söhne</vt:lpstr>
      <vt:lpstr>Times New Roman</vt:lpstr>
      <vt:lpstr>Custom</vt:lpstr>
      <vt:lpstr>Parallax</vt:lpstr>
      <vt:lpstr>      Hand Gesticulation</vt:lpstr>
      <vt:lpstr>PowerPoint Presentation</vt:lpstr>
      <vt:lpstr>PowerPoint Presentation</vt:lpstr>
      <vt:lpstr>Available Datasets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Hand Gesticulation</dc:title>
  <dc:creator>Disha Agrawal</dc:creator>
  <cp:lastModifiedBy>Disha Agrawal</cp:lastModifiedBy>
  <cp:revision>6</cp:revision>
  <dcterms:created xsi:type="dcterms:W3CDTF">2023-09-15T03:33:46Z</dcterms:created>
  <dcterms:modified xsi:type="dcterms:W3CDTF">2023-09-21T04:21:51Z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