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73" r:id="rId13"/>
    <p:sldId id="274" r:id="rId14"/>
    <p:sldId id="270" r:id="rId15"/>
    <p:sldId id="271" r:id="rId16"/>
    <p:sldId id="272" r:id="rId17"/>
  </p:sldIdLst>
  <p:sldSz cx="9144000" cy="5143500" type="screen16x9"/>
  <p:notesSz cx="6858000" cy="9144000"/>
  <p:embeddedFontLst>
    <p:embeddedFont>
      <p:font typeface="Old Standard TT" panose="020B0604020202020204" charset="0"/>
      <p:regular r:id="rId19"/>
      <p:bold r:id="rId20"/>
      <p: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6" autoAdjust="0"/>
    <p:restoredTop sz="94660"/>
  </p:normalViewPr>
  <p:slideViewPr>
    <p:cSldViewPr snapToGrid="0">
      <p:cViewPr varScale="1">
        <p:scale>
          <a:sx n="144" d="100"/>
          <a:sy n="144" d="100"/>
        </p:scale>
        <p:origin x="67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Shape 1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4" name="Shape 15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Shape 16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0" name="Shape 8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Shape 10"/>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11" name="Shape 11"/>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Shape 1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Shape 13"/>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Shape 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Shape 16"/>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Shape 17"/>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Shape 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Shape 20"/>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2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Shape 2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Shape 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Shape 26"/>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Shape 27"/>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Shape 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Shape 34"/>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Shape 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Shape 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Shape 40"/>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41" name="Shape 41"/>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Shape 42"/>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Shape 43"/>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Shape 4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Shape 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Shape 50"/>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Shape 5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Shape 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Shape 7"/>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Twitter Sentiment Analysis</a:t>
            </a:r>
            <a:endParaRPr/>
          </a:p>
        </p:txBody>
      </p:sp>
      <p:sp>
        <p:nvSpPr>
          <p:cNvPr id="60" name="Shape 60"/>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r">
              <a:spcBef>
                <a:spcPts val="0"/>
              </a:spcBef>
              <a:spcAft>
                <a:spcPts val="0"/>
              </a:spcAft>
              <a:buNone/>
            </a:pPr>
            <a:r>
              <a:rPr lang="en" sz="1800" dirty="0"/>
              <a:t>- Harshit Agrawal</a:t>
            </a:r>
            <a:endParaRPr sz="1800" dirty="0"/>
          </a:p>
        </p:txBody>
      </p:sp>
      <p:sp>
        <p:nvSpPr>
          <p:cNvPr id="61" name="Shape 61"/>
          <p:cNvSpPr txBox="1"/>
          <p:nvPr/>
        </p:nvSpPr>
        <p:spPr>
          <a:xfrm>
            <a:off x="355225" y="248650"/>
            <a:ext cx="7843200" cy="5400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1800" dirty="0">
                <a:solidFill>
                  <a:srgbClr val="FFFFFF"/>
                </a:solidFill>
                <a:latin typeface="Old Standard TT"/>
                <a:ea typeface="Old Standard TT"/>
                <a:cs typeface="Old Standard TT"/>
                <a:sym typeface="Old Standard TT"/>
              </a:rPr>
              <a:t>ECE–602 (Product Design) – Project_2 </a:t>
            </a:r>
            <a:endParaRPr sz="1800" dirty="0">
              <a:solidFill>
                <a:srgbClr val="FFFFFF"/>
              </a:solidFill>
              <a:latin typeface="Old Standard TT"/>
              <a:ea typeface="Old Standard TT"/>
              <a:cs typeface="Old Standard TT"/>
              <a:sym typeface="Old Standard T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482475" y="200525"/>
            <a:ext cx="5604000" cy="7848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4800"/>
              <a:t>TextBlob</a:t>
            </a:r>
            <a:endParaRPr sz="4800"/>
          </a:p>
        </p:txBody>
      </p:sp>
      <p:sp>
        <p:nvSpPr>
          <p:cNvPr id="122" name="Shape 122"/>
          <p:cNvSpPr txBox="1"/>
          <p:nvPr/>
        </p:nvSpPr>
        <p:spPr>
          <a:xfrm>
            <a:off x="705975" y="1117125"/>
            <a:ext cx="7509600" cy="32118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dirty="0">
                <a:solidFill>
                  <a:srgbClr val="FFFFFF"/>
                </a:solidFill>
                <a:latin typeface="Old Standard TT"/>
                <a:ea typeface="Old Standard TT"/>
                <a:cs typeface="Old Standard TT"/>
                <a:sym typeface="Old Standard TT"/>
              </a:rPr>
              <a:t>TextBlob is a Python library for processing textual data. It provides a simple API for diving into common natural language processing (NLP) tasks such as part-of-speech tagging, noun phrase extraction, sentiment analysis, classification, translation, and more.</a:t>
            </a:r>
            <a:endParaRPr dirty="0">
              <a:solidFill>
                <a:srgbClr val="FFFFFF"/>
              </a:solidFill>
              <a:latin typeface="Old Standard TT"/>
              <a:ea typeface="Old Standard TT"/>
              <a:cs typeface="Old Standard TT"/>
              <a:sym typeface="Old Standard TT"/>
            </a:endParaRPr>
          </a:p>
          <a:p>
            <a:pPr marL="0" lvl="0" indent="0">
              <a:spcBef>
                <a:spcPts val="0"/>
              </a:spcBef>
              <a:spcAft>
                <a:spcPts val="0"/>
              </a:spcAft>
              <a:buClr>
                <a:schemeClr val="dk1"/>
              </a:buClr>
              <a:buSzPts val="1100"/>
              <a:buFont typeface="Arial"/>
              <a:buNone/>
            </a:pPr>
            <a:endParaRPr dirty="0">
              <a:solidFill>
                <a:srgbClr val="FFFFFF"/>
              </a:solidFill>
              <a:latin typeface="Old Standard TT"/>
              <a:ea typeface="Old Standard TT"/>
              <a:cs typeface="Old Standard TT"/>
              <a:sym typeface="Old Standard TT"/>
            </a:endParaRPr>
          </a:p>
          <a:p>
            <a:pPr marL="0" lvl="0" indent="0">
              <a:spcBef>
                <a:spcPts val="0"/>
              </a:spcBef>
              <a:spcAft>
                <a:spcPts val="0"/>
              </a:spcAft>
              <a:buClr>
                <a:schemeClr val="dk1"/>
              </a:buClr>
              <a:buSzPts val="1100"/>
              <a:buFont typeface="Arial"/>
              <a:buNone/>
            </a:pPr>
            <a:r>
              <a:rPr lang="en" dirty="0">
                <a:solidFill>
                  <a:srgbClr val="FFFFFF"/>
                </a:solidFill>
                <a:latin typeface="Old Standard TT"/>
                <a:ea typeface="Old Standard TT"/>
                <a:cs typeface="Old Standard TT"/>
                <a:sym typeface="Old Standard TT"/>
              </a:rPr>
              <a:t>Features: </a:t>
            </a:r>
            <a:endParaRPr dirty="0">
              <a:solidFill>
                <a:srgbClr val="FFFFFF"/>
              </a:solidFill>
              <a:latin typeface="Old Standard TT"/>
              <a:ea typeface="Old Standard TT"/>
              <a:cs typeface="Old Standard TT"/>
              <a:sym typeface="Old Standard TT"/>
            </a:endParaRPr>
          </a:p>
          <a:p>
            <a:pPr marL="457200" lvl="0" indent="-317500">
              <a:spcBef>
                <a:spcPts val="0"/>
              </a:spcBef>
              <a:spcAft>
                <a:spcPts val="0"/>
              </a:spcAft>
              <a:buClr>
                <a:srgbClr val="FFFFFF"/>
              </a:buClr>
              <a:buSzPts val="1400"/>
              <a:buFont typeface="Old Standard TT"/>
              <a:buChar char="●"/>
            </a:pPr>
            <a:r>
              <a:rPr lang="en" dirty="0">
                <a:solidFill>
                  <a:srgbClr val="FFFFFF"/>
                </a:solidFill>
                <a:latin typeface="Old Standard TT"/>
                <a:ea typeface="Old Standard TT"/>
                <a:cs typeface="Old Standard TT"/>
                <a:sym typeface="Old Standard TT"/>
              </a:rPr>
              <a:t>Noun phrase extraction</a:t>
            </a:r>
            <a:endParaRPr dirty="0">
              <a:solidFill>
                <a:srgbClr val="FFFFFF"/>
              </a:solidFill>
              <a:latin typeface="Old Standard TT"/>
              <a:ea typeface="Old Standard TT"/>
              <a:cs typeface="Old Standard TT"/>
              <a:sym typeface="Old Standard TT"/>
            </a:endParaRPr>
          </a:p>
          <a:p>
            <a:pPr marL="457200" lvl="0" indent="-317500">
              <a:spcBef>
                <a:spcPts val="0"/>
              </a:spcBef>
              <a:spcAft>
                <a:spcPts val="0"/>
              </a:spcAft>
              <a:buClr>
                <a:srgbClr val="FFFFFF"/>
              </a:buClr>
              <a:buSzPts val="1400"/>
              <a:buFont typeface="Old Standard TT"/>
              <a:buChar char="●"/>
            </a:pPr>
            <a:r>
              <a:rPr lang="en" dirty="0">
                <a:solidFill>
                  <a:srgbClr val="FFFFFF"/>
                </a:solidFill>
                <a:latin typeface="Old Standard TT"/>
                <a:ea typeface="Old Standard TT"/>
                <a:cs typeface="Old Standard TT"/>
                <a:sym typeface="Old Standard TT"/>
              </a:rPr>
              <a:t>Part-of-speech tagging</a:t>
            </a:r>
            <a:endParaRPr dirty="0">
              <a:solidFill>
                <a:srgbClr val="FFFFFF"/>
              </a:solidFill>
              <a:latin typeface="Old Standard TT"/>
              <a:ea typeface="Old Standard TT"/>
              <a:cs typeface="Old Standard TT"/>
              <a:sym typeface="Old Standard TT"/>
            </a:endParaRPr>
          </a:p>
          <a:p>
            <a:pPr marL="457200" lvl="0" indent="-317500">
              <a:spcBef>
                <a:spcPts val="0"/>
              </a:spcBef>
              <a:spcAft>
                <a:spcPts val="0"/>
              </a:spcAft>
              <a:buClr>
                <a:srgbClr val="FFFFFF"/>
              </a:buClr>
              <a:buSzPts val="1400"/>
              <a:buFont typeface="Old Standard TT"/>
              <a:buChar char="●"/>
            </a:pPr>
            <a:r>
              <a:rPr lang="en" dirty="0">
                <a:solidFill>
                  <a:srgbClr val="FFFFFF"/>
                </a:solidFill>
                <a:latin typeface="Old Standard TT"/>
                <a:ea typeface="Old Standard TT"/>
                <a:cs typeface="Old Standard TT"/>
                <a:sym typeface="Old Standard TT"/>
              </a:rPr>
              <a:t>Sentiment analysis</a:t>
            </a:r>
            <a:endParaRPr dirty="0">
              <a:solidFill>
                <a:srgbClr val="FFFFFF"/>
              </a:solidFill>
              <a:latin typeface="Old Standard TT"/>
              <a:ea typeface="Old Standard TT"/>
              <a:cs typeface="Old Standard TT"/>
              <a:sym typeface="Old Standard TT"/>
            </a:endParaRPr>
          </a:p>
          <a:p>
            <a:pPr marL="457200" lvl="0" indent="-317500">
              <a:spcBef>
                <a:spcPts val="0"/>
              </a:spcBef>
              <a:spcAft>
                <a:spcPts val="0"/>
              </a:spcAft>
              <a:buClr>
                <a:srgbClr val="FFFFFF"/>
              </a:buClr>
              <a:buSzPts val="1400"/>
              <a:buFont typeface="Old Standard TT"/>
              <a:buChar char="●"/>
            </a:pPr>
            <a:r>
              <a:rPr lang="en" dirty="0">
                <a:solidFill>
                  <a:srgbClr val="FFFFFF"/>
                </a:solidFill>
                <a:latin typeface="Old Standard TT"/>
                <a:ea typeface="Old Standard TT"/>
                <a:cs typeface="Old Standard TT"/>
                <a:sym typeface="Old Standard TT"/>
              </a:rPr>
              <a:t>Classification (Naive Bayes, Decision Tree)</a:t>
            </a:r>
            <a:endParaRPr dirty="0">
              <a:solidFill>
                <a:srgbClr val="FFFFFF"/>
              </a:solidFill>
              <a:latin typeface="Old Standard TT"/>
              <a:ea typeface="Old Standard TT"/>
              <a:cs typeface="Old Standard TT"/>
              <a:sym typeface="Old Standard TT"/>
            </a:endParaRPr>
          </a:p>
          <a:p>
            <a:pPr marL="457200" lvl="0" indent="-317500">
              <a:spcBef>
                <a:spcPts val="0"/>
              </a:spcBef>
              <a:spcAft>
                <a:spcPts val="0"/>
              </a:spcAft>
              <a:buClr>
                <a:srgbClr val="FFFFFF"/>
              </a:buClr>
              <a:buSzPts val="1400"/>
              <a:buFont typeface="Old Standard TT"/>
              <a:buChar char="●"/>
            </a:pPr>
            <a:r>
              <a:rPr lang="en" dirty="0">
                <a:solidFill>
                  <a:srgbClr val="FFFFFF"/>
                </a:solidFill>
                <a:latin typeface="Old Standard TT"/>
                <a:ea typeface="Old Standard TT"/>
                <a:cs typeface="Old Standard TT"/>
                <a:sym typeface="Old Standard TT"/>
              </a:rPr>
              <a:t>Language translation and detection powered by Google Translate</a:t>
            </a:r>
            <a:endParaRPr dirty="0">
              <a:solidFill>
                <a:srgbClr val="FFFFFF"/>
              </a:solidFill>
              <a:latin typeface="Old Standard TT"/>
              <a:ea typeface="Old Standard TT"/>
              <a:cs typeface="Old Standard TT"/>
              <a:sym typeface="Old Standard TT"/>
            </a:endParaRPr>
          </a:p>
          <a:p>
            <a:pPr marL="457200" lvl="0" indent="-317500">
              <a:spcBef>
                <a:spcPts val="0"/>
              </a:spcBef>
              <a:spcAft>
                <a:spcPts val="0"/>
              </a:spcAft>
              <a:buClr>
                <a:srgbClr val="FFFFFF"/>
              </a:buClr>
              <a:buSzPts val="1400"/>
              <a:buFont typeface="Old Standard TT"/>
              <a:buChar char="●"/>
            </a:pPr>
            <a:r>
              <a:rPr lang="en" dirty="0">
                <a:solidFill>
                  <a:srgbClr val="FFFFFF"/>
                </a:solidFill>
                <a:latin typeface="Old Standard TT"/>
                <a:ea typeface="Old Standard TT"/>
                <a:cs typeface="Old Standard TT"/>
                <a:sym typeface="Old Standard TT"/>
              </a:rPr>
              <a:t>Tokenization (splitting text into words and sentences)</a:t>
            </a:r>
            <a:endParaRPr dirty="0">
              <a:solidFill>
                <a:srgbClr val="FFFFFF"/>
              </a:solidFill>
              <a:latin typeface="Old Standard TT"/>
              <a:ea typeface="Old Standard TT"/>
              <a:cs typeface="Old Standard TT"/>
              <a:sym typeface="Old Standard TT"/>
            </a:endParaRPr>
          </a:p>
          <a:p>
            <a:pPr marL="457200" lvl="0" indent="-317500">
              <a:spcBef>
                <a:spcPts val="0"/>
              </a:spcBef>
              <a:spcAft>
                <a:spcPts val="0"/>
              </a:spcAft>
              <a:buClr>
                <a:srgbClr val="FFFFFF"/>
              </a:buClr>
              <a:buSzPts val="1400"/>
              <a:buFont typeface="Old Standard TT"/>
              <a:buChar char="●"/>
            </a:pPr>
            <a:r>
              <a:rPr lang="en" dirty="0">
                <a:solidFill>
                  <a:srgbClr val="FFFFFF"/>
                </a:solidFill>
                <a:latin typeface="Old Standard TT"/>
                <a:ea typeface="Old Standard TT"/>
                <a:cs typeface="Old Standard TT"/>
                <a:sym typeface="Old Standard TT"/>
              </a:rPr>
              <a:t>Word and phrase frequencies</a:t>
            </a:r>
            <a:endParaRPr dirty="0">
              <a:solidFill>
                <a:srgbClr val="FFFFFF"/>
              </a:solidFill>
              <a:latin typeface="Old Standard TT"/>
              <a:ea typeface="Old Standard TT"/>
              <a:cs typeface="Old Standard TT"/>
              <a:sym typeface="Old Standard TT"/>
            </a:endParaRPr>
          </a:p>
          <a:p>
            <a:pPr marL="457200" lvl="0" indent="-317500">
              <a:spcBef>
                <a:spcPts val="0"/>
              </a:spcBef>
              <a:spcAft>
                <a:spcPts val="0"/>
              </a:spcAft>
              <a:buClr>
                <a:srgbClr val="FFFFFF"/>
              </a:buClr>
              <a:buSzPts val="1400"/>
              <a:buFont typeface="Old Standard TT"/>
              <a:buChar char="●"/>
            </a:pPr>
            <a:r>
              <a:rPr lang="en" dirty="0">
                <a:solidFill>
                  <a:srgbClr val="FFFFFF"/>
                </a:solidFill>
                <a:latin typeface="Old Standard TT"/>
                <a:ea typeface="Old Standard TT"/>
                <a:cs typeface="Old Standard TT"/>
                <a:sym typeface="Old Standard TT"/>
              </a:rPr>
              <a:t>Parsing</a:t>
            </a:r>
            <a:endParaRPr dirty="0">
              <a:solidFill>
                <a:srgbClr val="FFFFFF"/>
              </a:solidFill>
              <a:latin typeface="Old Standard TT"/>
              <a:ea typeface="Old Standard TT"/>
              <a:cs typeface="Old Standard TT"/>
              <a:sym typeface="Old Standard TT"/>
            </a:endParaRPr>
          </a:p>
          <a:p>
            <a:pPr marL="457200" lvl="0" indent="-317500">
              <a:spcBef>
                <a:spcPts val="0"/>
              </a:spcBef>
              <a:spcAft>
                <a:spcPts val="0"/>
              </a:spcAft>
              <a:buClr>
                <a:srgbClr val="FFFFFF"/>
              </a:buClr>
              <a:buSzPts val="1400"/>
              <a:buFont typeface="Old Standard TT"/>
              <a:buChar char="●"/>
            </a:pPr>
            <a:r>
              <a:rPr lang="en" dirty="0">
                <a:solidFill>
                  <a:srgbClr val="FFFFFF"/>
                </a:solidFill>
                <a:latin typeface="Old Standard TT"/>
                <a:ea typeface="Old Standard TT"/>
                <a:cs typeface="Old Standard TT"/>
                <a:sym typeface="Old Standard TT"/>
              </a:rPr>
              <a:t>n-grams</a:t>
            </a:r>
            <a:endParaRPr dirty="0">
              <a:solidFill>
                <a:srgbClr val="FFFFFF"/>
              </a:solidFill>
              <a:latin typeface="Old Standard TT"/>
              <a:ea typeface="Old Standard TT"/>
              <a:cs typeface="Old Standard TT"/>
              <a:sym typeface="Old Standard TT"/>
            </a:endParaRPr>
          </a:p>
          <a:p>
            <a:pPr marL="457200" lvl="0" indent="-317500">
              <a:spcBef>
                <a:spcPts val="0"/>
              </a:spcBef>
              <a:spcAft>
                <a:spcPts val="0"/>
              </a:spcAft>
              <a:buClr>
                <a:srgbClr val="FFFFFF"/>
              </a:buClr>
              <a:buSzPts val="1400"/>
              <a:buFont typeface="Old Standard TT"/>
              <a:buChar char="●"/>
            </a:pPr>
            <a:r>
              <a:rPr lang="en" dirty="0">
                <a:solidFill>
                  <a:srgbClr val="FFFFFF"/>
                </a:solidFill>
                <a:latin typeface="Old Standard TT"/>
                <a:ea typeface="Old Standard TT"/>
                <a:cs typeface="Old Standard TT"/>
                <a:sym typeface="Old Standard TT"/>
              </a:rPr>
              <a:t>Word inflection (pluralization and singularization) and lemmatization</a:t>
            </a:r>
            <a:endParaRPr dirty="0">
              <a:solidFill>
                <a:srgbClr val="FFFFFF"/>
              </a:solidFill>
              <a:latin typeface="Old Standard TT"/>
              <a:ea typeface="Old Standard TT"/>
              <a:cs typeface="Old Standard TT"/>
              <a:sym typeface="Old Standard TT"/>
            </a:endParaRPr>
          </a:p>
          <a:p>
            <a:pPr marL="457200" lvl="0" indent="-317500">
              <a:spcBef>
                <a:spcPts val="0"/>
              </a:spcBef>
              <a:spcAft>
                <a:spcPts val="0"/>
              </a:spcAft>
              <a:buClr>
                <a:srgbClr val="FFFFFF"/>
              </a:buClr>
              <a:buSzPts val="1400"/>
              <a:buFont typeface="Old Standard TT"/>
              <a:buChar char="●"/>
            </a:pPr>
            <a:r>
              <a:rPr lang="en" dirty="0">
                <a:solidFill>
                  <a:srgbClr val="FFFFFF"/>
                </a:solidFill>
                <a:latin typeface="Old Standard TT"/>
                <a:ea typeface="Old Standard TT"/>
                <a:cs typeface="Old Standard TT"/>
                <a:sym typeface="Old Standard TT"/>
              </a:rPr>
              <a:t>Spelling correction</a:t>
            </a:r>
            <a:endParaRPr dirty="0">
              <a:solidFill>
                <a:srgbClr val="FFFFFF"/>
              </a:solidFill>
              <a:latin typeface="Old Standard TT"/>
              <a:ea typeface="Old Standard TT"/>
              <a:cs typeface="Old Standard TT"/>
              <a:sym typeface="Old Standard TT"/>
            </a:endParaRPr>
          </a:p>
          <a:p>
            <a:pPr marL="457200" lvl="0" indent="-317500">
              <a:spcBef>
                <a:spcPts val="0"/>
              </a:spcBef>
              <a:spcAft>
                <a:spcPts val="0"/>
              </a:spcAft>
              <a:buClr>
                <a:srgbClr val="FFFFFF"/>
              </a:buClr>
              <a:buSzPts val="1400"/>
              <a:buFont typeface="Old Standard TT"/>
              <a:buChar char="●"/>
            </a:pPr>
            <a:r>
              <a:rPr lang="en" dirty="0">
                <a:solidFill>
                  <a:srgbClr val="FFFFFF"/>
                </a:solidFill>
                <a:latin typeface="Old Standard TT"/>
                <a:ea typeface="Old Standard TT"/>
                <a:cs typeface="Old Standard TT"/>
                <a:sym typeface="Old Standard TT"/>
              </a:rPr>
              <a:t>Add new models or languages through extensions</a:t>
            </a:r>
            <a:endParaRPr dirty="0">
              <a:solidFill>
                <a:srgbClr val="FFFFFF"/>
              </a:solidFill>
              <a:latin typeface="Old Standard TT"/>
              <a:ea typeface="Old Standard TT"/>
              <a:cs typeface="Old Standard TT"/>
              <a:sym typeface="Old Standard TT"/>
            </a:endParaRPr>
          </a:p>
          <a:p>
            <a:pPr marL="457200" lvl="0" indent="-317500">
              <a:spcBef>
                <a:spcPts val="0"/>
              </a:spcBef>
              <a:spcAft>
                <a:spcPts val="0"/>
              </a:spcAft>
              <a:buClr>
                <a:srgbClr val="FFFFFF"/>
              </a:buClr>
              <a:buSzPts val="1400"/>
              <a:buFont typeface="Old Standard TT"/>
              <a:buChar char="●"/>
            </a:pPr>
            <a:r>
              <a:rPr lang="en" dirty="0">
                <a:solidFill>
                  <a:srgbClr val="FFFFFF"/>
                </a:solidFill>
                <a:latin typeface="Old Standard TT"/>
                <a:ea typeface="Old Standard TT"/>
                <a:cs typeface="Old Standard TT"/>
                <a:sym typeface="Old Standard TT"/>
              </a:rPr>
              <a:t>WordNet integration</a:t>
            </a:r>
            <a:endParaRPr dirty="0">
              <a:solidFill>
                <a:srgbClr val="FFFFFF"/>
              </a:solidFill>
              <a:latin typeface="Old Standard TT"/>
              <a:ea typeface="Old Standard TT"/>
              <a:cs typeface="Old Standard TT"/>
              <a:sym typeface="Old Standard TT"/>
            </a:endParaRPr>
          </a:p>
          <a:p>
            <a:pPr marL="0" lvl="0" indent="0">
              <a:spcBef>
                <a:spcPts val="0"/>
              </a:spcBef>
              <a:spcAft>
                <a:spcPts val="0"/>
              </a:spcAft>
              <a:buClr>
                <a:schemeClr val="dk1"/>
              </a:buClr>
              <a:buSzPts val="1100"/>
              <a:buFont typeface="Arial"/>
              <a:buNone/>
            </a:pPr>
            <a:endParaRPr dirty="0">
              <a:solidFill>
                <a:srgbClr val="FFFFFF"/>
              </a:solidFill>
              <a:latin typeface="Old Standard TT"/>
              <a:ea typeface="Old Standard TT"/>
              <a:cs typeface="Old Standard TT"/>
              <a:sym typeface="Old Standard T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512700" y="279650"/>
            <a:ext cx="8118600" cy="10857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a:t>Authentication</a:t>
            </a:r>
            <a:endParaRPr dirty="0"/>
          </a:p>
        </p:txBody>
      </p:sp>
      <p:sp>
        <p:nvSpPr>
          <p:cNvPr id="128" name="Shape 128"/>
          <p:cNvSpPr txBox="1"/>
          <p:nvPr/>
        </p:nvSpPr>
        <p:spPr>
          <a:xfrm>
            <a:off x="1008525" y="1698975"/>
            <a:ext cx="6741600" cy="27462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sz="1600">
                <a:solidFill>
                  <a:srgbClr val="FFFFFF"/>
                </a:solidFill>
                <a:latin typeface="Old Standard TT"/>
                <a:ea typeface="Old Standard TT"/>
                <a:cs typeface="Old Standard TT"/>
                <a:sym typeface="Old Standard TT"/>
              </a:rPr>
              <a:t>In order to fetch tweets through Twitter API, one needs to register an App through their twitter account. </a:t>
            </a:r>
            <a:endParaRPr sz="1600">
              <a:solidFill>
                <a:srgbClr val="FFFFFF"/>
              </a:solidFill>
              <a:latin typeface="Old Standard TT"/>
              <a:ea typeface="Old Standard TT"/>
              <a:cs typeface="Old Standard TT"/>
              <a:sym typeface="Old Standard TT"/>
            </a:endParaRPr>
          </a:p>
          <a:p>
            <a:pPr marL="0" lvl="0" indent="0">
              <a:spcBef>
                <a:spcPts val="0"/>
              </a:spcBef>
              <a:spcAft>
                <a:spcPts val="0"/>
              </a:spcAft>
              <a:buClr>
                <a:schemeClr val="dk1"/>
              </a:buClr>
              <a:buSzPts val="1100"/>
              <a:buFont typeface="Arial"/>
              <a:buNone/>
            </a:pPr>
            <a:endParaRPr sz="1600">
              <a:solidFill>
                <a:srgbClr val="FFFFFF"/>
              </a:solidFill>
              <a:latin typeface="Old Standard TT"/>
              <a:ea typeface="Old Standard TT"/>
              <a:cs typeface="Old Standard TT"/>
              <a:sym typeface="Old Standard TT"/>
            </a:endParaRPr>
          </a:p>
          <a:p>
            <a:pPr marL="457200" lvl="0" indent="-330200">
              <a:spcBef>
                <a:spcPts val="0"/>
              </a:spcBef>
              <a:spcAft>
                <a:spcPts val="0"/>
              </a:spcAft>
              <a:buClr>
                <a:srgbClr val="FFFFFF"/>
              </a:buClr>
              <a:buSzPts val="1600"/>
              <a:buFont typeface="Old Standard TT"/>
              <a:buChar char="●"/>
            </a:pPr>
            <a:r>
              <a:rPr lang="en" sz="1600">
                <a:solidFill>
                  <a:srgbClr val="FFFFFF"/>
                </a:solidFill>
                <a:latin typeface="Old Standard TT"/>
                <a:ea typeface="Old Standard TT"/>
                <a:cs typeface="Old Standard TT"/>
                <a:sym typeface="Old Standard TT"/>
              </a:rPr>
              <a:t>Creating New App from apps.twitter.com and filling the application details. </a:t>
            </a:r>
            <a:endParaRPr sz="1600">
              <a:solidFill>
                <a:srgbClr val="FFFFFF"/>
              </a:solidFill>
              <a:latin typeface="Old Standard TT"/>
              <a:ea typeface="Old Standard TT"/>
              <a:cs typeface="Old Standard TT"/>
              <a:sym typeface="Old Standard TT"/>
            </a:endParaRPr>
          </a:p>
          <a:p>
            <a:pPr marL="457200" lvl="0" indent="-330200">
              <a:spcBef>
                <a:spcPts val="0"/>
              </a:spcBef>
              <a:spcAft>
                <a:spcPts val="0"/>
              </a:spcAft>
              <a:buClr>
                <a:srgbClr val="FFFFFF"/>
              </a:buClr>
              <a:buSzPts val="1600"/>
              <a:buFont typeface="Old Standard TT"/>
              <a:buChar char="●"/>
            </a:pPr>
            <a:r>
              <a:rPr lang="en" sz="1600">
                <a:solidFill>
                  <a:srgbClr val="FFFFFF"/>
                </a:solidFill>
                <a:latin typeface="Old Standard TT"/>
                <a:ea typeface="Old Standard TT"/>
                <a:cs typeface="Old Standard TT"/>
                <a:sym typeface="Old Standard TT"/>
              </a:rPr>
              <a:t>Once the app is created, from the app page open the ‘Keys and Access Tokens’ tab.</a:t>
            </a:r>
            <a:endParaRPr sz="1600">
              <a:solidFill>
                <a:srgbClr val="FFFFFF"/>
              </a:solidFill>
              <a:latin typeface="Old Standard TT"/>
              <a:ea typeface="Old Standard TT"/>
              <a:cs typeface="Old Standard TT"/>
              <a:sym typeface="Old Standard TT"/>
            </a:endParaRPr>
          </a:p>
          <a:p>
            <a:pPr marL="457200" lvl="0" indent="-330200">
              <a:spcBef>
                <a:spcPts val="0"/>
              </a:spcBef>
              <a:spcAft>
                <a:spcPts val="0"/>
              </a:spcAft>
              <a:buClr>
                <a:srgbClr val="FFFFFF"/>
              </a:buClr>
              <a:buSzPts val="1600"/>
              <a:buFont typeface="Old Standard TT"/>
              <a:buChar char="●"/>
            </a:pPr>
            <a:r>
              <a:rPr lang="en" sz="1600">
                <a:solidFill>
                  <a:srgbClr val="FFFFFF"/>
                </a:solidFill>
                <a:latin typeface="Old Standard TT"/>
                <a:ea typeface="Old Standard TT"/>
                <a:cs typeface="Old Standard TT"/>
                <a:sym typeface="Old Standard TT"/>
              </a:rPr>
              <a:t>Copy ‘Consumer Key’, ‘Consumer Secret’, ‘Access token’ and ‘Access Token Secret’.</a:t>
            </a:r>
            <a:endParaRPr sz="1600">
              <a:solidFill>
                <a:srgbClr val="FFFFFF"/>
              </a:solidFill>
              <a:latin typeface="Old Standard TT"/>
              <a:ea typeface="Old Standard TT"/>
              <a:cs typeface="Old Standard TT"/>
              <a:sym typeface="Old Standard TT"/>
            </a:endParaRPr>
          </a:p>
          <a:p>
            <a:pPr marL="0" lvl="0" indent="0">
              <a:spcBef>
                <a:spcPts val="0"/>
              </a:spcBef>
              <a:spcAft>
                <a:spcPts val="0"/>
              </a:spcAft>
              <a:buNone/>
            </a:pPr>
            <a:endParaRPr sz="1600">
              <a:solidFill>
                <a:srgbClr val="FFFFFF"/>
              </a:solidFill>
              <a:latin typeface="Old Standard TT"/>
              <a:ea typeface="Old Standard TT"/>
              <a:cs typeface="Old Standard TT"/>
              <a:sym typeface="Old Standard T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27"/>
          <p:cNvSpPr txBox="1">
            <a:spLocks noGrp="1"/>
          </p:cNvSpPr>
          <p:nvPr>
            <p:ph type="title"/>
          </p:nvPr>
        </p:nvSpPr>
        <p:spPr>
          <a:xfrm>
            <a:off x="512700" y="279650"/>
            <a:ext cx="8118600" cy="10857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IN" dirty="0"/>
              <a:t>Test Case Example</a:t>
            </a:r>
            <a:endParaRPr dirty="0"/>
          </a:p>
        </p:txBody>
      </p:sp>
      <p:sp>
        <p:nvSpPr>
          <p:cNvPr id="4" name="TextBox 3"/>
          <p:cNvSpPr txBox="1"/>
          <p:nvPr/>
        </p:nvSpPr>
        <p:spPr>
          <a:xfrm>
            <a:off x="512700" y="1365350"/>
            <a:ext cx="7017327" cy="3108543"/>
          </a:xfrm>
          <a:prstGeom prst="rect">
            <a:avLst/>
          </a:prstGeom>
          <a:noFill/>
        </p:spPr>
        <p:txBody>
          <a:bodyPr wrap="square" rtlCol="0">
            <a:spAutoFit/>
          </a:bodyPr>
          <a:lstStyle/>
          <a:p>
            <a:r>
              <a:rPr lang="en-IN" dirty="0">
                <a:solidFill>
                  <a:schemeClr val="bg1"/>
                </a:solidFill>
              </a:rPr>
              <a:t>Input = “ Donald Trump”</a:t>
            </a:r>
          </a:p>
          <a:p>
            <a:r>
              <a:rPr lang="en-IN" dirty="0">
                <a:solidFill>
                  <a:schemeClr val="bg1"/>
                </a:solidFill>
              </a:rPr>
              <a:t>Output required = “ Positive tweet Percentage for random 10 tweets”</a:t>
            </a:r>
          </a:p>
          <a:p>
            <a:endParaRPr lang="en-IN" dirty="0">
              <a:solidFill>
                <a:schemeClr val="bg1"/>
              </a:solidFill>
            </a:endParaRPr>
          </a:p>
          <a:p>
            <a:r>
              <a:rPr lang="en-IN" dirty="0">
                <a:solidFill>
                  <a:schemeClr val="bg1"/>
                </a:solidFill>
              </a:rPr>
              <a:t>Output obtained  = “ ………example”</a:t>
            </a:r>
          </a:p>
          <a:p>
            <a:endParaRPr lang="en-IN" dirty="0">
              <a:solidFill>
                <a:schemeClr val="bg1"/>
              </a:solidFill>
            </a:endParaRPr>
          </a:p>
          <a:p>
            <a:r>
              <a:rPr lang="en-IN" dirty="0">
                <a:solidFill>
                  <a:schemeClr val="bg1"/>
                </a:solidFill>
              </a:rPr>
              <a:t>In this example, we can see that the tweets were first fetched using </a:t>
            </a:r>
            <a:r>
              <a:rPr lang="en-IN" dirty="0" err="1">
                <a:solidFill>
                  <a:schemeClr val="bg1"/>
                </a:solidFill>
              </a:rPr>
              <a:t>tweepy</a:t>
            </a:r>
            <a:r>
              <a:rPr lang="en-IN" dirty="0">
                <a:solidFill>
                  <a:schemeClr val="bg1"/>
                </a:solidFill>
              </a:rPr>
              <a:t> and then parsed into the function to split.</a:t>
            </a:r>
          </a:p>
          <a:p>
            <a:endParaRPr lang="en-IN" dirty="0">
              <a:solidFill>
                <a:schemeClr val="bg1"/>
              </a:solidFill>
            </a:endParaRPr>
          </a:p>
          <a:p>
            <a:r>
              <a:rPr lang="en-IN" dirty="0">
                <a:solidFill>
                  <a:schemeClr val="bg1"/>
                </a:solidFill>
              </a:rPr>
              <a:t>The split words are then parsed into </a:t>
            </a:r>
            <a:r>
              <a:rPr lang="en-IN" dirty="0" err="1">
                <a:solidFill>
                  <a:schemeClr val="bg1"/>
                </a:solidFill>
              </a:rPr>
              <a:t>TextBlob</a:t>
            </a:r>
            <a:r>
              <a:rPr lang="en-IN" dirty="0">
                <a:solidFill>
                  <a:schemeClr val="bg1"/>
                </a:solidFill>
              </a:rPr>
              <a:t> to create blobs which carry weights of sentiment. In other words, they return the polarity.</a:t>
            </a:r>
          </a:p>
          <a:p>
            <a:endParaRPr lang="en-IN" dirty="0">
              <a:solidFill>
                <a:schemeClr val="bg1"/>
              </a:solidFill>
            </a:endParaRPr>
          </a:p>
          <a:p>
            <a:r>
              <a:rPr lang="en-IN" dirty="0">
                <a:solidFill>
                  <a:schemeClr val="bg1"/>
                </a:solidFill>
              </a:rPr>
              <a:t>If the polarity of the expression after classification is &gt; 0 then sentiment is POSITIVE</a:t>
            </a:r>
          </a:p>
          <a:p>
            <a:r>
              <a:rPr lang="en-IN" dirty="0">
                <a:solidFill>
                  <a:schemeClr val="bg1"/>
                </a:solidFill>
              </a:rPr>
              <a:t>If the polarity of the expression after classification is &lt; 0 then sentiment is NEGATIVE</a:t>
            </a:r>
          </a:p>
          <a:p>
            <a:r>
              <a:rPr lang="en-IN" dirty="0">
                <a:solidFill>
                  <a:schemeClr val="bg1"/>
                </a:solidFill>
              </a:rPr>
              <a:t>Else the polarity is 0 and the sentiment is NEUTRAL.</a:t>
            </a:r>
          </a:p>
        </p:txBody>
      </p:sp>
    </p:spTree>
    <p:extLst>
      <p:ext uri="{BB962C8B-B14F-4D97-AF65-F5344CB8AC3E}">
        <p14:creationId xmlns:p14="http://schemas.microsoft.com/office/powerpoint/2010/main" val="1104598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39"/>
          <p:cNvSpPr txBox="1">
            <a:spLocks noGrp="1"/>
          </p:cNvSpPr>
          <p:nvPr>
            <p:ph type="title"/>
          </p:nvPr>
        </p:nvSpPr>
        <p:spPr>
          <a:xfrm>
            <a:off x="490250" y="122925"/>
            <a:ext cx="8307300" cy="1095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IN" dirty="0"/>
              <a:t>Future Scope:</a:t>
            </a:r>
            <a:endParaRPr dirty="0"/>
          </a:p>
        </p:txBody>
      </p:sp>
      <p:sp>
        <p:nvSpPr>
          <p:cNvPr id="6" name="TextBox 5"/>
          <p:cNvSpPr txBox="1"/>
          <p:nvPr/>
        </p:nvSpPr>
        <p:spPr>
          <a:xfrm>
            <a:off x="490250" y="1217925"/>
            <a:ext cx="6954981" cy="3323987"/>
          </a:xfrm>
          <a:prstGeom prst="rect">
            <a:avLst/>
          </a:prstGeom>
          <a:noFill/>
        </p:spPr>
        <p:txBody>
          <a:bodyPr wrap="square" rtlCol="0">
            <a:spAutoFit/>
          </a:bodyPr>
          <a:lstStyle/>
          <a:p>
            <a:r>
              <a:rPr lang="en-IN" u="sng" dirty="0"/>
              <a:t>Speech Recognition and Talk Back </a:t>
            </a:r>
          </a:p>
          <a:p>
            <a:endParaRPr lang="en-IN" u="sng" dirty="0"/>
          </a:p>
          <a:p>
            <a:pPr marL="285750" indent="-285750">
              <a:buFont typeface="Arial" panose="020B0604020202020204" pitchFamily="34" charset="0"/>
              <a:buChar char="•"/>
            </a:pPr>
            <a:r>
              <a:rPr lang="en-IN" sz="1300" dirty="0"/>
              <a:t>The speech recognition module in python is imported and along with it, the GTTs module is also imported to provide the text to speech and speech to text conversion.</a:t>
            </a:r>
          </a:p>
          <a:p>
            <a:pPr marL="285750" indent="-285750">
              <a:buFont typeface="Arial" panose="020B0604020202020204" pitchFamily="34" charset="0"/>
              <a:buChar char="•"/>
            </a:pPr>
            <a:endParaRPr lang="en-IN" sz="1300" dirty="0"/>
          </a:p>
          <a:p>
            <a:pPr marL="285750" indent="-285750">
              <a:buFont typeface="Arial" panose="020B0604020202020204" pitchFamily="34" charset="0"/>
              <a:buChar char="•"/>
            </a:pPr>
            <a:r>
              <a:rPr lang="en-IN" sz="1300" dirty="0"/>
              <a:t>The flow of the program is such, that it generates a generic threshold value based on the noise in the surroundings. Then it asks for an input.</a:t>
            </a:r>
          </a:p>
          <a:p>
            <a:pPr marL="285750" indent="-285750">
              <a:buFont typeface="Arial" panose="020B0604020202020204" pitchFamily="34" charset="0"/>
              <a:buChar char="•"/>
            </a:pPr>
            <a:endParaRPr lang="en-IN" sz="1300" dirty="0"/>
          </a:p>
          <a:p>
            <a:pPr marL="285750" indent="-285750">
              <a:buFont typeface="Arial" panose="020B0604020202020204" pitchFamily="34" charset="0"/>
              <a:buChar char="•"/>
            </a:pPr>
            <a:r>
              <a:rPr lang="en-IN" sz="1300" dirty="0"/>
              <a:t>Upon giving that input, the program knows what kind of frequency is expected from the user.</a:t>
            </a:r>
          </a:p>
          <a:p>
            <a:pPr marL="285750" indent="-285750">
              <a:buFont typeface="Arial" panose="020B0604020202020204" pitchFamily="34" charset="0"/>
              <a:buChar char="•"/>
            </a:pPr>
            <a:endParaRPr lang="en-IN" sz="1300" dirty="0"/>
          </a:p>
          <a:p>
            <a:pPr marL="285750" indent="-285750">
              <a:buFont typeface="Arial" panose="020B0604020202020204" pitchFamily="34" charset="0"/>
              <a:buChar char="•"/>
            </a:pPr>
            <a:r>
              <a:rPr lang="en-IN" sz="1300" dirty="0"/>
              <a:t>As soon as the user provides the hashtag, it registers it, passes it on to the fetching function and then parses on to process it from the 10 tweets parsed.</a:t>
            </a:r>
          </a:p>
          <a:p>
            <a:pPr marL="285750" indent="-285750">
              <a:buFont typeface="Arial" panose="020B0604020202020204" pitchFamily="34" charset="0"/>
              <a:buChar char="•"/>
            </a:pPr>
            <a:endParaRPr lang="en-IN" sz="1300" dirty="0"/>
          </a:p>
          <a:p>
            <a:pPr marL="285750" indent="-285750">
              <a:buFont typeface="Arial" panose="020B0604020202020204" pitchFamily="34" charset="0"/>
              <a:buChar char="•"/>
            </a:pPr>
            <a:r>
              <a:rPr lang="en-IN" sz="1300" dirty="0"/>
              <a:t>After parsing the system generates an output which is stored in a voice, and the voice note is returned out to the user, creating a replica of human talk back feature.</a:t>
            </a:r>
          </a:p>
        </p:txBody>
      </p:sp>
    </p:spTree>
    <p:extLst>
      <p:ext uri="{BB962C8B-B14F-4D97-AF65-F5344CB8AC3E}">
        <p14:creationId xmlns:p14="http://schemas.microsoft.com/office/powerpoint/2010/main" val="529502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Conclusion</a:t>
            </a:r>
            <a:endParaRPr/>
          </a:p>
        </p:txBody>
      </p:sp>
      <p:sp>
        <p:nvSpPr>
          <p:cNvPr id="151" name="Shape 151"/>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r>
              <a:rPr lang="en-IN" dirty="0"/>
              <a:t>The program for Twitter sentiment analysis using Python generates accurate results for non-sarcastic tweets which mention the specified hashtag. However, the program fails to take into consideration sarcasm and the accuracy drops down heavily.</a:t>
            </a:r>
          </a:p>
          <a:p>
            <a:r>
              <a:rPr lang="en-IN" dirty="0"/>
              <a:t>The Google Text To Speech feature and the Voice Recognition UI works perfectly fine for less noisy environments and the processing lag is just 2 sec.</a:t>
            </a:r>
          </a:p>
          <a:p>
            <a:r>
              <a:rPr lang="en-IN" dirty="0"/>
              <a:t>Whereas for more noisy environment, when the threshold is above 10,000hz the processing lag is around 6-7 sec.</a:t>
            </a:r>
          </a:p>
          <a:p>
            <a:pPr marL="0" lvl="0" indent="0">
              <a:spcBef>
                <a:spcPts val="0"/>
              </a:spcBef>
              <a:spcAft>
                <a:spcPts val="1600"/>
              </a:spcAft>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References</a:t>
            </a:r>
            <a:endParaRPr/>
          </a:p>
        </p:txBody>
      </p:sp>
      <p:sp>
        <p:nvSpPr>
          <p:cNvPr id="157" name="Shape 15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AutoNum type="arabicPeriod"/>
            </a:pPr>
            <a:r>
              <a:rPr lang="en" dirty="0"/>
              <a:t>http://www.ijcaonline.org/research/volume125/number3/dandrea-2015-ijca-905866.pdf</a:t>
            </a:r>
            <a:endParaRPr dirty="0"/>
          </a:p>
          <a:p>
            <a:pPr marL="457200" lvl="0" indent="-342900" rtl="0">
              <a:spcBef>
                <a:spcPts val="0"/>
              </a:spcBef>
              <a:spcAft>
                <a:spcPts val="0"/>
              </a:spcAft>
              <a:buSzPts val="1800"/>
              <a:buAutoNum type="arabicPeriod"/>
            </a:pPr>
            <a:r>
              <a:rPr lang="en" dirty="0"/>
              <a:t>https://textblob.readthedocs.io/en/dev/quickstart.html#sentiment-analysis</a:t>
            </a:r>
            <a:endParaRPr dirty="0"/>
          </a:p>
          <a:p>
            <a:pPr marL="457200" lvl="0" indent="-342900" rtl="0">
              <a:spcBef>
                <a:spcPts val="0"/>
              </a:spcBef>
              <a:spcAft>
                <a:spcPts val="0"/>
              </a:spcAft>
              <a:buSzPts val="1800"/>
              <a:buAutoNum type="arabicPeriod"/>
            </a:pPr>
            <a:r>
              <a:rPr lang="en" dirty="0"/>
              <a:t>textblob.readthedocs.io/en/dev/_modules/textblob/en/sentiments.html</a:t>
            </a:r>
            <a:endParaRPr dirty="0"/>
          </a:p>
          <a:p>
            <a:pPr marL="457200" lvl="0" indent="-342900" rtl="0">
              <a:spcBef>
                <a:spcPts val="0"/>
              </a:spcBef>
              <a:spcAft>
                <a:spcPts val="0"/>
              </a:spcAft>
              <a:buSzPts val="1800"/>
              <a:buAutoNum type="arabicPeriod"/>
            </a:pPr>
            <a:r>
              <a:rPr lang="en" dirty="0"/>
              <a:t>Vox.com</a:t>
            </a:r>
            <a:endParaRPr dirty="0"/>
          </a:p>
          <a:p>
            <a:pPr marL="457200" lvl="0" indent="-342900" rtl="0">
              <a:spcBef>
                <a:spcPts val="0"/>
              </a:spcBef>
              <a:spcAft>
                <a:spcPts val="0"/>
              </a:spcAft>
              <a:buSzPts val="1800"/>
              <a:buAutoNum type="arabicPeriod"/>
            </a:pPr>
            <a:r>
              <a:rPr lang="en" dirty="0"/>
              <a:t>Wikipedia.com</a:t>
            </a:r>
            <a:endParaRPr dirty="0"/>
          </a:p>
          <a:p>
            <a:pPr marL="457200" lvl="0" indent="-342900" rtl="0">
              <a:spcBef>
                <a:spcPts val="0"/>
              </a:spcBef>
              <a:spcAft>
                <a:spcPts val="0"/>
              </a:spcAft>
              <a:buSzPts val="1800"/>
              <a:buAutoNum type="arabicPeriod"/>
            </a:pPr>
            <a:r>
              <a:rPr lang="en" dirty="0"/>
              <a:t>Google.com</a:t>
            </a:r>
            <a:endParaRPr dirty="0"/>
          </a:p>
          <a:p>
            <a:pPr marL="0" lvl="0" indent="0">
              <a:spcBef>
                <a:spcPts val="1600"/>
              </a:spcBef>
              <a:spcAft>
                <a:spcPts val="1600"/>
              </a:spcAft>
              <a:buNone/>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512700" y="1810350"/>
            <a:ext cx="8118600" cy="1522800"/>
          </a:xfrm>
          <a:prstGeom prst="rect">
            <a:avLst/>
          </a:prstGeom>
        </p:spPr>
        <p:txBody>
          <a:bodyPr spcFirstLastPara="1" wrap="square" lIns="91425" tIns="91425" rIns="91425" bIns="91425" anchor="b" anchorCtr="0">
            <a:noAutofit/>
          </a:bodyPr>
          <a:lstStyle/>
          <a:p>
            <a:pPr marL="0" lvl="0" indent="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405000" y="213750"/>
            <a:ext cx="3928500" cy="880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a:t>Introduction</a:t>
            </a:r>
            <a:endParaRPr/>
          </a:p>
        </p:txBody>
      </p:sp>
      <p:sp>
        <p:nvSpPr>
          <p:cNvPr id="69" name="Shape 69"/>
          <p:cNvSpPr txBox="1"/>
          <p:nvPr/>
        </p:nvSpPr>
        <p:spPr>
          <a:xfrm>
            <a:off x="405300" y="1420850"/>
            <a:ext cx="8333400" cy="3616200"/>
          </a:xfrm>
          <a:prstGeom prst="rect">
            <a:avLst/>
          </a:prstGeom>
          <a:noFill/>
          <a:ln>
            <a:noFill/>
          </a:ln>
        </p:spPr>
        <p:txBody>
          <a:bodyPr spcFirstLastPara="1" wrap="square" lIns="91425" tIns="91425" rIns="91425" bIns="91425" anchor="t" anchorCtr="0">
            <a:noAutofit/>
          </a:bodyPr>
          <a:lstStyle/>
          <a:p>
            <a:pPr marL="0" lvl="0" indent="0" algn="just" rtl="0">
              <a:lnSpc>
                <a:spcPct val="120000"/>
              </a:lnSpc>
              <a:spcBef>
                <a:spcPts val="0"/>
              </a:spcBef>
              <a:spcAft>
                <a:spcPts val="0"/>
              </a:spcAft>
              <a:buNone/>
            </a:pPr>
            <a:r>
              <a:rPr lang="en" sz="2400" b="1" dirty="0">
                <a:solidFill>
                  <a:srgbClr val="FFFFFF"/>
                </a:solidFill>
                <a:latin typeface="Old Standard TT"/>
                <a:ea typeface="Old Standard TT"/>
                <a:cs typeface="Old Standard TT"/>
                <a:sym typeface="Old Standard TT"/>
              </a:rPr>
              <a:t>Twitter Sentiment Analysis using Python</a:t>
            </a:r>
          </a:p>
          <a:p>
            <a:pPr marL="0" lvl="0" indent="0" algn="just" rtl="0">
              <a:lnSpc>
                <a:spcPct val="120000"/>
              </a:lnSpc>
              <a:spcBef>
                <a:spcPts val="0"/>
              </a:spcBef>
              <a:spcAft>
                <a:spcPts val="0"/>
              </a:spcAft>
              <a:buNone/>
            </a:pPr>
            <a:endParaRPr sz="2400" b="1" dirty="0">
              <a:solidFill>
                <a:srgbClr val="FFFFFF"/>
              </a:solidFill>
              <a:latin typeface="Old Standard TT"/>
              <a:ea typeface="Old Standard TT"/>
              <a:cs typeface="Old Standard TT"/>
              <a:sym typeface="Old Standard TT"/>
            </a:endParaRPr>
          </a:p>
          <a:p>
            <a:pPr marL="457200" lvl="0" indent="-342900" algn="just" rtl="0">
              <a:lnSpc>
                <a:spcPct val="120000"/>
              </a:lnSpc>
              <a:spcBef>
                <a:spcPts val="400"/>
              </a:spcBef>
              <a:spcAft>
                <a:spcPts val="0"/>
              </a:spcAft>
              <a:buClr>
                <a:srgbClr val="FFFFFF"/>
              </a:buClr>
              <a:buSzPts val="1800"/>
              <a:buFont typeface="Old Standard TT"/>
              <a:buChar char="●"/>
            </a:pPr>
            <a:r>
              <a:rPr lang="en" sz="1800" dirty="0">
                <a:solidFill>
                  <a:srgbClr val="FFFFFF"/>
                </a:solidFill>
                <a:latin typeface="Old Standard TT"/>
                <a:ea typeface="Old Standard TT"/>
                <a:cs typeface="Old Standard TT"/>
                <a:sym typeface="Old Standard TT"/>
              </a:rPr>
              <a:t>This presentation covers the sentiment analysis of any query by parsing the tweets fetched from Twitter using Python.</a:t>
            </a:r>
            <a:endParaRPr sz="1800" dirty="0">
              <a:solidFill>
                <a:srgbClr val="FFFFFF"/>
              </a:solidFill>
              <a:latin typeface="Old Standard TT"/>
              <a:ea typeface="Old Standard TT"/>
              <a:cs typeface="Old Standard TT"/>
              <a:sym typeface="Old Standard TT"/>
            </a:endParaRPr>
          </a:p>
          <a:p>
            <a:pPr marL="457200" lvl="0" indent="-342900" algn="just" rtl="0">
              <a:lnSpc>
                <a:spcPct val="120000"/>
              </a:lnSpc>
              <a:spcBef>
                <a:spcPts val="0"/>
              </a:spcBef>
              <a:spcAft>
                <a:spcPts val="0"/>
              </a:spcAft>
              <a:buClr>
                <a:srgbClr val="FFFFFF"/>
              </a:buClr>
              <a:buSzPts val="1800"/>
              <a:buFont typeface="Old Standard TT"/>
              <a:buChar char="●"/>
            </a:pPr>
            <a:r>
              <a:rPr lang="en" sz="1800" dirty="0">
                <a:solidFill>
                  <a:srgbClr val="FFFFFF"/>
                </a:solidFill>
                <a:latin typeface="Old Standard TT"/>
                <a:ea typeface="Old Standard TT"/>
                <a:cs typeface="Old Standard TT"/>
                <a:sym typeface="Old Standard TT"/>
              </a:rPr>
              <a:t>Positive, Negative and Neutral Analysis of parsed tweets.</a:t>
            </a:r>
            <a:endParaRPr sz="1800" dirty="0">
              <a:solidFill>
                <a:srgbClr val="FFFFFF"/>
              </a:solidFill>
              <a:latin typeface="Old Standard TT"/>
              <a:ea typeface="Old Standard TT"/>
              <a:cs typeface="Old Standard TT"/>
              <a:sym typeface="Old Standard TT"/>
            </a:endParaRPr>
          </a:p>
          <a:p>
            <a:pPr marL="0" lvl="0" indent="0">
              <a:spcBef>
                <a:spcPts val="400"/>
              </a:spcBef>
              <a:spcAft>
                <a:spcPts val="0"/>
              </a:spcAft>
              <a:buNone/>
            </a:pPr>
            <a:endParaRPr sz="1800" dirty="0">
              <a:solidFill>
                <a:srgbClr val="FFFFFF"/>
              </a:solidFill>
              <a:latin typeface="Old Standard TT"/>
              <a:ea typeface="Old Standard TT"/>
              <a:cs typeface="Old Standard TT"/>
              <a:sym typeface="Old Standard TT"/>
            </a:endParaRPr>
          </a:p>
        </p:txBody>
      </p:sp>
      <p:pic>
        <p:nvPicPr>
          <p:cNvPr id="70" name="Shape 70"/>
          <p:cNvPicPr preferRelativeResize="0"/>
          <p:nvPr/>
        </p:nvPicPr>
        <p:blipFill>
          <a:blip r:embed="rId3">
            <a:alphaModFix/>
          </a:blip>
          <a:stretch>
            <a:fillRect/>
          </a:stretch>
        </p:blipFill>
        <p:spPr>
          <a:xfrm>
            <a:off x="6538625" y="213750"/>
            <a:ext cx="2088177" cy="208817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06150" y="234450"/>
            <a:ext cx="8118600" cy="9012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4800"/>
              <a:t>What is Sentiment Analysis?</a:t>
            </a:r>
            <a:endParaRPr sz="4800"/>
          </a:p>
        </p:txBody>
      </p:sp>
      <p:sp>
        <p:nvSpPr>
          <p:cNvPr id="76" name="Shape 76"/>
          <p:cNvSpPr txBox="1"/>
          <p:nvPr/>
        </p:nvSpPr>
        <p:spPr>
          <a:xfrm>
            <a:off x="632275" y="1449300"/>
            <a:ext cx="7466700" cy="21456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2400">
                <a:solidFill>
                  <a:srgbClr val="FFFFFF"/>
                </a:solidFill>
                <a:latin typeface="Old Standard TT"/>
                <a:ea typeface="Old Standard TT"/>
                <a:cs typeface="Old Standard TT"/>
                <a:sym typeface="Old Standard TT"/>
              </a:rPr>
              <a:t>Sentiment Analysis is the process of ‘computationally’ determining whether a piece of writing is positive, negative or neutral. It’s also known as opinion mining, deriving the opinion or attitude of a speaker.</a:t>
            </a:r>
            <a:endParaRPr sz="2400">
              <a:solidFill>
                <a:srgbClr val="FFFFFF"/>
              </a:solidFill>
              <a:latin typeface="Old Standard TT"/>
              <a:ea typeface="Old Standard TT"/>
              <a:cs typeface="Old Standard TT"/>
              <a:sym typeface="Old Standard TT"/>
            </a:endParaRPr>
          </a:p>
        </p:txBody>
      </p:sp>
      <p:pic>
        <p:nvPicPr>
          <p:cNvPr id="77" name="Shape 77"/>
          <p:cNvPicPr preferRelativeResize="0"/>
          <p:nvPr/>
        </p:nvPicPr>
        <p:blipFill>
          <a:blip r:embed="rId3">
            <a:alphaModFix/>
          </a:blip>
          <a:stretch>
            <a:fillRect/>
          </a:stretch>
        </p:blipFill>
        <p:spPr>
          <a:xfrm>
            <a:off x="2544137" y="3234899"/>
            <a:ext cx="3642974" cy="1621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Shape 82"/>
          <p:cNvPicPr preferRelativeResize="0"/>
          <p:nvPr/>
        </p:nvPicPr>
        <p:blipFill rotWithShape="1">
          <a:blip r:embed="rId3">
            <a:alphaModFix/>
          </a:blip>
          <a:srcRect l="980" b="15447"/>
          <a:stretch/>
        </p:blipFill>
        <p:spPr>
          <a:xfrm>
            <a:off x="1004125" y="285675"/>
            <a:ext cx="7135751" cy="4572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273050" y="84125"/>
            <a:ext cx="7578000" cy="10719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sz="4800"/>
              <a:t>Why Sentiment Analysis?</a:t>
            </a:r>
            <a:endParaRPr sz="4800"/>
          </a:p>
        </p:txBody>
      </p:sp>
      <p:sp>
        <p:nvSpPr>
          <p:cNvPr id="88" name="Shape 88"/>
          <p:cNvSpPr txBox="1"/>
          <p:nvPr/>
        </p:nvSpPr>
        <p:spPr>
          <a:xfrm>
            <a:off x="821150" y="1070600"/>
            <a:ext cx="6756900" cy="2870400"/>
          </a:xfrm>
          <a:prstGeom prst="rect">
            <a:avLst/>
          </a:prstGeom>
          <a:noFill/>
          <a:ln>
            <a:noFill/>
          </a:ln>
        </p:spPr>
        <p:txBody>
          <a:bodyPr spcFirstLastPara="1" wrap="square" lIns="91425" tIns="91425" rIns="91425" bIns="91425" anchor="t" anchorCtr="0">
            <a:noAutofit/>
          </a:bodyPr>
          <a:lstStyle/>
          <a:p>
            <a:pPr marL="457200" lvl="0" indent="-330200" rtl="0">
              <a:spcBef>
                <a:spcPts val="0"/>
              </a:spcBef>
              <a:spcAft>
                <a:spcPts val="0"/>
              </a:spcAft>
              <a:buClr>
                <a:srgbClr val="FFFFFF"/>
              </a:buClr>
              <a:buSzPts val="1600"/>
              <a:buFont typeface="Old Standard TT"/>
              <a:buAutoNum type="arabicPeriod"/>
            </a:pPr>
            <a:r>
              <a:rPr lang="en" sz="1600">
                <a:solidFill>
                  <a:srgbClr val="FFFFFF"/>
                </a:solidFill>
                <a:latin typeface="Old Standard TT"/>
                <a:ea typeface="Old Standard TT"/>
                <a:cs typeface="Old Standard TT"/>
                <a:sym typeface="Old Standard TT"/>
              </a:rPr>
              <a:t>Business: In marketing field companies use it to develop their strategies, to understand customers’ feelings towards products or brand, how people respond to their campaigns or product launches and why consumers don’t buy some products.</a:t>
            </a:r>
            <a:endParaRPr sz="1600">
              <a:solidFill>
                <a:srgbClr val="FFFFFF"/>
              </a:solidFill>
              <a:latin typeface="Old Standard TT"/>
              <a:ea typeface="Old Standard TT"/>
              <a:cs typeface="Old Standard TT"/>
              <a:sym typeface="Old Standard TT"/>
            </a:endParaRPr>
          </a:p>
          <a:p>
            <a:pPr marL="0" lvl="0" indent="0">
              <a:spcBef>
                <a:spcPts val="0"/>
              </a:spcBef>
              <a:spcAft>
                <a:spcPts val="0"/>
              </a:spcAft>
              <a:buNone/>
            </a:pPr>
            <a:endParaRPr sz="1600">
              <a:solidFill>
                <a:srgbClr val="FFFFFF"/>
              </a:solidFill>
              <a:latin typeface="Old Standard TT"/>
              <a:ea typeface="Old Standard TT"/>
              <a:cs typeface="Old Standard TT"/>
              <a:sym typeface="Old Standard TT"/>
            </a:endParaRPr>
          </a:p>
          <a:p>
            <a:pPr marL="457200" lvl="0" indent="-330200" rtl="0">
              <a:spcBef>
                <a:spcPts val="0"/>
              </a:spcBef>
              <a:spcAft>
                <a:spcPts val="0"/>
              </a:spcAft>
              <a:buClr>
                <a:srgbClr val="FFFFFF"/>
              </a:buClr>
              <a:buSzPts val="1600"/>
              <a:buFont typeface="Old Standard TT"/>
              <a:buAutoNum type="arabicPeriod"/>
            </a:pPr>
            <a:r>
              <a:rPr lang="en" sz="1600">
                <a:solidFill>
                  <a:srgbClr val="FFFFFF"/>
                </a:solidFill>
                <a:latin typeface="Old Standard TT"/>
                <a:ea typeface="Old Standard TT"/>
                <a:cs typeface="Old Standard TT"/>
                <a:sym typeface="Old Standard TT"/>
              </a:rPr>
              <a:t>Politics: In political field, it is used to keep track of political view, to detect consistency and inconsistency between statements and actions at the government level. It can be used to predict election results as well!</a:t>
            </a:r>
            <a:endParaRPr sz="1600">
              <a:solidFill>
                <a:srgbClr val="FFFFFF"/>
              </a:solidFill>
              <a:latin typeface="Old Standard TT"/>
              <a:ea typeface="Old Standard TT"/>
              <a:cs typeface="Old Standard TT"/>
              <a:sym typeface="Old Standard TT"/>
            </a:endParaRPr>
          </a:p>
          <a:p>
            <a:pPr marL="0" lvl="0" indent="0" rtl="0">
              <a:spcBef>
                <a:spcPts val="0"/>
              </a:spcBef>
              <a:spcAft>
                <a:spcPts val="0"/>
              </a:spcAft>
              <a:buNone/>
            </a:pPr>
            <a:endParaRPr sz="1600">
              <a:solidFill>
                <a:srgbClr val="FFFFFF"/>
              </a:solidFill>
              <a:latin typeface="Old Standard TT"/>
              <a:ea typeface="Old Standard TT"/>
              <a:cs typeface="Old Standard TT"/>
              <a:sym typeface="Old Standard TT"/>
            </a:endParaRPr>
          </a:p>
          <a:p>
            <a:pPr marL="457200" lvl="0" indent="-330200" rtl="0">
              <a:spcBef>
                <a:spcPts val="0"/>
              </a:spcBef>
              <a:spcAft>
                <a:spcPts val="0"/>
              </a:spcAft>
              <a:buClr>
                <a:srgbClr val="FFFFFF"/>
              </a:buClr>
              <a:buSzPts val="1600"/>
              <a:buFont typeface="Old Standard TT"/>
              <a:buAutoNum type="arabicPeriod"/>
            </a:pPr>
            <a:r>
              <a:rPr lang="en" sz="1600">
                <a:solidFill>
                  <a:srgbClr val="FFFFFF"/>
                </a:solidFill>
                <a:latin typeface="Old Standard TT"/>
                <a:ea typeface="Old Standard TT"/>
                <a:cs typeface="Old Standard TT"/>
                <a:sym typeface="Old Standard TT"/>
              </a:rPr>
              <a:t>Public Actions: Sentiment analysis also is used to monitor and analyse social phenomena, for the spotting of potentially dangerous situations and determining the general mood of the blogosphere.</a:t>
            </a:r>
            <a:endParaRPr sz="1600">
              <a:solidFill>
                <a:srgbClr val="FFFFFF"/>
              </a:solidFill>
              <a:latin typeface="Old Standard TT"/>
              <a:ea typeface="Old Standard TT"/>
              <a:cs typeface="Old Standard TT"/>
              <a:sym typeface="Old Standard T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312050" y="232750"/>
            <a:ext cx="4045200" cy="698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Twitter</a:t>
            </a:r>
            <a:endParaRPr/>
          </a:p>
        </p:txBody>
      </p:sp>
      <p:sp>
        <p:nvSpPr>
          <p:cNvPr id="94" name="Shape 94"/>
          <p:cNvSpPr txBox="1">
            <a:spLocks noGrp="1"/>
          </p:cNvSpPr>
          <p:nvPr>
            <p:ph type="subTitle" idx="1"/>
          </p:nvPr>
        </p:nvSpPr>
        <p:spPr>
          <a:xfrm>
            <a:off x="312050" y="1186376"/>
            <a:ext cx="4045200" cy="1345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Twitter is an online news and social networking service on which users post and interact with messages known as "tweets".</a:t>
            </a:r>
            <a:endParaRPr/>
          </a:p>
        </p:txBody>
      </p:sp>
      <p:sp>
        <p:nvSpPr>
          <p:cNvPr id="95" name="Shape 95"/>
          <p:cNvSpPr txBox="1">
            <a:spLocks noGrp="1"/>
          </p:cNvSpPr>
          <p:nvPr>
            <p:ph type="body" idx="2"/>
          </p:nvPr>
        </p:nvSpPr>
        <p:spPr>
          <a:xfrm>
            <a:off x="5001525" y="232750"/>
            <a:ext cx="3837000" cy="791700"/>
          </a:xfrm>
          <a:prstGeom prst="rect">
            <a:avLst/>
          </a:prstGeom>
        </p:spPr>
        <p:txBody>
          <a:bodyPr spcFirstLastPara="1" wrap="square" lIns="91425" tIns="91425" rIns="91425" bIns="91425" anchor="ctr" anchorCtr="0">
            <a:noAutofit/>
          </a:bodyPr>
          <a:lstStyle/>
          <a:p>
            <a:pPr marL="0" lvl="0" indent="0">
              <a:spcBef>
                <a:spcPts val="0"/>
              </a:spcBef>
              <a:spcAft>
                <a:spcPts val="1600"/>
              </a:spcAft>
              <a:buNone/>
            </a:pPr>
            <a:r>
              <a:rPr lang="en" sz="4200"/>
              <a:t>Python</a:t>
            </a:r>
            <a:endParaRPr sz="4200"/>
          </a:p>
        </p:txBody>
      </p:sp>
      <p:sp>
        <p:nvSpPr>
          <p:cNvPr id="96" name="Shape 96"/>
          <p:cNvSpPr txBox="1"/>
          <p:nvPr/>
        </p:nvSpPr>
        <p:spPr>
          <a:xfrm>
            <a:off x="5071350" y="1186375"/>
            <a:ext cx="3452400" cy="18696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2100">
                <a:solidFill>
                  <a:srgbClr val="FFFFFF"/>
                </a:solidFill>
                <a:latin typeface="Old Standard TT"/>
                <a:ea typeface="Old Standard TT"/>
                <a:cs typeface="Old Standard TT"/>
                <a:sym typeface="Old Standard TT"/>
              </a:rPr>
              <a:t>Python is an interpreted high-level programming language for general-purpose programming. </a:t>
            </a:r>
            <a:endParaRPr sz="2100">
              <a:solidFill>
                <a:srgbClr val="FFFFFF"/>
              </a:solidFill>
              <a:latin typeface="Old Standard TT"/>
              <a:ea typeface="Old Standard TT"/>
              <a:cs typeface="Old Standard TT"/>
              <a:sym typeface="Old Standard TT"/>
            </a:endParaRPr>
          </a:p>
        </p:txBody>
      </p:sp>
      <p:pic>
        <p:nvPicPr>
          <p:cNvPr id="97" name="Shape 97"/>
          <p:cNvPicPr preferRelativeResize="0"/>
          <p:nvPr/>
        </p:nvPicPr>
        <p:blipFill>
          <a:blip r:embed="rId3">
            <a:alphaModFix/>
          </a:blip>
          <a:stretch>
            <a:fillRect/>
          </a:stretch>
        </p:blipFill>
        <p:spPr>
          <a:xfrm>
            <a:off x="1262688" y="2909250"/>
            <a:ext cx="2143924" cy="2143924"/>
          </a:xfrm>
          <a:prstGeom prst="rect">
            <a:avLst/>
          </a:prstGeom>
          <a:noFill/>
          <a:ln>
            <a:noFill/>
          </a:ln>
        </p:spPr>
      </p:pic>
      <p:pic>
        <p:nvPicPr>
          <p:cNvPr id="98" name="Shape 98"/>
          <p:cNvPicPr preferRelativeResize="0"/>
          <p:nvPr/>
        </p:nvPicPr>
        <p:blipFill>
          <a:blip r:embed="rId4">
            <a:alphaModFix/>
          </a:blip>
          <a:stretch>
            <a:fillRect/>
          </a:stretch>
        </p:blipFill>
        <p:spPr>
          <a:xfrm>
            <a:off x="5205536" y="3123950"/>
            <a:ext cx="3429000" cy="1714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512700" y="372750"/>
            <a:ext cx="8118600" cy="12642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Implementation</a:t>
            </a:r>
            <a:endParaRPr/>
          </a:p>
        </p:txBody>
      </p:sp>
      <p:sp>
        <p:nvSpPr>
          <p:cNvPr id="104" name="Shape 104"/>
          <p:cNvSpPr txBox="1"/>
          <p:nvPr/>
        </p:nvSpPr>
        <p:spPr>
          <a:xfrm>
            <a:off x="1706750" y="2172225"/>
            <a:ext cx="6431400" cy="2102400"/>
          </a:xfrm>
          <a:prstGeom prst="rect">
            <a:avLst/>
          </a:prstGeom>
          <a:noFill/>
          <a:ln>
            <a:noFill/>
          </a:ln>
        </p:spPr>
        <p:txBody>
          <a:bodyPr spcFirstLastPara="1" wrap="square" lIns="91425" tIns="91425" rIns="91425" bIns="91425" anchor="t" anchorCtr="0">
            <a:noAutofit/>
          </a:bodyPr>
          <a:lstStyle/>
          <a:p>
            <a:pPr marL="457200" lvl="0" indent="-342900">
              <a:spcBef>
                <a:spcPts val="0"/>
              </a:spcBef>
              <a:spcAft>
                <a:spcPts val="0"/>
              </a:spcAft>
              <a:buClr>
                <a:srgbClr val="FFFFFF"/>
              </a:buClr>
              <a:buSzPts val="1800"/>
              <a:buFont typeface="Old Standard TT"/>
              <a:buAutoNum type="arabicPeriod"/>
            </a:pPr>
            <a:r>
              <a:rPr lang="en" sz="1800">
                <a:solidFill>
                  <a:srgbClr val="FFFFFF"/>
                </a:solidFill>
                <a:latin typeface="Old Standard TT"/>
                <a:ea typeface="Old Standard TT"/>
                <a:cs typeface="Old Standard TT"/>
                <a:sym typeface="Old Standard TT"/>
              </a:rPr>
              <a:t>Authorize twitter API client.</a:t>
            </a:r>
            <a:endParaRPr sz="1800">
              <a:solidFill>
                <a:srgbClr val="FFFFFF"/>
              </a:solidFill>
              <a:latin typeface="Old Standard TT"/>
              <a:ea typeface="Old Standard TT"/>
              <a:cs typeface="Old Standard TT"/>
              <a:sym typeface="Old Standard TT"/>
            </a:endParaRPr>
          </a:p>
          <a:p>
            <a:pPr marL="457200" lvl="0" indent="-342900">
              <a:spcBef>
                <a:spcPts val="0"/>
              </a:spcBef>
              <a:spcAft>
                <a:spcPts val="0"/>
              </a:spcAft>
              <a:buClr>
                <a:srgbClr val="FFFFFF"/>
              </a:buClr>
              <a:buSzPts val="1800"/>
              <a:buFont typeface="Old Standard TT"/>
              <a:buAutoNum type="arabicPeriod"/>
            </a:pPr>
            <a:r>
              <a:rPr lang="en" sz="1800">
                <a:solidFill>
                  <a:srgbClr val="FFFFFF"/>
                </a:solidFill>
                <a:latin typeface="Old Standard TT"/>
                <a:ea typeface="Old Standard TT"/>
                <a:cs typeface="Old Standard TT"/>
                <a:sym typeface="Old Standard TT"/>
              </a:rPr>
              <a:t>Make a GET request to Twitter API to fetch tweets for a particular query.</a:t>
            </a:r>
            <a:endParaRPr sz="1800">
              <a:solidFill>
                <a:srgbClr val="FFFFFF"/>
              </a:solidFill>
              <a:latin typeface="Old Standard TT"/>
              <a:ea typeface="Old Standard TT"/>
              <a:cs typeface="Old Standard TT"/>
              <a:sym typeface="Old Standard TT"/>
            </a:endParaRPr>
          </a:p>
          <a:p>
            <a:pPr marL="457200" lvl="0" indent="-342900">
              <a:spcBef>
                <a:spcPts val="0"/>
              </a:spcBef>
              <a:spcAft>
                <a:spcPts val="0"/>
              </a:spcAft>
              <a:buClr>
                <a:srgbClr val="FFFFFF"/>
              </a:buClr>
              <a:buSzPts val="1800"/>
              <a:buFont typeface="Old Standard TT"/>
              <a:buAutoNum type="arabicPeriod"/>
            </a:pPr>
            <a:r>
              <a:rPr lang="en" sz="1800">
                <a:solidFill>
                  <a:srgbClr val="FFFFFF"/>
                </a:solidFill>
                <a:latin typeface="Old Standard TT"/>
                <a:ea typeface="Old Standard TT"/>
                <a:cs typeface="Old Standard TT"/>
                <a:sym typeface="Old Standard TT"/>
              </a:rPr>
              <a:t>Parse the tweets. Classify each tweet as positive, negative or neutral.</a:t>
            </a:r>
            <a:endParaRPr sz="1800">
              <a:solidFill>
                <a:srgbClr val="FFFFFF"/>
              </a:solidFill>
              <a:latin typeface="Old Standard TT"/>
              <a:ea typeface="Old Standard TT"/>
              <a:cs typeface="Old Standard TT"/>
              <a:sym typeface="Old Standard TT"/>
            </a:endParaRPr>
          </a:p>
          <a:p>
            <a:pPr marL="0" lvl="0" indent="0">
              <a:spcBef>
                <a:spcPts val="0"/>
              </a:spcBef>
              <a:spcAft>
                <a:spcPts val="0"/>
              </a:spcAft>
              <a:buNone/>
            </a:pPr>
            <a:endParaRPr sz="1800">
              <a:solidFill>
                <a:srgbClr val="FFFFFF"/>
              </a:solidFill>
              <a:latin typeface="Old Standard TT"/>
              <a:ea typeface="Old Standard TT"/>
              <a:cs typeface="Old Standard TT"/>
              <a:sym typeface="Old Standard T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311700" y="258850"/>
            <a:ext cx="8520600" cy="613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APIs Installed</a:t>
            </a:r>
            <a:endParaRPr/>
          </a:p>
        </p:txBody>
      </p:sp>
      <p:sp>
        <p:nvSpPr>
          <p:cNvPr id="110" name="Shape 110"/>
          <p:cNvSpPr txBox="1">
            <a:spLocks noGrp="1"/>
          </p:cNvSpPr>
          <p:nvPr>
            <p:ph type="body" idx="1"/>
          </p:nvPr>
        </p:nvSpPr>
        <p:spPr>
          <a:xfrm>
            <a:off x="311700" y="1086325"/>
            <a:ext cx="8520600" cy="33972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AutoNum type="arabicPeriod"/>
            </a:pPr>
            <a:r>
              <a:rPr lang="en" sz="1800"/>
              <a:t>Tweepy: tweepy is the python client for the official Twitter API. Install it using following pip command:</a:t>
            </a:r>
            <a:endParaRPr sz="1800"/>
          </a:p>
          <a:p>
            <a:pPr marL="0" lvl="0" indent="0">
              <a:spcBef>
                <a:spcPts val="1600"/>
              </a:spcBef>
              <a:spcAft>
                <a:spcPts val="0"/>
              </a:spcAft>
              <a:buNone/>
            </a:pPr>
            <a:r>
              <a:rPr lang="en" sz="1800" i="1"/>
              <a:t>pip install tweepy</a:t>
            </a:r>
            <a:endParaRPr sz="1800" i="1"/>
          </a:p>
          <a:p>
            <a:pPr marL="457200" lvl="0" indent="-342900" rtl="0">
              <a:spcBef>
                <a:spcPts val="1600"/>
              </a:spcBef>
              <a:spcAft>
                <a:spcPts val="0"/>
              </a:spcAft>
              <a:buSzPts val="1800"/>
              <a:buAutoNum type="arabicPeriod"/>
            </a:pPr>
            <a:r>
              <a:rPr lang="en" sz="1800"/>
              <a:t>TextBlob: textblob is the python library for processing textual data. Install it using following pip command:</a:t>
            </a:r>
            <a:endParaRPr sz="1800"/>
          </a:p>
          <a:p>
            <a:pPr marL="0" lvl="0" indent="0" rtl="0">
              <a:spcBef>
                <a:spcPts val="1600"/>
              </a:spcBef>
              <a:spcAft>
                <a:spcPts val="0"/>
              </a:spcAft>
              <a:buNone/>
            </a:pPr>
            <a:r>
              <a:rPr lang="en" sz="1800" i="1"/>
              <a:t>pip install textblob</a:t>
            </a:r>
            <a:endParaRPr sz="1800" i="1"/>
          </a:p>
          <a:p>
            <a:pPr marL="0" lvl="0" indent="0" rtl="0">
              <a:spcBef>
                <a:spcPts val="1600"/>
              </a:spcBef>
              <a:spcAft>
                <a:spcPts val="0"/>
              </a:spcAft>
              <a:buNone/>
            </a:pPr>
            <a:r>
              <a:rPr lang="en" sz="1800"/>
              <a:t> 3.    Corpora: A large and structured set of texts. Install using following command </a:t>
            </a:r>
            <a:endParaRPr sz="1800"/>
          </a:p>
          <a:p>
            <a:pPr marL="0" lvl="0" indent="0" rtl="0">
              <a:spcBef>
                <a:spcPts val="1600"/>
              </a:spcBef>
              <a:spcAft>
                <a:spcPts val="1600"/>
              </a:spcAft>
              <a:buNone/>
            </a:pPr>
            <a:r>
              <a:rPr lang="en" sz="1800" i="1"/>
              <a:t>python -m textblob.download_corpora</a:t>
            </a:r>
            <a:endParaRPr sz="1800" i="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397150" y="208275"/>
            <a:ext cx="5604000" cy="862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a:t>Tweepy</a:t>
            </a:r>
            <a:endParaRPr/>
          </a:p>
        </p:txBody>
      </p:sp>
      <p:sp>
        <p:nvSpPr>
          <p:cNvPr id="116" name="Shape 116"/>
          <p:cNvSpPr txBox="1"/>
          <p:nvPr/>
        </p:nvSpPr>
        <p:spPr>
          <a:xfrm>
            <a:off x="612875" y="1326600"/>
            <a:ext cx="7377900" cy="2793000"/>
          </a:xfrm>
          <a:prstGeom prst="rect">
            <a:avLst/>
          </a:prstGeom>
          <a:noFill/>
          <a:ln>
            <a:noFill/>
          </a:ln>
        </p:spPr>
        <p:txBody>
          <a:bodyPr spcFirstLastPara="1" wrap="square" lIns="91425" tIns="91425" rIns="91425" bIns="91425" anchor="t" anchorCtr="0">
            <a:noAutofit/>
          </a:bodyPr>
          <a:lstStyle/>
          <a:p>
            <a:pPr marL="457200" lvl="0" indent="-330200" rtl="0">
              <a:spcBef>
                <a:spcPts val="0"/>
              </a:spcBef>
              <a:spcAft>
                <a:spcPts val="0"/>
              </a:spcAft>
              <a:buClr>
                <a:srgbClr val="FFFFFF"/>
              </a:buClr>
              <a:buSzPts val="1600"/>
              <a:buFont typeface="Old Standard TT"/>
              <a:buChar char="●"/>
            </a:pPr>
            <a:r>
              <a:rPr lang="en" sz="1600">
                <a:solidFill>
                  <a:srgbClr val="FFFFFF"/>
                </a:solidFill>
                <a:latin typeface="Old Standard TT"/>
                <a:ea typeface="Old Standard TT"/>
                <a:cs typeface="Old Standard TT"/>
                <a:sym typeface="Old Standard TT"/>
              </a:rPr>
              <a:t>Tweepy is open-sourced, hosted on GitHub and enables Python to communicate with Twitter platform and use its API. </a:t>
            </a:r>
            <a:endParaRPr sz="1600">
              <a:solidFill>
                <a:srgbClr val="FFFFFF"/>
              </a:solidFill>
              <a:latin typeface="Old Standard TT"/>
              <a:ea typeface="Old Standard TT"/>
              <a:cs typeface="Old Standard TT"/>
              <a:sym typeface="Old Standard TT"/>
            </a:endParaRPr>
          </a:p>
          <a:p>
            <a:pPr marL="0" lvl="0" indent="0">
              <a:spcBef>
                <a:spcPts val="0"/>
              </a:spcBef>
              <a:spcAft>
                <a:spcPts val="0"/>
              </a:spcAft>
              <a:buNone/>
            </a:pPr>
            <a:endParaRPr sz="1600">
              <a:solidFill>
                <a:srgbClr val="FFFFFF"/>
              </a:solidFill>
              <a:latin typeface="Old Standard TT"/>
              <a:ea typeface="Old Standard TT"/>
              <a:cs typeface="Old Standard TT"/>
              <a:sym typeface="Old Standard TT"/>
            </a:endParaRPr>
          </a:p>
          <a:p>
            <a:pPr marL="457200" lvl="0" indent="-330200" rtl="0">
              <a:spcBef>
                <a:spcPts val="0"/>
              </a:spcBef>
              <a:spcAft>
                <a:spcPts val="0"/>
              </a:spcAft>
              <a:buClr>
                <a:srgbClr val="FFFFFF"/>
              </a:buClr>
              <a:buSzPts val="1600"/>
              <a:buFont typeface="Old Standard TT"/>
              <a:buChar char="●"/>
            </a:pPr>
            <a:r>
              <a:rPr lang="en" sz="1600">
                <a:solidFill>
                  <a:srgbClr val="FFFFFF"/>
                </a:solidFill>
                <a:latin typeface="Old Standard TT"/>
                <a:ea typeface="Old Standard TT"/>
                <a:cs typeface="Old Standard TT"/>
                <a:sym typeface="Old Standard TT"/>
              </a:rPr>
              <a:t>Tweepy supports accessing Twitter via Basic Authentication and the newer method, OAuth. Twitter has stopped accepting Basic Authentication so OAuth is now the only way to use the Twitter API.</a:t>
            </a:r>
            <a:endParaRPr sz="1600">
              <a:solidFill>
                <a:srgbClr val="FFFFFF"/>
              </a:solidFill>
              <a:latin typeface="Old Standard TT"/>
              <a:ea typeface="Old Standard TT"/>
              <a:cs typeface="Old Standard TT"/>
              <a:sym typeface="Old Standard TT"/>
            </a:endParaRPr>
          </a:p>
          <a:p>
            <a:pPr marL="0" lvl="0" indent="0" rtl="0">
              <a:spcBef>
                <a:spcPts val="0"/>
              </a:spcBef>
              <a:spcAft>
                <a:spcPts val="0"/>
              </a:spcAft>
              <a:buNone/>
            </a:pPr>
            <a:endParaRPr sz="1600">
              <a:solidFill>
                <a:srgbClr val="FFFFFF"/>
              </a:solidFill>
              <a:latin typeface="Old Standard TT"/>
              <a:ea typeface="Old Standard TT"/>
              <a:cs typeface="Old Standard TT"/>
              <a:sym typeface="Old Standard TT"/>
            </a:endParaRPr>
          </a:p>
          <a:p>
            <a:pPr marL="457200" lvl="0" indent="-330200" rtl="0">
              <a:spcBef>
                <a:spcPts val="0"/>
              </a:spcBef>
              <a:spcAft>
                <a:spcPts val="0"/>
              </a:spcAft>
              <a:buClr>
                <a:srgbClr val="FFFFFF"/>
              </a:buClr>
              <a:buSzPts val="1600"/>
              <a:buFont typeface="Old Standard TT"/>
              <a:buChar char="●"/>
            </a:pPr>
            <a:r>
              <a:rPr lang="en" sz="1600">
                <a:solidFill>
                  <a:srgbClr val="FFFFFF"/>
                </a:solidFill>
                <a:latin typeface="Old Standard TT"/>
                <a:ea typeface="Old Standard TT"/>
                <a:cs typeface="Old Standard TT"/>
                <a:sym typeface="Old Standard TT"/>
              </a:rPr>
              <a:t>Tweepy provides access to the well documented Twitter API. With tweepy, it's possible to get any object and use any method that the official Twitter API offers. </a:t>
            </a:r>
            <a:endParaRPr sz="1600">
              <a:solidFill>
                <a:srgbClr val="FFFFFF"/>
              </a:solidFill>
              <a:latin typeface="Old Standard TT"/>
              <a:ea typeface="Old Standard TT"/>
              <a:cs typeface="Old Standard TT"/>
              <a:sym typeface="Old Standard TT"/>
            </a:endParaRPr>
          </a:p>
          <a:p>
            <a:pPr marL="0" lvl="0" indent="0" rtl="0">
              <a:spcBef>
                <a:spcPts val="0"/>
              </a:spcBef>
              <a:spcAft>
                <a:spcPts val="0"/>
              </a:spcAft>
              <a:buNone/>
            </a:pPr>
            <a:endParaRPr sz="1600">
              <a:solidFill>
                <a:srgbClr val="FFFFFF"/>
              </a:solidFill>
              <a:latin typeface="Old Standard TT"/>
              <a:ea typeface="Old Standard TT"/>
              <a:cs typeface="Old Standard TT"/>
              <a:sym typeface="Old Standard TT"/>
            </a:endParaRPr>
          </a:p>
          <a:p>
            <a:pPr marL="457200" lvl="0" indent="-330200" rtl="0">
              <a:spcBef>
                <a:spcPts val="0"/>
              </a:spcBef>
              <a:spcAft>
                <a:spcPts val="0"/>
              </a:spcAft>
              <a:buClr>
                <a:srgbClr val="FFFFFF"/>
              </a:buClr>
              <a:buSzPts val="1600"/>
              <a:buFont typeface="Old Standard TT"/>
              <a:buChar char="●"/>
            </a:pPr>
            <a:r>
              <a:rPr lang="en" sz="1600">
                <a:solidFill>
                  <a:srgbClr val="FFFFFF"/>
                </a:solidFill>
                <a:latin typeface="Old Standard TT"/>
                <a:ea typeface="Old Standard TT"/>
                <a:cs typeface="Old Standard TT"/>
                <a:sym typeface="Old Standard TT"/>
              </a:rPr>
              <a:t>One of the main usage cases of tweepy is monitoring for tweets and doing actions when some event happens. </a:t>
            </a:r>
            <a:endParaRPr sz="1600">
              <a:solidFill>
                <a:srgbClr val="FFFFFF"/>
              </a:solidFill>
              <a:latin typeface="Old Standard TT"/>
              <a:ea typeface="Old Standard TT"/>
              <a:cs typeface="Old Standard TT"/>
              <a:sym typeface="Old Standard TT"/>
            </a:endParaRPr>
          </a:p>
        </p:txBody>
      </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1062</Words>
  <Application>Microsoft Office PowerPoint</Application>
  <PresentationFormat>On-screen Show (16:9)</PresentationFormat>
  <Paragraphs>99</Paragraphs>
  <Slides>16</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Old Standard TT</vt:lpstr>
      <vt:lpstr>Paperback</vt:lpstr>
      <vt:lpstr>Twitter Sentiment Analysis</vt:lpstr>
      <vt:lpstr>Introduction</vt:lpstr>
      <vt:lpstr>What is Sentiment Analysis?</vt:lpstr>
      <vt:lpstr>PowerPoint Presentation</vt:lpstr>
      <vt:lpstr>Why Sentiment Analysis?</vt:lpstr>
      <vt:lpstr>Twitter</vt:lpstr>
      <vt:lpstr>Implementation</vt:lpstr>
      <vt:lpstr>APIs Installed</vt:lpstr>
      <vt:lpstr>Tweepy</vt:lpstr>
      <vt:lpstr>TextBlob</vt:lpstr>
      <vt:lpstr>Authentication</vt:lpstr>
      <vt:lpstr>Test Case Example</vt:lpstr>
      <vt:lpstr>Future Scope:</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Sentiment Analysis</dc:title>
  <cp:lastModifiedBy>Harshit Agrawal</cp:lastModifiedBy>
  <cp:revision>6</cp:revision>
  <dcterms:modified xsi:type="dcterms:W3CDTF">2021-09-26T23:18:22Z</dcterms:modified>
</cp:coreProperties>
</file>