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A128D1-1085-4916-9556-BA09027D7C83}">
  <a:tblStyle styleId="{1AA128D1-1085-4916-9556-BA09027D7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1d511516_0_35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1d51151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1d511516_0_36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1d51151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1d511516_0_37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1d51151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1d511516_0_37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1d51151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1d511516_0_4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1d51151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1d511516_0_4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1d51151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1d511516_0_4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1d51151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21d511516_0_4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21d51151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1d511516_0_4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1d51151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1d511516_0_4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21d51151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24bc827d1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24bc827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21d511516_0_4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21d51151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6d0133856_0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6d01338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6d0133856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6d01338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21d511516_0_38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21d51151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deec56f9e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deec56f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21d511516_0_49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21d51151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6d0133856_0_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6d01338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deec56f9e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deec56f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6d0133856_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6d01338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1d511516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1d5115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6d0133856_0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6d01338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6d0133856_0_8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6d013385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6d0133856_0_9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6d013385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6d0133856_0_1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6d013385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6d0133856_0_1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6d013385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6d0133856_0_13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6d013385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6d0133856_0_14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6d013385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6d0133856_0_1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6d013385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6d0133856_0_1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6d013385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deec56f9e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deec56f9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1d511516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1d5115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24bc827d1_0_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24bc827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fd921e7e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fd921e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deec56f9e_0_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deec56f9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6fd921e7e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6fd921e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deec56f9e_0_6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deec56f9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deec56f9e_0_5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deec56f9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24bc827d1_0_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24bc827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21d511516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21d5115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1d511516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1d5115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1d511516_0_31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1d51151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21d511516_0_3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21d51151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1d511516_0_4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1d51151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Project-3</a:t>
            </a:r>
            <a:endParaRPr b="1" sz="4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Health Insurance Cross-Sell Prediction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Kunal Agrawal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1700" y="11524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Distribution and Reponse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2683"/>
            <a:ext cx="9144000" cy="345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11700" y="11524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Driving license Distribution and Response Rate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2676"/>
            <a:ext cx="9143999" cy="35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11700" y="11524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 Insured and Response Rate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2664"/>
            <a:ext cx="9143999" cy="348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311700" y="11524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Age and Response Rate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2671"/>
            <a:ext cx="9143999" cy="346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311700" y="11524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Damage and Response Rate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575"/>
            <a:ext cx="9144000" cy="356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390225" y="124215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Box-Plot: Age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00" y="1866775"/>
            <a:ext cx="64325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311700" y="11524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Box-Plot: Vintage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25" y="2012275"/>
            <a:ext cx="5897475" cy="24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311700" y="11524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Box-Plot Annual Premium: Before Treatment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00" y="2063800"/>
            <a:ext cx="68580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311700" y="1152475"/>
            <a:ext cx="73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Box-Plot Annual Premium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Outlier Treatment: Limiting Outliers to upper ceiling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475" y="2063800"/>
            <a:ext cx="73395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5750" y="509500"/>
            <a:ext cx="8512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15125" y="287925"/>
            <a:ext cx="74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Predicting Health Insurance Cross-Sell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85275" y="968500"/>
            <a:ext cx="7682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Defining Problem Statement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and Feature Engineering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Selection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Preparing Dataset for Modelling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Applying Model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Conclusions- EDA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287925" y="1164825"/>
            <a:ext cx="85443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Male are norrowly more interested in taking can insurance: 13.4% vs 10.8%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People with Driving license would be more interested in taking Motor Insurance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As expected, people who don't have motor insurance are more interested in taking motor insurance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More number of vehicles have age less than 2 years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People with motor having age between 1 to 2 year are more interested in taking Motor Insurance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Customers having their Vehicle damaged are more </a:t>
            </a:r>
            <a:r>
              <a:rPr lang="en-GB" sz="1800">
                <a:solidFill>
                  <a:schemeClr val="lt1"/>
                </a:solidFill>
              </a:rPr>
              <a:t>susceptible</a:t>
            </a:r>
            <a:r>
              <a:rPr lang="en-GB" sz="1800">
                <a:solidFill>
                  <a:schemeClr val="lt1"/>
                </a:solidFill>
              </a:rPr>
              <a:t> to take motor insurance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Features Engineering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327200" y="1164825"/>
            <a:ext cx="852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Data Cleaning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Gender and Vehicle Damage Column: Converting Yes and No into 0 and 1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Dropping Driving License Column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One-Hot Encoding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Vehicle Age</a:t>
            </a:r>
            <a:endParaRPr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Discretization</a:t>
            </a:r>
            <a:r>
              <a:rPr lang="en-GB" sz="1800">
                <a:solidFill>
                  <a:schemeClr val="lt1"/>
                </a:solidFill>
              </a:rPr>
              <a:t> of Data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Age</a:t>
            </a:r>
            <a:endParaRPr>
              <a:solidFill>
                <a:schemeClr val="lt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Annual Premium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Mean Encoding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Policy Channel</a:t>
            </a:r>
            <a:endParaRPr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Scaling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Vintage Column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Discretization: Age Column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29" y="1683629"/>
            <a:ext cx="3083350" cy="25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700" y="1683625"/>
            <a:ext cx="38290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400475" y="1101275"/>
            <a:ext cx="78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>
                <a:solidFill>
                  <a:schemeClr val="lt1"/>
                </a:solidFill>
              </a:rPr>
              <a:t>Creation of four bins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Discretization: Annual Premium Column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00" y="1683625"/>
            <a:ext cx="38290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400475" y="1101275"/>
            <a:ext cx="78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>
                <a:solidFill>
                  <a:schemeClr val="lt1"/>
                </a:solidFill>
              </a:rPr>
              <a:t>Creation of four bins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0" y="1827803"/>
            <a:ext cx="4505325" cy="23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Matrix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0" y="1017725"/>
            <a:ext cx="7246626" cy="46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Implemented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Decision Tree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Light GBM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Naive Bayes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XG Boost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Stacking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Logistic Regression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Light GBM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XGBoost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Chi-Square Test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0" y="1136650"/>
            <a:ext cx="653262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Class Imbalance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SMOTE Technique Employed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Original dataset shape: 380840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Resampled dataset shape: 668310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13" y="2231025"/>
            <a:ext cx="38766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363" y="2168575"/>
            <a:ext cx="38766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88" y="2170125"/>
            <a:ext cx="34766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 txBox="1"/>
          <p:nvPr/>
        </p:nvSpPr>
        <p:spPr>
          <a:xfrm>
            <a:off x="329700" y="1175975"/>
            <a:ext cx="85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>
                <a:solidFill>
                  <a:schemeClr val="lt1"/>
                </a:solidFill>
              </a:rPr>
              <a:t>ROC AUC Score Train: 0.7963</a:t>
            </a:r>
            <a:endParaRPr sz="18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800">
                <a:solidFill>
                  <a:schemeClr val="lt1"/>
                </a:solidFill>
              </a:rPr>
              <a:t>ROC AUC Score Test: 0.7974</a:t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325" y="2608275"/>
            <a:ext cx="4859974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Regression: ROC-AUC Curve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25" y="1498600"/>
            <a:ext cx="43529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Cross-Selling Motor Insurance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Existing Health Insurance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Predict intention to buy Motor Insurance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Effective Targeting Strategy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Optimizing Business Model and Revenue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Implementing predictive modelling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138625" y="163597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Regression: Hyper-Parameter Tuning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00" y="2165350"/>
            <a:ext cx="44958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Basic Decision Tree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Train Set: 0.8083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Test Set: 0.8087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√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25" y="2103975"/>
            <a:ext cx="3543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625" y="2517338"/>
            <a:ext cx="46863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Hyper-parameter tuning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Train Set: 0.9706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Test Set: 0.8627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Overfitting Observed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Best Parameters: {'max_depth': 10, 'n_estimators': 50}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Train Set: 0.8191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Test Set: 0.8190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Neither over-fit nor under-fit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8426"/>
            <a:ext cx="4391025" cy="1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450" y="1663725"/>
            <a:ext cx="37719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Importance: Random Forest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950" y="1338350"/>
            <a:ext cx="66077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 GBM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Best Parameters: {</a:t>
            </a:r>
            <a:r>
              <a:rPr lang="en-GB">
                <a:solidFill>
                  <a:schemeClr val="lt1"/>
                </a:solidFill>
              </a:rPr>
              <a:t>'bagging_fraction': 0.5, 'max_bin': 600, 'max_depth': 10</a:t>
            </a:r>
            <a:r>
              <a:rPr lang="en-GB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Train Set: 0.8385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Test Set: 0.8382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Neither over-fit nor under-fit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63" y="2571750"/>
            <a:ext cx="43529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Importance: LGBM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00" y="1536700"/>
            <a:ext cx="70081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Naive Bayes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Best Estimator: </a:t>
            </a:r>
            <a:r>
              <a:rPr lang="en-GB">
                <a:solidFill>
                  <a:schemeClr val="lt1"/>
                </a:solidFill>
              </a:rPr>
              <a:t>GaussianNB(priors=None, var_smoothing=0.000657933224)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Train Set: 0.7863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Test Set: 0.7872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Neither over-fit nor under-fit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963" y="2406900"/>
            <a:ext cx="35337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Xtreme GBM</a:t>
            </a:r>
            <a:endParaRPr/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Best Parameter: {learning_rate=0.1, max_depth=3, n_estimators=100}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Train Set: 0.9145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ROC-AUC Score Test Set: 0.8974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Neither over-fit nor under-fit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053075"/>
            <a:ext cx="4486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875" y="1680350"/>
            <a:ext cx="37719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 Xtreme GBM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151" y="1241763"/>
            <a:ext cx="5450725" cy="32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Preprocessing: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Loading Dataset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Removing Duplicate Value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Univariate Analysis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Outlier Treatment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Discretization : Age and Annual Premium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Encoding Categorical variables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Mean Encoding: Responses on Policy Sales Channel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Feature Selection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Plotting Correlation Matrix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Normalizing and Scaling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Chi-square Test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910910" y="214360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Stacking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2"/>
          <p:cNvSpPr txBox="1"/>
          <p:nvPr/>
        </p:nvSpPr>
        <p:spPr>
          <a:xfrm>
            <a:off x="327200" y="1177900"/>
            <a:ext cx="852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Level0: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Logistic Regression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Light GBM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Level 1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Xtreme GBM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Scores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Accuracy Score Test Set: 0.8390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Accuracy Score Train Set</a:t>
            </a:r>
            <a:r>
              <a:rPr lang="en-GB">
                <a:solidFill>
                  <a:schemeClr val="lt1"/>
                </a:solidFill>
              </a:rPr>
              <a:t>: 0.8389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Neither over-fit nor under-fit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6" name="Google Shape;3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50" y="2637400"/>
            <a:ext cx="44577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Scores I</a:t>
            </a:r>
            <a:endParaRPr/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3" name="Google Shape;363;p5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{1AA128D1-1085-4916-9556-BA09027D7C83}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Train AUC-ROC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Test AUC-ROC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 TEST for Class 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Logistic</a:t>
                      </a:r>
                      <a:r>
                        <a:rPr lang="en-GB"/>
                        <a:t>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0.7963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Logistic Regression (Hyperparameter tuned)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0.7973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0.8083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Decision Tree (Hyperparameter Tuned)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0.8191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0.8190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Scores II</a:t>
            </a:r>
            <a:endParaRPr/>
          </a:p>
        </p:txBody>
      </p:sp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0" name="Google Shape;370;p5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{1AA128D1-1085-4916-9556-BA09027D7C83}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Train AUC-ROC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Test AUC-ROC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Recall TEST for Class 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Light 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0.8385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Naive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0.7973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376" name="Google Shape;37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 txBox="1"/>
          <p:nvPr/>
        </p:nvSpPr>
        <p:spPr>
          <a:xfrm>
            <a:off x="314100" y="1177900"/>
            <a:ext cx="8520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No underfitting or overfitting observed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AUC-ROC Score of XGBM is around 89%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Stacking prediction was on lower side in </a:t>
            </a:r>
            <a:r>
              <a:rPr lang="en-GB" sz="1800">
                <a:solidFill>
                  <a:schemeClr val="lt1"/>
                </a:solidFill>
              </a:rPr>
              <a:t>comparison</a:t>
            </a:r>
            <a:r>
              <a:rPr lang="en-GB" sz="1800">
                <a:solidFill>
                  <a:schemeClr val="lt1"/>
                </a:solidFill>
              </a:rPr>
              <a:t> to XGBM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XGBM can be employed for prediction purposes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383" name="Google Shape;38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Imbalance in Dataset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Computation Time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Huge Dataset after </a:t>
            </a:r>
            <a:r>
              <a:rPr lang="en-GB">
                <a:solidFill>
                  <a:schemeClr val="lt1"/>
                </a:solidFill>
              </a:rPr>
              <a:t>balancing</a:t>
            </a:r>
            <a:r>
              <a:rPr lang="en-GB">
                <a:solidFill>
                  <a:schemeClr val="lt1"/>
                </a:solidFill>
              </a:rPr>
              <a:t>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389" name="Google Shape;38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Contd.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Handling Class Imbalance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SMOTE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Model Creation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Logistic Regression Model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Decision Tree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Light GBM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XGBM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Stacking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Hyper-parameter Tuning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876885" y="2171555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258850" y="2421250"/>
            <a:ext cx="7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Summary I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99850" y="1152475"/>
            <a:ext cx="8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676213" y="13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{1AA128D1-1085-4916-9556-BA09027D7C83}</a:tableStyleId>
              </a:tblPr>
              <a:tblGrid>
                <a:gridCol w="1345125"/>
                <a:gridCol w="1140125"/>
                <a:gridCol w="5306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Variable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Format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 unique Id for each policy_holder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Gender of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 of the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Driving_License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 indicator for whether the </a:t>
                      </a:r>
                      <a:r>
                        <a:rPr lang="en-GB"/>
                        <a:t>policyholder</a:t>
                      </a:r>
                      <a:r>
                        <a:rPr lang="en-GB"/>
                        <a:t> has Driving License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 = No License, 1 = Possess License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Region_Code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Unique code for the region of the customer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Previously_Insured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: Customer already has Vehicle Insurance, 0 : Customer doesn't have Vehicle Insurance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Summary II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87925" y="1191000"/>
            <a:ext cx="8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51475" y="13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{1AA128D1-1085-4916-9556-BA09027D7C83}</a:tableStyleId>
              </a:tblPr>
              <a:tblGrid>
                <a:gridCol w="1773750"/>
                <a:gridCol w="1107150"/>
                <a:gridCol w="4910675"/>
              </a:tblGrid>
              <a:tr h="3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Variable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Format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Vehicle_Age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 of the Vehicle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Vehicle_Damage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: Customer got his/her vehicle damaged in the past. 0 : Customer didn't get his/her vehicle damaged in the past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Annual_Premium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The amount customer needs to pay as premium in the year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PolicySalesChannel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Anonymized Code for the channel of outreaching to the customer ie. Different Agents, Over Mail, Over Phone, In Person, etc.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Summary III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87925" y="1191000"/>
            <a:ext cx="8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651475" y="13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{1AA128D1-1085-4916-9556-BA09027D7C83}</a:tableStyleId>
              </a:tblPr>
              <a:tblGrid>
                <a:gridCol w="1345125"/>
                <a:gridCol w="1140125"/>
                <a:gridCol w="5306325"/>
              </a:tblGrid>
              <a:tr h="3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Variable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Format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Numeric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Days, Customer has been associated with the company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Categorical: Dependent Variable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: Customer is interested, 0 : Customer is not interested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EDA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27200" y="1151725"/>
            <a:ext cx="85206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Duplicate Values Check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269 Duplicate Values observed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Duplicate Values were removed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Null Values Check</a:t>
            </a:r>
            <a:endParaRPr sz="18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GB">
                <a:solidFill>
                  <a:schemeClr val="lt1"/>
                </a:solidFill>
              </a:rPr>
              <a:t>No Null Values observed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Univariate Analysis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Bivariate Analysis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