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5"/>
  </p:notesMasterIdLst>
  <p:sldIdLst>
    <p:sldId id="307" r:id="rId2"/>
    <p:sldId id="269" r:id="rId3"/>
    <p:sldId id="270" r:id="rId4"/>
    <p:sldId id="271" r:id="rId5"/>
    <p:sldId id="272" r:id="rId6"/>
    <p:sldId id="273" r:id="rId7"/>
    <p:sldId id="315" r:id="rId8"/>
    <p:sldId id="316" r:id="rId9"/>
    <p:sldId id="276" r:id="rId10"/>
    <p:sldId id="277" r:id="rId11"/>
    <p:sldId id="284" r:id="rId12"/>
    <p:sldId id="301" r:id="rId13"/>
    <p:sldId id="290" r:id="rId14"/>
    <p:sldId id="292" r:id="rId15"/>
    <p:sldId id="293" r:id="rId16"/>
    <p:sldId id="295" r:id="rId17"/>
    <p:sldId id="296" r:id="rId18"/>
    <p:sldId id="297" r:id="rId19"/>
    <p:sldId id="298" r:id="rId20"/>
    <p:sldId id="288" r:id="rId21"/>
    <p:sldId id="309" r:id="rId22"/>
    <p:sldId id="289" r:id="rId23"/>
    <p:sldId id="302" r:id="rId24"/>
    <p:sldId id="310" r:id="rId25"/>
    <p:sldId id="311" r:id="rId26"/>
    <p:sldId id="312" r:id="rId27"/>
    <p:sldId id="303" r:id="rId28"/>
    <p:sldId id="304" r:id="rId29"/>
    <p:sldId id="286" r:id="rId30"/>
    <p:sldId id="314" r:id="rId31"/>
    <p:sldId id="282" r:id="rId32"/>
    <p:sldId id="285" r:id="rId33"/>
    <p:sldId id="283"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b agrawal" initials="ra" lastIdx="1" clrIdx="0">
    <p:extLst>
      <p:ext uri="{19B8F6BF-5375-455C-9EA6-DF929625EA0E}">
        <p15:presenceInfo xmlns:p15="http://schemas.microsoft.com/office/powerpoint/2012/main" userId="acb0e2b8ee9414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74" y="5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27063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33"/>
            <a:ext cx="12192000" cy="228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 name="Google Shape;11;p2"/>
          <p:cNvCxnSpPr/>
          <p:nvPr/>
        </p:nvCxnSpPr>
        <p:spPr>
          <a:xfrm>
            <a:off x="855912" y="4796667"/>
            <a:ext cx="5204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5600">
                <a:solidFill>
                  <a:schemeClr val="accent1"/>
                </a:solidFill>
              </a:defRPr>
            </a:lvl1pPr>
            <a:lvl2pPr lvl="1">
              <a:spcBef>
                <a:spcPts val="0"/>
              </a:spcBef>
              <a:spcAft>
                <a:spcPts val="0"/>
              </a:spcAft>
              <a:buClr>
                <a:schemeClr val="accent1"/>
              </a:buClr>
              <a:buSzPts val="4200"/>
              <a:buNone/>
              <a:defRPr sz="5600">
                <a:solidFill>
                  <a:schemeClr val="accent1"/>
                </a:solidFill>
              </a:defRPr>
            </a:lvl2pPr>
            <a:lvl3pPr lvl="2">
              <a:spcBef>
                <a:spcPts val="0"/>
              </a:spcBef>
              <a:spcAft>
                <a:spcPts val="0"/>
              </a:spcAft>
              <a:buClr>
                <a:schemeClr val="accent1"/>
              </a:buClr>
              <a:buSzPts val="4200"/>
              <a:buNone/>
              <a:defRPr sz="5600">
                <a:solidFill>
                  <a:schemeClr val="accent1"/>
                </a:solidFill>
              </a:defRPr>
            </a:lvl3pPr>
            <a:lvl4pPr lvl="3">
              <a:spcBef>
                <a:spcPts val="0"/>
              </a:spcBef>
              <a:spcAft>
                <a:spcPts val="0"/>
              </a:spcAft>
              <a:buClr>
                <a:schemeClr val="accent1"/>
              </a:buClr>
              <a:buSzPts val="4200"/>
              <a:buNone/>
              <a:defRPr sz="5600">
                <a:solidFill>
                  <a:schemeClr val="accent1"/>
                </a:solidFill>
              </a:defRPr>
            </a:lvl4pPr>
            <a:lvl5pPr lvl="4">
              <a:spcBef>
                <a:spcPts val="0"/>
              </a:spcBef>
              <a:spcAft>
                <a:spcPts val="0"/>
              </a:spcAft>
              <a:buClr>
                <a:schemeClr val="accent1"/>
              </a:buClr>
              <a:buSzPts val="4200"/>
              <a:buNone/>
              <a:defRPr sz="5600">
                <a:solidFill>
                  <a:schemeClr val="accent1"/>
                </a:solidFill>
              </a:defRPr>
            </a:lvl5pPr>
            <a:lvl6pPr lvl="5">
              <a:spcBef>
                <a:spcPts val="0"/>
              </a:spcBef>
              <a:spcAft>
                <a:spcPts val="0"/>
              </a:spcAft>
              <a:buClr>
                <a:schemeClr val="accent1"/>
              </a:buClr>
              <a:buSzPts val="4200"/>
              <a:buNone/>
              <a:defRPr sz="5600">
                <a:solidFill>
                  <a:schemeClr val="accent1"/>
                </a:solidFill>
              </a:defRPr>
            </a:lvl6pPr>
            <a:lvl7pPr lvl="6">
              <a:spcBef>
                <a:spcPts val="0"/>
              </a:spcBef>
              <a:spcAft>
                <a:spcPts val="0"/>
              </a:spcAft>
              <a:buClr>
                <a:schemeClr val="accent1"/>
              </a:buClr>
              <a:buSzPts val="4200"/>
              <a:buNone/>
              <a:defRPr sz="5600">
                <a:solidFill>
                  <a:schemeClr val="accent1"/>
                </a:solidFill>
              </a:defRPr>
            </a:lvl7pPr>
            <a:lvl8pPr lvl="7">
              <a:spcBef>
                <a:spcPts val="0"/>
              </a:spcBef>
              <a:spcAft>
                <a:spcPts val="0"/>
              </a:spcAft>
              <a:buClr>
                <a:schemeClr val="accent1"/>
              </a:buClr>
              <a:buSzPts val="4200"/>
              <a:buNone/>
              <a:defRPr sz="5600">
                <a:solidFill>
                  <a:schemeClr val="accent1"/>
                </a:solidFill>
              </a:defRPr>
            </a:lvl8pPr>
            <a:lvl9pPr lvl="8">
              <a:spcBef>
                <a:spcPts val="0"/>
              </a:spcBef>
              <a:spcAft>
                <a:spcPts val="0"/>
              </a:spcAft>
              <a:buClr>
                <a:schemeClr val="accent1"/>
              </a:buClr>
              <a:buSzPts val="4200"/>
              <a:buNone/>
              <a:defRPr sz="5600">
                <a:solidFill>
                  <a:schemeClr val="accent1"/>
                </a:solidFill>
              </a:defRPr>
            </a:lvl9pPr>
          </a:lstStyle>
          <a:p>
            <a:r>
              <a:rPr lang="en-US"/>
              <a:t>Click to edit Master title style</a:t>
            </a:r>
            <a:endParaRPr/>
          </a:p>
        </p:txBody>
      </p:sp>
      <p:sp>
        <p:nvSpPr>
          <p:cNvPr id="13" name="Google Shape;13;p2"/>
          <p:cNvSpPr txBox="1">
            <a:spLocks noGrp="1"/>
          </p:cNvSpPr>
          <p:nvPr>
            <p:ph type="subTitle" idx="1"/>
          </p:nvPr>
        </p:nvSpPr>
        <p:spPr>
          <a:xfrm>
            <a:off x="683600" y="5120852"/>
            <a:ext cx="10824800" cy="105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3200">
                <a:solidFill>
                  <a:schemeClr val="accent2"/>
                </a:solidFill>
              </a:defRPr>
            </a:lvl1pPr>
            <a:lvl2pPr lvl="1">
              <a:lnSpc>
                <a:spcPct val="100000"/>
              </a:lnSpc>
              <a:spcBef>
                <a:spcPts val="0"/>
              </a:spcBef>
              <a:spcAft>
                <a:spcPts val="0"/>
              </a:spcAft>
              <a:buClr>
                <a:schemeClr val="accent2"/>
              </a:buClr>
              <a:buSzPts val="2400"/>
              <a:buNone/>
              <a:defRPr sz="3200">
                <a:solidFill>
                  <a:schemeClr val="accent2"/>
                </a:solidFill>
              </a:defRPr>
            </a:lvl2pPr>
            <a:lvl3pPr lvl="2">
              <a:lnSpc>
                <a:spcPct val="100000"/>
              </a:lnSpc>
              <a:spcBef>
                <a:spcPts val="0"/>
              </a:spcBef>
              <a:spcAft>
                <a:spcPts val="0"/>
              </a:spcAft>
              <a:buClr>
                <a:schemeClr val="accent2"/>
              </a:buClr>
              <a:buSzPts val="2400"/>
              <a:buNone/>
              <a:defRPr sz="3200">
                <a:solidFill>
                  <a:schemeClr val="accent2"/>
                </a:solidFill>
              </a:defRPr>
            </a:lvl3pPr>
            <a:lvl4pPr lvl="3">
              <a:lnSpc>
                <a:spcPct val="100000"/>
              </a:lnSpc>
              <a:spcBef>
                <a:spcPts val="0"/>
              </a:spcBef>
              <a:spcAft>
                <a:spcPts val="0"/>
              </a:spcAft>
              <a:buClr>
                <a:schemeClr val="accent2"/>
              </a:buClr>
              <a:buSzPts val="2400"/>
              <a:buNone/>
              <a:defRPr sz="3200">
                <a:solidFill>
                  <a:schemeClr val="accent2"/>
                </a:solidFill>
              </a:defRPr>
            </a:lvl4pPr>
            <a:lvl5pPr lvl="4">
              <a:lnSpc>
                <a:spcPct val="100000"/>
              </a:lnSpc>
              <a:spcBef>
                <a:spcPts val="0"/>
              </a:spcBef>
              <a:spcAft>
                <a:spcPts val="0"/>
              </a:spcAft>
              <a:buClr>
                <a:schemeClr val="accent2"/>
              </a:buClr>
              <a:buSzPts val="2400"/>
              <a:buNone/>
              <a:defRPr sz="3200">
                <a:solidFill>
                  <a:schemeClr val="accent2"/>
                </a:solidFill>
              </a:defRPr>
            </a:lvl5pPr>
            <a:lvl6pPr lvl="5">
              <a:lnSpc>
                <a:spcPct val="100000"/>
              </a:lnSpc>
              <a:spcBef>
                <a:spcPts val="0"/>
              </a:spcBef>
              <a:spcAft>
                <a:spcPts val="0"/>
              </a:spcAft>
              <a:buClr>
                <a:schemeClr val="accent2"/>
              </a:buClr>
              <a:buSzPts val="2400"/>
              <a:buNone/>
              <a:defRPr sz="3200">
                <a:solidFill>
                  <a:schemeClr val="accent2"/>
                </a:solidFill>
              </a:defRPr>
            </a:lvl6pPr>
            <a:lvl7pPr lvl="6">
              <a:lnSpc>
                <a:spcPct val="100000"/>
              </a:lnSpc>
              <a:spcBef>
                <a:spcPts val="0"/>
              </a:spcBef>
              <a:spcAft>
                <a:spcPts val="0"/>
              </a:spcAft>
              <a:buClr>
                <a:schemeClr val="accent2"/>
              </a:buClr>
              <a:buSzPts val="2400"/>
              <a:buNone/>
              <a:defRPr sz="3200">
                <a:solidFill>
                  <a:schemeClr val="accent2"/>
                </a:solidFill>
              </a:defRPr>
            </a:lvl7pPr>
            <a:lvl8pPr lvl="7">
              <a:lnSpc>
                <a:spcPct val="100000"/>
              </a:lnSpc>
              <a:spcBef>
                <a:spcPts val="0"/>
              </a:spcBef>
              <a:spcAft>
                <a:spcPts val="0"/>
              </a:spcAft>
              <a:buClr>
                <a:schemeClr val="accent2"/>
              </a:buClr>
              <a:buSzPts val="2400"/>
              <a:buNone/>
              <a:defRPr sz="3200">
                <a:solidFill>
                  <a:schemeClr val="accent2"/>
                </a:solidFill>
              </a:defRPr>
            </a:lvl8pPr>
            <a:lvl9pPr lvl="8">
              <a:lnSpc>
                <a:spcPct val="100000"/>
              </a:lnSpc>
              <a:spcBef>
                <a:spcPts val="0"/>
              </a:spcBef>
              <a:spcAft>
                <a:spcPts val="0"/>
              </a:spcAft>
              <a:buClr>
                <a:schemeClr val="accent2"/>
              </a:buClr>
              <a:buSzPts val="2400"/>
              <a:buNone/>
              <a:defRPr sz="3200">
                <a:solidFill>
                  <a:schemeClr val="accent2"/>
                </a:solidFill>
              </a:defRPr>
            </a:lvl9pPr>
          </a:lstStyle>
          <a:p>
            <a:r>
              <a:rPr lang="en-US"/>
              <a:t>Click to edit Master subtitle style</a:t>
            </a:r>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264717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367343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IN"/>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lstStyle/>
          <a:p>
            <a:fld id="{486EB987-EAD8-43F3-9280-0062E710868D}" type="datetimeFigureOut">
              <a:rPr lang="en-IN" smtClean="0"/>
              <a:t>15-05-2020</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extLst>
      <p:ext uri="{BB962C8B-B14F-4D97-AF65-F5344CB8AC3E}">
        <p14:creationId xmlns:p14="http://schemas.microsoft.com/office/powerpoint/2010/main" val="135219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2" name="Google Shape;22;p4"/>
          <p:cNvSpPr txBox="1">
            <a:spLocks noGrp="1"/>
          </p:cNvSpPr>
          <p:nvPr>
            <p:ph type="body" idx="1"/>
          </p:nvPr>
        </p:nvSpPr>
        <p:spPr>
          <a:xfrm>
            <a:off x="415600" y="1562133"/>
            <a:ext cx="11360800" cy="4529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332907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6" name="Google Shape;26;p5"/>
          <p:cNvSpPr txBox="1">
            <a:spLocks noGrp="1"/>
          </p:cNvSpPr>
          <p:nvPr>
            <p:ph type="body" idx="1"/>
          </p:nvPr>
        </p:nvSpPr>
        <p:spPr>
          <a:xfrm>
            <a:off x="4156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27" name="Google Shape;27;p5"/>
          <p:cNvSpPr txBox="1">
            <a:spLocks noGrp="1"/>
          </p:cNvSpPr>
          <p:nvPr>
            <p:ph type="body" idx="2"/>
          </p:nvPr>
        </p:nvSpPr>
        <p:spPr>
          <a:xfrm>
            <a:off x="64432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28" name="Google Shape;28;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57292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1" name="Google Shape;3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136271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1350645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701800"/>
            <a:ext cx="7472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7200">
                <a:solidFill>
                  <a:schemeClr val="accent1"/>
                </a:solidFill>
              </a:defRPr>
            </a:lvl1pPr>
            <a:lvl2pPr lvl="1">
              <a:spcBef>
                <a:spcPts val="0"/>
              </a:spcBef>
              <a:spcAft>
                <a:spcPts val="0"/>
              </a:spcAft>
              <a:buClr>
                <a:schemeClr val="accent1"/>
              </a:buClr>
              <a:buSzPts val="5400"/>
              <a:buNone/>
              <a:defRPr sz="7200">
                <a:solidFill>
                  <a:schemeClr val="accent1"/>
                </a:solidFill>
              </a:defRPr>
            </a:lvl2pPr>
            <a:lvl3pPr lvl="2">
              <a:spcBef>
                <a:spcPts val="0"/>
              </a:spcBef>
              <a:spcAft>
                <a:spcPts val="0"/>
              </a:spcAft>
              <a:buClr>
                <a:schemeClr val="accent1"/>
              </a:buClr>
              <a:buSzPts val="5400"/>
              <a:buNone/>
              <a:defRPr sz="7200">
                <a:solidFill>
                  <a:schemeClr val="accent1"/>
                </a:solidFill>
              </a:defRPr>
            </a:lvl3pPr>
            <a:lvl4pPr lvl="3">
              <a:spcBef>
                <a:spcPts val="0"/>
              </a:spcBef>
              <a:spcAft>
                <a:spcPts val="0"/>
              </a:spcAft>
              <a:buClr>
                <a:schemeClr val="accent1"/>
              </a:buClr>
              <a:buSzPts val="5400"/>
              <a:buNone/>
              <a:defRPr sz="7200">
                <a:solidFill>
                  <a:schemeClr val="accent1"/>
                </a:solidFill>
              </a:defRPr>
            </a:lvl4pPr>
            <a:lvl5pPr lvl="4">
              <a:spcBef>
                <a:spcPts val="0"/>
              </a:spcBef>
              <a:spcAft>
                <a:spcPts val="0"/>
              </a:spcAft>
              <a:buClr>
                <a:schemeClr val="accent1"/>
              </a:buClr>
              <a:buSzPts val="5400"/>
              <a:buNone/>
              <a:defRPr sz="7200">
                <a:solidFill>
                  <a:schemeClr val="accent1"/>
                </a:solidFill>
              </a:defRPr>
            </a:lvl5pPr>
            <a:lvl6pPr lvl="5">
              <a:spcBef>
                <a:spcPts val="0"/>
              </a:spcBef>
              <a:spcAft>
                <a:spcPts val="0"/>
              </a:spcAft>
              <a:buClr>
                <a:schemeClr val="accent1"/>
              </a:buClr>
              <a:buSzPts val="5400"/>
              <a:buNone/>
              <a:defRPr sz="7200">
                <a:solidFill>
                  <a:schemeClr val="accent1"/>
                </a:solidFill>
              </a:defRPr>
            </a:lvl6pPr>
            <a:lvl7pPr lvl="6">
              <a:spcBef>
                <a:spcPts val="0"/>
              </a:spcBef>
              <a:spcAft>
                <a:spcPts val="0"/>
              </a:spcAft>
              <a:buClr>
                <a:schemeClr val="accent1"/>
              </a:buClr>
              <a:buSzPts val="5400"/>
              <a:buNone/>
              <a:defRPr sz="7200">
                <a:solidFill>
                  <a:schemeClr val="accent1"/>
                </a:solidFill>
              </a:defRPr>
            </a:lvl7pPr>
            <a:lvl8pPr lvl="7">
              <a:spcBef>
                <a:spcPts val="0"/>
              </a:spcBef>
              <a:spcAft>
                <a:spcPts val="0"/>
              </a:spcAft>
              <a:buClr>
                <a:schemeClr val="accent1"/>
              </a:buClr>
              <a:buSzPts val="5400"/>
              <a:buNone/>
              <a:defRPr sz="7200">
                <a:solidFill>
                  <a:schemeClr val="accent1"/>
                </a:solidFill>
              </a:defRPr>
            </a:lvl8pPr>
            <a:lvl9pPr lvl="8">
              <a:spcBef>
                <a:spcPts val="0"/>
              </a:spcBef>
              <a:spcAft>
                <a:spcPts val="0"/>
              </a:spcAft>
              <a:buClr>
                <a:schemeClr val="accent1"/>
              </a:buClr>
              <a:buSzPts val="5400"/>
              <a:buNone/>
              <a:defRPr sz="7200">
                <a:solidFill>
                  <a:schemeClr val="accent1"/>
                </a:solidFill>
              </a:defRPr>
            </a:lvl9pPr>
          </a:lstStyle>
          <a:p>
            <a:r>
              <a:rPr lang="en-US"/>
              <a:t>Click to edit Master title style</a:t>
            </a:r>
            <a:endParaRPr/>
          </a:p>
        </p:txBody>
      </p:sp>
      <p:sp>
        <p:nvSpPr>
          <p:cNvPr id="38" name="Google Shape;38;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363154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 name="Google Shape;41;p9"/>
          <p:cNvCxnSpPr/>
          <p:nvPr/>
        </p:nvCxnSpPr>
        <p:spPr>
          <a:xfrm>
            <a:off x="6706233" y="5994000"/>
            <a:ext cx="9152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354000" y="1843133"/>
            <a:ext cx="5393600" cy="177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5600">
                <a:solidFill>
                  <a:schemeClr val="lt2"/>
                </a:solidFill>
              </a:defRPr>
            </a:lvl1pPr>
            <a:lvl2pPr lvl="1" algn="ctr">
              <a:spcBef>
                <a:spcPts val="0"/>
              </a:spcBef>
              <a:spcAft>
                <a:spcPts val="0"/>
              </a:spcAft>
              <a:buClr>
                <a:schemeClr val="lt2"/>
              </a:buClr>
              <a:buSzPts val="4200"/>
              <a:buNone/>
              <a:defRPr sz="5600">
                <a:solidFill>
                  <a:schemeClr val="lt2"/>
                </a:solidFill>
              </a:defRPr>
            </a:lvl2pPr>
            <a:lvl3pPr lvl="2" algn="ctr">
              <a:spcBef>
                <a:spcPts val="0"/>
              </a:spcBef>
              <a:spcAft>
                <a:spcPts val="0"/>
              </a:spcAft>
              <a:buClr>
                <a:schemeClr val="lt2"/>
              </a:buClr>
              <a:buSzPts val="4200"/>
              <a:buNone/>
              <a:defRPr sz="5600">
                <a:solidFill>
                  <a:schemeClr val="lt2"/>
                </a:solidFill>
              </a:defRPr>
            </a:lvl3pPr>
            <a:lvl4pPr lvl="3" algn="ctr">
              <a:spcBef>
                <a:spcPts val="0"/>
              </a:spcBef>
              <a:spcAft>
                <a:spcPts val="0"/>
              </a:spcAft>
              <a:buClr>
                <a:schemeClr val="lt2"/>
              </a:buClr>
              <a:buSzPts val="4200"/>
              <a:buNone/>
              <a:defRPr sz="5600">
                <a:solidFill>
                  <a:schemeClr val="lt2"/>
                </a:solidFill>
              </a:defRPr>
            </a:lvl4pPr>
            <a:lvl5pPr lvl="4" algn="ctr">
              <a:spcBef>
                <a:spcPts val="0"/>
              </a:spcBef>
              <a:spcAft>
                <a:spcPts val="0"/>
              </a:spcAft>
              <a:buClr>
                <a:schemeClr val="lt2"/>
              </a:buClr>
              <a:buSzPts val="4200"/>
              <a:buNone/>
              <a:defRPr sz="5600">
                <a:solidFill>
                  <a:schemeClr val="lt2"/>
                </a:solidFill>
              </a:defRPr>
            </a:lvl5pPr>
            <a:lvl6pPr lvl="5" algn="ctr">
              <a:spcBef>
                <a:spcPts val="0"/>
              </a:spcBef>
              <a:spcAft>
                <a:spcPts val="0"/>
              </a:spcAft>
              <a:buClr>
                <a:schemeClr val="lt2"/>
              </a:buClr>
              <a:buSzPts val="4200"/>
              <a:buNone/>
              <a:defRPr sz="5600">
                <a:solidFill>
                  <a:schemeClr val="lt2"/>
                </a:solidFill>
              </a:defRPr>
            </a:lvl6pPr>
            <a:lvl7pPr lvl="6" algn="ctr">
              <a:spcBef>
                <a:spcPts val="0"/>
              </a:spcBef>
              <a:spcAft>
                <a:spcPts val="0"/>
              </a:spcAft>
              <a:buClr>
                <a:schemeClr val="lt2"/>
              </a:buClr>
              <a:buSzPts val="4200"/>
              <a:buNone/>
              <a:defRPr sz="5600">
                <a:solidFill>
                  <a:schemeClr val="lt2"/>
                </a:solidFill>
              </a:defRPr>
            </a:lvl7pPr>
            <a:lvl8pPr lvl="7" algn="ctr">
              <a:spcBef>
                <a:spcPts val="0"/>
              </a:spcBef>
              <a:spcAft>
                <a:spcPts val="0"/>
              </a:spcAft>
              <a:buClr>
                <a:schemeClr val="lt2"/>
              </a:buClr>
              <a:buSzPts val="4200"/>
              <a:buNone/>
              <a:defRPr sz="5600">
                <a:solidFill>
                  <a:schemeClr val="lt2"/>
                </a:solidFill>
              </a:defRPr>
            </a:lvl8pPr>
            <a:lvl9pPr lvl="8" algn="ctr">
              <a:spcBef>
                <a:spcPts val="0"/>
              </a:spcBef>
              <a:spcAft>
                <a:spcPts val="0"/>
              </a:spcAft>
              <a:buClr>
                <a:schemeClr val="lt2"/>
              </a:buClr>
              <a:buSzPts val="4200"/>
              <a:buNone/>
              <a:defRPr sz="5600">
                <a:solidFill>
                  <a:schemeClr val="lt2"/>
                </a:solidFill>
              </a:defRPr>
            </a:lvl9pPr>
          </a:lstStyle>
          <a:p>
            <a:r>
              <a:rPr lang="en-US"/>
              <a:t>Click to edit Master title style</a:t>
            </a:r>
            <a:endParaRPr/>
          </a:p>
        </p:txBody>
      </p:sp>
      <p:sp>
        <p:nvSpPr>
          <p:cNvPr id="43" name="Google Shape;43;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4" name="Google Shape;4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accent1"/>
              </a:buClr>
              <a:buSzPts val="1800"/>
              <a:buChar char="●"/>
              <a:defRPr>
                <a:solidFill>
                  <a:schemeClr val="accent1"/>
                </a:solidFill>
              </a:defRPr>
            </a:lvl1pPr>
            <a:lvl2pPr marL="1219170" lvl="1" indent="-423323">
              <a:spcBef>
                <a:spcPts val="2133"/>
              </a:spcBef>
              <a:spcAft>
                <a:spcPts val="0"/>
              </a:spcAft>
              <a:buClr>
                <a:schemeClr val="accent1"/>
              </a:buClr>
              <a:buSzPts val="1400"/>
              <a:buChar char="○"/>
              <a:defRPr>
                <a:solidFill>
                  <a:schemeClr val="accent1"/>
                </a:solidFill>
              </a:defRPr>
            </a:lvl2pPr>
            <a:lvl3pPr marL="1828754" lvl="2" indent="-423323">
              <a:spcBef>
                <a:spcPts val="2133"/>
              </a:spcBef>
              <a:spcAft>
                <a:spcPts val="0"/>
              </a:spcAft>
              <a:buClr>
                <a:schemeClr val="accent1"/>
              </a:buClr>
              <a:buSzPts val="1400"/>
              <a:buChar char="■"/>
              <a:defRPr>
                <a:solidFill>
                  <a:schemeClr val="accent1"/>
                </a:solidFill>
              </a:defRPr>
            </a:lvl3pPr>
            <a:lvl4pPr marL="2438339" lvl="3" indent="-423323">
              <a:spcBef>
                <a:spcPts val="2133"/>
              </a:spcBef>
              <a:spcAft>
                <a:spcPts val="0"/>
              </a:spcAft>
              <a:buClr>
                <a:schemeClr val="accent1"/>
              </a:buClr>
              <a:buSzPts val="1400"/>
              <a:buChar char="●"/>
              <a:defRPr>
                <a:solidFill>
                  <a:schemeClr val="accent1"/>
                </a:solidFill>
              </a:defRPr>
            </a:lvl4pPr>
            <a:lvl5pPr marL="3047924" lvl="4" indent="-423323">
              <a:spcBef>
                <a:spcPts val="2133"/>
              </a:spcBef>
              <a:spcAft>
                <a:spcPts val="0"/>
              </a:spcAft>
              <a:buClr>
                <a:schemeClr val="accent1"/>
              </a:buClr>
              <a:buSzPts val="1400"/>
              <a:buChar char="○"/>
              <a:defRPr>
                <a:solidFill>
                  <a:schemeClr val="accent1"/>
                </a:solidFill>
              </a:defRPr>
            </a:lvl5pPr>
            <a:lvl6pPr marL="3657509" lvl="5" indent="-423323">
              <a:spcBef>
                <a:spcPts val="2133"/>
              </a:spcBef>
              <a:spcAft>
                <a:spcPts val="0"/>
              </a:spcAft>
              <a:buClr>
                <a:schemeClr val="accent1"/>
              </a:buClr>
              <a:buSzPts val="1400"/>
              <a:buChar char="■"/>
              <a:defRPr>
                <a:solidFill>
                  <a:schemeClr val="accent1"/>
                </a:solidFill>
              </a:defRPr>
            </a:lvl6pPr>
            <a:lvl7pPr marL="4267093" lvl="6" indent="-423323">
              <a:spcBef>
                <a:spcPts val="2133"/>
              </a:spcBef>
              <a:spcAft>
                <a:spcPts val="0"/>
              </a:spcAft>
              <a:buClr>
                <a:schemeClr val="accent1"/>
              </a:buClr>
              <a:buSzPts val="1400"/>
              <a:buChar char="●"/>
              <a:defRPr>
                <a:solidFill>
                  <a:schemeClr val="accent1"/>
                </a:solidFill>
              </a:defRPr>
            </a:lvl7pPr>
            <a:lvl8pPr marL="4876678" lvl="7" indent="-423323">
              <a:spcBef>
                <a:spcPts val="2133"/>
              </a:spcBef>
              <a:spcAft>
                <a:spcPts val="0"/>
              </a:spcAft>
              <a:buClr>
                <a:schemeClr val="accent1"/>
              </a:buClr>
              <a:buSzPts val="1400"/>
              <a:buChar char="○"/>
              <a:defRPr>
                <a:solidFill>
                  <a:schemeClr val="accent1"/>
                </a:solidFill>
              </a:defRPr>
            </a:lvl8pPr>
            <a:lvl9pPr marL="5486263" lvl="8" indent="-423323">
              <a:spcBef>
                <a:spcPts val="2133"/>
              </a:spcBef>
              <a:spcAft>
                <a:spcPts val="2133"/>
              </a:spcAft>
              <a:buClr>
                <a:schemeClr val="accent1"/>
              </a:buClr>
              <a:buSzPts val="1400"/>
              <a:buChar char="■"/>
              <a:defRPr>
                <a:solidFill>
                  <a:schemeClr val="accent1"/>
                </a:solidFill>
              </a:defRPr>
            </a:lvl9pPr>
          </a:lstStyle>
          <a:p>
            <a:pPr lvl="0"/>
            <a:r>
              <a:rPr lang="en-US"/>
              <a:t>Click to edit Master text styles</a:t>
            </a:r>
          </a:p>
        </p:txBody>
      </p:sp>
      <p:sp>
        <p:nvSpPr>
          <p:cNvPr id="45" name="Google Shape;45;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428390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pPr lvl="0"/>
            <a:r>
              <a:rPr lang="en-US"/>
              <a:t>Click to edit Master text styles</a:t>
            </a:r>
          </a:p>
        </p:txBody>
      </p:sp>
      <p:sp>
        <p:nvSpPr>
          <p:cNvPr id="48" name="Google Shape;48;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298764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415600" y="1386200"/>
            <a:ext cx="11360800" cy="28084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8666" b="1"/>
            </a:lvl1pPr>
            <a:lvl2pPr lvl="1" algn="ctr">
              <a:spcBef>
                <a:spcPts val="0"/>
              </a:spcBef>
              <a:spcAft>
                <a:spcPts val="0"/>
              </a:spcAft>
              <a:buSzPts val="14000"/>
              <a:buNone/>
              <a:defRPr sz="18666" b="1"/>
            </a:lvl2pPr>
            <a:lvl3pPr lvl="2" algn="ctr">
              <a:spcBef>
                <a:spcPts val="0"/>
              </a:spcBef>
              <a:spcAft>
                <a:spcPts val="0"/>
              </a:spcAft>
              <a:buSzPts val="14000"/>
              <a:buNone/>
              <a:defRPr sz="18666" b="1"/>
            </a:lvl3pPr>
            <a:lvl4pPr lvl="3" algn="ctr">
              <a:spcBef>
                <a:spcPts val="0"/>
              </a:spcBef>
              <a:spcAft>
                <a:spcPts val="0"/>
              </a:spcAft>
              <a:buSzPts val="14000"/>
              <a:buNone/>
              <a:defRPr sz="18666" b="1"/>
            </a:lvl4pPr>
            <a:lvl5pPr lvl="4" algn="ctr">
              <a:spcBef>
                <a:spcPts val="0"/>
              </a:spcBef>
              <a:spcAft>
                <a:spcPts val="0"/>
              </a:spcAft>
              <a:buSzPts val="14000"/>
              <a:buNone/>
              <a:defRPr sz="18666" b="1"/>
            </a:lvl5pPr>
            <a:lvl6pPr lvl="5" algn="ctr">
              <a:spcBef>
                <a:spcPts val="0"/>
              </a:spcBef>
              <a:spcAft>
                <a:spcPts val="0"/>
              </a:spcAft>
              <a:buSzPts val="14000"/>
              <a:buNone/>
              <a:defRPr sz="18666" b="1"/>
            </a:lvl6pPr>
            <a:lvl7pPr lvl="6" algn="ctr">
              <a:spcBef>
                <a:spcPts val="0"/>
              </a:spcBef>
              <a:spcAft>
                <a:spcPts val="0"/>
              </a:spcAft>
              <a:buSzPts val="14000"/>
              <a:buNone/>
              <a:defRPr sz="18666" b="1"/>
            </a:lvl7pPr>
            <a:lvl8pPr lvl="7" algn="ctr">
              <a:spcBef>
                <a:spcPts val="0"/>
              </a:spcBef>
              <a:spcAft>
                <a:spcPts val="0"/>
              </a:spcAft>
              <a:buSzPts val="14000"/>
              <a:buNone/>
              <a:defRPr sz="18666" b="1"/>
            </a:lvl8pPr>
            <a:lvl9pPr lvl="8" algn="ctr">
              <a:spcBef>
                <a:spcPts val="0"/>
              </a:spcBef>
              <a:spcAft>
                <a:spcPts val="0"/>
              </a:spcAft>
              <a:buSzPts val="14000"/>
              <a:buNone/>
              <a:defRPr sz="18666" b="1"/>
            </a:lvl9pPr>
          </a:lstStyle>
          <a:p>
            <a:r>
              <a:t>xx%</a:t>
            </a:r>
          </a:p>
        </p:txBody>
      </p:sp>
      <p:sp>
        <p:nvSpPr>
          <p:cNvPr id="51" name="Google Shape;51;p11"/>
          <p:cNvSpPr txBox="1">
            <a:spLocks noGrp="1"/>
          </p:cNvSpPr>
          <p:nvPr>
            <p:ph type="body" idx="1"/>
          </p:nvPr>
        </p:nvSpPr>
        <p:spPr>
          <a:xfrm>
            <a:off x="415600" y="43045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2" name="Google Shape;52;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94221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17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endParaRPr/>
          </a:p>
        </p:txBody>
      </p:sp>
      <p:sp>
        <p:nvSpPr>
          <p:cNvPr id="7" name="Google Shape;7;p1"/>
          <p:cNvSpPr txBox="1">
            <a:spLocks noGrp="1"/>
          </p:cNvSpPr>
          <p:nvPr>
            <p:ph type="body" idx="1"/>
          </p:nvPr>
        </p:nvSpPr>
        <p:spPr>
          <a:xfrm>
            <a:off x="415600" y="1562133"/>
            <a:ext cx="11360800" cy="4529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panose="00000500000000000000"/>
              <a:buChar char="●"/>
              <a:defRPr sz="18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lvl="1"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lvl="2"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lvl="3"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lvl="4"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lvl="5"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lvl="6"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lvl="7"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lvl="8" indent="-317500">
              <a:lnSpc>
                <a:spcPct val="115000"/>
              </a:lnSpc>
              <a:spcBef>
                <a:spcPts val="1600"/>
              </a:spcBef>
              <a:spcAft>
                <a:spcPts val="160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lgn="r">
              <a:buNone/>
              <a:defRPr sz="1333">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fld id="{850F0D24-51E7-487B-A2A5-90CD765328D4}" type="slidenum">
              <a:rPr lang="en-IN" smtClean="0"/>
              <a:t>‹#›</a:t>
            </a:fld>
            <a:endParaRPr lang="en-IN"/>
          </a:p>
        </p:txBody>
      </p:sp>
    </p:spTree>
    <p:extLst>
      <p:ext uri="{BB962C8B-B14F-4D97-AF65-F5344CB8AC3E}">
        <p14:creationId xmlns:p14="http://schemas.microsoft.com/office/powerpoint/2010/main" val="3550106243"/>
      </p:ext>
    </p:extLst>
  </p:cSld>
  <p:clrMap bg1="lt1" tx1="dk1" bg2="dk2" tx2="lt2" accent1="accent1" accent2="accent2" accent3="accent3" accent4="accent4" accent5="accent5" accent6="accent6" hlink="hlink" folHlink="folHlink"/>
  <p:sldLayoutIdLst>
    <p:sldLayoutId id="2147483687"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ubtitle 2"/>
          <p:cNvSpPr>
            <a:spLocks noGrp="1"/>
          </p:cNvSpPr>
          <p:nvPr>
            <p:ph type="subTitle" idx="1"/>
          </p:nvPr>
        </p:nvSpPr>
        <p:spPr>
          <a:xfrm>
            <a:off x="1524000" y="3114135"/>
            <a:ext cx="9144000" cy="3743865"/>
          </a:xfrm>
        </p:spPr>
        <p:txBody>
          <a:bodyPr>
            <a:normAutofit fontScale="93333"/>
          </a:bodyPr>
          <a:lstStyle/>
          <a:p>
            <a:pPr marL="0" lvl="0" indent="0" algn="ctr"/>
            <a:r>
              <a:rPr lang="en-US" sz="4000" b="1" dirty="0">
                <a:latin typeface="Times New Roman" panose="02020603050405020304"/>
                <a:ea typeface="Times New Roman" panose="02020603050405020304"/>
                <a:cs typeface="Times New Roman" panose="02020603050405020304"/>
                <a:sym typeface="Times New Roman" panose="02020603050405020304"/>
              </a:rPr>
              <a:t>Department of Information Technology</a:t>
            </a:r>
          </a:p>
          <a:p>
            <a:pPr marL="0" lvl="0" indent="0" algn="ctr">
              <a:buClr>
                <a:schemeClr val="dk1"/>
              </a:buClr>
              <a:buSzPts val="1100"/>
            </a:pPr>
            <a:r>
              <a:rPr lang="en-US" sz="3000" dirty="0">
                <a:latin typeface="Times New Roman" panose="02020603050405020304"/>
                <a:ea typeface="Times New Roman" panose="02020603050405020304"/>
                <a:cs typeface="Times New Roman" panose="02020603050405020304"/>
                <a:sym typeface="Times New Roman" panose="02020603050405020304"/>
              </a:rPr>
              <a:t>A.P. Shah Institute of Technology</a:t>
            </a:r>
          </a:p>
          <a:p>
            <a:pPr marL="0" lvl="0" indent="0" algn="ctr">
              <a:buClr>
                <a:schemeClr val="dk1"/>
              </a:buClr>
              <a:buSzPts val="1100"/>
            </a:pPr>
            <a:r>
              <a:rPr lang="en-US" sz="3000" dirty="0" err="1">
                <a:latin typeface="Times New Roman" panose="02020603050405020304"/>
                <a:ea typeface="Times New Roman" panose="02020603050405020304"/>
                <a:cs typeface="Times New Roman" panose="02020603050405020304"/>
                <a:sym typeface="Times New Roman" panose="02020603050405020304"/>
              </a:rPr>
              <a:t>G.B.Road,Kasarvadavli</a:t>
            </a:r>
            <a:r>
              <a:rPr lang="en-US" sz="3000" dirty="0">
                <a:latin typeface="Times New Roman" panose="02020603050405020304"/>
                <a:ea typeface="Times New Roman" panose="02020603050405020304"/>
                <a:cs typeface="Times New Roman" panose="02020603050405020304"/>
                <a:sym typeface="Times New Roman" panose="02020603050405020304"/>
              </a:rPr>
              <a:t>, Thane(W), Mumbai-400615</a:t>
            </a:r>
          </a:p>
          <a:p>
            <a:pPr marL="0" lvl="0" indent="0" algn="ctr"/>
            <a:r>
              <a:rPr lang="en-US" sz="3000" dirty="0">
                <a:latin typeface="Times New Roman" panose="02020603050405020304"/>
                <a:ea typeface="Times New Roman" panose="02020603050405020304"/>
                <a:cs typeface="Times New Roman" panose="02020603050405020304"/>
                <a:sym typeface="Times New Roman" panose="02020603050405020304"/>
              </a:rPr>
              <a:t>UNIVERSITY OF MUMBAI</a:t>
            </a:r>
          </a:p>
          <a:p>
            <a:pPr marL="0" lvl="0" indent="0" algn="ctr"/>
            <a:r>
              <a:rPr lang="en-US" sz="3000" dirty="0">
                <a:latin typeface="Times New Roman" panose="02020603050405020304"/>
                <a:ea typeface="Times New Roman" panose="02020603050405020304"/>
                <a:cs typeface="Times New Roman" panose="02020603050405020304"/>
                <a:sym typeface="Times New Roman" panose="02020603050405020304"/>
              </a:rPr>
              <a:t>Academic Year 2019-2020</a:t>
            </a:r>
            <a:endParaRPr lang="en-US" sz="3000" b="1" dirty="0"/>
          </a:p>
        </p:txBody>
      </p:sp>
      <p:pic>
        <p:nvPicPr>
          <p:cNvPr id="11" name="Google Shape;59;p13">
            <a:extLst>
              <a:ext uri="{FF2B5EF4-FFF2-40B4-BE49-F238E27FC236}">
                <a16:creationId xmlns:a16="http://schemas.microsoft.com/office/drawing/2014/main" id="{F37FDC07-5BC8-4A4D-8034-7E344D5D1046}"/>
              </a:ext>
            </a:extLst>
          </p:cNvPr>
          <p:cNvPicPr preferRelativeResize="0"/>
          <p:nvPr/>
        </p:nvPicPr>
        <p:blipFill rotWithShape="1">
          <a:blip r:embed="rId2"/>
          <a:srcRect/>
          <a:stretch>
            <a:fillRect/>
          </a:stretch>
        </p:blipFill>
        <p:spPr>
          <a:xfrm>
            <a:off x="3938954" y="85969"/>
            <a:ext cx="3774831" cy="2568153"/>
          </a:xfrm>
          <a:prstGeom prst="rect">
            <a:avLst/>
          </a:prstGeom>
          <a:noFill/>
          <a:ln>
            <a:noFill/>
          </a:ln>
        </p:spPr>
      </p:pic>
    </p:spTree>
    <p:extLst>
      <p:ext uri="{BB962C8B-B14F-4D97-AF65-F5344CB8AC3E}">
        <p14:creationId xmlns:p14="http://schemas.microsoft.com/office/powerpoint/2010/main" val="44121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fontScale="90000"/>
          </a:bodyPr>
          <a:lstStyle/>
          <a:p>
            <a:pPr algn="ctr"/>
            <a:r>
              <a:rPr lang="en-US" sz="2800" b="1" dirty="0">
                <a:latin typeface="Times New Roman"/>
                <a:cs typeface="Times New Roman"/>
              </a:rPr>
              <a:t>Existing System </a:t>
            </a:r>
            <a:br>
              <a:rPr lang="en-US" sz="1800" b="1"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59DD0-413F-4FE6-9D94-B4789D3C3CE7}"/>
              </a:ext>
            </a:extLst>
          </p:cNvPr>
          <p:cNvSpPr>
            <a:spLocks noGrp="1"/>
          </p:cNvSpPr>
          <p:nvPr>
            <p:ph idx="1"/>
          </p:nvPr>
        </p:nvSpPr>
        <p:spPr/>
        <p:txBody>
          <a:bodyPr vert="horz" lIns="91440" tIns="45720" rIns="91440" bIns="45720" rtlCol="0" anchor="t">
            <a:normAutofit/>
          </a:bodyPr>
          <a:lstStyle/>
          <a:p>
            <a:pPr marL="0" indent="0">
              <a:buNone/>
            </a:pPr>
            <a:r>
              <a:rPr lang="en-US" sz="2000" dirty="0">
                <a:latin typeface="Times New Roman" panose="02020603050405020304" pitchFamily="18" charset="0"/>
                <a:cs typeface="Times New Roman" panose="02020603050405020304" pitchFamily="18" charset="0"/>
              </a:rPr>
              <a:t>In the existing system, the application permissions are extracted to detect the malware and executed through the command prompt. A proper GUI was not provided to execute the tasks . All the commands were run through the command prompt. It was difficult for the non-technical user to use the system. And also Semantic analysis was not implemented.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07D1-3927-4F7E-9B3B-5226E61D55BE}"/>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Proposed</a:t>
            </a:r>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3C0021CB-4767-492A-8C24-485144885D11}"/>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Times New Roman" panose="02020603050405020304" pitchFamily="18" charset="0"/>
                <a:cs typeface="Times New Roman" panose="02020603050405020304" pitchFamily="18" charset="0"/>
              </a:rPr>
              <a:t>In the proposed system, we are doing the permission-based analysis and also the semantic analysis. The permission-based analysis is been done on the web-based UI while the existing systems were just doing it all on the local machine in the command prompt.</a:t>
            </a:r>
          </a:p>
          <a:p>
            <a:pPr>
              <a:lnSpc>
                <a:spcPct val="150000"/>
              </a:lnSpc>
            </a:pPr>
            <a:r>
              <a:rPr lang="en-US" sz="2000" dirty="0">
                <a:latin typeface="Times New Roman" panose="02020603050405020304" pitchFamily="18" charset="0"/>
                <a:cs typeface="Times New Roman" panose="02020603050405020304" pitchFamily="18" charset="0"/>
              </a:rPr>
              <a:t>In our system, we have implemented an admin panel as well as a user panel. In the admin panel admin have the access to upload the </a:t>
            </a:r>
            <a:r>
              <a:rPr lang="en-US" sz="2000" dirty="0" err="1">
                <a:latin typeface="Times New Roman" panose="02020603050405020304" pitchFamily="18" charset="0"/>
                <a:cs typeface="Times New Roman" panose="02020603050405020304" pitchFamily="18" charset="0"/>
              </a:rPr>
              <a:t>apk</a:t>
            </a:r>
            <a:r>
              <a:rPr lang="en-US" sz="2000" dirty="0">
                <a:latin typeface="Times New Roman" panose="02020603050405020304" pitchFamily="18" charset="0"/>
                <a:cs typeface="Times New Roman" panose="02020603050405020304" pitchFamily="18" charset="0"/>
              </a:rPr>
              <a:t> files and its details along with its categorization and also the admin can upload the comment that can be used for semantic analysis.</a:t>
            </a:r>
          </a:p>
        </p:txBody>
      </p:sp>
    </p:spTree>
    <p:extLst>
      <p:ext uri="{BB962C8B-B14F-4D97-AF65-F5344CB8AC3E}">
        <p14:creationId xmlns:p14="http://schemas.microsoft.com/office/powerpoint/2010/main" val="152094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924B-909F-4D2B-92B9-71E239D79669}"/>
              </a:ext>
            </a:extLst>
          </p:cNvPr>
          <p:cNvSpPr>
            <a:spLocks noGrp="1"/>
          </p:cNvSpPr>
          <p:nvPr>
            <p:ph type="title"/>
          </p:nvPr>
        </p:nvSpPr>
        <p:spPr/>
        <p:txBody>
          <a:bodyPr/>
          <a:lstStyle/>
          <a:p>
            <a:r>
              <a:rPr lang="en" b="1" dirty="0">
                <a:latin typeface="Times New Roman"/>
                <a:ea typeface="Times New Roman"/>
                <a:cs typeface="Times New Roman"/>
                <a:sym typeface="Times New Roman"/>
              </a:rPr>
              <a:t>Technology stack</a:t>
            </a:r>
            <a:endParaRPr lang="en-IN" dirty="0"/>
          </a:p>
        </p:txBody>
      </p:sp>
      <p:sp>
        <p:nvSpPr>
          <p:cNvPr id="3" name="Content Placeholder 2">
            <a:extLst>
              <a:ext uri="{FF2B5EF4-FFF2-40B4-BE49-F238E27FC236}">
                <a16:creationId xmlns:a16="http://schemas.microsoft.com/office/drawing/2014/main" id="{6DD188DC-5E83-473E-9248-3AD38F3FE586}"/>
              </a:ext>
            </a:extLst>
          </p:cNvPr>
          <p:cNvSpPr>
            <a:spLocks noGrp="1"/>
          </p:cNvSpPr>
          <p:nvPr>
            <p:ph idx="1"/>
          </p:nvPr>
        </p:nvSpPr>
        <p:spPr/>
        <p:txBody>
          <a:bodyPr/>
          <a:lstStyle/>
          <a:p>
            <a:r>
              <a:rPr lang="en-IN" dirty="0"/>
              <a:t>Operating System: Windows10/9/8 /Ubuntu</a:t>
            </a:r>
          </a:p>
          <a:p>
            <a:r>
              <a:rPr lang="en-IN" dirty="0"/>
              <a:t>Database: </a:t>
            </a:r>
            <a:r>
              <a:rPr lang="en-IN" dirty="0" err="1"/>
              <a:t>MySql</a:t>
            </a:r>
            <a:endParaRPr lang="en-IN" dirty="0"/>
          </a:p>
          <a:p>
            <a:r>
              <a:rPr lang="en-IN" dirty="0"/>
              <a:t>Database GUI: </a:t>
            </a:r>
            <a:r>
              <a:rPr lang="en-IN" dirty="0" err="1"/>
              <a:t>Sqlquerybrowser</a:t>
            </a:r>
            <a:endParaRPr lang="en-IN" dirty="0"/>
          </a:p>
          <a:p>
            <a:r>
              <a:rPr lang="en-IN" dirty="0"/>
              <a:t>IDE: </a:t>
            </a:r>
            <a:r>
              <a:rPr lang="en-IN" dirty="0" err="1"/>
              <a:t>java,html,jsp</a:t>
            </a:r>
            <a:endParaRPr lang="en-IN" dirty="0"/>
          </a:p>
          <a:p>
            <a:r>
              <a:rPr lang="en-IN" dirty="0"/>
              <a:t>Software: </a:t>
            </a:r>
            <a:r>
              <a:rPr lang="en-IN" dirty="0" err="1"/>
              <a:t>eclipse,android</a:t>
            </a:r>
            <a:r>
              <a:rPr lang="en-IN" dirty="0"/>
              <a:t> </a:t>
            </a:r>
            <a:r>
              <a:rPr lang="en-IN" dirty="0" err="1"/>
              <a:t>Sdk,web</a:t>
            </a:r>
            <a:r>
              <a:rPr lang="en-IN" dirty="0"/>
              <a:t> browser</a:t>
            </a:r>
          </a:p>
          <a:p>
            <a:r>
              <a:rPr lang="en-IN" dirty="0"/>
              <a:t>Ram :minimum 2gb</a:t>
            </a:r>
          </a:p>
        </p:txBody>
      </p:sp>
    </p:spTree>
    <p:extLst>
      <p:ext uri="{BB962C8B-B14F-4D97-AF65-F5344CB8AC3E}">
        <p14:creationId xmlns:p14="http://schemas.microsoft.com/office/powerpoint/2010/main" val="161255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47B-DF06-42F3-B5F9-CE83AD8E49B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Survey</a:t>
            </a:r>
            <a:endParaRPr lang="en-IN" sz="2800" b="1" dirty="0">
              <a:latin typeface="Times New Roman" panose="02020603050405020304" pitchFamily="18" charset="0"/>
              <a:cs typeface="Times New Roman" panose="02020603050405020304" pitchFamily="18" charset="0"/>
            </a:endParaRPr>
          </a:p>
        </p:txBody>
      </p:sp>
      <p:pic>
        <p:nvPicPr>
          <p:cNvPr id="1026" name="Picture 2" descr="Forms response chart. Question title: Age groups. Number of responses: 86 responses.">
            <a:extLst>
              <a:ext uri="{FF2B5EF4-FFF2-40B4-BE49-F238E27FC236}">
                <a16:creationId xmlns:a16="http://schemas.microsoft.com/office/drawing/2014/main" id="{11E06E97-52FE-4B6D-B21E-6CB8AECE6A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3900" y="1253331"/>
            <a:ext cx="103414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88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147F-AD7B-4D86-9E54-7A53AD89F9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00D69F-1DC0-49A4-80F8-601C77F3D910}"/>
              </a:ext>
            </a:extLst>
          </p:cNvPr>
          <p:cNvSpPr>
            <a:spLocks noGrp="1"/>
          </p:cNvSpPr>
          <p:nvPr>
            <p:ph idx="1"/>
          </p:nvPr>
        </p:nvSpPr>
        <p:spPr/>
        <p:txBody>
          <a:bodyPr/>
          <a:lstStyle/>
          <a:p>
            <a:endParaRPr lang="en-IN" dirty="0"/>
          </a:p>
        </p:txBody>
      </p:sp>
      <p:pic>
        <p:nvPicPr>
          <p:cNvPr id="3074" name="Picture 2">
            <a:extLst>
              <a:ext uri="{FF2B5EF4-FFF2-40B4-BE49-F238E27FC236}">
                <a16:creationId xmlns:a16="http://schemas.microsoft.com/office/drawing/2014/main" id="{072F699D-15AD-446D-80E8-668792778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1022"/>
            <a:ext cx="11119525" cy="505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8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D065-B3C4-4893-9C7C-878FC2ED10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288EFC-5B22-4D7F-B033-2EFFCE054594}"/>
              </a:ext>
            </a:extLst>
          </p:cNvPr>
          <p:cNvSpPr>
            <a:spLocks noGrp="1"/>
          </p:cNvSpPr>
          <p:nvPr>
            <p:ph idx="1"/>
          </p:nvPr>
        </p:nvSpPr>
        <p:spPr/>
        <p:txBody>
          <a:bodyPr/>
          <a:lstStyle/>
          <a:p>
            <a:endParaRPr lang="en-IN"/>
          </a:p>
        </p:txBody>
      </p:sp>
      <p:pic>
        <p:nvPicPr>
          <p:cNvPr id="4098" name="Picture 2" descr="Forms response chart. Question title: What are the types of application which are there on your android phone. Number of responses: 86 responses.">
            <a:extLst>
              <a:ext uri="{FF2B5EF4-FFF2-40B4-BE49-F238E27FC236}">
                <a16:creationId xmlns:a16="http://schemas.microsoft.com/office/drawing/2014/main" id="{16501CD2-3282-4656-8D6D-79D881ECB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11563439" cy="579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9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C718-B953-4D2A-BF03-0AD18B3E2DB0}"/>
              </a:ext>
            </a:extLst>
          </p:cNvPr>
          <p:cNvSpPr>
            <a:spLocks noGrp="1"/>
          </p:cNvSpPr>
          <p:nvPr>
            <p:ph type="title"/>
          </p:nvPr>
        </p:nvSpPr>
        <p:spPr/>
        <p:txBody>
          <a:bodyPr/>
          <a:lstStyle/>
          <a:p>
            <a:endParaRPr lang="en-IN"/>
          </a:p>
        </p:txBody>
      </p:sp>
      <p:pic>
        <p:nvPicPr>
          <p:cNvPr id="6146" name="Picture 2" descr="Forms response chart. Question title: While installing any application, have you ever clicked on &quot;Accept&quot;  button without actually reading the permissions ? . Number of responses: 86 responses.">
            <a:extLst>
              <a:ext uri="{FF2B5EF4-FFF2-40B4-BE49-F238E27FC236}">
                <a16:creationId xmlns:a16="http://schemas.microsoft.com/office/drawing/2014/main" id="{9572A721-B6C4-419A-951C-0E1A33D18A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7809"/>
            <a:ext cx="95939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0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7BF3-96AF-4BA3-B0C9-352B207FE8C0}"/>
              </a:ext>
            </a:extLst>
          </p:cNvPr>
          <p:cNvSpPr>
            <a:spLocks noGrp="1"/>
          </p:cNvSpPr>
          <p:nvPr>
            <p:ph type="title"/>
          </p:nvPr>
        </p:nvSpPr>
        <p:spPr/>
        <p:txBody>
          <a:bodyPr/>
          <a:lstStyle/>
          <a:p>
            <a:endParaRPr lang="en-IN"/>
          </a:p>
        </p:txBody>
      </p:sp>
      <p:pic>
        <p:nvPicPr>
          <p:cNvPr id="7170" name="Picture 2">
            <a:extLst>
              <a:ext uri="{FF2B5EF4-FFF2-40B4-BE49-F238E27FC236}">
                <a16:creationId xmlns:a16="http://schemas.microsoft.com/office/drawing/2014/main" id="{5B4445E0-D84D-449B-B3A6-2090D43B87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3972" y="1562100"/>
            <a:ext cx="10764055" cy="452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5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3EE5-F870-4294-88BB-6816646008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6F7D51-ABC4-48CD-9CC6-7972A92C6F9F}"/>
              </a:ext>
            </a:extLst>
          </p:cNvPr>
          <p:cNvSpPr>
            <a:spLocks noGrp="1"/>
          </p:cNvSpPr>
          <p:nvPr>
            <p:ph idx="1"/>
          </p:nvPr>
        </p:nvSpPr>
        <p:spPr/>
        <p:txBody>
          <a:bodyPr/>
          <a:lstStyle/>
          <a:p>
            <a:endParaRPr lang="en-IN" dirty="0"/>
          </a:p>
        </p:txBody>
      </p:sp>
      <p:pic>
        <p:nvPicPr>
          <p:cNvPr id="8194" name="Picture 2" descr="Forms response chart. Question title: Have you ever faced situation where a particular application may not require certain permissions but still it asks ? . Number of responses: 86 responses.">
            <a:extLst>
              <a:ext uri="{FF2B5EF4-FFF2-40B4-BE49-F238E27FC236}">
                <a16:creationId xmlns:a16="http://schemas.microsoft.com/office/drawing/2014/main" id="{B9535ADB-941F-4767-9969-7558BAB62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578463"/>
            <a:ext cx="8847016" cy="45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014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D2B7-D4B4-4ABF-B30F-109643B961A3}"/>
              </a:ext>
            </a:extLst>
          </p:cNvPr>
          <p:cNvSpPr>
            <a:spLocks noGrp="1"/>
          </p:cNvSpPr>
          <p:nvPr>
            <p:ph type="title"/>
          </p:nvPr>
        </p:nvSpPr>
        <p:spPr/>
        <p:txBody>
          <a:bodyPr/>
          <a:lstStyle/>
          <a:p>
            <a:endParaRPr lang="en-IN"/>
          </a:p>
        </p:txBody>
      </p:sp>
      <p:pic>
        <p:nvPicPr>
          <p:cNvPr id="9218" name="Picture 2" descr="Forms response chart. Question title: Will it be helpful for you if you get a analysis report for a particular application ,i.e. how malicious that application is on the basis of its permission access from the user. . Number of responses: 86 responses.">
            <a:extLst>
              <a:ext uri="{FF2B5EF4-FFF2-40B4-BE49-F238E27FC236}">
                <a16:creationId xmlns:a16="http://schemas.microsoft.com/office/drawing/2014/main" id="{F4E23854-AC07-4DD3-804E-FCC898C172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5939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9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75F7C2-A477-42E1-A13C-225BE565ADFE}"/>
              </a:ext>
            </a:extLst>
          </p:cNvPr>
          <p:cNvSpPr/>
          <p:nvPr/>
        </p:nvSpPr>
        <p:spPr>
          <a:xfrm>
            <a:off x="785446" y="473524"/>
            <a:ext cx="10621107" cy="6247864"/>
          </a:xfrm>
          <a:prstGeom prst="rect">
            <a:avLst/>
          </a:prstGeom>
        </p:spPr>
        <p:txBody>
          <a:bodyPr wrap="square">
            <a:spAutoFit/>
          </a:bodyPr>
          <a:lstStyle/>
          <a:p>
            <a:pPr lvl="0">
              <a:buClr>
                <a:schemeClr val="dk1"/>
              </a:buClr>
              <a:buSzPts val="1100"/>
            </a:pPr>
            <a:r>
              <a:rPr lang="en-GB"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r>
              <a:rPr lang="en-GB" sz="2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 Project Report on</a:t>
            </a:r>
          </a:p>
          <a:p>
            <a:pPr lvl="0" algn="ctr">
              <a:buClr>
                <a:schemeClr val="dk1"/>
              </a:buClr>
              <a:buSzPts val="1100"/>
            </a:pPr>
            <a:r>
              <a:rPr lang="en-GB" sz="2800" b="1" dirty="0">
                <a:solidFill>
                  <a:schemeClr val="bg1"/>
                </a:solidFill>
                <a:latin typeface="Times New Roman" panose="02020603050405020304" pitchFamily="18" charset="0"/>
                <a:cs typeface="Times New Roman" panose="02020603050405020304" pitchFamily="18" charset="0"/>
              </a:rPr>
              <a:t>Android Malware Detection Using Machine learning</a:t>
            </a:r>
            <a:br>
              <a:rPr lang="en-GB" sz="2400" b="1" dirty="0">
                <a:solidFill>
                  <a:schemeClr val="bg1"/>
                </a:solidFill>
                <a:latin typeface="Times New Roman" panose="02020603050405020304" pitchFamily="18" charset="0"/>
                <a:cs typeface="Times New Roman" panose="02020603050405020304" pitchFamily="18" charset="0"/>
              </a:rPr>
            </a:br>
            <a:r>
              <a:rPr lang="en-GB"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Submitted in partial </a:t>
            </a:r>
            <a:r>
              <a:rPr lang="en-GB" sz="1800" dirty="0" err="1">
                <a:solidFill>
                  <a:schemeClr val="bg1"/>
                </a:solidFill>
                <a:latin typeface="Times New Roman" panose="02020603050405020304"/>
                <a:ea typeface="Times New Roman" panose="02020603050405020304"/>
                <a:cs typeface="Times New Roman" panose="02020603050405020304"/>
                <a:sym typeface="Times New Roman" panose="02020603050405020304"/>
              </a:rPr>
              <a:t>fulfillment</a:t>
            </a:r>
            <a:r>
              <a:rPr lang="en-GB"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of the degree of</a:t>
            </a:r>
          </a:p>
          <a:p>
            <a:pPr lvl="0" algn="ctr">
              <a:buClr>
                <a:schemeClr val="dk1"/>
              </a:buClr>
              <a:buSzPts val="1100"/>
            </a:pPr>
            <a:r>
              <a:rPr lang="en-GB"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Bachelor of Engineering(Sem-8)</a:t>
            </a:r>
          </a:p>
          <a:p>
            <a:pPr lvl="0" algn="ctr">
              <a:buClr>
                <a:schemeClr val="dk1"/>
              </a:buClr>
              <a:buSzPts val="1100"/>
            </a:pPr>
            <a:endParaRPr lang="en-GB"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lvl="0" algn="ctr">
              <a:buClr>
                <a:schemeClr val="dk1"/>
              </a:buClr>
              <a:buSzPts val="1100"/>
            </a:pPr>
            <a:br>
              <a:rPr lang="en-GB"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br>
            <a:r>
              <a:rPr lang="en-GB"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in</a:t>
            </a:r>
          </a:p>
          <a:p>
            <a:pPr lvl="0" algn="ctr">
              <a:buClr>
                <a:schemeClr val="dk1"/>
              </a:buClr>
              <a:buSzPts val="1100"/>
            </a:pPr>
            <a:r>
              <a:rPr lang="en-GB" sz="24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INFORMATION TECHNOLOGY</a:t>
            </a:r>
          </a:p>
          <a:p>
            <a:pPr lvl="0" algn="ctr">
              <a:buClr>
                <a:schemeClr val="dk1"/>
              </a:buClr>
              <a:buSzPts val="1100"/>
            </a:pPr>
            <a:r>
              <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By</a:t>
            </a:r>
          </a:p>
          <a:p>
            <a:pPr lvl="0" algn="ctr">
              <a:buClr>
                <a:schemeClr val="dk1"/>
              </a:buClr>
              <a:buSzPts val="1100"/>
            </a:pPr>
            <a:r>
              <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Rishab Agrawal(17204006)</a:t>
            </a:r>
          </a:p>
          <a:p>
            <a:pPr lvl="0" algn="ctr">
              <a:buClr>
                <a:schemeClr val="dk1"/>
              </a:buClr>
              <a:buSzPts val="1100"/>
            </a:pPr>
            <a:r>
              <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Vishal Shah(17204003)</a:t>
            </a:r>
          </a:p>
          <a:p>
            <a:pPr lvl="0" algn="ctr">
              <a:buClr>
                <a:schemeClr val="dk1"/>
              </a:buClr>
              <a:buSzPts val="1100"/>
            </a:pPr>
            <a:r>
              <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Sonam Chavan(16104067)</a:t>
            </a:r>
          </a:p>
          <a:p>
            <a:pPr lvl="0" algn="ctr"/>
            <a:endPar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lvl="0" algn="ctr">
              <a:buClr>
                <a:schemeClr val="dk1"/>
              </a:buClr>
              <a:buSzPts val="1100"/>
            </a:pPr>
            <a:r>
              <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Under the Guidance of</a:t>
            </a:r>
          </a:p>
          <a:p>
            <a:pPr lvl="0" algn="ctr">
              <a:buClr>
                <a:schemeClr val="dk1"/>
              </a:buClr>
              <a:buSzPts val="1100"/>
            </a:pPr>
            <a:r>
              <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Prof. Ganesh </a:t>
            </a:r>
            <a:r>
              <a:rPr lang="en-GB" sz="2400" dirty="0" err="1">
                <a:solidFill>
                  <a:schemeClr val="bg1"/>
                </a:solidFill>
                <a:latin typeface="Times New Roman" panose="02020603050405020304"/>
                <a:ea typeface="Times New Roman" panose="02020603050405020304"/>
                <a:cs typeface="Times New Roman" panose="02020603050405020304"/>
                <a:sym typeface="Times New Roman" panose="02020603050405020304"/>
              </a:rPr>
              <a:t>Gourshete</a:t>
            </a:r>
            <a:endPar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lvl="0" algn="ctr">
              <a:buClr>
                <a:schemeClr val="dk1"/>
              </a:buClr>
              <a:buSzPts val="1100"/>
            </a:pPr>
            <a:r>
              <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Prof. Nahid Shaikh</a:t>
            </a:r>
          </a:p>
          <a:p>
            <a:pPr lvl="0" algn="ctr"/>
            <a:endParaRPr lang="en-GB" sz="24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lvl="0" algn="ctr"/>
            <a:endParaRPr lang="en-GB"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CBAC-CF14-4800-A61E-AC235FC4EB9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System Architecture</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1050CF-E088-4AED-B924-31D6B2FBC68C}"/>
              </a:ext>
            </a:extLst>
          </p:cNvPr>
          <p:cNvPicPr>
            <a:picLocks noChangeAspect="1"/>
          </p:cNvPicPr>
          <p:nvPr/>
        </p:nvPicPr>
        <p:blipFill>
          <a:blip r:embed="rId2"/>
          <a:stretch>
            <a:fillRect/>
          </a:stretch>
        </p:blipFill>
        <p:spPr>
          <a:xfrm>
            <a:off x="523631" y="1492738"/>
            <a:ext cx="10746154" cy="5291016"/>
          </a:xfrm>
          <a:prstGeom prst="rect">
            <a:avLst/>
          </a:prstGeom>
        </p:spPr>
      </p:pic>
    </p:spTree>
    <p:extLst>
      <p:ext uri="{BB962C8B-B14F-4D97-AF65-F5344CB8AC3E}">
        <p14:creationId xmlns:p14="http://schemas.microsoft.com/office/powerpoint/2010/main" val="337330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CBAC-CF14-4800-A61E-AC235FC4EB9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Admin Panel Flowchart</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8D22719-A310-49F3-B46D-65ABDE5F5044}"/>
              </a:ext>
            </a:extLst>
          </p:cNvPr>
          <p:cNvPicPr>
            <a:picLocks noGrp="1" noChangeAspect="1"/>
          </p:cNvPicPr>
          <p:nvPr>
            <p:ph idx="1"/>
          </p:nvPr>
        </p:nvPicPr>
        <p:blipFill>
          <a:blip r:embed="rId2"/>
          <a:stretch>
            <a:fillRect/>
          </a:stretch>
        </p:blipFill>
        <p:spPr>
          <a:xfrm>
            <a:off x="3010467" y="1562100"/>
            <a:ext cx="6171065" cy="4529138"/>
          </a:xfrm>
          <a:prstGeom prst="rect">
            <a:avLst/>
          </a:prstGeom>
        </p:spPr>
      </p:pic>
    </p:spTree>
    <p:extLst>
      <p:ext uri="{BB962C8B-B14F-4D97-AF65-F5344CB8AC3E}">
        <p14:creationId xmlns:p14="http://schemas.microsoft.com/office/powerpoint/2010/main" val="107727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898A-5FC3-4946-BB4D-A5B42F3412D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User Panel Flowchart</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52823CC-F28B-479F-B1DB-3C59289BA338}"/>
              </a:ext>
            </a:extLst>
          </p:cNvPr>
          <p:cNvPicPr>
            <a:picLocks noGrp="1" noChangeAspect="1"/>
          </p:cNvPicPr>
          <p:nvPr>
            <p:ph idx="1"/>
          </p:nvPr>
        </p:nvPicPr>
        <p:blipFill>
          <a:blip r:embed="rId2"/>
          <a:stretch>
            <a:fillRect/>
          </a:stretch>
        </p:blipFill>
        <p:spPr>
          <a:xfrm>
            <a:off x="3438731" y="1562100"/>
            <a:ext cx="5314537" cy="4529138"/>
          </a:xfrm>
          <a:prstGeom prst="rect">
            <a:avLst/>
          </a:prstGeom>
        </p:spPr>
      </p:pic>
    </p:spTree>
    <p:extLst>
      <p:ext uri="{BB962C8B-B14F-4D97-AF65-F5344CB8AC3E}">
        <p14:creationId xmlns:p14="http://schemas.microsoft.com/office/powerpoint/2010/main" val="2607534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1F74-8614-4245-ACA3-5E177169EFF0}"/>
              </a:ext>
            </a:extLst>
          </p:cNvPr>
          <p:cNvSpPr>
            <a:spLocks noGrp="1"/>
          </p:cNvSpPr>
          <p:nvPr>
            <p:ph type="title"/>
          </p:nvPr>
        </p:nvSpPr>
        <p:spPr/>
        <p:txBody>
          <a:bodyPr>
            <a:normAutofit/>
          </a:bodyPr>
          <a:lstStyle/>
          <a:p>
            <a:r>
              <a:rPr lang="en-US" sz="2800" b="1" dirty="0" err="1">
                <a:latin typeface="Times New Roman" panose="02020603050405020304" pitchFamily="18" charset="0"/>
                <a:cs typeface="Times New Roman" panose="02020603050405020304" pitchFamily="18" charset="0"/>
              </a:rPr>
              <a:t>Usecase</a:t>
            </a:r>
            <a:r>
              <a:rPr lang="en-US" sz="2800" b="1" dirty="0">
                <a:latin typeface="Times New Roman" panose="02020603050405020304" pitchFamily="18" charset="0"/>
                <a:cs typeface="Times New Roman" panose="02020603050405020304" pitchFamily="18" charset="0"/>
              </a:rPr>
              <a:t> Diagram Admin</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7FF4F9C-6F4F-4116-BE15-99272BA28D09}"/>
              </a:ext>
            </a:extLst>
          </p:cNvPr>
          <p:cNvPicPr>
            <a:picLocks noGrp="1" noChangeAspect="1"/>
          </p:cNvPicPr>
          <p:nvPr>
            <p:ph idx="1"/>
          </p:nvPr>
        </p:nvPicPr>
        <p:blipFill>
          <a:blip r:embed="rId2"/>
          <a:stretch>
            <a:fillRect/>
          </a:stretch>
        </p:blipFill>
        <p:spPr>
          <a:xfrm>
            <a:off x="2352432" y="1562099"/>
            <a:ext cx="8253046" cy="5049715"/>
          </a:xfrm>
          <a:prstGeom prst="rect">
            <a:avLst/>
          </a:prstGeom>
        </p:spPr>
      </p:pic>
    </p:spTree>
    <p:extLst>
      <p:ext uri="{BB962C8B-B14F-4D97-AF65-F5344CB8AC3E}">
        <p14:creationId xmlns:p14="http://schemas.microsoft.com/office/powerpoint/2010/main" val="2366665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59FF-D7A3-43DC-B559-A2E225AB2306}"/>
              </a:ext>
            </a:extLst>
          </p:cNvPr>
          <p:cNvSpPr>
            <a:spLocks noGrp="1"/>
          </p:cNvSpPr>
          <p:nvPr>
            <p:ph type="title"/>
          </p:nvPr>
        </p:nvSpPr>
        <p:spPr/>
        <p:txBody>
          <a:bodyPr/>
          <a:lstStyle/>
          <a:p>
            <a:r>
              <a:rPr lang="en-US" sz="2800" b="1" dirty="0" err="1">
                <a:latin typeface="Times New Roman" panose="02020603050405020304" pitchFamily="18" charset="0"/>
                <a:cs typeface="Times New Roman" panose="02020603050405020304" pitchFamily="18" charset="0"/>
              </a:rPr>
              <a:t>Usecase</a:t>
            </a:r>
            <a:r>
              <a:rPr lang="en-US" sz="2800" b="1" dirty="0">
                <a:latin typeface="Times New Roman" panose="02020603050405020304" pitchFamily="18" charset="0"/>
                <a:cs typeface="Times New Roman" panose="02020603050405020304" pitchFamily="18" charset="0"/>
              </a:rPr>
              <a:t> Diagram Admin</a:t>
            </a:r>
            <a:endParaRPr lang="en-IN" sz="2800" dirty="0"/>
          </a:p>
        </p:txBody>
      </p:sp>
      <p:pic>
        <p:nvPicPr>
          <p:cNvPr id="4" name="Content Placeholder 3">
            <a:extLst>
              <a:ext uri="{FF2B5EF4-FFF2-40B4-BE49-F238E27FC236}">
                <a16:creationId xmlns:a16="http://schemas.microsoft.com/office/drawing/2014/main" id="{2E6E2037-6DA8-4A54-836D-3303C16F5617}"/>
              </a:ext>
            </a:extLst>
          </p:cNvPr>
          <p:cNvPicPr>
            <a:picLocks noGrp="1" noChangeAspect="1"/>
          </p:cNvPicPr>
          <p:nvPr>
            <p:ph idx="1"/>
          </p:nvPr>
        </p:nvPicPr>
        <p:blipFill>
          <a:blip r:embed="rId2"/>
          <a:stretch>
            <a:fillRect/>
          </a:stretch>
        </p:blipFill>
        <p:spPr>
          <a:xfrm>
            <a:off x="2610339" y="1569916"/>
            <a:ext cx="6932246" cy="4529138"/>
          </a:xfrm>
          <a:prstGeom prst="rect">
            <a:avLst/>
          </a:prstGeom>
        </p:spPr>
      </p:pic>
    </p:spTree>
    <p:extLst>
      <p:ext uri="{BB962C8B-B14F-4D97-AF65-F5344CB8AC3E}">
        <p14:creationId xmlns:p14="http://schemas.microsoft.com/office/powerpoint/2010/main" val="68366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C08F-3C7F-4626-B0C4-CA59E44D729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 </a:t>
            </a:r>
            <a:r>
              <a:rPr lang="en-US" sz="2800" b="1" dirty="0">
                <a:latin typeface="Times New Roman" panose="02020603050405020304" pitchFamily="18" charset="0"/>
                <a:cs typeface="Times New Roman" panose="02020603050405020304" pitchFamily="18" charset="0"/>
              </a:rPr>
              <a:t>Diagram</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06B364-03C7-49A8-AB10-AC3FC98F8EF6}"/>
              </a:ext>
            </a:extLst>
          </p:cNvPr>
          <p:cNvPicPr>
            <a:picLocks noChangeAspect="1"/>
          </p:cNvPicPr>
          <p:nvPr/>
        </p:nvPicPr>
        <p:blipFill>
          <a:blip r:embed="rId2"/>
          <a:stretch>
            <a:fillRect/>
          </a:stretch>
        </p:blipFill>
        <p:spPr>
          <a:xfrm>
            <a:off x="343876" y="1638369"/>
            <a:ext cx="11027507" cy="4981262"/>
          </a:xfrm>
          <a:prstGeom prst="rect">
            <a:avLst/>
          </a:prstGeom>
        </p:spPr>
      </p:pic>
    </p:spTree>
    <p:extLst>
      <p:ext uri="{BB962C8B-B14F-4D97-AF65-F5344CB8AC3E}">
        <p14:creationId xmlns:p14="http://schemas.microsoft.com/office/powerpoint/2010/main" val="2048873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1702-FC2E-46DA-9EA6-43D4E063C2AA}"/>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Activity Diagram</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DCE6F29-9293-4A59-8857-4E8A12916509}"/>
              </a:ext>
            </a:extLst>
          </p:cNvPr>
          <p:cNvPicPr>
            <a:picLocks noGrp="1" noChangeAspect="1"/>
          </p:cNvPicPr>
          <p:nvPr>
            <p:ph idx="1"/>
          </p:nvPr>
        </p:nvPicPr>
        <p:blipFill>
          <a:blip r:embed="rId2"/>
          <a:stretch>
            <a:fillRect/>
          </a:stretch>
        </p:blipFill>
        <p:spPr>
          <a:xfrm>
            <a:off x="2422770" y="1507393"/>
            <a:ext cx="6705600" cy="5112238"/>
          </a:xfrm>
          <a:prstGeom prst="rect">
            <a:avLst/>
          </a:prstGeom>
        </p:spPr>
      </p:pic>
    </p:spTree>
    <p:extLst>
      <p:ext uri="{BB962C8B-B14F-4D97-AF65-F5344CB8AC3E}">
        <p14:creationId xmlns:p14="http://schemas.microsoft.com/office/powerpoint/2010/main" val="1369971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8CF-2F33-4C94-A762-68637EDE0379}"/>
              </a:ext>
            </a:extLst>
          </p:cNvPr>
          <p:cNvSpPr>
            <a:spLocks noGrp="1"/>
          </p:cNvSpPr>
          <p:nvPr>
            <p:ph type="title"/>
          </p:nvPr>
        </p:nvSpPr>
        <p:spPr/>
        <p:txBody>
          <a:bodyPr>
            <a:normAutofit fontScale="90000"/>
          </a:bodyPr>
          <a:lstStyle/>
          <a:p>
            <a:r>
              <a:rPr lang="en-US" sz="2800" dirty="0">
                <a:latin typeface="Times New Roman" panose="02020603050405020304" pitchFamily="18" charset="0"/>
                <a:cs typeface="Times New Roman" panose="02020603050405020304" pitchFamily="18" charset="0"/>
              </a:rPr>
              <a:t>Module1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Admin Module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100132-E771-47FA-9A30-48052A0B6ED8}"/>
              </a:ext>
            </a:extLst>
          </p:cNvPr>
          <p:cNvSpPr>
            <a:spLocks noGrp="1"/>
          </p:cNvSpPr>
          <p:nvPr>
            <p:ph idx="1"/>
          </p:nvPr>
        </p:nvSpPr>
        <p:spPr/>
        <p:txBody>
          <a:bodyPr/>
          <a:lstStyle/>
          <a:p>
            <a:endParaRPr lang="en-US" dirty="0"/>
          </a:p>
          <a:p>
            <a:r>
              <a:rPr lang="en-US" dirty="0"/>
              <a:t>In admin module admin can upload the </a:t>
            </a:r>
            <a:r>
              <a:rPr lang="en-US" dirty="0" err="1"/>
              <a:t>apk</a:t>
            </a:r>
            <a:endParaRPr lang="en-US" dirty="0"/>
          </a:p>
          <a:p>
            <a:endParaRPr lang="en-US" dirty="0"/>
          </a:p>
          <a:p>
            <a:r>
              <a:rPr lang="en-US" dirty="0"/>
              <a:t>Admin can upload the </a:t>
            </a:r>
            <a:r>
              <a:rPr lang="en-US" dirty="0" err="1"/>
              <a:t>apk</a:t>
            </a:r>
            <a:r>
              <a:rPr lang="en-US" dirty="0"/>
              <a:t> on the basis of their category</a:t>
            </a:r>
          </a:p>
          <a:p>
            <a:pPr marL="0" indent="0">
              <a:buNone/>
            </a:pPr>
            <a:endParaRPr lang="en-US" dirty="0"/>
          </a:p>
          <a:p>
            <a:r>
              <a:rPr lang="en-US" dirty="0"/>
              <a:t>As soon as the </a:t>
            </a:r>
            <a:r>
              <a:rPr lang="en-US" dirty="0" err="1"/>
              <a:t>apk</a:t>
            </a:r>
            <a:r>
              <a:rPr lang="en-US" dirty="0"/>
              <a:t> is add the permission is extracted from that </a:t>
            </a:r>
            <a:r>
              <a:rPr lang="en-US" dirty="0" err="1"/>
              <a:t>apk</a:t>
            </a:r>
            <a:endParaRPr lang="en-US" dirty="0"/>
          </a:p>
          <a:p>
            <a:pPr marL="0" indent="0">
              <a:buNone/>
            </a:pPr>
            <a:endParaRPr lang="en-US" dirty="0"/>
          </a:p>
          <a:p>
            <a:r>
              <a:rPr lang="en-US" dirty="0"/>
              <a:t>Admin can also upload the comments of that </a:t>
            </a:r>
            <a:r>
              <a:rPr lang="en-US" dirty="0" err="1"/>
              <a:t>apk</a:t>
            </a:r>
            <a:r>
              <a:rPr lang="en-US" dirty="0"/>
              <a:t> </a:t>
            </a:r>
          </a:p>
          <a:p>
            <a:endParaRPr lang="en-US" dirty="0"/>
          </a:p>
          <a:p>
            <a:endParaRPr lang="en-US" dirty="0"/>
          </a:p>
          <a:p>
            <a:endParaRPr lang="en-IN" dirty="0"/>
          </a:p>
        </p:txBody>
      </p:sp>
    </p:spTree>
    <p:extLst>
      <p:ext uri="{BB962C8B-B14F-4D97-AF65-F5344CB8AC3E}">
        <p14:creationId xmlns:p14="http://schemas.microsoft.com/office/powerpoint/2010/main" val="3976864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807D-59BF-4CFA-8637-19270FBD579E}"/>
              </a:ext>
            </a:extLst>
          </p:cNvPr>
          <p:cNvSpPr>
            <a:spLocks noGrp="1"/>
          </p:cNvSpPr>
          <p:nvPr>
            <p:ph type="title"/>
          </p:nvPr>
        </p:nvSpPr>
        <p:spPr/>
        <p:txBody>
          <a:bodyPr>
            <a:normAutofit fontScale="90000"/>
          </a:bodyPr>
          <a:lstStyle/>
          <a:p>
            <a:r>
              <a:rPr lang="en-US" sz="2800" b="1" dirty="0">
                <a:latin typeface="Times New Roman" panose="02020603050405020304" pitchFamily="18" charset="0"/>
                <a:cs typeface="Times New Roman" panose="02020603050405020304" pitchFamily="18" charset="0"/>
              </a:rPr>
              <a:t>Module 2</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user Module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A37B0C-63C2-4CFB-A5CA-A5D72F38CBC6}"/>
              </a:ext>
            </a:extLst>
          </p:cNvPr>
          <p:cNvSpPr>
            <a:spLocks noGrp="1"/>
          </p:cNvSpPr>
          <p:nvPr>
            <p:ph idx="1"/>
          </p:nvPr>
        </p:nvSpPr>
        <p:spPr/>
        <p:txBody>
          <a:bodyPr/>
          <a:lstStyle/>
          <a:p>
            <a:r>
              <a:rPr lang="en-US" dirty="0"/>
              <a:t>In user </a:t>
            </a:r>
            <a:r>
              <a:rPr lang="en-US" dirty="0" err="1"/>
              <a:t>modul</a:t>
            </a:r>
            <a:r>
              <a:rPr lang="en-US" dirty="0"/>
              <a:t> user can select the category of the </a:t>
            </a:r>
            <a:r>
              <a:rPr lang="en-US" dirty="0" err="1"/>
              <a:t>apk</a:t>
            </a:r>
            <a:endParaRPr lang="en-US" dirty="0"/>
          </a:p>
          <a:p>
            <a:endParaRPr lang="en-US" dirty="0"/>
          </a:p>
          <a:p>
            <a:r>
              <a:rPr lang="en-US" dirty="0"/>
              <a:t>And then user can select the </a:t>
            </a:r>
            <a:r>
              <a:rPr lang="en-US" dirty="0" err="1"/>
              <a:t>apk</a:t>
            </a:r>
            <a:r>
              <a:rPr lang="en-US" dirty="0"/>
              <a:t> from that category</a:t>
            </a:r>
          </a:p>
          <a:p>
            <a:endParaRPr lang="en-US" dirty="0"/>
          </a:p>
          <a:p>
            <a:r>
              <a:rPr lang="en-US" dirty="0"/>
              <a:t>User can able to view the malicious percentage of that </a:t>
            </a:r>
            <a:r>
              <a:rPr lang="en-US" dirty="0" err="1"/>
              <a:t>apk</a:t>
            </a:r>
            <a:endParaRPr lang="en-US" dirty="0"/>
          </a:p>
          <a:p>
            <a:endParaRPr lang="en-US" dirty="0"/>
          </a:p>
          <a:p>
            <a:r>
              <a:rPr lang="en-US" dirty="0"/>
              <a:t>User can also view the semantic analysis of that </a:t>
            </a:r>
            <a:r>
              <a:rPr lang="en-US" dirty="0" err="1"/>
              <a:t>apk</a:t>
            </a:r>
            <a:r>
              <a:rPr lang="en-US" dirty="0"/>
              <a:t> with the help of graph</a:t>
            </a:r>
          </a:p>
          <a:p>
            <a:pPr marL="0" indent="0">
              <a:buNone/>
            </a:pPr>
            <a:endParaRPr lang="en-IN" dirty="0"/>
          </a:p>
        </p:txBody>
      </p:sp>
    </p:spTree>
    <p:extLst>
      <p:ext uri="{BB962C8B-B14F-4D97-AF65-F5344CB8AC3E}">
        <p14:creationId xmlns:p14="http://schemas.microsoft.com/office/powerpoint/2010/main" val="1763041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a:t>
            </a:r>
            <a:r>
              <a:rPr lang="en-US" sz="2800" b="1" dirty="0">
                <a:latin typeface="Times New Roman" panose="02020603050405020304" pitchFamily="18" charset="0"/>
                <a:cs typeface="Times New Roman" panose="02020603050405020304" pitchFamily="18" charset="0"/>
              </a:rPr>
              <a:t>Conclusion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5600" y="1410967"/>
            <a:ext cx="11360800" cy="452960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In our work, we propose a system for permission analysis and semantic analysis. Our system is also used to detect malware permissions based on an application by comparing it with a dataset. This proposed system can be applied in the fields of the security system and also for the n users like a malware detection software. However, there are limitations in our system. </a:t>
            </a:r>
            <a:endParaRPr lang="en-IN" dirty="0"/>
          </a:p>
        </p:txBody>
      </p:sp>
    </p:spTree>
    <p:extLst>
      <p:ext uri="{BB962C8B-B14F-4D97-AF65-F5344CB8AC3E}">
        <p14:creationId xmlns:p14="http://schemas.microsoft.com/office/powerpoint/2010/main" val="96509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415600" y="0"/>
            <a:ext cx="11360800" cy="817600"/>
          </a:xfrm>
        </p:spPr>
        <p:txBody>
          <a:bodyPr>
            <a:normAutofit fontScale="90000"/>
          </a:bodyPr>
          <a:lstStyle/>
          <a:p>
            <a:pPr algn="ctr">
              <a:lnSpc>
                <a:spcPct val="200000"/>
              </a:lnSpc>
            </a:pPr>
            <a:r>
              <a:rPr lang="en-US" sz="28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a:xfrm>
            <a:off x="543560" y="817600"/>
            <a:ext cx="10515600" cy="5233438"/>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Abstract</a:t>
            </a:r>
          </a:p>
          <a:p>
            <a:pPr>
              <a:lnSpc>
                <a:spcPct val="150000"/>
              </a:lnSpc>
            </a:pPr>
            <a:r>
              <a:rPr lang="en-US" sz="2000" dirty="0">
                <a:latin typeface="Times New Roman" panose="02020603050405020304" pitchFamily="18" charset="0"/>
                <a:cs typeface="Times New Roman" panose="02020603050405020304" pitchFamily="18" charset="0"/>
              </a:rPr>
              <a:t>Introduction</a:t>
            </a:r>
          </a:p>
          <a:p>
            <a:pPr>
              <a:lnSpc>
                <a:spcPct val="150000"/>
              </a:lnSpc>
            </a:pPr>
            <a:r>
              <a:rPr lang="en-US" sz="2000" dirty="0">
                <a:latin typeface="Times New Roman" panose="02020603050405020304" pitchFamily="18" charset="0"/>
                <a:cs typeface="Times New Roman" panose="02020603050405020304" pitchFamily="18" charset="0"/>
              </a:rPr>
              <a:t>Objectives</a:t>
            </a:r>
          </a:p>
          <a:p>
            <a:pPr>
              <a:lnSpc>
                <a:spcPct val="150000"/>
              </a:lnSpc>
            </a:pPr>
            <a:r>
              <a:rPr lang="en-US" sz="2000" dirty="0">
                <a:latin typeface="Times New Roman" panose="02020603050405020304" pitchFamily="18" charset="0"/>
                <a:cs typeface="Times New Roman" panose="02020603050405020304" pitchFamily="18" charset="0"/>
              </a:rPr>
              <a:t>Literature Review</a:t>
            </a:r>
          </a:p>
          <a:p>
            <a:pPr>
              <a:lnSpc>
                <a:spcPct val="150000"/>
              </a:lnSpc>
            </a:pPr>
            <a:r>
              <a:rPr lang="en-US" sz="2000" dirty="0">
                <a:latin typeface="Times New Roman" panose="02020603050405020304" pitchFamily="18" charset="0"/>
                <a:cs typeface="Times New Roman" panose="02020603050405020304" pitchFamily="18" charset="0"/>
              </a:rPr>
              <a:t>Problem Definition</a:t>
            </a:r>
          </a:p>
          <a:p>
            <a:pPr>
              <a:lnSpc>
                <a:spcPct val="150000"/>
              </a:lnSpc>
            </a:pPr>
            <a:r>
              <a:rPr lang="en-US" sz="2000" dirty="0">
                <a:latin typeface="Times New Roman" panose="02020603050405020304" pitchFamily="18" charset="0"/>
                <a:cs typeface="Times New Roman" panose="02020603050405020304" pitchFamily="18" charset="0"/>
              </a:rPr>
              <a:t>Existing System </a:t>
            </a:r>
          </a:p>
          <a:p>
            <a:pPr>
              <a:lnSpc>
                <a:spcPct val="150000"/>
              </a:lnSpc>
            </a:pPr>
            <a:r>
              <a:rPr lang="en-US" sz="2000" dirty="0">
                <a:latin typeface="Times New Roman" panose="02020603050405020304" pitchFamily="18" charset="0"/>
                <a:cs typeface="Times New Roman" panose="02020603050405020304" pitchFamily="18" charset="0"/>
              </a:rPr>
              <a:t>Proposed System</a:t>
            </a:r>
          </a:p>
          <a:p>
            <a:pPr>
              <a:lnSpc>
                <a:spcPct val="150000"/>
              </a:lnSpc>
            </a:pPr>
            <a:r>
              <a:rPr lang="en-US" sz="2000" dirty="0">
                <a:latin typeface="Times New Roman" panose="02020603050405020304" pitchFamily="18" charset="0"/>
                <a:cs typeface="Times New Roman" panose="02020603050405020304" pitchFamily="18" charset="0"/>
              </a:rPr>
              <a:t>Technology Stack</a:t>
            </a:r>
          </a:p>
          <a:p>
            <a:pPr>
              <a:lnSpc>
                <a:spcPct val="150000"/>
              </a:lnSpc>
            </a:pPr>
            <a:r>
              <a:rPr lang="en-US" sz="2000" dirty="0">
                <a:latin typeface="Times New Roman" panose="02020603050405020304" pitchFamily="18" charset="0"/>
                <a:cs typeface="Times New Roman" panose="02020603050405020304" pitchFamily="18" charset="0"/>
              </a:rPr>
              <a:t>Survey</a:t>
            </a:r>
          </a:p>
          <a:p>
            <a:pPr>
              <a:lnSpc>
                <a:spcPct val="150000"/>
              </a:lnSpc>
            </a:pPr>
            <a:r>
              <a:rPr lang="en-US" sz="2000" dirty="0">
                <a:latin typeface="Times New Roman" panose="02020603050405020304" pitchFamily="18" charset="0"/>
                <a:cs typeface="Times New Roman" panose="02020603050405020304" pitchFamily="18" charset="0"/>
              </a:rPr>
              <a:t>Design</a:t>
            </a:r>
          </a:p>
          <a:p>
            <a:pPr>
              <a:lnSpc>
                <a:spcPct val="150000"/>
              </a:lnSpc>
            </a:pPr>
            <a:r>
              <a:rPr lang="en-US" sz="2000" dirty="0">
                <a:latin typeface="Times New Roman" panose="02020603050405020304" pitchFamily="18" charset="0"/>
                <a:cs typeface="Times New Roman" panose="02020603050405020304" pitchFamily="18" charset="0"/>
              </a:rPr>
              <a:t>Conclusion</a:t>
            </a:r>
          </a:p>
          <a:p>
            <a:pPr>
              <a:lnSpc>
                <a:spcPct val="150000"/>
              </a:lnSpc>
            </a:pPr>
            <a:r>
              <a:rPr lang="en-US" sz="2000" dirty="0">
                <a:latin typeface="Times New Roman" panose="02020603050405020304" pitchFamily="18" charset="0"/>
                <a:cs typeface="Times New Roman" panose="02020603050405020304" pitchFamily="18" charset="0"/>
              </a:rPr>
              <a:t>Future Scope</a:t>
            </a:r>
          </a:p>
          <a:p>
            <a:pPr>
              <a:lnSpc>
                <a:spcPct val="150000"/>
              </a:lnSpc>
            </a:pPr>
            <a:r>
              <a:rPr lang="en-US" sz="2000" dirty="0">
                <a:latin typeface="Times New Roman" panose="02020603050405020304" pitchFamily="18" charset="0"/>
                <a:cs typeface="Times New Roman" panose="02020603050405020304" pitchFamily="18" charset="0"/>
              </a:rPr>
              <a:t>References</a:t>
            </a:r>
          </a:p>
          <a:p>
            <a:pPr>
              <a:lnSpc>
                <a:spcPct val="150000"/>
              </a:lnSpc>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3D33-9B91-4D55-A1E5-C09B66228DFB}"/>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E84B752E-0818-42EF-B683-F5A3E47D3A32}"/>
              </a:ext>
            </a:extLst>
          </p:cNvPr>
          <p:cNvSpPr>
            <a:spLocks noGrp="1"/>
          </p:cNvSpPr>
          <p:nvPr>
            <p:ph idx="1"/>
          </p:nvPr>
        </p:nvSpPr>
        <p:spPr/>
        <p:txBody>
          <a:bodyPr/>
          <a:lstStyle/>
          <a:p>
            <a:endParaRPr lang="en-US" dirty="0"/>
          </a:p>
          <a:p>
            <a:r>
              <a:rPr lang="en-US" dirty="0"/>
              <a:t>The betterment in comment </a:t>
            </a:r>
            <a:r>
              <a:rPr lang="en-US" dirty="0" err="1"/>
              <a:t>analysing</a:t>
            </a:r>
            <a:r>
              <a:rPr lang="en-US" dirty="0"/>
              <a:t> service.</a:t>
            </a:r>
          </a:p>
          <a:p>
            <a:endParaRPr lang="en-US" dirty="0"/>
          </a:p>
          <a:p>
            <a:r>
              <a:rPr lang="en-US" dirty="0"/>
              <a:t>Also we can categorized the malicious permission according to the category of application so that it will be helpful the detect the malicious permission precisely</a:t>
            </a:r>
            <a:endParaRPr lang="en-IN" dirty="0"/>
          </a:p>
        </p:txBody>
      </p:sp>
    </p:spTree>
    <p:extLst>
      <p:ext uri="{BB962C8B-B14F-4D97-AF65-F5344CB8AC3E}">
        <p14:creationId xmlns:p14="http://schemas.microsoft.com/office/powerpoint/2010/main" val="314848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fontScale="90000"/>
          </a:bodyPr>
          <a:lstStyle/>
          <a:p>
            <a:pPr algn="ctr">
              <a:lnSpc>
                <a:spcPct val="200000"/>
              </a:lnSpc>
            </a:pPr>
            <a:r>
              <a:rPr lang="en-US" sz="2800" b="1" dirty="0">
                <a:latin typeface="Times New Roman" panose="02020603050405020304" pitchFamily="18" charset="0"/>
                <a:cs typeface="Times New Roman" panose="02020603050405020304" pitchFamily="18" charset="0"/>
              </a:rPr>
              <a:t>References</a:t>
            </a:r>
            <a:endParaRPr lang="en-IN" sz="2800" b="1" dirty="0"/>
          </a:p>
        </p:txBody>
      </p:sp>
      <p:sp>
        <p:nvSpPr>
          <p:cNvPr id="1048613" name="Content Placeholder 2"/>
          <p:cNvSpPr>
            <a:spLocks noGrp="1"/>
          </p:cNvSpPr>
          <p:nvPr>
            <p:ph idx="1"/>
          </p:nvPr>
        </p:nvSpPr>
        <p:spPr/>
        <p:txBody>
          <a:bodyPr vert="horz" lIns="91440" tIns="45720" rIns="91440" bIns="45720" rtlCol="0" anchor="t">
            <a:normAutofit/>
          </a:bodyPr>
          <a:lstStyle/>
          <a:p>
            <a:pPr>
              <a:lnSpc>
                <a:spcPct val="150000"/>
              </a:lnSpc>
            </a:pPr>
            <a:r>
              <a:rPr lang="en-IN" sz="2000" dirty="0">
                <a:latin typeface="Times New Roman"/>
                <a:cs typeface="Times New Roman"/>
              </a:rPr>
              <a:t>Varma, P. Ravi Kiran, </a:t>
            </a:r>
            <a:r>
              <a:rPr lang="en-IN" sz="2000" dirty="0" err="1">
                <a:latin typeface="Times New Roman"/>
                <a:cs typeface="Times New Roman"/>
              </a:rPr>
              <a:t>Kotari</a:t>
            </a:r>
            <a:r>
              <a:rPr lang="en-IN" sz="2000" dirty="0">
                <a:latin typeface="Times New Roman"/>
                <a:cs typeface="Times New Roman"/>
              </a:rPr>
              <a:t> </a:t>
            </a:r>
            <a:r>
              <a:rPr lang="en-IN" sz="2000" dirty="0" err="1">
                <a:latin typeface="Times New Roman"/>
                <a:cs typeface="Times New Roman"/>
              </a:rPr>
              <a:t>Prudvi</a:t>
            </a:r>
            <a:r>
              <a:rPr lang="en-IN" sz="2000" dirty="0">
                <a:latin typeface="Times New Roman"/>
                <a:cs typeface="Times New Roman"/>
              </a:rPr>
              <a:t> Raj, and KV Subba Raju. "Android mobile security by detecting and classification of malware based on permissions using machine learning algorithms." 2017 International Conference on I-SMAC (IoT in Social, Mobile, Analytics and Cloud)(I-SMAC). IEEE, 2017.</a:t>
            </a:r>
          </a:p>
          <a:p>
            <a:pPr>
              <a:lnSpc>
                <a:spcPct val="150000"/>
              </a:lnSpc>
            </a:pPr>
            <a:endParaRPr lang="en-IN" sz="2000" dirty="0">
              <a:latin typeface="Times New Roman"/>
              <a:cs typeface="Times New Roman"/>
            </a:endParaRPr>
          </a:p>
          <a:p>
            <a:pPr>
              <a:lnSpc>
                <a:spcPct val="150000"/>
              </a:lnSpc>
            </a:pPr>
            <a:r>
              <a:rPr lang="en-IN" sz="2000" dirty="0" err="1">
                <a:latin typeface="Times New Roman"/>
                <a:cs typeface="Times New Roman"/>
              </a:rPr>
              <a:t>Darus</a:t>
            </a:r>
            <a:r>
              <a:rPr lang="en-IN" sz="2000" dirty="0">
                <a:latin typeface="Times New Roman"/>
                <a:cs typeface="Times New Roman"/>
              </a:rPr>
              <a:t>, </a:t>
            </a:r>
            <a:r>
              <a:rPr lang="en-IN" sz="2000" dirty="0" err="1">
                <a:latin typeface="Times New Roman"/>
                <a:cs typeface="Times New Roman"/>
              </a:rPr>
              <a:t>Fauzi</a:t>
            </a:r>
            <a:r>
              <a:rPr lang="en-IN" sz="2000" dirty="0">
                <a:latin typeface="Times New Roman"/>
                <a:cs typeface="Times New Roman"/>
              </a:rPr>
              <a:t> </a:t>
            </a:r>
            <a:r>
              <a:rPr lang="en-IN" sz="2000" dirty="0" err="1">
                <a:latin typeface="Times New Roman"/>
                <a:cs typeface="Times New Roman"/>
              </a:rPr>
              <a:t>Mohd</a:t>
            </a:r>
            <a:r>
              <a:rPr lang="en-IN" sz="2000" dirty="0">
                <a:latin typeface="Times New Roman"/>
                <a:cs typeface="Times New Roman"/>
              </a:rPr>
              <a:t>, </a:t>
            </a:r>
            <a:r>
              <a:rPr lang="en-IN" sz="2000" dirty="0" err="1">
                <a:latin typeface="Times New Roman"/>
                <a:cs typeface="Times New Roman"/>
              </a:rPr>
              <a:t>Salleh</a:t>
            </a:r>
            <a:r>
              <a:rPr lang="en-IN" sz="2000" dirty="0">
                <a:latin typeface="Times New Roman"/>
                <a:cs typeface="Times New Roman"/>
              </a:rPr>
              <a:t> Noor </a:t>
            </a:r>
            <a:r>
              <a:rPr lang="en-IN" sz="2000" dirty="0" err="1">
                <a:latin typeface="Times New Roman"/>
                <a:cs typeface="Times New Roman"/>
              </a:rPr>
              <a:t>Azurati</a:t>
            </a:r>
            <a:r>
              <a:rPr lang="en-IN" sz="2000" dirty="0">
                <a:latin typeface="Times New Roman"/>
                <a:cs typeface="Times New Roman"/>
              </a:rPr>
              <a:t> Ahmad, and </a:t>
            </a:r>
            <a:r>
              <a:rPr lang="en-IN" sz="2000" dirty="0" err="1">
                <a:latin typeface="Times New Roman"/>
                <a:cs typeface="Times New Roman"/>
              </a:rPr>
              <a:t>Aswami</a:t>
            </a:r>
            <a:r>
              <a:rPr lang="en-IN" sz="2000" dirty="0">
                <a:latin typeface="Times New Roman"/>
                <a:cs typeface="Times New Roman"/>
              </a:rPr>
              <a:t> </a:t>
            </a:r>
            <a:r>
              <a:rPr lang="en-IN" sz="2000" dirty="0" err="1">
                <a:latin typeface="Times New Roman"/>
                <a:cs typeface="Times New Roman"/>
              </a:rPr>
              <a:t>Fadillah</a:t>
            </a:r>
            <a:r>
              <a:rPr lang="en-IN" sz="2000" dirty="0">
                <a:latin typeface="Times New Roman"/>
                <a:cs typeface="Times New Roman"/>
              </a:rPr>
              <a:t> </a:t>
            </a:r>
            <a:r>
              <a:rPr lang="en-IN" sz="2000" dirty="0" err="1">
                <a:latin typeface="Times New Roman"/>
                <a:cs typeface="Times New Roman"/>
              </a:rPr>
              <a:t>Mohd</a:t>
            </a:r>
            <a:r>
              <a:rPr lang="en-IN" sz="2000" dirty="0">
                <a:latin typeface="Times New Roman"/>
                <a:cs typeface="Times New Roman"/>
              </a:rPr>
              <a:t> </a:t>
            </a:r>
            <a:r>
              <a:rPr lang="en-IN" sz="2000" dirty="0" err="1">
                <a:latin typeface="Times New Roman"/>
                <a:cs typeface="Times New Roman"/>
              </a:rPr>
              <a:t>Ariffin</a:t>
            </a:r>
            <a:r>
              <a:rPr lang="en-IN" sz="2000" dirty="0">
                <a:latin typeface="Times New Roman"/>
                <a:cs typeface="Times New Roman"/>
              </a:rPr>
              <a:t>. "Android Malware Detection Using Machine Learning on Image Patterns." 2018 Cyber Resilience Conference (CRC). IEEE, 2018.</a:t>
            </a:r>
          </a:p>
          <a:p>
            <a:pPr marL="0" indent="0">
              <a:lnSpc>
                <a:spcPct val="150000"/>
              </a:lnSpc>
              <a:buNone/>
            </a:pPr>
            <a:endParaRPr lang="en-IN" sz="2000" dirty="0">
              <a:latin typeface="Times New Roman"/>
              <a:cs typeface="Times New Roman"/>
            </a:endParaRPr>
          </a:p>
          <a:p>
            <a:pPr>
              <a:lnSpc>
                <a:spcPct val="150000"/>
              </a:lnSpc>
            </a:pPr>
            <a:endParaRPr lang="en-IN" sz="2000" dirty="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lnSpc>
                <a:spcPct val="150000"/>
              </a:lnSpc>
            </a:pPr>
            <a:r>
              <a:rPr lang="en-US" sz="2000" dirty="0">
                <a:latin typeface="Times New Roman"/>
              </a:rPr>
              <a:t>Chang, Wei-Ling, Hung-Min Sun, and Wei Wu. "An Android Behavior-Based Malware Detection Method using Machine Learning." 2016 IEEE International Conference on Signal Processing, Communications and Computing (ICSPCC). IEEE, 2016.</a:t>
            </a:r>
          </a:p>
          <a:p>
            <a:endParaRPr lang="en-IN" sz="2000" dirty="0"/>
          </a:p>
        </p:txBody>
      </p:sp>
    </p:spTree>
    <p:extLst>
      <p:ext uri="{BB962C8B-B14F-4D97-AF65-F5344CB8AC3E}">
        <p14:creationId xmlns:p14="http://schemas.microsoft.com/office/powerpoint/2010/main" val="2215558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pPr algn="ctr"/>
            <a:endParaRPr lang="en-IN" dirty="0"/>
          </a:p>
        </p:txBody>
      </p:sp>
      <p:sp>
        <p:nvSpPr>
          <p:cNvPr id="1048615" name="Content Placeholder 2"/>
          <p:cNvSpPr>
            <a:spLocks noGrp="1"/>
          </p:cNvSpPr>
          <p:nvPr>
            <p:ph idx="1"/>
          </p:nvPr>
        </p:nvSpPr>
        <p:spPr/>
        <p:txBody>
          <a:bodyPr/>
          <a:lstStyle/>
          <a:p>
            <a:pPr marL="0" indent="0">
              <a:buNone/>
            </a:pPr>
            <a:r>
              <a:rPr lang="en-IN" dirty="0"/>
              <a:t>				</a:t>
            </a:r>
          </a:p>
          <a:p>
            <a:pPr marL="0" indent="0">
              <a:buNone/>
            </a:pPr>
            <a:endParaRPr lang="en-IN" sz="3200" dirty="0"/>
          </a:p>
          <a:p>
            <a:pPr marL="0" indent="0">
              <a:buNone/>
            </a:pPr>
            <a:endParaRPr lang="en-IN" sz="3200" dirty="0"/>
          </a:p>
          <a:p>
            <a:pPr marL="0" indent="0">
              <a:buNone/>
            </a:pPr>
            <a:r>
              <a:rPr lang="en-IN" sz="3200" dirty="0"/>
              <a:t>				    </a:t>
            </a:r>
            <a:r>
              <a:rPr lang="en-IN" sz="3600"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200" y="227103"/>
            <a:ext cx="10515600" cy="1325563"/>
          </a:xfrm>
        </p:spPr>
        <p:txBody>
          <a:bodyPr/>
          <a:lstStyle/>
          <a:p>
            <a:pPr>
              <a:lnSpc>
                <a:spcPct val="200000"/>
              </a:lnSpc>
            </a:pPr>
            <a:r>
              <a:rPr lang="en-US" sz="1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838200" y="1826732"/>
            <a:ext cx="10515600" cy="435133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Android OS experiences a blazing popularity since the last few years. This predominant platform has established itself not only in the mobile world but also in the Internet of Things (IoT) devices. This popularity, however, comes at the expense of security, as it has become a tempting target of malicious apps. Hence, there is an increasing need for sophisticated, automatic, and portable malware detection </a:t>
            </a:r>
            <a:r>
              <a:rPr lang="en-IN" sz="2000" dirty="0" err="1">
                <a:latin typeface="Times New Roman" panose="02020603050405020304" pitchFamily="18" charset="0"/>
                <a:cs typeface="Times New Roman" panose="02020603050405020304" pitchFamily="18" charset="0"/>
              </a:rPr>
              <a:t>solutions.Soo</a:t>
            </a:r>
            <a:r>
              <a:rPr lang="en-IN" sz="2000" dirty="0">
                <a:latin typeface="Times New Roman" panose="02020603050405020304" pitchFamily="18" charset="0"/>
                <a:cs typeface="Times New Roman" panose="02020603050405020304" pitchFamily="18" charset="0"/>
              </a:rPr>
              <a:t> this System will be help to detect the malicious permission and also the review of the application by semantic </a:t>
            </a:r>
            <a:r>
              <a:rPr lang="en-IN" sz="2000" dirty="0" err="1">
                <a:latin typeface="Times New Roman" panose="02020603050405020304" pitchFamily="18" charset="0"/>
                <a:cs typeface="Times New Roman" panose="02020603050405020304" pitchFamily="18" charset="0"/>
              </a:rPr>
              <a:t>analyzer</a:t>
            </a:r>
            <a:r>
              <a:rPr lang="en-IN" sz="2000" dirty="0">
                <a:latin typeface="Times New Roman" panose="02020603050405020304" pitchFamily="18" charset="0"/>
                <a:cs typeface="Times New Roman" panose="02020603050405020304" pitchFamily="18" charset="0"/>
              </a:rPr>
              <a:t> technique 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p:txBody>
          <a:bodyPr>
            <a:noAutofit/>
          </a:bodyPr>
          <a:lstStyle/>
          <a:p>
            <a:pPr algn="l">
              <a:lnSpc>
                <a:spcPct val="150000"/>
              </a:lnSpc>
            </a:pPr>
            <a:r>
              <a:rPr lang="en-US" sz="2000" dirty="0">
                <a:latin typeface="Times New Roman" panose="02020603050405020304" pitchFamily="18" charset="0"/>
                <a:cs typeface="Times New Roman" panose="02020603050405020304" pitchFamily="18" charset="0"/>
              </a:rPr>
              <a:t>Malware or Malicious Software is defined as software designed to distort and interrupt the mobile or computer applications, collect important information and hence perform malicious operations. </a:t>
            </a:r>
          </a:p>
          <a:p>
            <a:pPr algn="l">
              <a:lnSpc>
                <a:spcPct val="150000"/>
              </a:lnSpc>
            </a:pPr>
            <a:r>
              <a:rPr lang="en-US" sz="2000" dirty="0">
                <a:latin typeface="Times New Roman" panose="02020603050405020304" pitchFamily="18" charset="0"/>
                <a:cs typeface="Times New Roman" panose="02020603050405020304" pitchFamily="18" charset="0"/>
              </a:rPr>
              <a:t>These malicious operations include gaining access over private information, covertly steal this valuable information over the system, display undesirable advertisement, and spy on the activities of the users.</a:t>
            </a:r>
          </a:p>
          <a:p>
            <a:pPr algn="l">
              <a:lnSpc>
                <a:spcPct val="150000"/>
              </a:lnSpc>
            </a:pPr>
            <a:r>
              <a:rPr lang="en-US" sz="2000" dirty="0">
                <a:latin typeface="Times New Roman" panose="02020603050405020304" pitchFamily="18" charset="0"/>
                <a:cs typeface="Times New Roman" panose="02020603050405020304" pitchFamily="18" charset="0"/>
              </a:rPr>
              <a:t>So this system will help in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malicious permission and also the semantic analysis with the help of semantic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technique for the better review of the application</a:t>
            </a:r>
          </a:p>
          <a:p>
            <a:pPr marL="0" indent="0" algn="l">
              <a:lnSpc>
                <a:spcPct val="15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415600" y="593367"/>
            <a:ext cx="11360800" cy="817600"/>
          </a:xfrm>
        </p:spPr>
        <p:txBody>
          <a:bodyPr>
            <a:normAutofit fontScale="90000"/>
          </a:bodyPr>
          <a:lstStyle/>
          <a:p>
            <a:pPr algn="ctr">
              <a:lnSpc>
                <a:spcPct val="200000"/>
              </a:lnSpc>
            </a:pPr>
            <a:r>
              <a:rPr lang="en-US" sz="2800" b="1" dirty="0">
                <a:latin typeface="Times New Roman" panose="02020603050405020304" pitchFamily="18" charset="0"/>
                <a:cs typeface="Times New Roman" panose="02020603050405020304" pitchFamily="18" charset="0"/>
              </a:rPr>
              <a:t>Objectives</a:t>
            </a:r>
          </a:p>
        </p:txBody>
      </p:sp>
      <p:sp>
        <p:nvSpPr>
          <p:cNvPr id="1048600"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To analyze the malware from the apk files and from the applications.</a:t>
            </a:r>
          </a:p>
          <a:p>
            <a:pPr>
              <a:lnSpc>
                <a:spcPct val="150000"/>
              </a:lnSpc>
            </a:pPr>
            <a:r>
              <a:rPr lang="en-US" sz="2000" dirty="0">
                <a:latin typeface="Times New Roman" panose="02020603050405020304" pitchFamily="18" charset="0"/>
                <a:cs typeface="Times New Roman" panose="02020603050405020304" pitchFamily="18" charset="0"/>
              </a:rPr>
              <a:t>To provide security to the android user from the various malwares by analyzing the permissions given to that particular application</a:t>
            </a:r>
          </a:p>
          <a:p>
            <a:pPr>
              <a:lnSpc>
                <a:spcPct val="150000"/>
              </a:lnSpc>
            </a:pPr>
            <a:r>
              <a:rPr lang="en-US" sz="2000" dirty="0">
                <a:latin typeface="Times New Roman" panose="02020603050405020304" pitchFamily="18" charset="0"/>
                <a:cs typeface="Times New Roman" panose="02020603050405020304" pitchFamily="18" charset="0"/>
              </a:rPr>
              <a:t>to analyze the android application comments by semantic analyzing technique</a:t>
            </a:r>
          </a:p>
          <a:p>
            <a:pPr>
              <a:lnSpc>
                <a:spcPct val="150000"/>
              </a:lnSpc>
            </a:pPr>
            <a:r>
              <a:rPr lang="en-US" sz="2000" dirty="0">
                <a:latin typeface="Times New Roman" panose="02020603050405020304" pitchFamily="18" charset="0"/>
                <a:cs typeface="Times New Roman" panose="02020603050405020304" pitchFamily="18" charset="0"/>
              </a:rPr>
              <a:t>to give interactive user interface to the user to detect the malicious percentage of the application.</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AC64-EA8D-4FF2-9971-F6CD23BAC07C}"/>
              </a:ext>
            </a:extLst>
          </p:cNvPr>
          <p:cNvSpPr>
            <a:spLocks noGrp="1"/>
          </p:cNvSpPr>
          <p:nvPr>
            <p:ph type="title"/>
          </p:nvPr>
        </p:nvSpPr>
        <p:spPr>
          <a:xfrm>
            <a:off x="415600" y="207287"/>
            <a:ext cx="11360800" cy="817600"/>
          </a:xfrm>
        </p:spPr>
        <p:txBody>
          <a:bodyPr/>
          <a:lstStyle/>
          <a:p>
            <a:r>
              <a:rPr lang="en-US" sz="2800" b="1" dirty="0"/>
              <a:t>Literature Review</a:t>
            </a:r>
            <a:endParaRPr lang="en-IN" sz="2800" b="1" dirty="0"/>
          </a:p>
        </p:txBody>
      </p:sp>
      <p:graphicFrame>
        <p:nvGraphicFramePr>
          <p:cNvPr id="4" name="Table 4">
            <a:extLst>
              <a:ext uri="{FF2B5EF4-FFF2-40B4-BE49-F238E27FC236}">
                <a16:creationId xmlns:a16="http://schemas.microsoft.com/office/drawing/2014/main" id="{0386CF35-C037-4124-9025-30F4695149C3}"/>
              </a:ext>
            </a:extLst>
          </p:cNvPr>
          <p:cNvGraphicFramePr>
            <a:graphicFrameLocks noGrp="1"/>
          </p:cNvGraphicFramePr>
          <p:nvPr>
            <p:ph idx="1"/>
            <p:extLst>
              <p:ext uri="{D42A27DB-BD31-4B8C-83A1-F6EECF244321}">
                <p14:modId xmlns:p14="http://schemas.microsoft.com/office/powerpoint/2010/main" val="1082894943"/>
              </p:ext>
            </p:extLst>
          </p:nvPr>
        </p:nvGraphicFramePr>
        <p:xfrm>
          <a:off x="305385" y="1045207"/>
          <a:ext cx="11581230" cy="5212694"/>
        </p:xfrm>
        <a:graphic>
          <a:graphicData uri="http://schemas.openxmlformats.org/drawingml/2006/table">
            <a:tbl>
              <a:tblPr firstRow="1" bandRow="1">
                <a:tableStyleId>{5C22544A-7EE6-4342-B048-85BDC9FD1C3A}</a:tableStyleId>
              </a:tblPr>
              <a:tblGrid>
                <a:gridCol w="690295">
                  <a:extLst>
                    <a:ext uri="{9D8B030D-6E8A-4147-A177-3AD203B41FA5}">
                      <a16:colId xmlns:a16="http://schemas.microsoft.com/office/drawing/2014/main" val="2534404461"/>
                    </a:ext>
                  </a:extLst>
                </a:gridCol>
                <a:gridCol w="2770070">
                  <a:extLst>
                    <a:ext uri="{9D8B030D-6E8A-4147-A177-3AD203B41FA5}">
                      <a16:colId xmlns:a16="http://schemas.microsoft.com/office/drawing/2014/main" val="841083070"/>
                    </a:ext>
                  </a:extLst>
                </a:gridCol>
                <a:gridCol w="2025450">
                  <a:extLst>
                    <a:ext uri="{9D8B030D-6E8A-4147-A177-3AD203B41FA5}">
                      <a16:colId xmlns:a16="http://schemas.microsoft.com/office/drawing/2014/main" val="4024197468"/>
                    </a:ext>
                  </a:extLst>
                </a:gridCol>
                <a:gridCol w="2082800">
                  <a:extLst>
                    <a:ext uri="{9D8B030D-6E8A-4147-A177-3AD203B41FA5}">
                      <a16:colId xmlns:a16="http://schemas.microsoft.com/office/drawing/2014/main" val="2348359452"/>
                    </a:ext>
                  </a:extLst>
                </a:gridCol>
                <a:gridCol w="2447503">
                  <a:extLst>
                    <a:ext uri="{9D8B030D-6E8A-4147-A177-3AD203B41FA5}">
                      <a16:colId xmlns:a16="http://schemas.microsoft.com/office/drawing/2014/main" val="933899821"/>
                    </a:ext>
                  </a:extLst>
                </a:gridCol>
                <a:gridCol w="1565112">
                  <a:extLst>
                    <a:ext uri="{9D8B030D-6E8A-4147-A177-3AD203B41FA5}">
                      <a16:colId xmlns:a16="http://schemas.microsoft.com/office/drawing/2014/main" val="2835206621"/>
                    </a:ext>
                  </a:extLst>
                </a:gridCol>
              </a:tblGrid>
              <a:tr h="1127146">
                <a:tc>
                  <a:txBody>
                    <a:bodyPr/>
                    <a:lstStyle/>
                    <a:p>
                      <a:r>
                        <a:rPr lang="en-US" sz="2400" b="1" dirty="0">
                          <a:solidFill>
                            <a:schemeClr val="tx1"/>
                          </a:solidFill>
                        </a:rPr>
                        <a:t>Sr No</a:t>
                      </a:r>
                    </a:p>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Paper title:-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Author:-</a:t>
                      </a:r>
                    </a:p>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2400" b="1" dirty="0">
                          <a:solidFill>
                            <a:schemeClr val="tx1"/>
                          </a:solidFill>
                          <a:latin typeface="Times New Roman" panose="02020603050405020304" pitchFamily="18" charset="0"/>
                          <a:cs typeface="Times New Roman" panose="02020603050405020304" pitchFamily="18" charset="0"/>
                        </a:rPr>
                        <a:t>Publication:-</a:t>
                      </a:r>
                      <a:endParaRPr lang="en-IN" sz="2400" dirty="0">
                        <a:solidFill>
                          <a:schemeClr val="tx1"/>
                        </a:solidFill>
                      </a:endParaRPr>
                    </a:p>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2400" b="1" dirty="0">
                          <a:solidFill>
                            <a:schemeClr val="tx1"/>
                          </a:solidFill>
                          <a:latin typeface="Times New Roman" panose="02020603050405020304" pitchFamily="18" charset="0"/>
                          <a:cs typeface="Times New Roman" panose="02020603050405020304" pitchFamily="18" charset="0"/>
                        </a:rPr>
                        <a:t>Findings:-</a:t>
                      </a:r>
                    </a:p>
                    <a:p>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Disadvantages</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9987330"/>
                  </a:ext>
                </a:extLst>
              </a:tr>
              <a:tr h="4023974">
                <a:tc>
                  <a:txBody>
                    <a:bodyPr/>
                    <a:lstStyle/>
                    <a:p>
                      <a:r>
                        <a:rPr lang="en-US" sz="1800" dirty="0">
                          <a:solidFill>
                            <a:schemeClr val="tx1"/>
                          </a:solidFill>
                        </a:rPr>
                        <a:t>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Android mobile security by detecting and classification of malware based on permissions using machine learning algorithms</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Varma, P. Ravi Kiran, </a:t>
                      </a:r>
                      <a:r>
                        <a:rPr lang="en-IN" sz="1800" dirty="0" err="1">
                          <a:latin typeface="Times New Roman" panose="02020603050405020304" pitchFamily="18" charset="0"/>
                          <a:cs typeface="Times New Roman" panose="02020603050405020304" pitchFamily="18" charset="0"/>
                        </a:rPr>
                        <a:t>Kotari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Prudvi</a:t>
                      </a:r>
                      <a:r>
                        <a:rPr lang="en-IN" sz="1800" dirty="0">
                          <a:latin typeface="Times New Roman" panose="02020603050405020304" pitchFamily="18" charset="0"/>
                          <a:cs typeface="Times New Roman" panose="02020603050405020304" pitchFamily="18" charset="0"/>
                        </a:rPr>
                        <a:t> Raj, and KV </a:t>
                      </a:r>
                      <a:r>
                        <a:rPr lang="en-IN" sz="1800" dirty="0" err="1">
                          <a:latin typeface="Times New Roman" panose="02020603050405020304" pitchFamily="18" charset="0"/>
                          <a:cs typeface="Times New Roman" panose="02020603050405020304" pitchFamily="18" charset="0"/>
                        </a:rPr>
                        <a:t>Subba</a:t>
                      </a:r>
                      <a:r>
                        <a:rPr lang="en-IN" sz="1800" dirty="0">
                          <a:latin typeface="Times New Roman" panose="02020603050405020304" pitchFamily="18" charset="0"/>
                          <a:cs typeface="Times New Roman" panose="02020603050405020304" pitchFamily="18" charset="0"/>
                        </a:rPr>
                        <a:t> Raju</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2017 International Conference on I-SMAC (IoT in Social, Mobile, Analytics and Cloud)(I-SMAC). IEEE, 2017</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latin typeface="Times New Roman" panose="02020603050405020304" pitchFamily="18" charset="0"/>
                          <a:cs typeface="Times New Roman" panose="02020603050405020304" pitchFamily="18" charset="0"/>
                        </a:rPr>
                        <a:t>They have collected different apps from google play store and the collect the standard malware dataset then they extracted manifest.xml file then they identified the permissions given to each app and convert it to </a:t>
                      </a:r>
                      <a:r>
                        <a:rPr lang="en-US" sz="1800" dirty="0" err="1">
                          <a:latin typeface="Times New Roman" panose="02020603050405020304" pitchFamily="18" charset="0"/>
                          <a:cs typeface="Times New Roman" panose="02020603050405020304" pitchFamily="18" charset="0"/>
                        </a:rPr>
                        <a:t>arff</a:t>
                      </a:r>
                      <a:r>
                        <a:rPr lang="en-US" sz="1800" dirty="0">
                          <a:latin typeface="Times New Roman" panose="02020603050405020304" pitchFamily="18" charset="0"/>
                          <a:cs typeface="Times New Roman" panose="02020603050405020304" pitchFamily="18" charset="0"/>
                        </a:rPr>
                        <a:t> file</a:t>
                      </a:r>
                    </a:p>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latin typeface="Times New Roman" panose="02020603050405020304" pitchFamily="18" charset="0"/>
                          <a:cs typeface="Times New Roman" panose="02020603050405020304" pitchFamily="18" charset="0"/>
                        </a:rPr>
                        <a:t>It is time taking as it is extracting manifest file and also it doesn’t have GUI</a:t>
                      </a:r>
                      <a:endParaRPr lang="en-IN" sz="1800" dirty="0">
                        <a:latin typeface="Times New Roman" panose="02020603050405020304" pitchFamily="18" charset="0"/>
                        <a:cs typeface="Times New Roman" panose="02020603050405020304" pitchFamily="18" charset="0"/>
                      </a:endParaRPr>
                    </a:p>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477830"/>
                  </a:ext>
                </a:extLst>
              </a:tr>
            </a:tbl>
          </a:graphicData>
        </a:graphic>
      </p:graphicFrame>
    </p:spTree>
    <p:extLst>
      <p:ext uri="{BB962C8B-B14F-4D97-AF65-F5344CB8AC3E}">
        <p14:creationId xmlns:p14="http://schemas.microsoft.com/office/powerpoint/2010/main" val="120798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C9F5519-A4C4-4409-8253-C25FA9D12730}"/>
              </a:ext>
            </a:extLst>
          </p:cNvPr>
          <p:cNvGraphicFramePr>
            <a:graphicFrameLocks noGrp="1"/>
          </p:cNvGraphicFramePr>
          <p:nvPr>
            <p:ph idx="1"/>
            <p:extLst>
              <p:ext uri="{D42A27DB-BD31-4B8C-83A1-F6EECF244321}">
                <p14:modId xmlns:p14="http://schemas.microsoft.com/office/powerpoint/2010/main" val="2622477295"/>
              </p:ext>
            </p:extLst>
          </p:nvPr>
        </p:nvGraphicFramePr>
        <p:xfrm>
          <a:off x="283846" y="0"/>
          <a:ext cx="11360148" cy="6776720"/>
        </p:xfrm>
        <a:graphic>
          <a:graphicData uri="http://schemas.openxmlformats.org/drawingml/2006/table">
            <a:tbl>
              <a:tblPr firstRow="1" bandRow="1">
                <a:tableStyleId>{5C22544A-7EE6-4342-B048-85BDC9FD1C3A}</a:tableStyleId>
              </a:tblPr>
              <a:tblGrid>
                <a:gridCol w="630554">
                  <a:extLst>
                    <a:ext uri="{9D8B030D-6E8A-4147-A177-3AD203B41FA5}">
                      <a16:colId xmlns:a16="http://schemas.microsoft.com/office/drawing/2014/main" val="1152834672"/>
                    </a:ext>
                  </a:extLst>
                </a:gridCol>
                <a:gridCol w="2844800">
                  <a:extLst>
                    <a:ext uri="{9D8B030D-6E8A-4147-A177-3AD203B41FA5}">
                      <a16:colId xmlns:a16="http://schemas.microsoft.com/office/drawing/2014/main" val="4064811480"/>
                    </a:ext>
                  </a:extLst>
                </a:gridCol>
                <a:gridCol w="2082800">
                  <a:extLst>
                    <a:ext uri="{9D8B030D-6E8A-4147-A177-3AD203B41FA5}">
                      <a16:colId xmlns:a16="http://schemas.microsoft.com/office/drawing/2014/main" val="2196392635"/>
                    </a:ext>
                  </a:extLst>
                </a:gridCol>
                <a:gridCol w="1960880">
                  <a:extLst>
                    <a:ext uri="{9D8B030D-6E8A-4147-A177-3AD203B41FA5}">
                      <a16:colId xmlns:a16="http://schemas.microsoft.com/office/drawing/2014/main" val="3211472658"/>
                    </a:ext>
                  </a:extLst>
                </a:gridCol>
                <a:gridCol w="1947756">
                  <a:extLst>
                    <a:ext uri="{9D8B030D-6E8A-4147-A177-3AD203B41FA5}">
                      <a16:colId xmlns:a16="http://schemas.microsoft.com/office/drawing/2014/main" val="516323153"/>
                    </a:ext>
                  </a:extLst>
                </a:gridCol>
                <a:gridCol w="1893358">
                  <a:extLst>
                    <a:ext uri="{9D8B030D-6E8A-4147-A177-3AD203B41FA5}">
                      <a16:colId xmlns:a16="http://schemas.microsoft.com/office/drawing/2014/main" val="2569618566"/>
                    </a:ext>
                  </a:extLst>
                </a:gridCol>
              </a:tblGrid>
              <a:tr h="4048430">
                <a:tc>
                  <a:txBody>
                    <a:bodyPr/>
                    <a:lstStyle/>
                    <a:p>
                      <a:r>
                        <a:rPr lang="en-US" sz="1800" b="0" dirty="0">
                          <a:solidFill>
                            <a:schemeClr val="tx1"/>
                          </a:solidFill>
                        </a:rPr>
                        <a:t>2.</a:t>
                      </a:r>
                      <a:endParaRPr lang="en-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dirty="0">
                          <a:solidFill>
                            <a:schemeClr val="tx1"/>
                          </a:solidFill>
                          <a:latin typeface="Times New Roman" panose="02020603050405020304" pitchFamily="18" charset="0"/>
                          <a:cs typeface="Times New Roman" panose="02020603050405020304" pitchFamily="18" charset="0"/>
                        </a:rPr>
                        <a:t>Android Malware Detection Using Machine Learning on Image Patterns</a:t>
                      </a:r>
                      <a:endParaRPr lang="en-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dirty="0" err="1">
                          <a:solidFill>
                            <a:schemeClr val="tx1"/>
                          </a:solidFill>
                          <a:latin typeface="Times New Roman" panose="02020603050405020304" pitchFamily="18" charset="0"/>
                          <a:cs typeface="Times New Roman" panose="02020603050405020304" pitchFamily="18" charset="0"/>
                        </a:rPr>
                        <a:t>Darus</a:t>
                      </a:r>
                      <a:r>
                        <a:rPr lang="en-IN" sz="1800" b="0" dirty="0">
                          <a:solidFill>
                            <a:schemeClr val="tx1"/>
                          </a:solidFill>
                          <a:latin typeface="Times New Roman" panose="02020603050405020304" pitchFamily="18" charset="0"/>
                          <a:cs typeface="Times New Roman" panose="02020603050405020304" pitchFamily="18" charset="0"/>
                        </a:rPr>
                        <a:t>, </a:t>
                      </a:r>
                      <a:r>
                        <a:rPr lang="en-IN" sz="1800" b="0" dirty="0" err="1">
                          <a:solidFill>
                            <a:schemeClr val="tx1"/>
                          </a:solidFill>
                          <a:latin typeface="Times New Roman" panose="02020603050405020304" pitchFamily="18" charset="0"/>
                          <a:cs typeface="Times New Roman" panose="02020603050405020304" pitchFamily="18" charset="0"/>
                        </a:rPr>
                        <a:t>Fauzi</a:t>
                      </a:r>
                      <a:r>
                        <a:rPr lang="en-IN" sz="1800" b="0" dirty="0">
                          <a:solidFill>
                            <a:schemeClr val="tx1"/>
                          </a:solidFill>
                          <a:latin typeface="Times New Roman" panose="02020603050405020304" pitchFamily="18" charset="0"/>
                          <a:cs typeface="Times New Roman" panose="02020603050405020304" pitchFamily="18" charset="0"/>
                        </a:rPr>
                        <a:t> </a:t>
                      </a:r>
                      <a:r>
                        <a:rPr lang="en-IN" sz="1800" b="0" dirty="0" err="1">
                          <a:solidFill>
                            <a:schemeClr val="tx1"/>
                          </a:solidFill>
                          <a:latin typeface="Times New Roman" panose="02020603050405020304" pitchFamily="18" charset="0"/>
                          <a:cs typeface="Times New Roman" panose="02020603050405020304" pitchFamily="18" charset="0"/>
                        </a:rPr>
                        <a:t>Mohd</a:t>
                      </a:r>
                      <a:r>
                        <a:rPr lang="en-IN" sz="1800" b="0" dirty="0">
                          <a:solidFill>
                            <a:schemeClr val="tx1"/>
                          </a:solidFill>
                          <a:latin typeface="Times New Roman" panose="02020603050405020304" pitchFamily="18" charset="0"/>
                          <a:cs typeface="Times New Roman" panose="02020603050405020304" pitchFamily="18" charset="0"/>
                        </a:rPr>
                        <a:t>, Salleh Noor </a:t>
                      </a:r>
                      <a:r>
                        <a:rPr lang="en-IN" sz="1800" b="0" dirty="0" err="1">
                          <a:solidFill>
                            <a:schemeClr val="tx1"/>
                          </a:solidFill>
                          <a:latin typeface="Times New Roman" panose="02020603050405020304" pitchFamily="18" charset="0"/>
                          <a:cs typeface="Times New Roman" panose="02020603050405020304" pitchFamily="18" charset="0"/>
                        </a:rPr>
                        <a:t>Azurati</a:t>
                      </a:r>
                      <a:r>
                        <a:rPr lang="en-IN" sz="1800" b="0" dirty="0">
                          <a:solidFill>
                            <a:schemeClr val="tx1"/>
                          </a:solidFill>
                          <a:latin typeface="Times New Roman" panose="02020603050405020304" pitchFamily="18" charset="0"/>
                          <a:cs typeface="Times New Roman" panose="02020603050405020304" pitchFamily="18" charset="0"/>
                        </a:rPr>
                        <a:t> Ahmad, and </a:t>
                      </a:r>
                      <a:r>
                        <a:rPr lang="en-IN" sz="1800" b="0" dirty="0" err="1">
                          <a:solidFill>
                            <a:schemeClr val="tx1"/>
                          </a:solidFill>
                          <a:latin typeface="Times New Roman" panose="02020603050405020304" pitchFamily="18" charset="0"/>
                          <a:cs typeface="Times New Roman" panose="02020603050405020304" pitchFamily="18" charset="0"/>
                        </a:rPr>
                        <a:t>Aswami</a:t>
                      </a:r>
                      <a:r>
                        <a:rPr lang="en-IN" sz="1800" b="0" dirty="0">
                          <a:solidFill>
                            <a:schemeClr val="tx1"/>
                          </a:solidFill>
                          <a:latin typeface="Times New Roman" panose="02020603050405020304" pitchFamily="18" charset="0"/>
                          <a:cs typeface="Times New Roman" panose="02020603050405020304" pitchFamily="18" charset="0"/>
                        </a:rPr>
                        <a:t> </a:t>
                      </a:r>
                      <a:r>
                        <a:rPr lang="en-IN" sz="1800" b="0" dirty="0" err="1">
                          <a:solidFill>
                            <a:schemeClr val="tx1"/>
                          </a:solidFill>
                          <a:latin typeface="Times New Roman" panose="02020603050405020304" pitchFamily="18" charset="0"/>
                          <a:cs typeface="Times New Roman" panose="02020603050405020304" pitchFamily="18" charset="0"/>
                        </a:rPr>
                        <a:t>Fadillah</a:t>
                      </a:r>
                      <a:r>
                        <a:rPr lang="en-IN" sz="1800" b="0" dirty="0">
                          <a:solidFill>
                            <a:schemeClr val="tx1"/>
                          </a:solidFill>
                          <a:latin typeface="Times New Roman" panose="02020603050405020304" pitchFamily="18" charset="0"/>
                          <a:cs typeface="Times New Roman" panose="02020603050405020304" pitchFamily="18" charset="0"/>
                        </a:rPr>
                        <a:t> </a:t>
                      </a:r>
                      <a:r>
                        <a:rPr lang="en-IN" sz="1800" b="0" dirty="0" err="1">
                          <a:solidFill>
                            <a:schemeClr val="tx1"/>
                          </a:solidFill>
                          <a:latin typeface="Times New Roman" panose="02020603050405020304" pitchFamily="18" charset="0"/>
                          <a:cs typeface="Times New Roman" panose="02020603050405020304" pitchFamily="18" charset="0"/>
                        </a:rPr>
                        <a:t>Mohd</a:t>
                      </a:r>
                      <a:r>
                        <a:rPr lang="en-IN" sz="1800" b="0" dirty="0">
                          <a:solidFill>
                            <a:schemeClr val="tx1"/>
                          </a:solidFill>
                          <a:latin typeface="Times New Roman" panose="02020603050405020304" pitchFamily="18" charset="0"/>
                          <a:cs typeface="Times New Roman" panose="02020603050405020304" pitchFamily="18" charset="0"/>
                        </a:rPr>
                        <a:t> </a:t>
                      </a:r>
                      <a:r>
                        <a:rPr lang="en-IN" sz="1800" b="0" dirty="0" err="1">
                          <a:solidFill>
                            <a:schemeClr val="tx1"/>
                          </a:solidFill>
                          <a:latin typeface="Times New Roman" panose="02020603050405020304" pitchFamily="18" charset="0"/>
                          <a:cs typeface="Times New Roman" panose="02020603050405020304" pitchFamily="18" charset="0"/>
                        </a:rPr>
                        <a:t>Ariffin</a:t>
                      </a:r>
                      <a:r>
                        <a:rPr lang="en-IN" sz="1800" b="0" dirty="0">
                          <a:solidFill>
                            <a:schemeClr val="tx1"/>
                          </a:solidFill>
                          <a:latin typeface="Times New Roman" panose="02020603050405020304" pitchFamily="18" charset="0"/>
                          <a:cs typeface="Times New Roman" panose="02020603050405020304" pitchFamily="18" charset="0"/>
                        </a:rPr>
                        <a:t>. </a:t>
                      </a:r>
                      <a:endParaRPr lang="en-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dirty="0">
                          <a:solidFill>
                            <a:schemeClr val="tx1"/>
                          </a:solidFill>
                          <a:latin typeface="Times New Roman" panose="02020603050405020304" pitchFamily="18" charset="0"/>
                          <a:cs typeface="Times New Roman" panose="02020603050405020304" pitchFamily="18" charset="0"/>
                        </a:rPr>
                        <a:t>2018 Cyber Resilience Conference (CRC). IEEE, 2018</a:t>
                      </a:r>
                      <a:endParaRPr lang="en-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GIST </a:t>
                      </a:r>
                      <a:r>
                        <a:rPr lang="en-US" sz="1800" b="0" dirty="0" err="1">
                          <a:solidFill>
                            <a:schemeClr val="tx1"/>
                          </a:solidFill>
                          <a:latin typeface="Times New Roman" panose="02020603050405020304" pitchFamily="18" charset="0"/>
                          <a:cs typeface="Times New Roman" panose="02020603050405020304" pitchFamily="18" charset="0"/>
                        </a:rPr>
                        <a:t>descripter</a:t>
                      </a:r>
                      <a:r>
                        <a:rPr lang="en-US" sz="1800" b="0" dirty="0">
                          <a:solidFill>
                            <a:schemeClr val="tx1"/>
                          </a:solidFill>
                          <a:latin typeface="Times New Roman" panose="02020603050405020304" pitchFamily="18" charset="0"/>
                          <a:cs typeface="Times New Roman" panose="02020603050405020304" pitchFamily="18" charset="0"/>
                        </a:rPr>
                        <a:t> is used to extract feature from the images and classification is done using 3 different machine learning </a:t>
                      </a:r>
                      <a:r>
                        <a:rPr lang="en-US" sz="1800" b="0" dirty="0" err="1">
                          <a:solidFill>
                            <a:schemeClr val="tx1"/>
                          </a:solidFill>
                          <a:latin typeface="Times New Roman" panose="02020603050405020304" pitchFamily="18" charset="0"/>
                          <a:cs typeface="Times New Roman" panose="02020603050405020304" pitchFamily="18" charset="0"/>
                        </a:rPr>
                        <a:t>descripter</a:t>
                      </a:r>
                      <a:r>
                        <a:rPr lang="en-US" sz="1800" b="0" dirty="0">
                          <a:solidFill>
                            <a:schemeClr val="tx1"/>
                          </a:solidFill>
                          <a:latin typeface="Times New Roman" panose="02020603050405020304" pitchFamily="18" charset="0"/>
                          <a:cs typeface="Times New Roman" panose="02020603050405020304" pitchFamily="18" charset="0"/>
                        </a:rPr>
                        <a:t> (KNN) k nearest neighbor, Random Forest(RF) and decision tree</a:t>
                      </a:r>
                      <a:endParaRPr lang="en-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b="0" dirty="0">
                          <a:solidFill>
                            <a:schemeClr val="tx1"/>
                          </a:solidFill>
                          <a:latin typeface="Times New Roman" panose="02020603050405020304" pitchFamily="18" charset="0"/>
                          <a:cs typeface="Times New Roman" panose="02020603050405020304" pitchFamily="18" charset="0"/>
                        </a:rPr>
                        <a:t>Some malware sample could not be generated into images because the APK files are either corrupted or they did not have </a:t>
                      </a:r>
                      <a:r>
                        <a:rPr lang="en-US" sz="1800" b="0" dirty="0" err="1">
                          <a:solidFill>
                            <a:schemeClr val="tx1"/>
                          </a:solidFill>
                          <a:latin typeface="Times New Roman" panose="02020603050405020304" pitchFamily="18" charset="0"/>
                          <a:cs typeface="Times New Roman" panose="02020603050405020304" pitchFamily="18" charset="0"/>
                        </a:rPr>
                        <a:t>classes.dex</a:t>
                      </a:r>
                      <a:r>
                        <a:rPr lang="en-US" sz="1800" b="0" dirty="0">
                          <a:solidFill>
                            <a:schemeClr val="tx1"/>
                          </a:solidFill>
                          <a:latin typeface="Times New Roman" panose="02020603050405020304" pitchFamily="18" charset="0"/>
                          <a:cs typeface="Times New Roman" panose="02020603050405020304" pitchFamily="18" charset="0"/>
                        </a:rPr>
                        <a:t>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961875"/>
                  </a:ext>
                </a:extLst>
              </a:tr>
              <a:tr h="2728290">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An Android Behavior-Based Malware Detection Method using Machine Learning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Chang, Wei-Ling, Hung-Min Sun, and Wei Wu.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2016 IEEE International Conference on Signal Processing, Communications and Computing (ICSPCC). IEEE, 2016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In the existing system they have 4 main components </a:t>
                      </a:r>
                      <a:r>
                        <a:rPr lang="en-US" sz="1800" dirty="0" err="1">
                          <a:latin typeface="Times New Roman" panose="02020603050405020304" pitchFamily="18" charset="0"/>
                          <a:cs typeface="Times New Roman" panose="02020603050405020304" pitchFamily="18" charset="0"/>
                        </a:rPr>
                        <a:t>preprocessing,data</a:t>
                      </a:r>
                      <a:r>
                        <a:rPr lang="en-US" sz="1800" dirty="0">
                          <a:latin typeface="Times New Roman" panose="02020603050405020304" pitchFamily="18" charset="0"/>
                          <a:cs typeface="Times New Roman" panose="02020603050405020304" pitchFamily="18" charset="0"/>
                        </a:rPr>
                        <a:t> monitor ,decision model and evaluation result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They have mainly classified data </a:t>
                      </a:r>
                      <a:r>
                        <a:rPr lang="en-US" sz="1800" dirty="0" err="1">
                          <a:latin typeface="Times New Roman" panose="02020603050405020304" pitchFamily="18" charset="0"/>
                          <a:cs typeface="Times New Roman" panose="02020603050405020304" pitchFamily="18" charset="0"/>
                        </a:rPr>
                        <a:t>usingRandom</a:t>
                      </a:r>
                      <a:r>
                        <a:rPr lang="en-US" sz="1800" dirty="0">
                          <a:latin typeface="Times New Roman" panose="02020603050405020304" pitchFamily="18" charset="0"/>
                          <a:cs typeface="Times New Roman" panose="02020603050405020304" pitchFamily="18" charset="0"/>
                        </a:rPr>
                        <a:t> Forest no other algorithm is used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9118932"/>
                  </a:ext>
                </a:extLst>
              </a:tr>
            </a:tbl>
          </a:graphicData>
        </a:graphic>
      </p:graphicFrame>
    </p:spTree>
    <p:extLst>
      <p:ext uri="{BB962C8B-B14F-4D97-AF65-F5344CB8AC3E}">
        <p14:creationId xmlns:p14="http://schemas.microsoft.com/office/powerpoint/2010/main" val="280009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lstStyle/>
          <a:p>
            <a:pPr algn="ctr">
              <a:lnSpc>
                <a:spcPct val="200000"/>
              </a:lnSpc>
            </a:pPr>
            <a:r>
              <a:rPr lang="en-US" sz="2800" b="1" dirty="0">
                <a:latin typeface="Times New Roman" panose="02020603050405020304" pitchFamily="18" charset="0"/>
                <a:cs typeface="Times New Roman" panose="02020603050405020304" pitchFamily="18" charset="0"/>
              </a:rPr>
              <a:t>Problem Definition</a:t>
            </a:r>
          </a:p>
        </p:txBody>
      </p:sp>
      <p:sp>
        <p:nvSpPr>
          <p:cNvPr id="1048604" name="Content Placeholder 2"/>
          <p:cNvSpPr>
            <a:spLocks noGrp="1"/>
          </p:cNvSpPr>
          <p:nvPr>
            <p:ph idx="1"/>
          </p:nvPr>
        </p:nvSpPr>
        <p:spPr/>
        <p:txBody>
          <a:bodyPr>
            <a:normAutofit fontScale="94444"/>
          </a:bodyPr>
          <a:lstStyle/>
          <a:p>
            <a:pPr>
              <a:lnSpc>
                <a:spcPct val="200000"/>
              </a:lnSpc>
            </a:pPr>
            <a:r>
              <a:rPr lang="en-US" sz="2000" dirty="0">
                <a:latin typeface="Times New Roman" panose="02020603050405020304" pitchFamily="18" charset="0"/>
                <a:cs typeface="Times New Roman" panose="02020603050405020304" pitchFamily="18" charset="0"/>
              </a:rPr>
              <a:t>Sometimes it has been impossible for the user to identify the malware in his own </a:t>
            </a:r>
            <a:r>
              <a:rPr lang="en-US" sz="2000" dirty="0" err="1">
                <a:latin typeface="Times New Roman" panose="02020603050405020304" pitchFamily="18" charset="0"/>
                <a:cs typeface="Times New Roman" panose="02020603050405020304" pitchFamily="18" charset="0"/>
              </a:rPr>
              <a:t>system.Malware</a:t>
            </a:r>
            <a:r>
              <a:rPr lang="en-US" sz="2000" dirty="0">
                <a:latin typeface="Times New Roman" panose="02020603050405020304" pitchFamily="18" charset="0"/>
                <a:cs typeface="Times New Roman" panose="02020603050405020304" pitchFamily="18" charset="0"/>
              </a:rPr>
              <a:t> enter the system while user give permissions to </a:t>
            </a:r>
            <a:r>
              <a:rPr lang="en-US" sz="2000" dirty="0" err="1">
                <a:latin typeface="Times New Roman" panose="02020603050405020304" pitchFamily="18" charset="0"/>
                <a:cs typeface="Times New Roman" panose="02020603050405020304" pitchFamily="18" charset="0"/>
              </a:rPr>
              <a:t>application.User</a:t>
            </a:r>
            <a:r>
              <a:rPr lang="en-US" sz="2000" dirty="0">
                <a:latin typeface="Times New Roman" panose="02020603050405020304" pitchFamily="18" charset="0"/>
                <a:cs typeface="Times New Roman" panose="02020603050405020304" pitchFamily="18" charset="0"/>
              </a:rPr>
              <a:t> don’t even get to know that when the malware is entered in a </a:t>
            </a:r>
            <a:r>
              <a:rPr lang="en-US" sz="2000" dirty="0" err="1">
                <a:latin typeface="Times New Roman" panose="02020603050405020304" pitchFamily="18" charset="0"/>
                <a:cs typeface="Times New Roman" panose="02020603050405020304" pitchFamily="18" charset="0"/>
              </a:rPr>
              <a:t>system.Therefore</a:t>
            </a:r>
            <a:r>
              <a:rPr lang="en-US" sz="2000" dirty="0">
                <a:latin typeface="Times New Roman" panose="02020603050405020304" pitchFamily="18" charset="0"/>
                <a:cs typeface="Times New Roman" panose="02020603050405020304" pitchFamily="18" charset="0"/>
              </a:rPr>
              <a:t>, it also can makes the damage or loss of data from our android devices.</a:t>
            </a:r>
            <a:endParaRPr lang="zh-CN" altLang="en-US" dirty="0"/>
          </a:p>
          <a:p>
            <a:pPr>
              <a:lnSpc>
                <a:spcPct val="200000"/>
              </a:lnSpc>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1">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3C68328A-B96E-49FA-96A9-1B670BB45CEF}" vid="{035ADBDF-2182-4D51-9715-FE6C0DAD3E6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402</TotalTime>
  <Words>1295</Words>
  <Application>Microsoft Office PowerPoint</Application>
  <PresentationFormat>Widescreen</PresentationFormat>
  <Paragraphs>125</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Old Standard TT</vt:lpstr>
      <vt:lpstr>Times New Roman</vt:lpstr>
      <vt:lpstr>Theme1</vt:lpstr>
      <vt:lpstr>PowerPoint Presentation</vt:lpstr>
      <vt:lpstr>PowerPoint Presentation</vt:lpstr>
      <vt:lpstr>Contents</vt:lpstr>
      <vt:lpstr>     Abstract</vt:lpstr>
      <vt:lpstr>Introduction</vt:lpstr>
      <vt:lpstr>Objectives</vt:lpstr>
      <vt:lpstr>Literature Review</vt:lpstr>
      <vt:lpstr>PowerPoint Presentation</vt:lpstr>
      <vt:lpstr>Problem Definition</vt:lpstr>
      <vt:lpstr>Existing System  </vt:lpstr>
      <vt:lpstr>Proposed System</vt:lpstr>
      <vt:lpstr>Technology stack</vt:lpstr>
      <vt:lpstr>Survey</vt:lpstr>
      <vt:lpstr>PowerPoint Presentation</vt:lpstr>
      <vt:lpstr>PowerPoint Presentation</vt:lpstr>
      <vt:lpstr>PowerPoint Presentation</vt:lpstr>
      <vt:lpstr>PowerPoint Presentation</vt:lpstr>
      <vt:lpstr>PowerPoint Presentation</vt:lpstr>
      <vt:lpstr>PowerPoint Presentation</vt:lpstr>
      <vt:lpstr>System Architecture</vt:lpstr>
      <vt:lpstr>Admin Panel Flowchart</vt:lpstr>
      <vt:lpstr>User Panel Flowchart</vt:lpstr>
      <vt:lpstr>Usecase Diagram Admin</vt:lpstr>
      <vt:lpstr>Usecase Diagram Admin</vt:lpstr>
      <vt:lpstr>Class Diagram</vt:lpstr>
      <vt:lpstr>Activity Diagram</vt:lpstr>
      <vt:lpstr>Module1 Admin Module</vt:lpstr>
      <vt:lpstr>Module 2 user Module</vt:lpstr>
      <vt:lpstr>     Conclusion </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Fighting Robot</dc:title>
  <dc:creator>admin</dc:creator>
  <cp:lastModifiedBy>rishab agrawal</cp:lastModifiedBy>
  <cp:revision>254</cp:revision>
  <dcterms:created xsi:type="dcterms:W3CDTF">2019-04-01T20:36:53Z</dcterms:created>
  <dcterms:modified xsi:type="dcterms:W3CDTF">2020-05-15T13:06:52Z</dcterms:modified>
</cp:coreProperties>
</file>