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29"/>
  </p:notesMasterIdLst>
  <p:sldIdLst>
    <p:sldId id="269" r:id="rId2"/>
    <p:sldId id="270" r:id="rId3"/>
    <p:sldId id="271" r:id="rId4"/>
    <p:sldId id="272" r:id="rId5"/>
    <p:sldId id="273" r:id="rId6"/>
    <p:sldId id="299" r:id="rId7"/>
    <p:sldId id="300" r:id="rId8"/>
    <p:sldId id="276" r:id="rId9"/>
    <p:sldId id="277" r:id="rId10"/>
    <p:sldId id="284" r:id="rId11"/>
    <p:sldId id="301" r:id="rId12"/>
    <p:sldId id="290" r:id="rId13"/>
    <p:sldId id="292" r:id="rId14"/>
    <p:sldId id="293" r:id="rId15"/>
    <p:sldId id="295" r:id="rId16"/>
    <p:sldId id="296" r:id="rId17"/>
    <p:sldId id="297" r:id="rId18"/>
    <p:sldId id="298" r:id="rId19"/>
    <p:sldId id="288" r:id="rId20"/>
    <p:sldId id="289" r:id="rId21"/>
    <p:sldId id="302" r:id="rId22"/>
    <p:sldId id="303" r:id="rId23"/>
    <p:sldId id="304" r:id="rId24"/>
    <p:sldId id="286" r:id="rId25"/>
    <p:sldId id="282" r:id="rId26"/>
    <p:sldId id="285"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4"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5"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6"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7"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8"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9"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427063705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583" name="Date Placeholder 3"/>
          <p:cNvSpPr>
            <a:spLocks noGrp="1"/>
          </p:cNvSpPr>
          <p:nvPr>
            <p:ph type="dt" sz="half" idx="10"/>
          </p:nvPr>
        </p:nvSpPr>
        <p:spPr/>
        <p:txBody>
          <a:bodyPr/>
          <a:lstStyle/>
          <a:p>
            <a:fld id="{486EB987-EAD8-43F3-9280-0062E710868D}" type="datetimeFigureOut">
              <a:rPr lang="en-IN" smtClean="0"/>
              <a:t>11-04-2020</a:t>
            </a:fld>
            <a:endParaRPr lang="en-IN"/>
          </a:p>
        </p:txBody>
      </p:sp>
      <p:sp>
        <p:nvSpPr>
          <p:cNvPr id="1048584" name="Footer Placeholder 4"/>
          <p:cNvSpPr>
            <a:spLocks noGrp="1"/>
          </p:cNvSpPr>
          <p:nvPr>
            <p:ph type="ftr" sz="quarter" idx="11"/>
          </p:nvPr>
        </p:nvSpPr>
        <p:spPr/>
        <p:txBody>
          <a:bodyPr/>
          <a:lstStyle/>
          <a:p>
            <a:endParaRPr lang="en-IN"/>
          </a:p>
        </p:txBody>
      </p:sp>
      <p:sp>
        <p:nvSpPr>
          <p:cNvPr id="1048585" name="Slide Number Placeholder 5"/>
          <p:cNvSpPr>
            <a:spLocks noGrp="1"/>
          </p:cNvSpPr>
          <p:nvPr>
            <p:ph type="sldNum" sz="quarter" idx="12"/>
          </p:nvPr>
        </p:nvSpPr>
        <p:spPr/>
        <p:txBody>
          <a:bodyPr/>
          <a:lstStyle/>
          <a:p>
            <a:fld id="{850F0D24-51E7-487B-A2A5-90CD765328D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1" name="Title 1"/>
          <p:cNvSpPr>
            <a:spLocks noGrp="1"/>
          </p:cNvSpPr>
          <p:nvPr>
            <p:ph type="title"/>
          </p:nvPr>
        </p:nvSpPr>
        <p:spPr/>
        <p:txBody>
          <a:bodyPr/>
          <a:lstStyle/>
          <a:p>
            <a:r>
              <a:rPr lang="en-US"/>
              <a:t>Click to edit Master title style</a:t>
            </a:r>
            <a:endParaRPr lang="en-IN"/>
          </a:p>
        </p:txBody>
      </p:sp>
      <p:sp>
        <p:nvSpPr>
          <p:cNvPr id="1048632"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3" name="Date Placeholder 3"/>
          <p:cNvSpPr>
            <a:spLocks noGrp="1"/>
          </p:cNvSpPr>
          <p:nvPr>
            <p:ph type="dt" sz="half" idx="10"/>
          </p:nvPr>
        </p:nvSpPr>
        <p:spPr/>
        <p:txBody>
          <a:bodyPr/>
          <a:lstStyle/>
          <a:p>
            <a:fld id="{486EB987-EAD8-43F3-9280-0062E710868D}" type="datetimeFigureOut">
              <a:rPr lang="en-IN" smtClean="0"/>
              <a:t>11-04-2020</a:t>
            </a:fld>
            <a:endParaRPr lang="en-IN"/>
          </a:p>
        </p:txBody>
      </p:sp>
      <p:sp>
        <p:nvSpPr>
          <p:cNvPr id="1048634" name="Footer Placeholder 4"/>
          <p:cNvSpPr>
            <a:spLocks noGrp="1"/>
          </p:cNvSpPr>
          <p:nvPr>
            <p:ph type="ftr" sz="quarter" idx="11"/>
          </p:nvPr>
        </p:nvSpPr>
        <p:spPr/>
        <p:txBody>
          <a:bodyPr/>
          <a:lstStyle/>
          <a:p>
            <a:endParaRPr lang="en-IN"/>
          </a:p>
        </p:txBody>
      </p:sp>
      <p:sp>
        <p:nvSpPr>
          <p:cNvPr id="1048635" name="Slide Number Placeholder 5"/>
          <p:cNvSpPr>
            <a:spLocks noGrp="1"/>
          </p:cNvSpPr>
          <p:nvPr>
            <p:ph type="sldNum" sz="quarter" idx="12"/>
          </p:nvPr>
        </p:nvSpPr>
        <p:spPr/>
        <p:txBody>
          <a:bodyPr/>
          <a:lstStyle/>
          <a:p>
            <a:fld id="{850F0D24-51E7-487B-A2A5-90CD765328D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0"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21"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2" name="Date Placeholder 3"/>
          <p:cNvSpPr>
            <a:spLocks noGrp="1"/>
          </p:cNvSpPr>
          <p:nvPr>
            <p:ph type="dt" sz="half" idx="10"/>
          </p:nvPr>
        </p:nvSpPr>
        <p:spPr/>
        <p:txBody>
          <a:bodyPr/>
          <a:lstStyle/>
          <a:p>
            <a:fld id="{486EB987-EAD8-43F3-9280-0062E710868D}" type="datetimeFigureOut">
              <a:rPr lang="en-IN" smtClean="0"/>
              <a:t>11-04-2020</a:t>
            </a:fld>
            <a:endParaRPr lang="en-IN"/>
          </a:p>
        </p:txBody>
      </p:sp>
      <p:sp>
        <p:nvSpPr>
          <p:cNvPr id="1048623" name="Footer Placeholder 4"/>
          <p:cNvSpPr>
            <a:spLocks noGrp="1"/>
          </p:cNvSpPr>
          <p:nvPr>
            <p:ph type="ftr" sz="quarter" idx="11"/>
          </p:nvPr>
        </p:nvSpPr>
        <p:spPr/>
        <p:txBody>
          <a:bodyPr/>
          <a:lstStyle/>
          <a:p>
            <a:endParaRPr lang="en-IN"/>
          </a:p>
        </p:txBody>
      </p:sp>
      <p:sp>
        <p:nvSpPr>
          <p:cNvPr id="1048624" name="Slide Number Placeholder 5"/>
          <p:cNvSpPr>
            <a:spLocks noGrp="1"/>
          </p:cNvSpPr>
          <p:nvPr>
            <p:ph type="sldNum" sz="quarter" idx="12"/>
          </p:nvPr>
        </p:nvSpPr>
        <p:spPr/>
        <p:txBody>
          <a:bodyPr/>
          <a:lstStyle/>
          <a:p>
            <a:fld id="{850F0D24-51E7-487B-A2A5-90CD765328D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8" name="Title 1"/>
          <p:cNvSpPr>
            <a:spLocks noGrp="1"/>
          </p:cNvSpPr>
          <p:nvPr>
            <p:ph type="title"/>
          </p:nvPr>
        </p:nvSpPr>
        <p:spPr/>
        <p:txBody>
          <a:bodyPr/>
          <a:lstStyle/>
          <a:p>
            <a:r>
              <a:rPr lang="en-US"/>
              <a:t>Click to edit Master title style</a:t>
            </a:r>
            <a:endParaRPr lang="en-IN"/>
          </a:p>
        </p:txBody>
      </p:sp>
      <p:sp>
        <p:nvSpPr>
          <p:cNvPr id="1048589"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0" name="Date Placeholder 3"/>
          <p:cNvSpPr>
            <a:spLocks noGrp="1"/>
          </p:cNvSpPr>
          <p:nvPr>
            <p:ph type="dt" sz="half" idx="10"/>
          </p:nvPr>
        </p:nvSpPr>
        <p:spPr/>
        <p:txBody>
          <a:bodyPr/>
          <a:lstStyle/>
          <a:p>
            <a:fld id="{486EB987-EAD8-43F3-9280-0062E710868D}" type="datetimeFigureOut">
              <a:rPr lang="en-IN" smtClean="0"/>
              <a:t>11-04-2020</a:t>
            </a:fld>
            <a:endParaRPr lang="en-IN"/>
          </a:p>
        </p:txBody>
      </p:sp>
      <p:sp>
        <p:nvSpPr>
          <p:cNvPr id="1048591" name="Footer Placeholder 4"/>
          <p:cNvSpPr>
            <a:spLocks noGrp="1"/>
          </p:cNvSpPr>
          <p:nvPr>
            <p:ph type="ftr" sz="quarter" idx="11"/>
          </p:nvPr>
        </p:nvSpPr>
        <p:spPr/>
        <p:txBody>
          <a:bodyPr/>
          <a:lstStyle/>
          <a:p>
            <a:endParaRPr lang="en-IN"/>
          </a:p>
        </p:txBody>
      </p:sp>
      <p:sp>
        <p:nvSpPr>
          <p:cNvPr id="1048592" name="Slide Number Placeholder 5"/>
          <p:cNvSpPr>
            <a:spLocks noGrp="1"/>
          </p:cNvSpPr>
          <p:nvPr>
            <p:ph type="sldNum" sz="quarter" idx="12"/>
          </p:nvPr>
        </p:nvSpPr>
        <p:spPr/>
        <p:txBody>
          <a:bodyPr/>
          <a:lstStyle/>
          <a:p>
            <a:fld id="{850F0D24-51E7-487B-A2A5-90CD765328D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6"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37"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38" name="Date Placeholder 3"/>
          <p:cNvSpPr>
            <a:spLocks noGrp="1"/>
          </p:cNvSpPr>
          <p:nvPr>
            <p:ph type="dt" sz="half" idx="10"/>
          </p:nvPr>
        </p:nvSpPr>
        <p:spPr/>
        <p:txBody>
          <a:bodyPr/>
          <a:lstStyle/>
          <a:p>
            <a:fld id="{486EB987-EAD8-43F3-9280-0062E710868D}" type="datetimeFigureOut">
              <a:rPr lang="en-IN" smtClean="0"/>
              <a:t>11-04-2020</a:t>
            </a:fld>
            <a:endParaRPr lang="en-IN"/>
          </a:p>
        </p:txBody>
      </p:sp>
      <p:sp>
        <p:nvSpPr>
          <p:cNvPr id="1048639" name="Footer Placeholder 4"/>
          <p:cNvSpPr>
            <a:spLocks noGrp="1"/>
          </p:cNvSpPr>
          <p:nvPr>
            <p:ph type="ftr" sz="quarter" idx="11"/>
          </p:nvPr>
        </p:nvSpPr>
        <p:spPr/>
        <p:txBody>
          <a:bodyPr/>
          <a:lstStyle/>
          <a:p>
            <a:endParaRPr lang="en-IN"/>
          </a:p>
        </p:txBody>
      </p:sp>
      <p:sp>
        <p:nvSpPr>
          <p:cNvPr id="1048640" name="Slide Number Placeholder 5"/>
          <p:cNvSpPr>
            <a:spLocks noGrp="1"/>
          </p:cNvSpPr>
          <p:nvPr>
            <p:ph type="sldNum" sz="quarter" idx="12"/>
          </p:nvPr>
        </p:nvSpPr>
        <p:spPr/>
        <p:txBody>
          <a:bodyPr/>
          <a:lstStyle/>
          <a:p>
            <a:fld id="{850F0D24-51E7-487B-A2A5-90CD765328D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1" name="Title 1"/>
          <p:cNvSpPr>
            <a:spLocks noGrp="1"/>
          </p:cNvSpPr>
          <p:nvPr>
            <p:ph type="title"/>
          </p:nvPr>
        </p:nvSpPr>
        <p:spPr/>
        <p:txBody>
          <a:bodyPr/>
          <a:lstStyle/>
          <a:p>
            <a:r>
              <a:rPr lang="en-US"/>
              <a:t>Click to edit Master title style</a:t>
            </a:r>
            <a:endParaRPr lang="en-IN"/>
          </a:p>
        </p:txBody>
      </p:sp>
      <p:sp>
        <p:nvSpPr>
          <p:cNvPr id="1048642"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3"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4" name="Date Placeholder 4"/>
          <p:cNvSpPr>
            <a:spLocks noGrp="1"/>
          </p:cNvSpPr>
          <p:nvPr>
            <p:ph type="dt" sz="half" idx="10"/>
          </p:nvPr>
        </p:nvSpPr>
        <p:spPr/>
        <p:txBody>
          <a:bodyPr/>
          <a:lstStyle/>
          <a:p>
            <a:fld id="{486EB987-EAD8-43F3-9280-0062E710868D}" type="datetimeFigureOut">
              <a:rPr lang="en-IN" smtClean="0"/>
              <a:t>11-04-2020</a:t>
            </a:fld>
            <a:endParaRPr lang="en-IN"/>
          </a:p>
        </p:txBody>
      </p:sp>
      <p:sp>
        <p:nvSpPr>
          <p:cNvPr id="1048645" name="Footer Placeholder 5"/>
          <p:cNvSpPr>
            <a:spLocks noGrp="1"/>
          </p:cNvSpPr>
          <p:nvPr>
            <p:ph type="ftr" sz="quarter" idx="11"/>
          </p:nvPr>
        </p:nvSpPr>
        <p:spPr/>
        <p:txBody>
          <a:bodyPr/>
          <a:lstStyle/>
          <a:p>
            <a:endParaRPr lang="en-IN"/>
          </a:p>
        </p:txBody>
      </p:sp>
      <p:sp>
        <p:nvSpPr>
          <p:cNvPr id="1048646" name="Slide Number Placeholder 6"/>
          <p:cNvSpPr>
            <a:spLocks noGrp="1"/>
          </p:cNvSpPr>
          <p:nvPr>
            <p:ph type="sldNum" sz="quarter" idx="12"/>
          </p:nvPr>
        </p:nvSpPr>
        <p:spPr/>
        <p:txBody>
          <a:bodyPr/>
          <a:lstStyle/>
          <a:p>
            <a:fld id="{850F0D24-51E7-487B-A2A5-90CD765328D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7"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648"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9"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0"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1"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2" name="Date Placeholder 6"/>
          <p:cNvSpPr>
            <a:spLocks noGrp="1"/>
          </p:cNvSpPr>
          <p:nvPr>
            <p:ph type="dt" sz="half" idx="10"/>
          </p:nvPr>
        </p:nvSpPr>
        <p:spPr/>
        <p:txBody>
          <a:bodyPr/>
          <a:lstStyle/>
          <a:p>
            <a:fld id="{486EB987-EAD8-43F3-9280-0062E710868D}" type="datetimeFigureOut">
              <a:rPr lang="en-IN" smtClean="0"/>
              <a:t>11-04-2020</a:t>
            </a:fld>
            <a:endParaRPr lang="en-IN"/>
          </a:p>
        </p:txBody>
      </p:sp>
      <p:sp>
        <p:nvSpPr>
          <p:cNvPr id="1048653" name="Footer Placeholder 7"/>
          <p:cNvSpPr>
            <a:spLocks noGrp="1"/>
          </p:cNvSpPr>
          <p:nvPr>
            <p:ph type="ftr" sz="quarter" idx="11"/>
          </p:nvPr>
        </p:nvSpPr>
        <p:spPr/>
        <p:txBody>
          <a:bodyPr/>
          <a:lstStyle/>
          <a:p>
            <a:endParaRPr lang="en-IN"/>
          </a:p>
        </p:txBody>
      </p:sp>
      <p:sp>
        <p:nvSpPr>
          <p:cNvPr id="1048654" name="Slide Number Placeholder 8"/>
          <p:cNvSpPr>
            <a:spLocks noGrp="1"/>
          </p:cNvSpPr>
          <p:nvPr>
            <p:ph type="sldNum" sz="quarter" idx="12"/>
          </p:nvPr>
        </p:nvSpPr>
        <p:spPr/>
        <p:txBody>
          <a:bodyPr/>
          <a:lstStyle/>
          <a:p>
            <a:fld id="{850F0D24-51E7-487B-A2A5-90CD765328D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6" name="Title 1"/>
          <p:cNvSpPr>
            <a:spLocks noGrp="1"/>
          </p:cNvSpPr>
          <p:nvPr>
            <p:ph type="title"/>
          </p:nvPr>
        </p:nvSpPr>
        <p:spPr/>
        <p:txBody>
          <a:bodyPr/>
          <a:lstStyle/>
          <a:p>
            <a:r>
              <a:rPr lang="en-US"/>
              <a:t>Click to edit Master title style</a:t>
            </a:r>
            <a:endParaRPr lang="en-IN"/>
          </a:p>
        </p:txBody>
      </p:sp>
      <p:sp>
        <p:nvSpPr>
          <p:cNvPr id="1048617" name="Date Placeholder 2"/>
          <p:cNvSpPr>
            <a:spLocks noGrp="1"/>
          </p:cNvSpPr>
          <p:nvPr>
            <p:ph type="dt" sz="half" idx="10"/>
          </p:nvPr>
        </p:nvSpPr>
        <p:spPr/>
        <p:txBody>
          <a:bodyPr/>
          <a:lstStyle/>
          <a:p>
            <a:fld id="{486EB987-EAD8-43F3-9280-0062E710868D}" type="datetimeFigureOut">
              <a:rPr lang="en-IN" smtClean="0"/>
              <a:t>11-04-2020</a:t>
            </a:fld>
            <a:endParaRPr lang="en-IN"/>
          </a:p>
        </p:txBody>
      </p:sp>
      <p:sp>
        <p:nvSpPr>
          <p:cNvPr id="1048618" name="Footer Placeholder 3"/>
          <p:cNvSpPr>
            <a:spLocks noGrp="1"/>
          </p:cNvSpPr>
          <p:nvPr>
            <p:ph type="ftr" sz="quarter" idx="11"/>
          </p:nvPr>
        </p:nvSpPr>
        <p:spPr/>
        <p:txBody>
          <a:bodyPr/>
          <a:lstStyle/>
          <a:p>
            <a:endParaRPr lang="en-IN"/>
          </a:p>
        </p:txBody>
      </p:sp>
      <p:sp>
        <p:nvSpPr>
          <p:cNvPr id="1048619" name="Slide Number Placeholder 4"/>
          <p:cNvSpPr>
            <a:spLocks noGrp="1"/>
          </p:cNvSpPr>
          <p:nvPr>
            <p:ph type="sldNum" sz="quarter" idx="12"/>
          </p:nvPr>
        </p:nvSpPr>
        <p:spPr/>
        <p:txBody>
          <a:bodyPr/>
          <a:lstStyle/>
          <a:p>
            <a:fld id="{850F0D24-51E7-487B-A2A5-90CD765328D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5" name="Date Placeholder 1"/>
          <p:cNvSpPr>
            <a:spLocks noGrp="1"/>
          </p:cNvSpPr>
          <p:nvPr>
            <p:ph type="dt" sz="half" idx="10"/>
          </p:nvPr>
        </p:nvSpPr>
        <p:spPr/>
        <p:txBody>
          <a:bodyPr/>
          <a:lstStyle/>
          <a:p>
            <a:fld id="{486EB987-EAD8-43F3-9280-0062E710868D}" type="datetimeFigureOut">
              <a:rPr lang="en-IN" smtClean="0"/>
              <a:t>11-04-2020</a:t>
            </a:fld>
            <a:endParaRPr lang="en-IN"/>
          </a:p>
        </p:txBody>
      </p:sp>
      <p:sp>
        <p:nvSpPr>
          <p:cNvPr id="1048656" name="Footer Placeholder 2"/>
          <p:cNvSpPr>
            <a:spLocks noGrp="1"/>
          </p:cNvSpPr>
          <p:nvPr>
            <p:ph type="ftr" sz="quarter" idx="11"/>
          </p:nvPr>
        </p:nvSpPr>
        <p:spPr/>
        <p:txBody>
          <a:bodyPr/>
          <a:lstStyle/>
          <a:p>
            <a:endParaRPr lang="en-IN"/>
          </a:p>
        </p:txBody>
      </p:sp>
      <p:sp>
        <p:nvSpPr>
          <p:cNvPr id="1048657" name="Slide Number Placeholder 3"/>
          <p:cNvSpPr>
            <a:spLocks noGrp="1"/>
          </p:cNvSpPr>
          <p:nvPr>
            <p:ph type="sldNum" sz="quarter" idx="12"/>
          </p:nvPr>
        </p:nvSpPr>
        <p:spPr/>
        <p:txBody>
          <a:bodyPr/>
          <a:lstStyle/>
          <a:p>
            <a:fld id="{850F0D24-51E7-487B-A2A5-90CD765328D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58"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59"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0"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61" name="Date Placeholder 4"/>
          <p:cNvSpPr>
            <a:spLocks noGrp="1"/>
          </p:cNvSpPr>
          <p:nvPr>
            <p:ph type="dt" sz="half" idx="10"/>
          </p:nvPr>
        </p:nvSpPr>
        <p:spPr/>
        <p:txBody>
          <a:bodyPr/>
          <a:lstStyle/>
          <a:p>
            <a:fld id="{486EB987-EAD8-43F3-9280-0062E710868D}" type="datetimeFigureOut">
              <a:rPr lang="en-IN" smtClean="0"/>
              <a:t>11-04-2020</a:t>
            </a:fld>
            <a:endParaRPr lang="en-IN"/>
          </a:p>
        </p:txBody>
      </p:sp>
      <p:sp>
        <p:nvSpPr>
          <p:cNvPr id="1048662" name="Footer Placeholder 5"/>
          <p:cNvSpPr>
            <a:spLocks noGrp="1"/>
          </p:cNvSpPr>
          <p:nvPr>
            <p:ph type="ftr" sz="quarter" idx="11"/>
          </p:nvPr>
        </p:nvSpPr>
        <p:spPr/>
        <p:txBody>
          <a:bodyPr/>
          <a:lstStyle/>
          <a:p>
            <a:endParaRPr lang="en-IN"/>
          </a:p>
        </p:txBody>
      </p:sp>
      <p:sp>
        <p:nvSpPr>
          <p:cNvPr id="1048663" name="Slide Number Placeholder 6"/>
          <p:cNvSpPr>
            <a:spLocks noGrp="1"/>
          </p:cNvSpPr>
          <p:nvPr>
            <p:ph type="sldNum" sz="quarter" idx="12"/>
          </p:nvPr>
        </p:nvSpPr>
        <p:spPr/>
        <p:txBody>
          <a:bodyPr/>
          <a:lstStyle/>
          <a:p>
            <a:fld id="{850F0D24-51E7-487B-A2A5-90CD765328D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5"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26"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27"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28" name="Date Placeholder 4"/>
          <p:cNvSpPr>
            <a:spLocks noGrp="1"/>
          </p:cNvSpPr>
          <p:nvPr>
            <p:ph type="dt" sz="half" idx="10"/>
          </p:nvPr>
        </p:nvSpPr>
        <p:spPr/>
        <p:txBody>
          <a:bodyPr/>
          <a:lstStyle/>
          <a:p>
            <a:fld id="{486EB987-EAD8-43F3-9280-0062E710868D}" type="datetimeFigureOut">
              <a:rPr lang="en-IN" smtClean="0"/>
              <a:t>11-04-2020</a:t>
            </a:fld>
            <a:endParaRPr lang="en-IN"/>
          </a:p>
        </p:txBody>
      </p:sp>
      <p:sp>
        <p:nvSpPr>
          <p:cNvPr id="1048629" name="Footer Placeholder 5"/>
          <p:cNvSpPr>
            <a:spLocks noGrp="1"/>
          </p:cNvSpPr>
          <p:nvPr>
            <p:ph type="ftr" sz="quarter" idx="11"/>
          </p:nvPr>
        </p:nvSpPr>
        <p:spPr/>
        <p:txBody>
          <a:bodyPr/>
          <a:lstStyle/>
          <a:p>
            <a:endParaRPr lang="en-IN"/>
          </a:p>
        </p:txBody>
      </p:sp>
      <p:sp>
        <p:nvSpPr>
          <p:cNvPr id="1048630" name="Slide Number Placeholder 6"/>
          <p:cNvSpPr>
            <a:spLocks noGrp="1"/>
          </p:cNvSpPr>
          <p:nvPr>
            <p:ph type="sldNum" sz="quarter" idx="12"/>
          </p:nvPr>
        </p:nvSpPr>
        <p:spPr/>
        <p:txBody>
          <a:bodyPr/>
          <a:lstStyle/>
          <a:p>
            <a:fld id="{850F0D24-51E7-487B-A2A5-90CD765328D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6EB987-EAD8-43F3-9280-0062E710868D}" type="datetimeFigureOut">
              <a:rPr lang="en-IN" smtClean="0"/>
              <a:t>11-04-2020</a:t>
            </a:fld>
            <a:endParaRPr lang="en-IN"/>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0F0D24-51E7-487B-A2A5-90CD765328D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1793629" y="1995853"/>
            <a:ext cx="9144000" cy="999735"/>
          </a:xfrm>
        </p:spPr>
        <p:txBody>
          <a:bodyPr>
            <a:normAutofit fontScale="90000"/>
          </a:bodyPr>
          <a:lstStyle/>
          <a:p>
            <a:r>
              <a:rPr lang="en-US" sz="3600" b="1" dirty="0">
                <a:latin typeface="Times New Roman" panose="02020603050405020304" pitchFamily="18" charset="0"/>
                <a:cs typeface="Times New Roman" panose="02020603050405020304" pitchFamily="18" charset="0"/>
              </a:rPr>
              <a:t>Android Malware Detection Using Machine learning</a:t>
            </a:r>
            <a:endParaRPr lang="en-IN" sz="3600" b="1" dirty="0">
              <a:latin typeface="Times New Roman" panose="02020603050405020304" pitchFamily="18" charset="0"/>
              <a:cs typeface="Times New Roman" panose="02020603050405020304" pitchFamily="18" charset="0"/>
            </a:endParaRPr>
          </a:p>
        </p:txBody>
      </p:sp>
      <p:sp>
        <p:nvSpPr>
          <p:cNvPr id="1048587" name="Subtitle 2"/>
          <p:cNvSpPr>
            <a:spLocks noGrp="1"/>
          </p:cNvSpPr>
          <p:nvPr>
            <p:ph type="subTitle" idx="1"/>
          </p:nvPr>
        </p:nvSpPr>
        <p:spPr>
          <a:xfrm>
            <a:off x="1793629" y="3114135"/>
            <a:ext cx="9144000" cy="3743865"/>
          </a:xfrm>
        </p:spPr>
        <p:txBody>
          <a:bodyPr>
            <a:normAutofit fontScale="70833" lnSpcReduction="20000"/>
          </a:bodyPr>
          <a:lstStyle/>
          <a:p>
            <a:r>
              <a:rPr lang="en-US" sz="3200" b="1" dirty="0">
                <a:latin typeface="Times New Roman" panose="02020603050405020304" pitchFamily="18" charset="0"/>
                <a:cs typeface="Times New Roman" panose="02020603050405020304" pitchFamily="18" charset="0"/>
              </a:rPr>
              <a:t>Group Members</a:t>
            </a:r>
          </a:p>
          <a:p>
            <a:endParaRPr lang="en-US" sz="3000" b="1" dirty="0">
              <a:latin typeface="Times New Roman" panose="02020603050405020304" pitchFamily="18" charset="0"/>
              <a:cs typeface="Times New Roman" panose="02020603050405020304" pitchFamily="18" charset="0"/>
            </a:endParaRPr>
          </a:p>
          <a:p>
            <a:r>
              <a:rPr lang="en-US" sz="3000" b="1" dirty="0">
                <a:latin typeface="Times New Roman" panose="02020603050405020304" pitchFamily="18" charset="0"/>
                <a:cs typeface="Times New Roman" panose="02020603050405020304" pitchFamily="18" charset="0"/>
              </a:rPr>
              <a:t>Rishab Agrawal 17204006</a:t>
            </a:r>
          </a:p>
          <a:p>
            <a:r>
              <a:rPr lang="en-US" sz="3000" b="1" dirty="0">
                <a:latin typeface="Times New Roman" panose="02020603050405020304" pitchFamily="18" charset="0"/>
                <a:cs typeface="Times New Roman" panose="02020603050405020304" pitchFamily="18" charset="0"/>
              </a:rPr>
              <a:t>Sonam Chavan </a:t>
            </a:r>
            <a:r>
              <a:rPr lang="en" sz="3200" b="1" dirty="0">
                <a:latin typeface="Times New Roman"/>
                <a:ea typeface="Times New Roman"/>
                <a:cs typeface="Times New Roman"/>
                <a:sym typeface="Times New Roman"/>
              </a:rPr>
              <a:t>16104067</a:t>
            </a:r>
            <a:endParaRPr lang="en-US" sz="3000" b="1" dirty="0">
              <a:latin typeface="Times New Roman" panose="02020603050405020304" pitchFamily="18" charset="0"/>
              <a:cs typeface="Times New Roman" panose="02020603050405020304" pitchFamily="18" charset="0"/>
            </a:endParaRPr>
          </a:p>
          <a:p>
            <a:r>
              <a:rPr lang="en-US" sz="3000" b="1" dirty="0">
                <a:latin typeface="Times New Roman" panose="02020603050405020304" pitchFamily="18" charset="0"/>
                <a:cs typeface="Times New Roman" panose="02020603050405020304" pitchFamily="18" charset="0"/>
              </a:rPr>
              <a:t>Vishal Shah 17204003</a:t>
            </a:r>
          </a:p>
          <a:p>
            <a:endParaRPr lang="zh-CN" altLang="en-US" dirty="0"/>
          </a:p>
          <a:p>
            <a:endParaRPr lang="en-US" sz="3200" b="1"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Project Guide &amp; Co-guide</a:t>
            </a:r>
          </a:p>
          <a:p>
            <a:r>
              <a:rPr lang="en-US" sz="3200" b="1" dirty="0">
                <a:latin typeface="Times New Roman" panose="02020603050405020304" pitchFamily="18" charset="0"/>
                <a:cs typeface="Times New Roman" panose="02020603050405020304" pitchFamily="18" charset="0"/>
              </a:rPr>
              <a:t>Prof. Ganesh </a:t>
            </a:r>
            <a:r>
              <a:rPr lang="en-US" sz="3200" b="1" dirty="0" err="1">
                <a:latin typeface="Times New Roman" panose="02020603050405020304" pitchFamily="18" charset="0"/>
                <a:cs typeface="Times New Roman" panose="02020603050405020304" pitchFamily="18" charset="0"/>
              </a:rPr>
              <a:t>Gurshete</a:t>
            </a:r>
            <a:endParaRPr lang="en-US" sz="3200" b="1"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Prof. </a:t>
            </a:r>
            <a:r>
              <a:rPr lang="en-US" sz="3200" b="1" dirty="0" err="1">
                <a:latin typeface="Times New Roman" panose="02020603050405020304" pitchFamily="18" charset="0"/>
                <a:cs typeface="Times New Roman" panose="02020603050405020304" pitchFamily="18" charset="0"/>
              </a:rPr>
              <a:t>Nahid</a:t>
            </a:r>
            <a:r>
              <a:rPr lang="en-US" sz="3200" b="1" dirty="0">
                <a:latin typeface="Times New Roman" panose="02020603050405020304" pitchFamily="18" charset="0"/>
                <a:cs typeface="Times New Roman" panose="02020603050405020304" pitchFamily="18" charset="0"/>
              </a:rPr>
              <a:t> Shaikh</a:t>
            </a:r>
          </a:p>
          <a:p>
            <a:endParaRPr lang="en-US" b="1" dirty="0"/>
          </a:p>
          <a:p>
            <a:endParaRPr lang="en-US" b="1"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0456"/>
            <a:ext cx="10937630" cy="14668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B07D1-3927-4F7E-9B3B-5226E61D55BE}"/>
              </a:ext>
            </a:extLst>
          </p:cNvPr>
          <p:cNvSpPr>
            <a:spLocks noGrp="1"/>
          </p:cNvSpPr>
          <p:nvPr>
            <p:ph type="title"/>
          </p:nvPr>
        </p:nvSpPr>
        <p:spPr/>
        <p:txBody>
          <a:bodyPr/>
          <a:lstStyle/>
          <a:p>
            <a:pPr algn="ctr"/>
            <a:r>
              <a:rPr lang="en-US" sz="2800" b="1" dirty="0">
                <a:latin typeface="Times New Roman" panose="02020603050405020304" pitchFamily="18" charset="0"/>
                <a:cs typeface="Times New Roman" panose="02020603050405020304" pitchFamily="18" charset="0"/>
              </a:rPr>
              <a:t>Proposed</a:t>
            </a:r>
            <a:r>
              <a:rPr lang="en-US"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System</a:t>
            </a:r>
          </a:p>
        </p:txBody>
      </p:sp>
      <p:sp>
        <p:nvSpPr>
          <p:cNvPr id="3" name="Content Placeholder 2">
            <a:extLst>
              <a:ext uri="{FF2B5EF4-FFF2-40B4-BE49-F238E27FC236}">
                <a16:creationId xmlns:a16="http://schemas.microsoft.com/office/drawing/2014/main" id="{3C0021CB-4767-492A-8C24-485144885D11}"/>
              </a:ext>
            </a:extLst>
          </p:cNvPr>
          <p:cNvSpPr>
            <a:spLocks noGrp="1"/>
          </p:cNvSpPr>
          <p:nvPr>
            <p:ph idx="1"/>
          </p:nvPr>
        </p:nvSpPr>
        <p:spPr/>
        <p:txBody>
          <a:bodyPr vert="horz" lIns="91440" tIns="45720" rIns="91440" bIns="45720" rtlCol="0" anchor="t">
            <a:normAutofit/>
          </a:bodyPr>
          <a:lstStyle/>
          <a:p>
            <a:pPr>
              <a:lnSpc>
                <a:spcPct val="150000"/>
              </a:lnSpc>
            </a:pPr>
            <a:r>
              <a:rPr lang="en-US" sz="2000" dirty="0">
                <a:latin typeface="Times New Roman" panose="02020603050405020304" pitchFamily="18" charset="0"/>
                <a:cs typeface="Times New Roman" panose="02020603050405020304" pitchFamily="18" charset="0"/>
              </a:rPr>
              <a:t>In the proposed system, we are doing the permission-based analysis and also the semantic analysis. The permission-based analysis is been done on the web-based UI while the existing systems were just doing it all on the local machine in the command prompt.</a:t>
            </a:r>
          </a:p>
          <a:p>
            <a:pPr>
              <a:lnSpc>
                <a:spcPct val="150000"/>
              </a:lnSpc>
            </a:pPr>
            <a:r>
              <a:rPr lang="en-US" sz="2000" dirty="0">
                <a:latin typeface="Times New Roman" panose="02020603050405020304" pitchFamily="18" charset="0"/>
                <a:cs typeface="Times New Roman" panose="02020603050405020304" pitchFamily="18" charset="0"/>
              </a:rPr>
              <a:t>In our system, we have implemented an admin panel as well as a user panel. In the admin panel admin have the access to upload the </a:t>
            </a:r>
            <a:r>
              <a:rPr lang="en-US" sz="2000" dirty="0" err="1">
                <a:latin typeface="Times New Roman" panose="02020603050405020304" pitchFamily="18" charset="0"/>
                <a:cs typeface="Times New Roman" panose="02020603050405020304" pitchFamily="18" charset="0"/>
              </a:rPr>
              <a:t>apk</a:t>
            </a:r>
            <a:r>
              <a:rPr lang="en-US" sz="2000" dirty="0">
                <a:latin typeface="Times New Roman" panose="02020603050405020304" pitchFamily="18" charset="0"/>
                <a:cs typeface="Times New Roman" panose="02020603050405020304" pitchFamily="18" charset="0"/>
              </a:rPr>
              <a:t> files and its details along with its categorization and also the admin can upload the comment that can be used for semantic analysis.</a:t>
            </a:r>
          </a:p>
        </p:txBody>
      </p:sp>
    </p:spTree>
    <p:extLst>
      <p:ext uri="{BB962C8B-B14F-4D97-AF65-F5344CB8AC3E}">
        <p14:creationId xmlns:p14="http://schemas.microsoft.com/office/powerpoint/2010/main" val="1520949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7924B-909F-4D2B-92B9-71E239D79669}"/>
              </a:ext>
            </a:extLst>
          </p:cNvPr>
          <p:cNvSpPr>
            <a:spLocks noGrp="1"/>
          </p:cNvSpPr>
          <p:nvPr>
            <p:ph type="title"/>
          </p:nvPr>
        </p:nvSpPr>
        <p:spPr/>
        <p:txBody>
          <a:bodyPr/>
          <a:lstStyle/>
          <a:p>
            <a:r>
              <a:rPr lang="en" b="1" dirty="0">
                <a:latin typeface="Times New Roman"/>
                <a:ea typeface="Times New Roman"/>
                <a:cs typeface="Times New Roman"/>
                <a:sym typeface="Times New Roman"/>
              </a:rPr>
              <a:t>Technology stack</a:t>
            </a:r>
            <a:endParaRPr lang="en-IN" dirty="0"/>
          </a:p>
        </p:txBody>
      </p:sp>
      <p:sp>
        <p:nvSpPr>
          <p:cNvPr id="3" name="Content Placeholder 2">
            <a:extLst>
              <a:ext uri="{FF2B5EF4-FFF2-40B4-BE49-F238E27FC236}">
                <a16:creationId xmlns:a16="http://schemas.microsoft.com/office/drawing/2014/main" id="{6DD188DC-5E83-473E-9248-3AD38F3FE586}"/>
              </a:ext>
            </a:extLst>
          </p:cNvPr>
          <p:cNvSpPr>
            <a:spLocks noGrp="1"/>
          </p:cNvSpPr>
          <p:nvPr>
            <p:ph idx="1"/>
          </p:nvPr>
        </p:nvSpPr>
        <p:spPr/>
        <p:txBody>
          <a:bodyPr/>
          <a:lstStyle/>
          <a:p>
            <a:r>
              <a:rPr lang="en-IN" dirty="0"/>
              <a:t>Operating System: Windows10/9/8 /Ubuntu</a:t>
            </a:r>
          </a:p>
          <a:p>
            <a:r>
              <a:rPr lang="en-IN" dirty="0"/>
              <a:t>Database: </a:t>
            </a:r>
            <a:r>
              <a:rPr lang="en-IN" dirty="0" err="1"/>
              <a:t>MySql</a:t>
            </a:r>
            <a:endParaRPr lang="en-IN" dirty="0"/>
          </a:p>
          <a:p>
            <a:r>
              <a:rPr lang="en-IN" dirty="0"/>
              <a:t>Database GUI: </a:t>
            </a:r>
            <a:r>
              <a:rPr lang="en-IN" dirty="0" err="1"/>
              <a:t>Sqlquerybrowser</a:t>
            </a:r>
            <a:endParaRPr lang="en-IN" dirty="0"/>
          </a:p>
          <a:p>
            <a:r>
              <a:rPr lang="en-IN" dirty="0"/>
              <a:t>IDE: </a:t>
            </a:r>
            <a:r>
              <a:rPr lang="en-IN" dirty="0" err="1"/>
              <a:t>java,html,jsp</a:t>
            </a:r>
            <a:endParaRPr lang="en-IN" dirty="0"/>
          </a:p>
          <a:p>
            <a:r>
              <a:rPr lang="en-IN" dirty="0"/>
              <a:t>Software: </a:t>
            </a:r>
            <a:r>
              <a:rPr lang="en-IN" dirty="0" err="1"/>
              <a:t>eclipse,android</a:t>
            </a:r>
            <a:r>
              <a:rPr lang="en-IN" dirty="0"/>
              <a:t> </a:t>
            </a:r>
            <a:r>
              <a:rPr lang="en-IN" dirty="0" err="1"/>
              <a:t>Sdk,web</a:t>
            </a:r>
            <a:r>
              <a:rPr lang="en-IN" dirty="0"/>
              <a:t> browser</a:t>
            </a:r>
          </a:p>
          <a:p>
            <a:r>
              <a:rPr lang="en-IN" dirty="0"/>
              <a:t>Ram :minimum 2gb</a:t>
            </a:r>
          </a:p>
        </p:txBody>
      </p:sp>
    </p:spTree>
    <p:extLst>
      <p:ext uri="{BB962C8B-B14F-4D97-AF65-F5344CB8AC3E}">
        <p14:creationId xmlns:p14="http://schemas.microsoft.com/office/powerpoint/2010/main" val="161255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E247B-DF06-42F3-B5F9-CE83AD8E49B5}"/>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Survey</a:t>
            </a:r>
            <a:endParaRPr lang="en-IN" sz="2800" b="1" dirty="0">
              <a:latin typeface="Times New Roman" panose="02020603050405020304" pitchFamily="18" charset="0"/>
              <a:cs typeface="Times New Roman" panose="02020603050405020304" pitchFamily="18" charset="0"/>
            </a:endParaRPr>
          </a:p>
        </p:txBody>
      </p:sp>
      <p:pic>
        <p:nvPicPr>
          <p:cNvPr id="1026" name="Picture 2" descr="Forms response chart. Question title: Age groups. Number of responses: 86 responses.">
            <a:extLst>
              <a:ext uri="{FF2B5EF4-FFF2-40B4-BE49-F238E27FC236}">
                <a16:creationId xmlns:a16="http://schemas.microsoft.com/office/drawing/2014/main" id="{11E06E97-52FE-4B6D-B21E-6CB8AECE6A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3900" y="1253331"/>
            <a:ext cx="1034149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884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7147F-AD7B-4D86-9E54-7A53AD89F9E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400D69F-1DC0-49A4-80F8-601C77F3D910}"/>
              </a:ext>
            </a:extLst>
          </p:cNvPr>
          <p:cNvSpPr>
            <a:spLocks noGrp="1"/>
          </p:cNvSpPr>
          <p:nvPr>
            <p:ph idx="1"/>
          </p:nvPr>
        </p:nvSpPr>
        <p:spPr/>
        <p:txBody>
          <a:bodyPr/>
          <a:lstStyle/>
          <a:p>
            <a:endParaRPr lang="en-IN" dirty="0"/>
          </a:p>
        </p:txBody>
      </p:sp>
      <p:pic>
        <p:nvPicPr>
          <p:cNvPr id="3074" name="Picture 2">
            <a:extLst>
              <a:ext uri="{FF2B5EF4-FFF2-40B4-BE49-F238E27FC236}">
                <a16:creationId xmlns:a16="http://schemas.microsoft.com/office/drawing/2014/main" id="{072F699D-15AD-446D-80E8-6687927780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41022"/>
            <a:ext cx="11119525" cy="5051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189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BD065-B3C4-4893-9C7C-878FC2ED10B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5288EFC-5B22-4D7F-B033-2EFFCE054594}"/>
              </a:ext>
            </a:extLst>
          </p:cNvPr>
          <p:cNvSpPr>
            <a:spLocks noGrp="1"/>
          </p:cNvSpPr>
          <p:nvPr>
            <p:ph idx="1"/>
          </p:nvPr>
        </p:nvSpPr>
        <p:spPr/>
        <p:txBody>
          <a:bodyPr/>
          <a:lstStyle/>
          <a:p>
            <a:endParaRPr lang="en-IN"/>
          </a:p>
        </p:txBody>
      </p:sp>
      <p:pic>
        <p:nvPicPr>
          <p:cNvPr id="4098" name="Picture 2" descr="Forms response chart. Question title: What are the types of application which are there on your android phone. Number of responses: 86 responses.">
            <a:extLst>
              <a:ext uri="{FF2B5EF4-FFF2-40B4-BE49-F238E27FC236}">
                <a16:creationId xmlns:a16="http://schemas.microsoft.com/office/drawing/2014/main" id="{16501CD2-3282-4656-8D6D-79D881ECBB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
            <a:ext cx="11563439" cy="579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794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8C718-B953-4D2A-BF03-0AD18B3E2DB0}"/>
              </a:ext>
            </a:extLst>
          </p:cNvPr>
          <p:cNvSpPr>
            <a:spLocks noGrp="1"/>
          </p:cNvSpPr>
          <p:nvPr>
            <p:ph type="title"/>
          </p:nvPr>
        </p:nvSpPr>
        <p:spPr/>
        <p:txBody>
          <a:bodyPr/>
          <a:lstStyle/>
          <a:p>
            <a:endParaRPr lang="en-IN"/>
          </a:p>
        </p:txBody>
      </p:sp>
      <p:pic>
        <p:nvPicPr>
          <p:cNvPr id="6146" name="Picture 2" descr="Forms response chart. Question title: While installing any application, have you ever clicked on &quot;Accept&quot;  button without actually reading the permissions ? . Number of responses: 86 responses.">
            <a:extLst>
              <a:ext uri="{FF2B5EF4-FFF2-40B4-BE49-F238E27FC236}">
                <a16:creationId xmlns:a16="http://schemas.microsoft.com/office/drawing/2014/main" id="{9572A721-B6C4-419A-951C-0E1A33D18A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17809"/>
            <a:ext cx="959391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506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C7BF3-96AF-4BA3-B0C9-352B207FE8C0}"/>
              </a:ext>
            </a:extLst>
          </p:cNvPr>
          <p:cNvSpPr>
            <a:spLocks noGrp="1"/>
          </p:cNvSpPr>
          <p:nvPr>
            <p:ph type="title"/>
          </p:nvPr>
        </p:nvSpPr>
        <p:spPr/>
        <p:txBody>
          <a:bodyPr/>
          <a:lstStyle/>
          <a:p>
            <a:endParaRPr lang="en-IN"/>
          </a:p>
        </p:txBody>
      </p:sp>
      <p:pic>
        <p:nvPicPr>
          <p:cNvPr id="7170" name="Picture 2">
            <a:extLst>
              <a:ext uri="{FF2B5EF4-FFF2-40B4-BE49-F238E27FC236}">
                <a16:creationId xmlns:a16="http://schemas.microsoft.com/office/drawing/2014/main" id="{5B4445E0-D84D-449B-B3A6-2090D43B87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5254" y="1841256"/>
            <a:ext cx="1034149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854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F3EE5-F870-4294-88BB-6816646008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76F7D51-ABC4-48CD-9CC6-7972A92C6F9F}"/>
              </a:ext>
            </a:extLst>
          </p:cNvPr>
          <p:cNvSpPr>
            <a:spLocks noGrp="1"/>
          </p:cNvSpPr>
          <p:nvPr>
            <p:ph idx="1"/>
          </p:nvPr>
        </p:nvSpPr>
        <p:spPr/>
        <p:txBody>
          <a:bodyPr/>
          <a:lstStyle/>
          <a:p>
            <a:endParaRPr lang="en-IN" dirty="0"/>
          </a:p>
        </p:txBody>
      </p:sp>
      <p:pic>
        <p:nvPicPr>
          <p:cNvPr id="8194" name="Picture 2" descr="Forms response chart. Question title: Have you ever faced situation where a particular application may not require certain permissions but still it asks ? . Number of responses: 86 responses.">
            <a:extLst>
              <a:ext uri="{FF2B5EF4-FFF2-40B4-BE49-F238E27FC236}">
                <a16:creationId xmlns:a16="http://schemas.microsoft.com/office/drawing/2014/main" id="{B9535ADB-941F-4767-9969-7558BAB629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399" y="1578463"/>
            <a:ext cx="8847016" cy="459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1014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6D2B7-D4B4-4ABF-B30F-109643B961A3}"/>
              </a:ext>
            </a:extLst>
          </p:cNvPr>
          <p:cNvSpPr>
            <a:spLocks noGrp="1"/>
          </p:cNvSpPr>
          <p:nvPr>
            <p:ph type="title"/>
          </p:nvPr>
        </p:nvSpPr>
        <p:spPr/>
        <p:txBody>
          <a:bodyPr/>
          <a:lstStyle/>
          <a:p>
            <a:endParaRPr lang="en-IN"/>
          </a:p>
        </p:txBody>
      </p:sp>
      <p:pic>
        <p:nvPicPr>
          <p:cNvPr id="9218" name="Picture 2" descr="Forms response chart. Question title: Will it be helpful for you if you get a analysis report for a particular application ,i.e. how malicious that application is on the basis of its permission access from the user. . Number of responses: 86 responses.">
            <a:extLst>
              <a:ext uri="{FF2B5EF4-FFF2-40B4-BE49-F238E27FC236}">
                <a16:creationId xmlns:a16="http://schemas.microsoft.com/office/drawing/2014/main" id="{F4E23854-AC07-4DD3-804E-FCC898C172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959391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996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4CBAC-CF14-4800-A61E-AC235FC4EB99}"/>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Admin Panel Flowchart</a:t>
            </a:r>
            <a:endParaRPr lang="en-IN" sz="28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D8D22719-A310-49F3-B46D-65ABDE5F5044}"/>
              </a:ext>
            </a:extLst>
          </p:cNvPr>
          <p:cNvPicPr>
            <a:picLocks noGrp="1" noChangeAspect="1"/>
          </p:cNvPicPr>
          <p:nvPr>
            <p:ph idx="1"/>
          </p:nvPr>
        </p:nvPicPr>
        <p:blipFill>
          <a:blip r:embed="rId2"/>
          <a:stretch>
            <a:fillRect/>
          </a:stretch>
        </p:blipFill>
        <p:spPr>
          <a:xfrm>
            <a:off x="3131596" y="1825625"/>
            <a:ext cx="5928808" cy="4351338"/>
          </a:xfrm>
          <a:prstGeom prst="rect">
            <a:avLst/>
          </a:prstGeom>
        </p:spPr>
      </p:pic>
    </p:spTree>
    <p:extLst>
      <p:ext uri="{BB962C8B-B14F-4D97-AF65-F5344CB8AC3E}">
        <p14:creationId xmlns:p14="http://schemas.microsoft.com/office/powerpoint/2010/main" val="3373301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normAutofit/>
          </a:bodyPr>
          <a:lstStyle/>
          <a:p>
            <a:pPr algn="ctr">
              <a:lnSpc>
                <a:spcPct val="200000"/>
              </a:lnSpc>
            </a:pPr>
            <a:r>
              <a:rPr lang="en-US" sz="2800" b="1" dirty="0">
                <a:latin typeface="Times New Roman" panose="02020603050405020304" pitchFamily="18" charset="0"/>
                <a:cs typeface="Times New Roman" panose="02020603050405020304" pitchFamily="18" charset="0"/>
              </a:rPr>
              <a:t>Contents</a:t>
            </a:r>
            <a:endParaRPr lang="en-IN" sz="2800" b="1" dirty="0">
              <a:latin typeface="Times New Roman" panose="02020603050405020304" pitchFamily="18" charset="0"/>
              <a:cs typeface="Times New Roman" panose="02020603050405020304" pitchFamily="18" charset="0"/>
            </a:endParaRPr>
          </a:p>
        </p:txBody>
      </p:sp>
      <p:sp>
        <p:nvSpPr>
          <p:cNvPr id="1048594" name="Content Placeholder 2"/>
          <p:cNvSpPr>
            <a:spLocks noGrp="1"/>
          </p:cNvSpPr>
          <p:nvPr>
            <p:ph idx="1"/>
          </p:nvPr>
        </p:nvSpPr>
        <p:spPr>
          <a:xfrm>
            <a:off x="838200" y="1626333"/>
            <a:ext cx="10515600" cy="4351338"/>
          </a:xfrm>
        </p:spPr>
        <p:txBody>
          <a:bodyPr>
            <a:noAutofit/>
          </a:bodyPr>
          <a:lstStyle/>
          <a:p>
            <a:pPr>
              <a:lnSpc>
                <a:spcPct val="150000"/>
              </a:lnSpc>
            </a:pPr>
            <a:r>
              <a:rPr lang="en-US" sz="2000" dirty="0">
                <a:latin typeface="Times New Roman" panose="02020603050405020304" pitchFamily="18" charset="0"/>
                <a:cs typeface="Times New Roman" panose="02020603050405020304" pitchFamily="18" charset="0"/>
              </a:rPr>
              <a:t>Abstract</a:t>
            </a:r>
          </a:p>
          <a:p>
            <a:pPr>
              <a:lnSpc>
                <a:spcPct val="150000"/>
              </a:lnSpc>
            </a:pPr>
            <a:r>
              <a:rPr lang="en-US" sz="2000" dirty="0">
                <a:latin typeface="Times New Roman" panose="02020603050405020304" pitchFamily="18" charset="0"/>
                <a:cs typeface="Times New Roman" panose="02020603050405020304" pitchFamily="18" charset="0"/>
              </a:rPr>
              <a:t>Introduction</a:t>
            </a:r>
          </a:p>
          <a:p>
            <a:pPr>
              <a:lnSpc>
                <a:spcPct val="150000"/>
              </a:lnSpc>
            </a:pPr>
            <a:r>
              <a:rPr lang="en-US" sz="2000" dirty="0">
                <a:latin typeface="Times New Roman" panose="02020603050405020304" pitchFamily="18" charset="0"/>
                <a:cs typeface="Times New Roman" panose="02020603050405020304" pitchFamily="18" charset="0"/>
              </a:rPr>
              <a:t>Objectives</a:t>
            </a:r>
          </a:p>
          <a:p>
            <a:pPr>
              <a:lnSpc>
                <a:spcPct val="150000"/>
              </a:lnSpc>
            </a:pPr>
            <a:r>
              <a:rPr lang="en-US" sz="2000" dirty="0">
                <a:latin typeface="Times New Roman" panose="02020603050405020304" pitchFamily="18" charset="0"/>
                <a:cs typeface="Times New Roman" panose="02020603050405020304" pitchFamily="18" charset="0"/>
              </a:rPr>
              <a:t>Problem Definition</a:t>
            </a:r>
          </a:p>
          <a:p>
            <a:pPr>
              <a:lnSpc>
                <a:spcPct val="150000"/>
              </a:lnSpc>
            </a:pPr>
            <a:r>
              <a:rPr lang="en-US" sz="2000" dirty="0">
                <a:latin typeface="Times New Roman" panose="02020603050405020304" pitchFamily="18" charset="0"/>
                <a:cs typeface="Times New Roman" panose="02020603050405020304" pitchFamily="18" charset="0"/>
              </a:rPr>
              <a:t>Existing System </a:t>
            </a:r>
          </a:p>
          <a:p>
            <a:pPr>
              <a:lnSpc>
                <a:spcPct val="150000"/>
              </a:lnSpc>
            </a:pPr>
            <a:r>
              <a:rPr lang="en-US" sz="2000" dirty="0">
                <a:latin typeface="Times New Roman" panose="02020603050405020304" pitchFamily="18" charset="0"/>
                <a:cs typeface="Times New Roman" panose="02020603050405020304" pitchFamily="18" charset="0"/>
              </a:rPr>
              <a:t>Proposed System</a:t>
            </a:r>
          </a:p>
          <a:p>
            <a:pPr>
              <a:lnSpc>
                <a:spcPct val="150000"/>
              </a:lnSpc>
            </a:pPr>
            <a:r>
              <a:rPr lang="en-US" sz="2000" dirty="0">
                <a:latin typeface="Times New Roman" panose="02020603050405020304" pitchFamily="18" charset="0"/>
                <a:cs typeface="Times New Roman" panose="02020603050405020304" pitchFamily="18" charset="0"/>
              </a:rPr>
              <a:t>Survey</a:t>
            </a:r>
          </a:p>
          <a:p>
            <a:pPr>
              <a:lnSpc>
                <a:spcPct val="150000"/>
              </a:lnSpc>
            </a:pPr>
            <a:r>
              <a:rPr lang="en-US" sz="2000" dirty="0">
                <a:latin typeface="Times New Roman" panose="02020603050405020304" pitchFamily="18" charset="0"/>
                <a:cs typeface="Times New Roman" panose="02020603050405020304" pitchFamily="18" charset="0"/>
              </a:rPr>
              <a:t>Conclusion And future Scope</a:t>
            </a:r>
          </a:p>
          <a:p>
            <a:pPr>
              <a:lnSpc>
                <a:spcPct val="150000"/>
              </a:lnSpc>
            </a:pPr>
            <a:r>
              <a:rPr lang="en-US" sz="2000" dirty="0">
                <a:latin typeface="Times New Roman" panose="02020603050405020304" pitchFamily="18" charset="0"/>
                <a:cs typeface="Times New Roman" panose="02020603050405020304" pitchFamily="18" charset="0"/>
              </a:rPr>
              <a:t>References</a:t>
            </a:r>
          </a:p>
          <a:p>
            <a:pPr>
              <a:lnSpc>
                <a:spcPct val="150000"/>
              </a:lnSpc>
            </a:pPr>
            <a:endParaRPr lang="en-US"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3898A-5FC3-4946-BB4D-A5B42F3412DE}"/>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User Panel Flowchart</a:t>
            </a:r>
            <a:endParaRPr lang="en-IN" sz="28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452823CC-F28B-479F-B1DB-3C59289BA338}"/>
              </a:ext>
            </a:extLst>
          </p:cNvPr>
          <p:cNvPicPr>
            <a:picLocks noGrp="1" noChangeAspect="1"/>
          </p:cNvPicPr>
          <p:nvPr>
            <p:ph idx="1"/>
          </p:nvPr>
        </p:nvPicPr>
        <p:blipFill>
          <a:blip r:embed="rId2"/>
          <a:stretch>
            <a:fillRect/>
          </a:stretch>
        </p:blipFill>
        <p:spPr>
          <a:xfrm>
            <a:off x="3543047" y="1841255"/>
            <a:ext cx="5105905" cy="4351338"/>
          </a:xfrm>
          <a:prstGeom prst="rect">
            <a:avLst/>
          </a:prstGeom>
        </p:spPr>
      </p:pic>
    </p:spTree>
    <p:extLst>
      <p:ext uri="{BB962C8B-B14F-4D97-AF65-F5344CB8AC3E}">
        <p14:creationId xmlns:p14="http://schemas.microsoft.com/office/powerpoint/2010/main" val="2607534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21F74-8614-4245-ACA3-5E177169EFF0}"/>
              </a:ext>
            </a:extLst>
          </p:cNvPr>
          <p:cNvSpPr>
            <a:spLocks noGrp="1"/>
          </p:cNvSpPr>
          <p:nvPr>
            <p:ph type="title"/>
          </p:nvPr>
        </p:nvSpPr>
        <p:spPr/>
        <p:txBody>
          <a:bodyPr>
            <a:normAutofit/>
          </a:bodyPr>
          <a:lstStyle/>
          <a:p>
            <a:r>
              <a:rPr lang="en-US" sz="2800" b="1" dirty="0" err="1">
                <a:latin typeface="Times New Roman" panose="02020603050405020304" pitchFamily="18" charset="0"/>
                <a:cs typeface="Times New Roman" panose="02020603050405020304" pitchFamily="18" charset="0"/>
              </a:rPr>
              <a:t>Usecase</a:t>
            </a:r>
            <a:r>
              <a:rPr lang="en-US" sz="2800" b="1" dirty="0">
                <a:latin typeface="Times New Roman" panose="02020603050405020304" pitchFamily="18" charset="0"/>
                <a:cs typeface="Times New Roman" panose="02020603050405020304" pitchFamily="18" charset="0"/>
              </a:rPr>
              <a:t> Diagram</a:t>
            </a:r>
            <a:endParaRPr lang="en-IN" sz="28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102EBC3-4E39-4794-8A14-B33D7D4064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1202" y="1258276"/>
            <a:ext cx="8600397" cy="5814647"/>
          </a:xfrm>
        </p:spPr>
      </p:pic>
    </p:spTree>
    <p:extLst>
      <p:ext uri="{BB962C8B-B14F-4D97-AF65-F5344CB8AC3E}">
        <p14:creationId xmlns:p14="http://schemas.microsoft.com/office/powerpoint/2010/main" val="2366665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018CF-2F33-4C94-A762-68637EDE0379}"/>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Module1</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Admin Module</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6100132-E771-47FA-9A30-48052A0B6ED8}"/>
              </a:ext>
            </a:extLst>
          </p:cNvPr>
          <p:cNvSpPr>
            <a:spLocks noGrp="1"/>
          </p:cNvSpPr>
          <p:nvPr>
            <p:ph idx="1"/>
          </p:nvPr>
        </p:nvSpPr>
        <p:spPr/>
        <p:txBody>
          <a:bodyPr/>
          <a:lstStyle/>
          <a:p>
            <a:endParaRPr lang="en-US" dirty="0"/>
          </a:p>
          <a:p>
            <a:r>
              <a:rPr lang="en-US" dirty="0"/>
              <a:t>In admin module admin can upload the </a:t>
            </a:r>
            <a:r>
              <a:rPr lang="en-US" dirty="0" err="1"/>
              <a:t>apk</a:t>
            </a:r>
            <a:endParaRPr lang="en-US" dirty="0"/>
          </a:p>
          <a:p>
            <a:endParaRPr lang="en-US" dirty="0"/>
          </a:p>
          <a:p>
            <a:r>
              <a:rPr lang="en-US" dirty="0"/>
              <a:t>Admin can upload the </a:t>
            </a:r>
            <a:r>
              <a:rPr lang="en-US" dirty="0" err="1"/>
              <a:t>apk</a:t>
            </a:r>
            <a:r>
              <a:rPr lang="en-US" dirty="0"/>
              <a:t> on the basis of their category</a:t>
            </a:r>
          </a:p>
          <a:p>
            <a:pPr marL="0" indent="0">
              <a:buNone/>
            </a:pPr>
            <a:endParaRPr lang="en-US" dirty="0"/>
          </a:p>
          <a:p>
            <a:r>
              <a:rPr lang="en-US" dirty="0"/>
              <a:t>As soon as the </a:t>
            </a:r>
            <a:r>
              <a:rPr lang="en-US" dirty="0" err="1"/>
              <a:t>apk</a:t>
            </a:r>
            <a:r>
              <a:rPr lang="en-US" dirty="0"/>
              <a:t> is add the permission is extracted from that </a:t>
            </a:r>
            <a:r>
              <a:rPr lang="en-US" dirty="0" err="1"/>
              <a:t>apk</a:t>
            </a:r>
            <a:endParaRPr lang="en-US" dirty="0"/>
          </a:p>
          <a:p>
            <a:pPr marL="0" indent="0">
              <a:buNone/>
            </a:pPr>
            <a:endParaRPr lang="en-US" dirty="0"/>
          </a:p>
          <a:p>
            <a:r>
              <a:rPr lang="en-US" dirty="0"/>
              <a:t>Admin can also upload the comments of that </a:t>
            </a:r>
            <a:r>
              <a:rPr lang="en-US" dirty="0" err="1"/>
              <a:t>apk</a:t>
            </a:r>
            <a:r>
              <a:rPr lang="en-US" dirty="0"/>
              <a:t> </a:t>
            </a:r>
          </a:p>
          <a:p>
            <a:endParaRPr lang="en-US" dirty="0"/>
          </a:p>
          <a:p>
            <a:endParaRPr lang="en-US" dirty="0"/>
          </a:p>
          <a:p>
            <a:endParaRPr lang="en-IN" dirty="0"/>
          </a:p>
        </p:txBody>
      </p:sp>
    </p:spTree>
    <p:extLst>
      <p:ext uri="{BB962C8B-B14F-4D97-AF65-F5344CB8AC3E}">
        <p14:creationId xmlns:p14="http://schemas.microsoft.com/office/powerpoint/2010/main" val="3976864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9807D-59BF-4CFA-8637-19270FBD579E}"/>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Module 2</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user Module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A37B0C-63C2-4CFB-A5CA-A5D72F38CBC6}"/>
              </a:ext>
            </a:extLst>
          </p:cNvPr>
          <p:cNvSpPr>
            <a:spLocks noGrp="1"/>
          </p:cNvSpPr>
          <p:nvPr>
            <p:ph idx="1"/>
          </p:nvPr>
        </p:nvSpPr>
        <p:spPr/>
        <p:txBody>
          <a:bodyPr/>
          <a:lstStyle/>
          <a:p>
            <a:r>
              <a:rPr lang="en-US" dirty="0"/>
              <a:t>In user </a:t>
            </a:r>
            <a:r>
              <a:rPr lang="en-US" dirty="0" err="1"/>
              <a:t>modul</a:t>
            </a:r>
            <a:r>
              <a:rPr lang="en-US" dirty="0"/>
              <a:t> user can select the category of the </a:t>
            </a:r>
            <a:r>
              <a:rPr lang="en-US" dirty="0" err="1"/>
              <a:t>apk</a:t>
            </a:r>
            <a:endParaRPr lang="en-US" dirty="0"/>
          </a:p>
          <a:p>
            <a:endParaRPr lang="en-US" dirty="0"/>
          </a:p>
          <a:p>
            <a:r>
              <a:rPr lang="en-US" dirty="0"/>
              <a:t>And then user can select the </a:t>
            </a:r>
            <a:r>
              <a:rPr lang="en-US" dirty="0" err="1"/>
              <a:t>apk</a:t>
            </a:r>
            <a:r>
              <a:rPr lang="en-US" dirty="0"/>
              <a:t> from that category</a:t>
            </a:r>
          </a:p>
          <a:p>
            <a:endParaRPr lang="en-US" dirty="0"/>
          </a:p>
          <a:p>
            <a:r>
              <a:rPr lang="en-US" dirty="0"/>
              <a:t>User can able to view the malicious percentage of that </a:t>
            </a:r>
            <a:r>
              <a:rPr lang="en-US" dirty="0" err="1"/>
              <a:t>apk</a:t>
            </a:r>
            <a:endParaRPr lang="en-US" dirty="0"/>
          </a:p>
          <a:p>
            <a:endParaRPr lang="en-US" dirty="0"/>
          </a:p>
          <a:p>
            <a:r>
              <a:rPr lang="en-US" dirty="0"/>
              <a:t>User can also view the semantic analysis of that </a:t>
            </a:r>
            <a:r>
              <a:rPr lang="en-US" dirty="0" err="1"/>
              <a:t>apk</a:t>
            </a:r>
            <a:r>
              <a:rPr lang="en-US" dirty="0"/>
              <a:t> with the help of graph</a:t>
            </a:r>
          </a:p>
          <a:p>
            <a:pPr marL="0" indent="0">
              <a:buNone/>
            </a:pPr>
            <a:endParaRPr lang="en-IN" dirty="0"/>
          </a:p>
        </p:txBody>
      </p:sp>
    </p:spTree>
    <p:extLst>
      <p:ext uri="{BB962C8B-B14F-4D97-AF65-F5344CB8AC3E}">
        <p14:creationId xmlns:p14="http://schemas.microsoft.com/office/powerpoint/2010/main" val="1763041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			</a:t>
            </a:r>
            <a:r>
              <a:rPr lang="en-US" sz="2800" b="1" dirty="0">
                <a:latin typeface="Times New Roman" panose="02020603050405020304" pitchFamily="18" charset="0"/>
                <a:cs typeface="Times New Roman" panose="02020603050405020304" pitchFamily="18" charset="0"/>
              </a:rPr>
              <a:t>Conclusion and Future Scope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In our work, we propose a system for permission analysis and semantic analysis. Our system is also used to detect malware permissions based on an application by comparing it with a dataset. This proposed system can be applied in the fields of the security system and also for the n users like a malware detection software. However, there are limitations in our system. The permissions which we are defining are as per our but it can differ from users to users. The permissions which the user likes that it is not a malware-based can be malware for any other user. Future works will contain the improvement of that.</a:t>
            </a:r>
            <a:endParaRPr lang="en-IN" dirty="0"/>
          </a:p>
        </p:txBody>
      </p:sp>
    </p:spTree>
    <p:extLst>
      <p:ext uri="{BB962C8B-B14F-4D97-AF65-F5344CB8AC3E}">
        <p14:creationId xmlns:p14="http://schemas.microsoft.com/office/powerpoint/2010/main" val="965092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normAutofit/>
          </a:bodyPr>
          <a:lstStyle/>
          <a:p>
            <a:pPr algn="ctr">
              <a:lnSpc>
                <a:spcPct val="200000"/>
              </a:lnSpc>
            </a:pPr>
            <a:r>
              <a:rPr lang="en-US" sz="2800" b="1" dirty="0">
                <a:latin typeface="Times New Roman" panose="02020603050405020304" pitchFamily="18" charset="0"/>
                <a:cs typeface="Times New Roman" panose="02020603050405020304" pitchFamily="18" charset="0"/>
              </a:rPr>
              <a:t>References</a:t>
            </a:r>
            <a:endParaRPr lang="en-IN" sz="2800" b="1" dirty="0"/>
          </a:p>
        </p:txBody>
      </p:sp>
      <p:sp>
        <p:nvSpPr>
          <p:cNvPr id="1048613" name="Content Placeholder 2"/>
          <p:cNvSpPr>
            <a:spLocks noGrp="1"/>
          </p:cNvSpPr>
          <p:nvPr>
            <p:ph idx="1"/>
          </p:nvPr>
        </p:nvSpPr>
        <p:spPr/>
        <p:txBody>
          <a:bodyPr vert="horz" lIns="91440" tIns="45720" rIns="91440" bIns="45720" rtlCol="0" anchor="t">
            <a:normAutofit/>
          </a:bodyPr>
          <a:lstStyle/>
          <a:p>
            <a:pPr>
              <a:lnSpc>
                <a:spcPct val="150000"/>
              </a:lnSpc>
            </a:pPr>
            <a:r>
              <a:rPr lang="en-IN" sz="2000" dirty="0">
                <a:latin typeface="Times New Roman"/>
                <a:cs typeface="Times New Roman"/>
              </a:rPr>
              <a:t>Varma, P. Ravi Kiran, </a:t>
            </a:r>
            <a:r>
              <a:rPr lang="en-IN" sz="2000" dirty="0" err="1">
                <a:latin typeface="Times New Roman"/>
                <a:cs typeface="Times New Roman"/>
              </a:rPr>
              <a:t>Kotari</a:t>
            </a:r>
            <a:r>
              <a:rPr lang="en-IN" sz="2000" dirty="0">
                <a:latin typeface="Times New Roman"/>
                <a:cs typeface="Times New Roman"/>
              </a:rPr>
              <a:t> </a:t>
            </a:r>
            <a:r>
              <a:rPr lang="en-IN" sz="2000" dirty="0" err="1">
                <a:latin typeface="Times New Roman"/>
                <a:cs typeface="Times New Roman"/>
              </a:rPr>
              <a:t>Prudvi</a:t>
            </a:r>
            <a:r>
              <a:rPr lang="en-IN" sz="2000" dirty="0">
                <a:latin typeface="Times New Roman"/>
                <a:cs typeface="Times New Roman"/>
              </a:rPr>
              <a:t> Raj, and KV Subba Raju. "Android mobile security by detecting and classification of malware based on permissions using machine learning algorithms." 2017 International Conference on I-SMAC (IoT in Social, Mobile, Analytics and Cloud)(I-SMAC). IEEE, 2017.</a:t>
            </a:r>
          </a:p>
          <a:p>
            <a:pPr>
              <a:lnSpc>
                <a:spcPct val="150000"/>
              </a:lnSpc>
            </a:pPr>
            <a:endParaRPr lang="en-IN" sz="2000" dirty="0">
              <a:latin typeface="Times New Roman"/>
              <a:cs typeface="Times New Roman"/>
            </a:endParaRPr>
          </a:p>
          <a:p>
            <a:pPr>
              <a:lnSpc>
                <a:spcPct val="150000"/>
              </a:lnSpc>
            </a:pPr>
            <a:r>
              <a:rPr lang="en-IN" sz="2000" dirty="0" err="1">
                <a:latin typeface="Times New Roman"/>
                <a:cs typeface="Times New Roman"/>
              </a:rPr>
              <a:t>Darus</a:t>
            </a:r>
            <a:r>
              <a:rPr lang="en-IN" sz="2000" dirty="0">
                <a:latin typeface="Times New Roman"/>
                <a:cs typeface="Times New Roman"/>
              </a:rPr>
              <a:t>, </a:t>
            </a:r>
            <a:r>
              <a:rPr lang="en-IN" sz="2000" dirty="0" err="1">
                <a:latin typeface="Times New Roman"/>
                <a:cs typeface="Times New Roman"/>
              </a:rPr>
              <a:t>Fauzi</a:t>
            </a:r>
            <a:r>
              <a:rPr lang="en-IN" sz="2000" dirty="0">
                <a:latin typeface="Times New Roman"/>
                <a:cs typeface="Times New Roman"/>
              </a:rPr>
              <a:t> </a:t>
            </a:r>
            <a:r>
              <a:rPr lang="en-IN" sz="2000" dirty="0" err="1">
                <a:latin typeface="Times New Roman"/>
                <a:cs typeface="Times New Roman"/>
              </a:rPr>
              <a:t>Mohd</a:t>
            </a:r>
            <a:r>
              <a:rPr lang="en-IN" sz="2000" dirty="0">
                <a:latin typeface="Times New Roman"/>
                <a:cs typeface="Times New Roman"/>
              </a:rPr>
              <a:t>, </a:t>
            </a:r>
            <a:r>
              <a:rPr lang="en-IN" sz="2000" dirty="0" err="1">
                <a:latin typeface="Times New Roman"/>
                <a:cs typeface="Times New Roman"/>
              </a:rPr>
              <a:t>Salleh</a:t>
            </a:r>
            <a:r>
              <a:rPr lang="en-IN" sz="2000" dirty="0">
                <a:latin typeface="Times New Roman"/>
                <a:cs typeface="Times New Roman"/>
              </a:rPr>
              <a:t> Noor </a:t>
            </a:r>
            <a:r>
              <a:rPr lang="en-IN" sz="2000" dirty="0" err="1">
                <a:latin typeface="Times New Roman"/>
                <a:cs typeface="Times New Roman"/>
              </a:rPr>
              <a:t>Azurati</a:t>
            </a:r>
            <a:r>
              <a:rPr lang="en-IN" sz="2000" dirty="0">
                <a:latin typeface="Times New Roman"/>
                <a:cs typeface="Times New Roman"/>
              </a:rPr>
              <a:t> Ahmad, and </a:t>
            </a:r>
            <a:r>
              <a:rPr lang="en-IN" sz="2000" dirty="0" err="1">
                <a:latin typeface="Times New Roman"/>
                <a:cs typeface="Times New Roman"/>
              </a:rPr>
              <a:t>Aswami</a:t>
            </a:r>
            <a:r>
              <a:rPr lang="en-IN" sz="2000" dirty="0">
                <a:latin typeface="Times New Roman"/>
                <a:cs typeface="Times New Roman"/>
              </a:rPr>
              <a:t> </a:t>
            </a:r>
            <a:r>
              <a:rPr lang="en-IN" sz="2000" dirty="0" err="1">
                <a:latin typeface="Times New Roman"/>
                <a:cs typeface="Times New Roman"/>
              </a:rPr>
              <a:t>Fadillah</a:t>
            </a:r>
            <a:r>
              <a:rPr lang="en-IN" sz="2000" dirty="0">
                <a:latin typeface="Times New Roman"/>
                <a:cs typeface="Times New Roman"/>
              </a:rPr>
              <a:t> </a:t>
            </a:r>
            <a:r>
              <a:rPr lang="en-IN" sz="2000" dirty="0" err="1">
                <a:latin typeface="Times New Roman"/>
                <a:cs typeface="Times New Roman"/>
              </a:rPr>
              <a:t>Mohd</a:t>
            </a:r>
            <a:r>
              <a:rPr lang="en-IN" sz="2000" dirty="0">
                <a:latin typeface="Times New Roman"/>
                <a:cs typeface="Times New Roman"/>
              </a:rPr>
              <a:t> </a:t>
            </a:r>
            <a:r>
              <a:rPr lang="en-IN" sz="2000" dirty="0" err="1">
                <a:latin typeface="Times New Roman"/>
                <a:cs typeface="Times New Roman"/>
              </a:rPr>
              <a:t>Ariffin</a:t>
            </a:r>
            <a:r>
              <a:rPr lang="en-IN" sz="2000" dirty="0">
                <a:latin typeface="Times New Roman"/>
                <a:cs typeface="Times New Roman"/>
              </a:rPr>
              <a:t>. "Android Malware Detection Using Machine Learning on Image Patterns." 2018 Cyber Resilience Conference (CRC). IEEE, 2018.</a:t>
            </a:r>
          </a:p>
          <a:p>
            <a:pPr marL="0" indent="0">
              <a:lnSpc>
                <a:spcPct val="150000"/>
              </a:lnSpc>
              <a:buNone/>
            </a:pPr>
            <a:endParaRPr lang="en-IN" sz="2000" dirty="0">
              <a:latin typeface="Times New Roman"/>
              <a:cs typeface="Times New Roman"/>
            </a:endParaRPr>
          </a:p>
          <a:p>
            <a:pPr>
              <a:lnSpc>
                <a:spcPct val="150000"/>
              </a:lnSpc>
            </a:pPr>
            <a:endParaRPr lang="en-IN" sz="2000" dirty="0">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lvl="0">
              <a:lnSpc>
                <a:spcPct val="150000"/>
              </a:lnSpc>
            </a:pPr>
            <a:r>
              <a:rPr lang="en-US" sz="2000" dirty="0">
                <a:latin typeface="Times New Roman"/>
              </a:rPr>
              <a:t>Chang, Wei-Ling, Hung-Min Sun, and Wei Wu. "An Android Behavior-Based Malware Detection Method using Machine Learning." 2016 IEEE International Conference on Signal Processing, Communications and Computing (ICSPCC). IEEE, 2016.</a:t>
            </a:r>
          </a:p>
          <a:p>
            <a:endParaRPr lang="en-IN" sz="2000" dirty="0"/>
          </a:p>
        </p:txBody>
      </p:sp>
    </p:spTree>
    <p:extLst>
      <p:ext uri="{BB962C8B-B14F-4D97-AF65-F5344CB8AC3E}">
        <p14:creationId xmlns:p14="http://schemas.microsoft.com/office/powerpoint/2010/main" val="2215558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p:txBody>
          <a:bodyPr/>
          <a:lstStyle/>
          <a:p>
            <a:pPr algn="ctr"/>
            <a:endParaRPr lang="en-IN" dirty="0"/>
          </a:p>
        </p:txBody>
      </p:sp>
      <p:sp>
        <p:nvSpPr>
          <p:cNvPr id="1048615" name="Content Placeholder 2"/>
          <p:cNvSpPr>
            <a:spLocks noGrp="1"/>
          </p:cNvSpPr>
          <p:nvPr>
            <p:ph idx="1"/>
          </p:nvPr>
        </p:nvSpPr>
        <p:spPr/>
        <p:txBody>
          <a:bodyPr/>
          <a:lstStyle/>
          <a:p>
            <a:pPr marL="0" indent="0">
              <a:buNone/>
            </a:pPr>
            <a:r>
              <a:rPr lang="en-IN" dirty="0"/>
              <a:t>				</a:t>
            </a:r>
          </a:p>
          <a:p>
            <a:pPr marL="0" indent="0">
              <a:buNone/>
            </a:pPr>
            <a:endParaRPr lang="en-IN" sz="3200" dirty="0"/>
          </a:p>
          <a:p>
            <a:pPr marL="0" indent="0">
              <a:buNone/>
            </a:pPr>
            <a:endParaRPr lang="en-IN" sz="3200" dirty="0"/>
          </a:p>
          <a:p>
            <a:pPr marL="0" indent="0">
              <a:buNone/>
            </a:pPr>
            <a:r>
              <a:rPr lang="en-IN" sz="3200" dirty="0"/>
              <a:t>				</a:t>
            </a:r>
            <a:r>
              <a:rPr lang="en-IN" sz="3600"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38200" y="227103"/>
            <a:ext cx="10515600" cy="1325563"/>
          </a:xfrm>
        </p:spPr>
        <p:txBody>
          <a:bodyPr/>
          <a:lstStyle/>
          <a:p>
            <a:pPr>
              <a:lnSpc>
                <a:spcPct val="200000"/>
              </a:lnSpc>
            </a:pPr>
            <a:r>
              <a:rPr lang="en-US" sz="1800"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Abstract</a:t>
            </a:r>
            <a:endParaRPr lang="en-IN" sz="2800" b="1" dirty="0">
              <a:latin typeface="Times New Roman" panose="02020603050405020304" pitchFamily="18" charset="0"/>
              <a:cs typeface="Times New Roman" panose="02020603050405020304" pitchFamily="18" charset="0"/>
            </a:endParaRPr>
          </a:p>
        </p:txBody>
      </p:sp>
      <p:sp>
        <p:nvSpPr>
          <p:cNvPr id="1048596" name="Content Placeholder 2"/>
          <p:cNvSpPr>
            <a:spLocks noGrp="1"/>
          </p:cNvSpPr>
          <p:nvPr>
            <p:ph idx="1"/>
          </p:nvPr>
        </p:nvSpPr>
        <p:spPr>
          <a:xfrm>
            <a:off x="838200" y="1826732"/>
            <a:ext cx="10515600" cy="4351338"/>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Android OS experiences a blazing popularity since the last few years. This predominant platform has established itself not only in the mobile world but also in the Internet of Things (IoT) devices. This popularity, however, comes at the expense of security, as it has become a tempting target of malicious apps. Hence, there is an increasing need for sophisticated, automatic, and portable malware detection solutions.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Introduction</a:t>
            </a:r>
            <a:endParaRPr lang="en-IN" sz="2800" b="1" dirty="0">
              <a:latin typeface="Times New Roman" panose="02020603050405020304" pitchFamily="18" charset="0"/>
              <a:cs typeface="Times New Roman" panose="02020603050405020304" pitchFamily="18" charset="0"/>
            </a:endParaRPr>
          </a:p>
        </p:txBody>
      </p:sp>
      <p:sp>
        <p:nvSpPr>
          <p:cNvPr id="1048598" name="Content Placeholder 2"/>
          <p:cNvSpPr>
            <a:spLocks noGrp="1"/>
          </p:cNvSpPr>
          <p:nvPr>
            <p:ph idx="1"/>
          </p:nvPr>
        </p:nvSpPr>
        <p:spPr/>
        <p:txBody>
          <a:bodyPr>
            <a:noAutofit/>
          </a:bodyPr>
          <a:lstStyle/>
          <a:p>
            <a:pPr algn="l">
              <a:lnSpc>
                <a:spcPct val="150000"/>
              </a:lnSpc>
            </a:pPr>
            <a:r>
              <a:rPr lang="en-US" sz="2000" dirty="0">
                <a:latin typeface="Times New Roman" panose="02020603050405020304" pitchFamily="18" charset="0"/>
                <a:cs typeface="Times New Roman" panose="02020603050405020304" pitchFamily="18" charset="0"/>
              </a:rPr>
              <a:t>Malware or Malicious Software is defined as software designed to distort and interrupt the mobile or computer applications, collect important information and hence perform malicious operations. </a:t>
            </a:r>
          </a:p>
          <a:p>
            <a:pPr algn="l">
              <a:lnSpc>
                <a:spcPct val="150000"/>
              </a:lnSpc>
            </a:pPr>
            <a:r>
              <a:rPr lang="en-US" sz="2000" dirty="0">
                <a:latin typeface="Times New Roman" panose="02020603050405020304" pitchFamily="18" charset="0"/>
                <a:cs typeface="Times New Roman" panose="02020603050405020304" pitchFamily="18" charset="0"/>
              </a:rPr>
              <a:t>These malicious operations include gaining access over private information, covertly steal this valuable information over the system, display undesirable advertisement, and spy on the activities of the users.</a:t>
            </a:r>
          </a:p>
          <a:p>
            <a:pPr marL="0" indent="0" algn="l">
              <a:lnSpc>
                <a:spcPct val="150000"/>
              </a:lnSpc>
              <a:buNone/>
            </a:pPr>
            <a:endParaRPr lang="en-US" sz="2000" dirty="0">
              <a:latin typeface="Times New Roman" panose="02020603050405020304" pitchFamily="18" charset="0"/>
              <a:cs typeface="Times New Roman" panose="02020603050405020304" pitchFamily="18" charset="0"/>
            </a:endParaRPr>
          </a:p>
          <a:p>
            <a:pPr algn="l">
              <a:lnSpc>
                <a:spcPct val="150000"/>
              </a:lnSpc>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normAutofit/>
          </a:bodyPr>
          <a:lstStyle/>
          <a:p>
            <a:pPr algn="ctr">
              <a:lnSpc>
                <a:spcPct val="200000"/>
              </a:lnSpc>
            </a:pPr>
            <a:r>
              <a:rPr lang="en-US" sz="2800" b="1" dirty="0">
                <a:latin typeface="Times New Roman" panose="02020603050405020304" pitchFamily="18" charset="0"/>
                <a:cs typeface="Times New Roman" panose="02020603050405020304" pitchFamily="18" charset="0"/>
              </a:rPr>
              <a:t>Objectives</a:t>
            </a:r>
          </a:p>
        </p:txBody>
      </p:sp>
      <p:sp>
        <p:nvSpPr>
          <p:cNvPr id="1048600" name="Content Placeholder 2"/>
          <p:cNvSpPr>
            <a:spLocks noGrp="1"/>
          </p:cNvSpPr>
          <p:nvPr>
            <p:ph idx="1"/>
          </p:nvPr>
        </p:nvSpPr>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To analyze the malware from the apk files and from the applications.</a:t>
            </a:r>
          </a:p>
          <a:p>
            <a:pPr>
              <a:lnSpc>
                <a:spcPct val="150000"/>
              </a:lnSpc>
            </a:pPr>
            <a:r>
              <a:rPr lang="en-US" sz="2000" dirty="0">
                <a:latin typeface="Times New Roman" panose="02020603050405020304" pitchFamily="18" charset="0"/>
                <a:cs typeface="Times New Roman" panose="02020603050405020304" pitchFamily="18" charset="0"/>
              </a:rPr>
              <a:t>To provide security to the android user from the various malwares by analyzing the permissions given to that particular application</a:t>
            </a:r>
          </a:p>
          <a:p>
            <a:pPr>
              <a:lnSpc>
                <a:spcPct val="150000"/>
              </a:lnSpc>
            </a:pPr>
            <a:r>
              <a:rPr lang="en-US" sz="2000" dirty="0">
                <a:latin typeface="Times New Roman" panose="02020603050405020304" pitchFamily="18" charset="0"/>
                <a:cs typeface="Times New Roman" panose="02020603050405020304" pitchFamily="18" charset="0"/>
              </a:rPr>
              <a:t>to analyze the android application comments by semantic analyzing technique</a:t>
            </a:r>
          </a:p>
          <a:p>
            <a:pPr>
              <a:lnSpc>
                <a:spcPct val="150000"/>
              </a:lnSpc>
            </a:pPr>
            <a:r>
              <a:rPr lang="en-US" sz="2000" dirty="0">
                <a:latin typeface="Times New Roman" panose="02020603050405020304" pitchFamily="18" charset="0"/>
                <a:cs typeface="Times New Roman" panose="02020603050405020304" pitchFamily="18" charset="0"/>
              </a:rPr>
              <a:t>to give interactive user interface to the user to detect the malicious percentage of the application.</a:t>
            </a:r>
          </a:p>
          <a:p>
            <a:pPr marL="0" indent="0">
              <a:lnSpc>
                <a:spcPct val="150000"/>
              </a:lnSpc>
              <a:buNone/>
            </a:pPr>
            <a:endParaRPr lang="en-US" sz="2000" dirty="0">
              <a:latin typeface="Times New Roman" panose="02020603050405020304" pitchFamily="18"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AD26-2105-463E-8E35-E709BFF6C2B4}"/>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Literature Review</a:t>
            </a:r>
            <a:endParaRPr lang="en-IN" sz="2800" dirty="0"/>
          </a:p>
        </p:txBody>
      </p:sp>
      <p:sp>
        <p:nvSpPr>
          <p:cNvPr id="3" name="Content Placeholder 2">
            <a:extLst>
              <a:ext uri="{FF2B5EF4-FFF2-40B4-BE49-F238E27FC236}">
                <a16:creationId xmlns:a16="http://schemas.microsoft.com/office/drawing/2014/main" id="{7A4FE7A9-E714-414E-81AA-A2A643414F32}"/>
              </a:ext>
            </a:extLst>
          </p:cNvPr>
          <p:cNvSpPr>
            <a:spLocks noGrp="1"/>
          </p:cNvSpPr>
          <p:nvPr>
            <p:ph idx="1"/>
          </p:nvPr>
        </p:nvSpPr>
        <p:spPr/>
        <p:txBody>
          <a:bodyPr>
            <a:normAutofit/>
          </a:bodyPr>
          <a:lstStyle/>
          <a:p>
            <a:pPr marL="0" indent="0">
              <a:lnSpc>
                <a:spcPct val="100000"/>
              </a:lnSpc>
              <a:buNone/>
            </a:pPr>
            <a:r>
              <a:rPr lang="en-US" sz="2000" b="1" dirty="0">
                <a:latin typeface="Times New Roman" panose="02020603050405020304" pitchFamily="18" charset="0"/>
                <a:cs typeface="Times New Roman" panose="02020603050405020304" pitchFamily="18" charset="0"/>
              </a:rPr>
              <a:t>Paper title:-</a:t>
            </a:r>
            <a:r>
              <a:rPr lang="en-IN" sz="2000" dirty="0">
                <a:latin typeface="Times New Roman" panose="02020603050405020304" pitchFamily="18" charset="0"/>
                <a:cs typeface="Times New Roman" panose="02020603050405020304" pitchFamily="18" charset="0"/>
              </a:rPr>
              <a:t>Android mobile security by detecting and classification of malware based on permissions using machine learning algorithms</a:t>
            </a:r>
          </a:p>
          <a:p>
            <a:pPr marL="0" indent="0">
              <a:lnSpc>
                <a:spcPct val="100000"/>
              </a:lnSpc>
              <a:buNone/>
            </a:pPr>
            <a:r>
              <a:rPr lang="en-US" sz="2000" b="1" dirty="0">
                <a:latin typeface="Times New Roman" panose="02020603050405020304" pitchFamily="18" charset="0"/>
                <a:cs typeface="Times New Roman" panose="02020603050405020304" pitchFamily="18" charset="0"/>
              </a:rPr>
              <a:t>Authors:-</a:t>
            </a:r>
            <a:r>
              <a:rPr lang="en-IN" sz="2000" dirty="0">
                <a:latin typeface="Times New Roman" panose="02020603050405020304" pitchFamily="18" charset="0"/>
                <a:cs typeface="Times New Roman" panose="02020603050405020304" pitchFamily="18" charset="0"/>
              </a:rPr>
              <a:t>Varma, P. Ravi Kiran, </a:t>
            </a:r>
            <a:r>
              <a:rPr lang="en-IN" sz="2000" dirty="0" err="1">
                <a:latin typeface="Times New Roman" panose="02020603050405020304" pitchFamily="18" charset="0"/>
                <a:cs typeface="Times New Roman" panose="02020603050405020304" pitchFamily="18" charset="0"/>
              </a:rPr>
              <a:t>Kotari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Prudvi</a:t>
            </a:r>
            <a:r>
              <a:rPr lang="en-IN" sz="2000" dirty="0">
                <a:latin typeface="Times New Roman" panose="02020603050405020304" pitchFamily="18" charset="0"/>
                <a:cs typeface="Times New Roman" panose="02020603050405020304" pitchFamily="18" charset="0"/>
              </a:rPr>
              <a:t> Raj, and KV </a:t>
            </a:r>
            <a:r>
              <a:rPr lang="en-IN" sz="2000" dirty="0" err="1">
                <a:latin typeface="Times New Roman" panose="02020603050405020304" pitchFamily="18" charset="0"/>
                <a:cs typeface="Times New Roman" panose="02020603050405020304" pitchFamily="18" charset="0"/>
              </a:rPr>
              <a:t>Subba</a:t>
            </a:r>
            <a:r>
              <a:rPr lang="en-IN" sz="2000" dirty="0">
                <a:latin typeface="Times New Roman" panose="02020603050405020304" pitchFamily="18" charset="0"/>
                <a:cs typeface="Times New Roman" panose="02020603050405020304" pitchFamily="18" charset="0"/>
              </a:rPr>
              <a:t> Raju</a:t>
            </a:r>
          </a:p>
          <a:p>
            <a:pPr marL="0" lvl="0" indent="0">
              <a:lnSpc>
                <a:spcPct val="100000"/>
              </a:lnSpc>
              <a:buNone/>
            </a:pPr>
            <a:r>
              <a:rPr lang="en-US" sz="2000" b="1" dirty="0">
                <a:latin typeface="Times New Roman" panose="02020603050405020304" pitchFamily="18" charset="0"/>
                <a:cs typeface="Times New Roman" panose="02020603050405020304" pitchFamily="18" charset="0"/>
              </a:rPr>
              <a:t>Publication:-</a:t>
            </a:r>
            <a:r>
              <a:rPr lang="en-IN" sz="2000" dirty="0">
                <a:latin typeface="Times New Roman" panose="02020603050405020304" pitchFamily="18" charset="0"/>
                <a:cs typeface="Times New Roman" panose="02020603050405020304" pitchFamily="18" charset="0"/>
              </a:rPr>
              <a:t>2017 International Conference on I-SMAC (IoT in Social, Mobile, Analytics and Cloud)(I-SMAC). IEEE, 2017.</a:t>
            </a:r>
          </a:p>
          <a:p>
            <a:pPr marL="0" indent="0">
              <a:lnSpc>
                <a:spcPct val="100000"/>
              </a:lnSpc>
              <a:buNone/>
            </a:pPr>
            <a:r>
              <a:rPr lang="en-US" sz="2000" b="1" dirty="0">
                <a:latin typeface="Times New Roman" panose="02020603050405020304" pitchFamily="18" charset="0"/>
                <a:cs typeface="Times New Roman" panose="02020603050405020304" pitchFamily="18" charset="0"/>
              </a:rPr>
              <a:t>Findings:-</a:t>
            </a:r>
            <a:r>
              <a:rPr lang="en-US" sz="2000" dirty="0">
                <a:latin typeface="Times New Roman" panose="02020603050405020304" pitchFamily="18" charset="0"/>
                <a:cs typeface="Times New Roman" panose="02020603050405020304" pitchFamily="18" charset="0"/>
              </a:rPr>
              <a:t>They have collected different apps from google play store and the collect the standard malware dataset then they extracted manifest.xml file then they identified the permissions given to each app and convert it to </a:t>
            </a:r>
            <a:r>
              <a:rPr lang="en-US" sz="2000" dirty="0" err="1">
                <a:latin typeface="Times New Roman" panose="02020603050405020304" pitchFamily="18" charset="0"/>
                <a:cs typeface="Times New Roman" panose="02020603050405020304" pitchFamily="18" charset="0"/>
              </a:rPr>
              <a:t>arff</a:t>
            </a:r>
            <a:r>
              <a:rPr lang="en-US" sz="2000" dirty="0">
                <a:latin typeface="Times New Roman" panose="02020603050405020304" pitchFamily="18" charset="0"/>
                <a:cs typeface="Times New Roman" panose="02020603050405020304" pitchFamily="18" charset="0"/>
              </a:rPr>
              <a:t> file</a:t>
            </a:r>
          </a:p>
          <a:p>
            <a:pPr marL="0" indent="0">
              <a:lnSpc>
                <a:spcPct val="100000"/>
              </a:lnSpc>
              <a:buNone/>
            </a:pPr>
            <a:r>
              <a:rPr lang="en-US" sz="2000" b="1" dirty="0">
                <a:latin typeface="Times New Roman" panose="02020603050405020304" pitchFamily="18" charset="0"/>
                <a:cs typeface="Times New Roman" panose="02020603050405020304" pitchFamily="18" charset="0"/>
              </a:rPr>
              <a:t>Disadvantages:-</a:t>
            </a:r>
            <a:r>
              <a:rPr lang="en-US" sz="2000" dirty="0">
                <a:latin typeface="Times New Roman" panose="02020603050405020304" pitchFamily="18" charset="0"/>
                <a:cs typeface="Times New Roman" panose="02020603050405020304" pitchFamily="18" charset="0"/>
              </a:rPr>
              <a:t>It is time taking as it is extracting manifest file and also it doesn’t have GUI</a:t>
            </a:r>
            <a:endParaRPr lang="en-IN" sz="2000" dirty="0">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31599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CF9EA-D6DC-440D-BF5C-211F9B2B418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FE16CD5-CE5A-4115-9800-6600B788765D}"/>
              </a:ext>
            </a:extLst>
          </p:cNvPr>
          <p:cNvSpPr>
            <a:spLocks noGrp="1"/>
          </p:cNvSpPr>
          <p:nvPr>
            <p:ph idx="1"/>
          </p:nvPr>
        </p:nvSpPr>
        <p:spPr/>
        <p:txBody>
          <a:bodyPr>
            <a:normAutofit/>
          </a:bodyPr>
          <a:lstStyle/>
          <a:p>
            <a:pPr marL="0" indent="0">
              <a:lnSpc>
                <a:spcPct val="100000"/>
              </a:lnSpc>
              <a:buNone/>
            </a:pPr>
            <a:r>
              <a:rPr lang="en-US" sz="2000" b="1" dirty="0">
                <a:latin typeface="Times New Roman" panose="02020603050405020304" pitchFamily="18" charset="0"/>
                <a:cs typeface="Times New Roman" panose="02020603050405020304" pitchFamily="18" charset="0"/>
              </a:rPr>
              <a:t>Paper title:-</a:t>
            </a:r>
            <a:r>
              <a:rPr lang="en-IN" sz="2000" dirty="0">
                <a:latin typeface="Times New Roman" panose="02020603050405020304" pitchFamily="18" charset="0"/>
                <a:cs typeface="Times New Roman" panose="02020603050405020304" pitchFamily="18" charset="0"/>
              </a:rPr>
              <a:t>Android Malware Detection Using Machine Learning on Image Patterns</a:t>
            </a:r>
          </a:p>
          <a:p>
            <a:pPr marL="0" indent="0">
              <a:lnSpc>
                <a:spcPct val="100000"/>
              </a:lnSpc>
              <a:buNone/>
            </a:pPr>
            <a:r>
              <a:rPr lang="en-US" sz="2000" b="1" dirty="0">
                <a:latin typeface="Times New Roman" panose="02020603050405020304" pitchFamily="18" charset="0"/>
                <a:cs typeface="Times New Roman" panose="02020603050405020304" pitchFamily="18" charset="0"/>
              </a:rPr>
              <a:t>Authors:-</a:t>
            </a:r>
            <a:r>
              <a:rPr lang="en-IN" sz="2000" dirty="0" err="1">
                <a:latin typeface="Times New Roman" panose="02020603050405020304" pitchFamily="18" charset="0"/>
                <a:cs typeface="Times New Roman" panose="02020603050405020304" pitchFamily="18" charset="0"/>
              </a:rPr>
              <a:t>Darus</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Fauzi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Mohd</a:t>
            </a:r>
            <a:r>
              <a:rPr lang="en-IN" sz="2000" dirty="0">
                <a:latin typeface="Times New Roman" panose="02020603050405020304" pitchFamily="18" charset="0"/>
                <a:cs typeface="Times New Roman" panose="02020603050405020304" pitchFamily="18" charset="0"/>
              </a:rPr>
              <a:t>, Salleh Noor </a:t>
            </a:r>
            <a:r>
              <a:rPr lang="en-IN" sz="2000" dirty="0" err="1">
                <a:latin typeface="Times New Roman" panose="02020603050405020304" pitchFamily="18" charset="0"/>
                <a:cs typeface="Times New Roman" panose="02020603050405020304" pitchFamily="18" charset="0"/>
              </a:rPr>
              <a:t>Azurati</a:t>
            </a:r>
            <a:r>
              <a:rPr lang="en-IN" sz="2000" dirty="0">
                <a:latin typeface="Times New Roman" panose="02020603050405020304" pitchFamily="18" charset="0"/>
                <a:cs typeface="Times New Roman" panose="02020603050405020304" pitchFamily="18" charset="0"/>
              </a:rPr>
              <a:t> Ahmad, and </a:t>
            </a:r>
            <a:r>
              <a:rPr lang="en-IN" sz="2000" dirty="0" err="1">
                <a:latin typeface="Times New Roman" panose="02020603050405020304" pitchFamily="18" charset="0"/>
                <a:cs typeface="Times New Roman" panose="02020603050405020304" pitchFamily="18" charset="0"/>
              </a:rPr>
              <a:t>Aswami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Fadillah</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Mohd</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Ariffin</a:t>
            </a:r>
            <a:r>
              <a:rPr lang="en-IN" sz="2000" dirty="0">
                <a:latin typeface="Times New Roman" panose="02020603050405020304" pitchFamily="18" charset="0"/>
                <a:cs typeface="Times New Roman" panose="02020603050405020304" pitchFamily="18" charset="0"/>
              </a:rPr>
              <a:t>. </a:t>
            </a:r>
          </a:p>
          <a:p>
            <a:pPr marL="0" indent="0">
              <a:lnSpc>
                <a:spcPct val="100000"/>
              </a:lnSpc>
              <a:buNone/>
            </a:pPr>
            <a:r>
              <a:rPr lang="en-US" sz="2000" b="1" dirty="0">
                <a:latin typeface="Times New Roman" panose="02020603050405020304" pitchFamily="18" charset="0"/>
                <a:cs typeface="Times New Roman" panose="02020603050405020304" pitchFamily="18" charset="0"/>
              </a:rPr>
              <a:t>Publication:-</a:t>
            </a:r>
            <a:r>
              <a:rPr lang="en-IN" sz="2000" dirty="0">
                <a:latin typeface="Times New Roman" panose="02020603050405020304" pitchFamily="18" charset="0"/>
                <a:cs typeface="Times New Roman" panose="02020603050405020304" pitchFamily="18" charset="0"/>
              </a:rPr>
              <a:t> 2018 Cyber Resilience Conference (CRC). IEEE, 2018</a:t>
            </a:r>
            <a:endParaRPr lang="en-IN"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Findings:-</a:t>
            </a:r>
            <a:r>
              <a:rPr lang="en-US" sz="2000" dirty="0">
                <a:latin typeface="Times New Roman" panose="02020603050405020304" pitchFamily="18" charset="0"/>
                <a:cs typeface="Times New Roman" panose="02020603050405020304" pitchFamily="18" charset="0"/>
              </a:rPr>
              <a:t>GIST </a:t>
            </a:r>
            <a:r>
              <a:rPr lang="en-US" sz="2000" dirty="0" err="1">
                <a:latin typeface="Times New Roman" panose="02020603050405020304" pitchFamily="18" charset="0"/>
                <a:cs typeface="Times New Roman" panose="02020603050405020304" pitchFamily="18" charset="0"/>
              </a:rPr>
              <a:t>descripter</a:t>
            </a:r>
            <a:r>
              <a:rPr lang="en-US" sz="2000" dirty="0">
                <a:latin typeface="Times New Roman" panose="02020603050405020304" pitchFamily="18" charset="0"/>
                <a:cs typeface="Times New Roman" panose="02020603050405020304" pitchFamily="18" charset="0"/>
              </a:rPr>
              <a:t> is used to extract feature from the images and classification is done using 3 different machine learning </a:t>
            </a:r>
            <a:r>
              <a:rPr lang="en-US" sz="2000" dirty="0" err="1">
                <a:latin typeface="Times New Roman" panose="02020603050405020304" pitchFamily="18" charset="0"/>
                <a:cs typeface="Times New Roman" panose="02020603050405020304" pitchFamily="18" charset="0"/>
              </a:rPr>
              <a:t>descripter</a:t>
            </a:r>
            <a:r>
              <a:rPr lang="en-US" sz="2000" dirty="0">
                <a:latin typeface="Times New Roman" panose="02020603050405020304" pitchFamily="18" charset="0"/>
                <a:cs typeface="Times New Roman" panose="02020603050405020304" pitchFamily="18" charset="0"/>
              </a:rPr>
              <a:t> (KNN) k nearest neighbor, Random Forest(RF) and decision tree</a:t>
            </a:r>
          </a:p>
          <a:p>
            <a:pPr marL="0" indent="0">
              <a:buNone/>
            </a:pPr>
            <a:r>
              <a:rPr lang="en-US" sz="2000" b="1" dirty="0">
                <a:latin typeface="Times New Roman" panose="02020603050405020304" pitchFamily="18" charset="0"/>
                <a:cs typeface="Times New Roman" panose="02020603050405020304" pitchFamily="18" charset="0"/>
              </a:rPr>
              <a:t>Disadvantages:-</a:t>
            </a:r>
            <a:r>
              <a:rPr lang="en-US" sz="2000" dirty="0">
                <a:latin typeface="Times New Roman" panose="02020603050405020304" pitchFamily="18" charset="0"/>
                <a:cs typeface="Times New Roman" panose="02020603050405020304" pitchFamily="18" charset="0"/>
              </a:rPr>
              <a:t>Some malware sample could not be generated </a:t>
            </a:r>
            <a:r>
              <a:rPr lang="en-US" sz="2000">
                <a:latin typeface="Times New Roman" panose="02020603050405020304" pitchFamily="18" charset="0"/>
                <a:cs typeface="Times New Roman" panose="02020603050405020304" pitchFamily="18" charset="0"/>
              </a:rPr>
              <a:t>into images because </a:t>
            </a:r>
            <a:r>
              <a:rPr lang="en-US" sz="2000" dirty="0">
                <a:latin typeface="Times New Roman" panose="02020603050405020304" pitchFamily="18" charset="0"/>
                <a:cs typeface="Times New Roman" panose="02020603050405020304" pitchFamily="18" charset="0"/>
              </a:rPr>
              <a:t>the APK files are either corrupted or they did not have </a:t>
            </a:r>
            <a:r>
              <a:rPr lang="en-US" sz="2000" dirty="0" err="1">
                <a:latin typeface="Times New Roman" panose="02020603050405020304" pitchFamily="18" charset="0"/>
                <a:cs typeface="Times New Roman" panose="02020603050405020304" pitchFamily="18" charset="0"/>
              </a:rPr>
              <a:t>classes.dex</a:t>
            </a:r>
            <a:r>
              <a:rPr lang="en-US" sz="2000" dirty="0">
                <a:latin typeface="Times New Roman" panose="02020603050405020304" pitchFamily="18" charset="0"/>
                <a:cs typeface="Times New Roman" panose="02020603050405020304" pitchFamily="18" charset="0"/>
              </a:rPr>
              <a:t> file</a:t>
            </a:r>
          </a:p>
          <a:p>
            <a:endParaRPr lang="en-IN" sz="2000" dirty="0"/>
          </a:p>
        </p:txBody>
      </p:sp>
    </p:spTree>
    <p:extLst>
      <p:ext uri="{BB962C8B-B14F-4D97-AF65-F5344CB8AC3E}">
        <p14:creationId xmlns:p14="http://schemas.microsoft.com/office/powerpoint/2010/main" val="105264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normAutofit/>
          </a:bodyPr>
          <a:lstStyle/>
          <a:p>
            <a:pPr algn="ctr">
              <a:lnSpc>
                <a:spcPct val="200000"/>
              </a:lnSpc>
            </a:pPr>
            <a:r>
              <a:rPr lang="en-US" sz="2800" b="1" dirty="0">
                <a:latin typeface="Times New Roman" panose="02020603050405020304" pitchFamily="18" charset="0"/>
                <a:cs typeface="Times New Roman" panose="02020603050405020304" pitchFamily="18" charset="0"/>
              </a:rPr>
              <a:t>Problem Definition</a:t>
            </a:r>
          </a:p>
        </p:txBody>
      </p:sp>
      <p:sp>
        <p:nvSpPr>
          <p:cNvPr id="1048604" name="Content Placeholder 2"/>
          <p:cNvSpPr>
            <a:spLocks noGrp="1"/>
          </p:cNvSpPr>
          <p:nvPr>
            <p:ph idx="1"/>
          </p:nvPr>
        </p:nvSpPr>
        <p:spPr/>
        <p:txBody>
          <a:bodyPr>
            <a:normAutofit fontScale="94444"/>
          </a:bodyPr>
          <a:lstStyle/>
          <a:p>
            <a:pPr>
              <a:lnSpc>
                <a:spcPct val="200000"/>
              </a:lnSpc>
            </a:pPr>
            <a:r>
              <a:rPr lang="en-US" sz="2000" dirty="0">
                <a:latin typeface="Times New Roman" panose="02020603050405020304" pitchFamily="18" charset="0"/>
                <a:cs typeface="Times New Roman" panose="02020603050405020304" pitchFamily="18" charset="0"/>
              </a:rPr>
              <a:t>Sometimes it has been impossible for the user to identify the malware in his own </a:t>
            </a:r>
            <a:r>
              <a:rPr lang="en-US" sz="2000" dirty="0" err="1">
                <a:latin typeface="Times New Roman" panose="02020603050405020304" pitchFamily="18" charset="0"/>
                <a:cs typeface="Times New Roman" panose="02020603050405020304" pitchFamily="18" charset="0"/>
              </a:rPr>
              <a:t>system.Malware</a:t>
            </a:r>
            <a:r>
              <a:rPr lang="en-US" sz="2000" dirty="0">
                <a:latin typeface="Times New Roman" panose="02020603050405020304" pitchFamily="18" charset="0"/>
                <a:cs typeface="Times New Roman" panose="02020603050405020304" pitchFamily="18" charset="0"/>
              </a:rPr>
              <a:t> enter the system while user give permissions to </a:t>
            </a:r>
            <a:r>
              <a:rPr lang="en-US" sz="2000" dirty="0" err="1">
                <a:latin typeface="Times New Roman" panose="02020603050405020304" pitchFamily="18" charset="0"/>
                <a:cs typeface="Times New Roman" panose="02020603050405020304" pitchFamily="18" charset="0"/>
              </a:rPr>
              <a:t>application.User</a:t>
            </a:r>
            <a:r>
              <a:rPr lang="en-US" sz="2000" dirty="0">
                <a:latin typeface="Times New Roman" panose="02020603050405020304" pitchFamily="18" charset="0"/>
                <a:cs typeface="Times New Roman" panose="02020603050405020304" pitchFamily="18" charset="0"/>
              </a:rPr>
              <a:t> don’t even get to know that when the malware is entered in a </a:t>
            </a:r>
            <a:r>
              <a:rPr lang="en-US" sz="2000" dirty="0" err="1">
                <a:latin typeface="Times New Roman" panose="02020603050405020304" pitchFamily="18" charset="0"/>
                <a:cs typeface="Times New Roman" panose="02020603050405020304" pitchFamily="18" charset="0"/>
              </a:rPr>
              <a:t>system.Therefore</a:t>
            </a:r>
            <a:r>
              <a:rPr lang="en-US" sz="2000" dirty="0">
                <a:latin typeface="Times New Roman" panose="02020603050405020304" pitchFamily="18" charset="0"/>
                <a:cs typeface="Times New Roman" panose="02020603050405020304" pitchFamily="18" charset="0"/>
              </a:rPr>
              <a:t>, it also can makes the damage or loss of data from our android devices.</a:t>
            </a:r>
            <a:endParaRPr lang="zh-CN" altLang="en-US" dirty="0"/>
          </a:p>
          <a:p>
            <a:pPr>
              <a:lnSpc>
                <a:spcPct val="200000"/>
              </a:lnSpc>
            </a:pP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normAutofit/>
          </a:bodyPr>
          <a:lstStyle/>
          <a:p>
            <a:pPr algn="ctr"/>
            <a:r>
              <a:rPr lang="en-US" sz="2800" b="1" dirty="0">
                <a:latin typeface="Times New Roman"/>
                <a:cs typeface="Times New Roman"/>
              </a:rPr>
              <a:t>Existing System </a:t>
            </a:r>
            <a:br>
              <a:rPr lang="en-US" sz="1800" b="1" dirty="0">
                <a:latin typeface="Times New Roman" panose="02020603050405020304" pitchFamily="18" charset="0"/>
                <a:cs typeface="Times New Roman" panose="02020603050405020304" pitchFamily="18" charset="0"/>
              </a:rPr>
            </a:br>
            <a:endParaRPr lang="en-IN" sz="1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D59DD0-413F-4FE6-9D94-B4789D3C3CE7}"/>
              </a:ext>
            </a:extLst>
          </p:cNvPr>
          <p:cNvSpPr>
            <a:spLocks noGrp="1"/>
          </p:cNvSpPr>
          <p:nvPr>
            <p:ph idx="1"/>
          </p:nvPr>
        </p:nvSpPr>
        <p:spPr/>
        <p:txBody>
          <a:bodyPr vert="horz" lIns="91440" tIns="45720" rIns="91440" bIns="45720" rtlCol="0" anchor="t">
            <a:normAutofit/>
          </a:bodyPr>
          <a:lstStyle/>
          <a:p>
            <a:pPr marL="0" indent="0">
              <a:buNone/>
            </a:pPr>
            <a:r>
              <a:rPr lang="en-US" sz="2000" dirty="0">
                <a:latin typeface="Times New Roman" panose="02020603050405020304" pitchFamily="18" charset="0"/>
                <a:cs typeface="Times New Roman" panose="02020603050405020304" pitchFamily="18" charset="0"/>
              </a:rPr>
              <a:t>In the existing system, the application permissions are extracted to detect the malware and executed through the command prompt. A proper GUI was not provided to execute the tasks . All the commands were run through the command prompt. It was difficult for the non-technical user to use the system. And also Semantic analysis was not implemented.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TotalTime>
  <Words>1117</Words>
  <Application>Microsoft Office PowerPoint</Application>
  <PresentationFormat>Widescreen</PresentationFormat>
  <Paragraphs>89</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Android Malware Detection Using Machine learning</vt:lpstr>
      <vt:lpstr>Contents</vt:lpstr>
      <vt:lpstr>     Abstract</vt:lpstr>
      <vt:lpstr>Introduction</vt:lpstr>
      <vt:lpstr>Objectives</vt:lpstr>
      <vt:lpstr>Literature Review</vt:lpstr>
      <vt:lpstr>PowerPoint Presentation</vt:lpstr>
      <vt:lpstr>Problem Definition</vt:lpstr>
      <vt:lpstr>Existing System  </vt:lpstr>
      <vt:lpstr>Proposed System</vt:lpstr>
      <vt:lpstr>Technology stack</vt:lpstr>
      <vt:lpstr>Survey</vt:lpstr>
      <vt:lpstr>PowerPoint Presentation</vt:lpstr>
      <vt:lpstr>PowerPoint Presentation</vt:lpstr>
      <vt:lpstr>PowerPoint Presentation</vt:lpstr>
      <vt:lpstr>PowerPoint Presentation</vt:lpstr>
      <vt:lpstr>PowerPoint Presentation</vt:lpstr>
      <vt:lpstr>PowerPoint Presentation</vt:lpstr>
      <vt:lpstr>Admin Panel Flowchart</vt:lpstr>
      <vt:lpstr>User Panel Flowchart</vt:lpstr>
      <vt:lpstr>Usecase Diagram</vt:lpstr>
      <vt:lpstr>Module1 Admin Module</vt:lpstr>
      <vt:lpstr>Module 2 user Module</vt:lpstr>
      <vt:lpstr>   Conclusion and Future Scope</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 Fighting Robot</dc:title>
  <dc:creator>admin</dc:creator>
  <cp:lastModifiedBy>rishab agrawal</cp:lastModifiedBy>
  <cp:revision>238</cp:revision>
  <dcterms:created xsi:type="dcterms:W3CDTF">2019-04-01T20:36:53Z</dcterms:created>
  <dcterms:modified xsi:type="dcterms:W3CDTF">2020-04-11T08:16:16Z</dcterms:modified>
</cp:coreProperties>
</file>