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7" r:id="rId6"/>
    <p:sldId id="258" r:id="rId7"/>
    <p:sldId id="272" r:id="rId8"/>
    <p:sldId id="259" r:id="rId9"/>
    <p:sldId id="270" r:id="rId10"/>
    <p:sldId id="260" r:id="rId11"/>
    <p:sldId id="262" r:id="rId12"/>
    <p:sldId id="261" r:id="rId13"/>
    <p:sldId id="269" r:id="rId14"/>
    <p:sldId id="264" r:id="rId15"/>
    <p:sldId id="268" r:id="rId16"/>
    <p:sldId id="263" r:id="rId17"/>
    <p:sldId id="265" r:id="rId18"/>
    <p:sldId id="271" r:id="rId19"/>
    <p:sldId id="273" r:id="rId20"/>
    <p:sldId id="267" r:id="rId21"/>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0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34AED9A8-5C8D-4431-A5F4-8C33E90860AB}" type="datetimeFigureOut">
              <a:rPr lang="en-IN" smtClean="0"/>
              <a:t>16-08-2023</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DC313F1-1FB8-4F83-8BC6-DAB5B44D1222}" type="slidenum">
              <a:rPr lang="en-IN" smtClean="0"/>
              <a:t>‹#›</a:t>
            </a:fld>
            <a:endParaRPr lang="en-IN"/>
          </a:p>
        </p:txBody>
      </p:sp>
    </p:spTree>
    <p:extLst>
      <p:ext uri="{BB962C8B-B14F-4D97-AF65-F5344CB8AC3E}">
        <p14:creationId xmlns:p14="http://schemas.microsoft.com/office/powerpoint/2010/main" val="311807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17d2ff5b7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17d2ff5b7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317d2ff5b7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5338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5913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9236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20700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497B9-1650-49C0-9DC3-19077151AC12}" type="datetimeFigureOut">
              <a:rPr lang="en-IN" smtClean="0"/>
              <a:t>16-08-2023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6493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0497B9-1650-49C0-9DC3-19077151AC12}"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7081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0497B9-1650-49C0-9DC3-19077151AC12}" type="datetimeFigureOut">
              <a:rPr lang="en-IN" smtClean="0"/>
              <a:t>16-08-2023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85973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0497B9-1650-49C0-9DC3-19077151AC12}" type="datetimeFigureOut">
              <a:rPr lang="en-IN" smtClean="0"/>
              <a:t>16-08-2023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4308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97B9-1650-49C0-9DC3-19077151AC12}" type="datetimeFigureOut">
              <a:rPr lang="en-IN" smtClean="0"/>
              <a:t>16-08-2023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35546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17218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16-08-2023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78706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97B9-1650-49C0-9DC3-19077151AC12}" type="datetimeFigureOut">
              <a:rPr lang="en-IN" smtClean="0"/>
              <a:t>16-08-2023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D325D-58D3-4BF7-9D0E-103D0026DEF8}" type="slidenum">
              <a:rPr lang="en-IN" smtClean="0"/>
              <a:t>‹#›</a:t>
            </a:fld>
            <a:endParaRPr lang="en-IN"/>
          </a:p>
        </p:txBody>
      </p:sp>
    </p:spTree>
    <p:extLst>
      <p:ext uri="{BB962C8B-B14F-4D97-AF65-F5344CB8AC3E}">
        <p14:creationId xmlns:p14="http://schemas.microsoft.com/office/powerpoint/2010/main" val="417194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lvinpj@srmist.edu.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mailto:muralip@srmist.edu.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i="0" u="none" strike="noStrike" cap="none" dirty="0">
                <a:solidFill>
                  <a:schemeClr val="dk1"/>
                </a:solidFill>
                <a:latin typeface="Arial"/>
                <a:ea typeface="Arial"/>
                <a:cs typeface="Arial"/>
                <a:sym typeface="Arial"/>
              </a:rPr>
              <a:t>[Samsung PRISM] </a:t>
            </a:r>
            <a:r>
              <a:rPr lang="en-IN" sz="3200" b="1" dirty="0">
                <a:solidFill>
                  <a:schemeClr val="dk1"/>
                </a:solidFill>
                <a:latin typeface="Arial"/>
                <a:ea typeface="Arial"/>
                <a:cs typeface="Arial"/>
                <a:sym typeface="Arial"/>
              </a:rPr>
              <a:t>Monthly Connect</a:t>
            </a:r>
            <a:endParaRPr sz="3200" b="1" dirty="0">
              <a:solidFill>
                <a:schemeClr val="dk1"/>
              </a:solidFill>
              <a:latin typeface="Arial"/>
              <a:ea typeface="Arial"/>
              <a:cs typeface="Arial"/>
              <a:sym typeface="Arial"/>
            </a:endParaRPr>
          </a:p>
        </p:txBody>
      </p:sp>
      <p:sp>
        <p:nvSpPr>
          <p:cNvPr id="90" name="Google Shape;90;p1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1" name="Google Shape;91;p13"/>
          <p:cNvSpPr/>
          <p:nvPr/>
        </p:nvSpPr>
        <p:spPr>
          <a:xfrm>
            <a:off x="381911" y="2461775"/>
            <a:ext cx="14679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a:solidFill>
                  <a:schemeClr val="dk1"/>
                </a:solidFill>
                <a:latin typeface="Arial"/>
                <a:ea typeface="Arial"/>
                <a:cs typeface="Arial"/>
                <a:sym typeface="Arial"/>
              </a:rPr>
              <a:t>Team</a:t>
            </a:r>
            <a:endParaRPr sz="2000" b="1">
              <a:solidFill>
                <a:schemeClr val="dk1"/>
              </a:solidFill>
              <a:latin typeface="Arial"/>
              <a:ea typeface="Arial"/>
              <a:cs typeface="Arial"/>
              <a:sym typeface="Arial"/>
            </a:endParaRPr>
          </a:p>
        </p:txBody>
      </p:sp>
      <p:sp>
        <p:nvSpPr>
          <p:cNvPr id="92" name="Google Shape;92;p13"/>
          <p:cNvSpPr/>
          <p:nvPr/>
        </p:nvSpPr>
        <p:spPr>
          <a:xfrm>
            <a:off x="472250" y="3166774"/>
            <a:ext cx="10892400" cy="3522000"/>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College Professor(s): </a:t>
            </a:r>
            <a:endParaRPr sz="1800">
              <a:solidFill>
                <a:srgbClr val="0E4094"/>
              </a:solidFill>
              <a:latin typeface="Arial"/>
              <a:ea typeface="Arial"/>
              <a:cs typeface="Arial"/>
              <a:sym typeface="Arial"/>
            </a:endParaRPr>
          </a:p>
          <a:p>
            <a:pPr marL="457200" marR="0" lvl="0" indent="0" algn="l" rtl="0">
              <a:spcBef>
                <a:spcPts val="0"/>
              </a:spcBef>
              <a:spcAft>
                <a:spcPts val="0"/>
              </a:spcAft>
              <a:buNone/>
            </a:pPr>
            <a:r>
              <a:rPr lang="en-IN" sz="1800">
                <a:solidFill>
                  <a:srgbClr val="0E4094"/>
                </a:solidFill>
                <a:latin typeface="Arial"/>
                <a:ea typeface="Arial"/>
                <a:cs typeface="Arial"/>
                <a:sym typeface="Arial"/>
              </a:rPr>
              <a:t>1</a:t>
            </a:r>
            <a:r>
              <a:rPr lang="en-IN" sz="1800">
                <a:solidFill>
                  <a:srgbClr val="0E4094"/>
                </a:solidFill>
              </a:rPr>
              <a:t>)</a:t>
            </a:r>
            <a:r>
              <a:rPr lang="en-IN" sz="1800">
                <a:solidFill>
                  <a:srgbClr val="0E4094"/>
                </a:solidFill>
                <a:latin typeface="Arial"/>
                <a:ea typeface="Arial"/>
                <a:cs typeface="Arial"/>
                <a:sym typeface="Arial"/>
              </a:rPr>
              <a:t> </a:t>
            </a:r>
            <a:r>
              <a:rPr lang="en-IN" sz="1800">
                <a:solidFill>
                  <a:srgbClr val="0E4094"/>
                </a:solidFill>
              </a:rPr>
              <a:t>Dr J Selvin Paul Peter, Associate Professor, Department of Computing Technologies, </a:t>
            </a:r>
            <a:r>
              <a:rPr lang="en-IN" sz="1800" u="sng">
                <a:solidFill>
                  <a:schemeClr val="hlink"/>
                </a:solidFill>
                <a:hlinkClick r:id="rId3"/>
              </a:rPr>
              <a:t>selvinpj@srmist.edu.in</a:t>
            </a:r>
            <a:endParaRPr sz="1800">
              <a:solidFill>
                <a:srgbClr val="0E4094"/>
              </a:solidFill>
            </a:endParaRPr>
          </a:p>
          <a:p>
            <a:pPr marL="457200" marR="0" lvl="0" indent="0" algn="l" rtl="0">
              <a:spcBef>
                <a:spcPts val="0"/>
              </a:spcBef>
              <a:spcAft>
                <a:spcPts val="0"/>
              </a:spcAft>
              <a:buNone/>
            </a:pPr>
            <a:r>
              <a:rPr lang="en-IN" sz="1800">
                <a:solidFill>
                  <a:srgbClr val="0E4094"/>
                </a:solidFill>
              </a:rPr>
              <a:t>2)Dr P Murali, Associate Professor, Department of Computing Technologies, </a:t>
            </a:r>
            <a:r>
              <a:rPr lang="en-IN" sz="1800" u="sng">
                <a:solidFill>
                  <a:schemeClr val="hlink"/>
                </a:solidFill>
                <a:hlinkClick r:id="rId4"/>
              </a:rPr>
              <a:t>muralip@srmist.edu.in</a:t>
            </a:r>
            <a:endParaRPr sz="1800">
              <a:solidFill>
                <a:srgbClr val="0E4094"/>
              </a:solidFill>
            </a:endParaRPr>
          </a:p>
          <a:p>
            <a:pPr marL="457200" marR="0" lvl="0" indent="0" algn="l" rtl="0">
              <a:spcBef>
                <a:spcPts val="0"/>
              </a:spcBef>
              <a:spcAft>
                <a:spcPts val="0"/>
              </a:spcAft>
              <a:buNone/>
            </a:pPr>
            <a:endParaRPr sz="1800">
              <a:solidFill>
                <a:srgbClr val="0E4094"/>
              </a:solidFill>
            </a:endParaRPr>
          </a:p>
          <a:p>
            <a:pPr marL="228600" marR="0" lvl="0" indent="-228600" algn="l" rtl="0">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Students:</a:t>
            </a:r>
            <a:endParaRPr/>
          </a:p>
          <a:p>
            <a:pPr marL="685800" marR="0" lvl="1" indent="-228600" algn="l" rtl="0">
              <a:spcBef>
                <a:spcPts val="0"/>
              </a:spcBef>
              <a:spcAft>
                <a:spcPts val="0"/>
              </a:spcAft>
              <a:buClr>
                <a:srgbClr val="0E4094"/>
              </a:buClr>
              <a:buSzPts val="1400"/>
              <a:buFont typeface="Arial"/>
              <a:buAutoNum type="arabicPeriod"/>
            </a:pPr>
            <a:r>
              <a:rPr lang="en-IN">
                <a:solidFill>
                  <a:srgbClr val="0E4094"/>
                </a:solidFill>
              </a:rPr>
              <a:t>Rishabh Agrawal / ra7546@srmist</a:t>
            </a:r>
            <a:endParaRPr/>
          </a:p>
          <a:p>
            <a:pPr marL="685800" marR="0" lvl="1" indent="-228600" algn="l" rtl="0">
              <a:spcBef>
                <a:spcPts val="0"/>
              </a:spcBef>
              <a:spcAft>
                <a:spcPts val="0"/>
              </a:spcAft>
              <a:buClr>
                <a:srgbClr val="0E4094"/>
              </a:buClr>
              <a:buSzPts val="1400"/>
              <a:buFont typeface="Arial"/>
              <a:buAutoNum type="arabicPeriod"/>
            </a:pPr>
            <a:r>
              <a:rPr lang="en-IN">
                <a:solidFill>
                  <a:srgbClr val="0E4094"/>
                </a:solidFill>
              </a:rPr>
              <a:t>Raghav Khanna</a:t>
            </a:r>
            <a:r>
              <a:rPr lang="en-IN" sz="1400" b="0" i="0" u="none" strike="noStrike" cap="none">
                <a:solidFill>
                  <a:srgbClr val="0E4094"/>
                </a:solidFill>
                <a:latin typeface="Arial"/>
                <a:ea typeface="Arial"/>
                <a:cs typeface="Arial"/>
                <a:sym typeface="Arial"/>
              </a:rPr>
              <a:t> / </a:t>
            </a:r>
            <a:r>
              <a:rPr lang="en-IN">
                <a:solidFill>
                  <a:srgbClr val="0E4094"/>
                </a:solidFill>
              </a:rPr>
              <a:t>ri9320@srmist.edu.in</a:t>
            </a:r>
            <a:endParaRPr sz="1400" b="0" i="0" u="none" strike="noStrike" cap="none">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400"/>
              <a:buFont typeface="Arial"/>
              <a:buAutoNum type="arabicPeriod"/>
            </a:pPr>
            <a:r>
              <a:rPr lang="en-IN">
                <a:solidFill>
                  <a:srgbClr val="0E4094"/>
                </a:solidFill>
              </a:rPr>
              <a:t>Aaryaman bajaj </a:t>
            </a:r>
            <a:r>
              <a:rPr lang="en-IN" sz="1400" b="0" i="0" u="none" strike="noStrike" cap="none">
                <a:solidFill>
                  <a:srgbClr val="0E4094"/>
                </a:solidFill>
                <a:latin typeface="Arial"/>
                <a:ea typeface="Arial"/>
                <a:cs typeface="Arial"/>
                <a:sym typeface="Arial"/>
              </a:rPr>
              <a:t>/ </a:t>
            </a:r>
            <a:r>
              <a:rPr lang="en-IN">
                <a:solidFill>
                  <a:srgbClr val="0E4094"/>
                </a:solidFill>
              </a:rPr>
              <a:t>an1143@srmist.edu.in</a:t>
            </a:r>
            <a:endParaRPr sz="1400" b="0" i="0" u="none" strike="noStrike" cap="none">
              <a:solidFill>
                <a:srgbClr val="0E4094"/>
              </a:solidFill>
              <a:latin typeface="Arial"/>
              <a:ea typeface="Arial"/>
              <a:cs typeface="Arial"/>
              <a:sym typeface="Arial"/>
            </a:endParaRPr>
          </a:p>
          <a:p>
            <a:pPr marL="685800" marR="0" lvl="1" indent="-228600" algn="l" rtl="0">
              <a:spcBef>
                <a:spcPts val="0"/>
              </a:spcBef>
              <a:spcAft>
                <a:spcPts val="0"/>
              </a:spcAft>
              <a:buClr>
                <a:srgbClr val="0E4094"/>
              </a:buClr>
              <a:buSzPts val="1400"/>
              <a:buFont typeface="Arial"/>
              <a:buAutoNum type="arabicPeriod"/>
            </a:pPr>
            <a:r>
              <a:rPr lang="en-IN">
                <a:solidFill>
                  <a:srgbClr val="0E4094"/>
                </a:solidFill>
              </a:rPr>
              <a:t>Nilanjana Bhattacharya</a:t>
            </a:r>
            <a:r>
              <a:rPr lang="en-IN" sz="1400" b="0" i="0" u="none" strike="noStrike" cap="none">
                <a:solidFill>
                  <a:srgbClr val="0E4094"/>
                </a:solidFill>
                <a:latin typeface="Arial"/>
                <a:ea typeface="Arial"/>
                <a:cs typeface="Arial"/>
                <a:sym typeface="Arial"/>
              </a:rPr>
              <a:t> / </a:t>
            </a:r>
            <a:r>
              <a:rPr lang="en-IN">
                <a:solidFill>
                  <a:srgbClr val="0E4094"/>
                </a:solidFill>
              </a:rPr>
              <a:t>nb2168@srmist.edu.in</a:t>
            </a:r>
            <a:endParaRPr sz="1400" b="0" i="0" u="none" strike="noStrike" cap="none">
              <a:solidFill>
                <a:srgbClr val="0E4094"/>
              </a:solidFill>
              <a:latin typeface="Arial"/>
              <a:ea typeface="Arial"/>
              <a:cs typeface="Arial"/>
              <a:sym typeface="Arial"/>
            </a:endParaRPr>
          </a:p>
          <a:p>
            <a:pPr marL="0" marR="0" lvl="0" indent="0" algn="l" rtl="0">
              <a:spcBef>
                <a:spcPts val="0"/>
              </a:spcBef>
              <a:spcAft>
                <a:spcPts val="0"/>
              </a:spcAft>
              <a:buNone/>
            </a:pPr>
            <a:endParaRPr sz="1800">
              <a:solidFill>
                <a:srgbClr val="0E4094"/>
              </a:solidFill>
            </a:endParaRPr>
          </a:p>
          <a:p>
            <a:pPr marL="228600" marR="0" lvl="0" indent="-228600" algn="l" rtl="0">
              <a:spcBef>
                <a:spcPts val="0"/>
              </a:spcBef>
              <a:spcAft>
                <a:spcPts val="0"/>
              </a:spcAft>
              <a:buClr>
                <a:srgbClr val="0E4094"/>
              </a:buClr>
              <a:buSzPts val="1800"/>
              <a:buFont typeface="Arial"/>
              <a:buAutoNum type="arabicPeriod"/>
            </a:pPr>
            <a:r>
              <a:rPr lang="en-IN" sz="1800">
                <a:solidFill>
                  <a:srgbClr val="0E4094"/>
                </a:solidFill>
                <a:latin typeface="Arial"/>
                <a:ea typeface="Arial"/>
                <a:cs typeface="Arial"/>
                <a:sym typeface="Arial"/>
              </a:rPr>
              <a:t>Department: Cse Core (Computing Technologies)</a:t>
            </a:r>
            <a:endParaRPr sz="1800">
              <a:solidFill>
                <a:srgbClr val="0E4094"/>
              </a:solidFill>
              <a:latin typeface="Arial"/>
              <a:ea typeface="Arial"/>
              <a:cs typeface="Arial"/>
              <a:sym typeface="Arial"/>
            </a:endParaRPr>
          </a:p>
        </p:txBody>
      </p:sp>
      <p:pic>
        <p:nvPicPr>
          <p:cNvPr id="93" name="Google Shape;93;p13"/>
          <p:cNvPicPr preferRelativeResize="0"/>
          <p:nvPr/>
        </p:nvPicPr>
        <p:blipFill rotWithShape="1">
          <a:blip r:embed="rId5">
            <a:alphaModFix/>
          </a:blip>
          <a:srcRect l="4529" t="20267" r="4174" b="26841"/>
          <a:stretch/>
        </p:blipFill>
        <p:spPr>
          <a:xfrm>
            <a:off x="10942081" y="105045"/>
            <a:ext cx="1249918" cy="474910"/>
          </a:xfrm>
          <a:prstGeom prst="rect">
            <a:avLst/>
          </a:prstGeom>
          <a:noFill/>
          <a:ln>
            <a:noFill/>
          </a:ln>
        </p:spPr>
      </p:pic>
      <p:sp>
        <p:nvSpPr>
          <p:cNvPr id="94" name="Google Shape;94;p13"/>
          <p:cNvSpPr txBox="1"/>
          <p:nvPr/>
        </p:nvSpPr>
        <p:spPr>
          <a:xfrm>
            <a:off x="1217299" y="1138174"/>
            <a:ext cx="9402300" cy="13236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4000" b="1">
                <a:solidFill>
                  <a:schemeClr val="dk1"/>
                </a:solidFill>
              </a:rPr>
              <a:t>AI/ML: Age,Gender and emotion detection from speech</a:t>
            </a:r>
            <a:endParaRPr sz="40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11725-84A7-4614-969D-D7E8C7D99003}"/>
              </a:ext>
            </a:extLst>
          </p:cNvPr>
          <p:cNvSpPr>
            <a:spLocks noGrp="1"/>
          </p:cNvSpPr>
          <p:nvPr>
            <p:ph idx="1"/>
          </p:nvPr>
        </p:nvSpPr>
        <p:spPr>
          <a:xfrm>
            <a:off x="291548" y="821636"/>
            <a:ext cx="11622156" cy="6036364"/>
          </a:xfrm>
        </p:spPr>
        <p:txBody>
          <a:bodyPr>
            <a:noAutofit/>
          </a:bodyPr>
          <a:lstStyle/>
          <a:p>
            <a:pPr marL="342900" lvl="0" indent="-342900">
              <a:lnSpc>
                <a:spcPct val="107000"/>
              </a:lnSpc>
              <a:buFont typeface="+mj-lt"/>
              <a:buAutoNum type="arabicPeriod"/>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600" b="1" kern="100" dirty="0">
                <a:latin typeface="Calibri" panose="020F0502020204030204" pitchFamily="34" charset="0"/>
                <a:ea typeface="Calibri" panose="020F0502020204030204" pitchFamily="34" charset="0"/>
                <a:cs typeface="Times New Roman" panose="02020603050405020304" pitchFamily="18" charset="0"/>
              </a:rPr>
              <a:t>  </a:t>
            </a: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Voice Dataset for Gender, Age, Emotion Detection:</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Audio-only, features need extraction.</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About: [Voice Dataset Info](</a:t>
            </a:r>
            <a:r>
              <a:rPr lang="en-GB" sz="16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https://ieeexplore.ieee.org/document/9004306</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Link: [Voice Dataset](</a:t>
            </a:r>
            <a:r>
              <a:rPr lang="en-GB" sz="16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https://www.kaggle.com/datasets/ogechukwu/voice</a:t>
            </a: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600" b="1" kern="100" dirty="0">
                <a:latin typeface="Calibri" panose="020F0502020204030204" pitchFamily="34" charset="0"/>
                <a:ea typeface="Calibri" panose="020F0502020204030204" pitchFamily="34" charset="0"/>
                <a:cs typeface="Times New Roman" panose="02020603050405020304" pitchFamily="18" charset="0"/>
              </a:rPr>
              <a:t>    </a:t>
            </a: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Crema-D Dataset:</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Suitable for gender and emotion detection (multiple emotions).</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Age distribution: 20 to 74 years.</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Link: [Crema-D Dataset]</a:t>
            </a:r>
          </a:p>
          <a:p>
            <a:pPr marL="342900" lvl="0" indent="-342900">
              <a:lnSpc>
                <a:spcPct val="107000"/>
              </a:lnSpc>
              <a:buFont typeface="+mj-lt"/>
              <a:buAutoNum type="arabicPeriod"/>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600" b="1" kern="100" dirty="0">
                <a:latin typeface="Calibri" panose="020F0502020204030204" pitchFamily="34" charset="0"/>
                <a:ea typeface="Calibri" panose="020F0502020204030204" pitchFamily="34" charset="0"/>
                <a:cs typeface="Times New Roman" panose="02020603050405020304" pitchFamily="18" charset="0"/>
              </a:rPr>
              <a:t>      </a:t>
            </a:r>
            <a:r>
              <a:rPr lang="en-GB" sz="1600" b="1" kern="100" dirty="0">
                <a:effectLst/>
                <a:latin typeface="Calibri" panose="020F0502020204030204" pitchFamily="34" charset="0"/>
                <a:ea typeface="Calibri" panose="020F0502020204030204" pitchFamily="34" charset="0"/>
                <a:cs typeface="Times New Roman" panose="02020603050405020304" pitchFamily="18" charset="0"/>
              </a:rPr>
              <a:t>Emo-DB Dataset:</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Mainly for emotion detection, also usable for gender.</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Emotions: anger, boredom, anxiety, happiness, sadness, disgust, neutral.</a:t>
            </a:r>
          </a:p>
          <a:p>
            <a:pPr marL="342900" lvl="0" indent="-342900">
              <a:lnSpc>
                <a:spcPct val="107000"/>
              </a:lnSpc>
              <a:buFont typeface="+mj-lt"/>
              <a:buAutoNum type="arabicPeriod"/>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 Link: [Emo-DB Dataset]</a:t>
            </a:r>
          </a:p>
          <a:p>
            <a:pPr marL="342900" lvl="0" indent="-342900">
              <a:lnSpc>
                <a:spcPct val="107000"/>
              </a:lnSpc>
              <a:buFont typeface="+mj-lt"/>
              <a:buAutoNum type="arabicPeriod"/>
            </a:pP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p>
        </p:txBody>
      </p:sp>
      <p:sp>
        <p:nvSpPr>
          <p:cNvPr id="4" name="Rectangle 3">
            <a:extLst>
              <a:ext uri="{FF2B5EF4-FFF2-40B4-BE49-F238E27FC236}">
                <a16:creationId xmlns:a16="http://schemas.microsoft.com/office/drawing/2014/main" id="{95F6B2FB-AA8E-46FE-98AF-735792CA70DC}"/>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11B3D886-0FA9-4D7D-B3B4-CF6E1EAAE0F1}"/>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E6E7C6C1-6066-4A4E-802D-4C03B44A05B7}"/>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59D31E87-9E6F-45D3-8893-07214DD92C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85779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6BD20-4F18-4694-85F0-A4B18883F6B5}"/>
              </a:ext>
            </a:extLst>
          </p:cNvPr>
          <p:cNvSpPr>
            <a:spLocks noGrp="1"/>
          </p:cNvSpPr>
          <p:nvPr>
            <p:ph idx="1"/>
          </p:nvPr>
        </p:nvSpPr>
        <p:spPr>
          <a:xfrm>
            <a:off x="313266" y="861390"/>
            <a:ext cx="11648661" cy="5850356"/>
          </a:xfrm>
        </p:spPr>
        <p:txBody>
          <a:bodyPr>
            <a:noAutofit/>
          </a:bodyPr>
          <a:lstStyle/>
          <a:p>
            <a:pPr marL="0" lvl="0" indent="0">
              <a:lnSpc>
                <a:spcPct val="107000"/>
              </a:lnSpc>
              <a:buNone/>
            </a:pPr>
            <a:r>
              <a:rPr lang="en-GB" sz="2000" b="1" kern="100" dirty="0">
                <a:latin typeface="Calibri" panose="020F0502020204030204" pitchFamily="34" charset="0"/>
                <a:ea typeface="Calibri" panose="020F0502020204030204" pitchFamily="34" charset="0"/>
                <a:cs typeface="Calibri" panose="020F0502020204030204" pitchFamily="34" charset="0"/>
              </a:rPr>
              <a:t>2. </a:t>
            </a:r>
            <a:r>
              <a:rPr lang="en-GB" sz="2000" b="1" kern="100" dirty="0">
                <a:effectLst/>
                <a:latin typeface="Calibri" panose="020F0502020204030204" pitchFamily="34" charset="0"/>
                <a:ea typeface="Calibri" panose="020F0502020204030204" pitchFamily="34" charset="0"/>
                <a:cs typeface="Calibri" panose="020F0502020204030204" pitchFamily="34" charset="0"/>
              </a:rPr>
              <a:t>Features for Age:</a:t>
            </a:r>
          </a:p>
          <a:p>
            <a:pPr marL="0" lvl="0" indent="0">
              <a:lnSpc>
                <a:spcPct val="107000"/>
              </a:lnSpc>
              <a:buNone/>
            </a:pPr>
            <a:r>
              <a:rPr lang="en-GB" sz="2000" kern="100" dirty="0">
                <a:effectLst/>
                <a:latin typeface="Calibri" panose="020F0502020204030204" pitchFamily="34" charset="0"/>
                <a:ea typeface="Calibri" panose="020F0502020204030204" pitchFamily="34" charset="0"/>
                <a:cs typeface="Calibri" panose="020F0502020204030204" pitchFamily="34" charset="0"/>
              </a:rPr>
              <a:t>- Pitch, speech rate (linked to age), vocal formants.</a:t>
            </a:r>
          </a:p>
          <a:p>
            <a:pPr marL="0" lvl="0" indent="0">
              <a:lnSpc>
                <a:spcPct val="107000"/>
              </a:lnSpc>
              <a:buNone/>
            </a:pPr>
            <a:r>
              <a:rPr lang="en-GB" sz="2000" kern="100" dirty="0">
                <a:effectLst/>
                <a:latin typeface="Calibri" panose="020F0502020204030204" pitchFamily="34" charset="0"/>
                <a:ea typeface="Calibri" panose="020F0502020204030204" pitchFamily="34" charset="0"/>
                <a:cs typeface="Calibri" panose="020F0502020204030204" pitchFamily="34" charset="0"/>
              </a:rPr>
              <a:t>- Breathiness, voice tremor (in 50s or 60s), hoarseness.</a:t>
            </a:r>
          </a:p>
          <a:p>
            <a:pPr marL="0" lvl="0" indent="0">
              <a:lnSpc>
                <a:spcPct val="107000"/>
              </a:lnSpc>
              <a:buNone/>
            </a:pPr>
            <a:r>
              <a:rPr lang="en-GB" sz="2000" kern="100" dirty="0">
                <a:effectLst/>
                <a:latin typeface="Calibri" panose="020F0502020204030204" pitchFamily="34" charset="0"/>
                <a:ea typeface="Calibri" panose="020F0502020204030204" pitchFamily="34" charset="0"/>
                <a:cs typeface="Calibri" panose="020F0502020204030204" pitchFamily="34" charset="0"/>
              </a:rPr>
              <a:t>- Intonation (variations in pitch for age cues).</a:t>
            </a:r>
            <a:endParaRPr lang="en-IN" sz="2000" dirty="0"/>
          </a:p>
          <a:p>
            <a:pPr marL="0" lvl="0" indent="0">
              <a:lnSpc>
                <a:spcPct val="107000"/>
              </a:lnSpc>
              <a:buNone/>
            </a:pPr>
            <a:endParaRPr lang="en-US" sz="2000" kern="100" dirty="0">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buNone/>
            </a:pPr>
            <a:r>
              <a:rPr lang="en-US" sz="2000" b="1" kern="100" dirty="0">
                <a:latin typeface="Calibri" panose="020F0502020204030204" pitchFamily="34" charset="0"/>
                <a:ea typeface="Calibri" panose="020F0502020204030204" pitchFamily="34" charset="0"/>
                <a:cs typeface="Calibri" panose="020F0502020204030204" pitchFamily="34" charset="0"/>
              </a:rPr>
              <a:t>3.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Features for Gender:</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Pitch, formant, harmonics-to-noise ratio.</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MFCC, energy, zero crossing rate.</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a:t>
            </a:r>
          </a:p>
          <a:p>
            <a:pPr marL="0" lvl="0" indent="0">
              <a:lnSpc>
                <a:spcPct val="107000"/>
              </a:lnSpc>
              <a:buNone/>
            </a:pPr>
            <a:r>
              <a:rPr lang="en-US" sz="2000" b="1" kern="100" dirty="0">
                <a:latin typeface="Calibri" panose="020F0502020204030204" pitchFamily="34" charset="0"/>
                <a:ea typeface="Calibri" panose="020F0502020204030204" pitchFamily="34" charset="0"/>
                <a:cs typeface="Calibri" panose="020F0502020204030204" pitchFamily="34" charset="0"/>
              </a:rPr>
              <a:t>4.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Features for Emotion:</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Timbre, pitch, MFCC, energy entropy.</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Articulation rate, vocal cord vibration.</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a:t>
            </a:r>
          </a:p>
        </p:txBody>
      </p:sp>
      <p:sp>
        <p:nvSpPr>
          <p:cNvPr id="4" name="Rectangle 3">
            <a:extLst>
              <a:ext uri="{FF2B5EF4-FFF2-40B4-BE49-F238E27FC236}">
                <a16:creationId xmlns:a16="http://schemas.microsoft.com/office/drawing/2014/main" id="{5D2B9681-0648-4F6C-A438-06CF2C2EC599}"/>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EBCD467C-CF72-4470-85FE-BCE77C721BB1}"/>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F5D92C41-43E0-4970-B829-51622D754395}"/>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D1095060-93A1-4C83-86EB-5FBB1450FB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3796286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B7823-D250-45AE-B2F9-341F7E89BD6E}"/>
              </a:ext>
            </a:extLst>
          </p:cNvPr>
          <p:cNvSpPr>
            <a:spLocks noGrp="1"/>
          </p:cNvSpPr>
          <p:nvPr>
            <p:ph idx="1"/>
          </p:nvPr>
        </p:nvSpPr>
        <p:spPr>
          <a:xfrm>
            <a:off x="291547" y="1364974"/>
            <a:ext cx="11661913" cy="5493025"/>
          </a:xfrm>
        </p:spPr>
        <p:txBody>
          <a:bodyPr>
            <a:noAutofit/>
          </a:bodyPr>
          <a:lstStyle/>
          <a:p>
            <a:pPr marL="0" lvl="0" indent="0">
              <a:lnSpc>
                <a:spcPct val="107000"/>
              </a:lnSpc>
              <a:buNone/>
            </a:pPr>
            <a:r>
              <a:rPr lang="en-US" sz="2000" b="1" kern="100" dirty="0">
                <a:effectLst/>
                <a:latin typeface="Calibri" panose="020F0502020204030204" pitchFamily="34" charset="0"/>
                <a:ea typeface="Calibri" panose="020F0502020204030204" pitchFamily="34" charset="0"/>
                <a:cs typeface="Calibri" panose="020F0502020204030204" pitchFamily="34" charset="0"/>
              </a:rPr>
              <a:t>5. Best for Age:</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Formant, breathiness, tremor, intonation.</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a:t>
            </a:r>
          </a:p>
          <a:p>
            <a:pPr marL="0" lvl="0" indent="0">
              <a:lnSpc>
                <a:spcPct val="107000"/>
              </a:lnSpc>
              <a:buNone/>
            </a:pPr>
            <a:r>
              <a:rPr lang="en-US" sz="2000" b="1" kern="100" dirty="0">
                <a:latin typeface="Calibri" panose="020F0502020204030204" pitchFamily="34" charset="0"/>
                <a:ea typeface="Calibri" panose="020F0502020204030204" pitchFamily="34" charset="0"/>
                <a:cs typeface="Calibri" panose="020F0502020204030204" pitchFamily="34" charset="0"/>
              </a:rPr>
              <a:t>6.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Best for Gender:</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Pitch, harmonics-to-noise ratio, MFCC, formant.</a:t>
            </a:r>
          </a:p>
          <a:p>
            <a:pPr marL="0" lvl="0" indent="0">
              <a:lnSpc>
                <a:spcPct val="107000"/>
              </a:lnSpc>
              <a:buNone/>
            </a:pPr>
            <a:r>
              <a:rPr lang="en-US" sz="2000" kern="100" dirty="0">
                <a:effectLst/>
                <a:latin typeface="Calibri" panose="020F0502020204030204" pitchFamily="34" charset="0"/>
                <a:ea typeface="Calibri" panose="020F0502020204030204" pitchFamily="34" charset="0"/>
                <a:cs typeface="Calibri" panose="020F0502020204030204" pitchFamily="34" charset="0"/>
              </a:rPr>
              <a:t>  </a:t>
            </a:r>
            <a:endParaRPr lang="en-US" sz="2000" kern="100" dirty="0">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buNone/>
            </a:pPr>
            <a:r>
              <a:rPr lang="en-US" sz="2000" b="1" kern="100" dirty="0">
                <a:latin typeface="Calibri" panose="020F0502020204030204" pitchFamily="34" charset="0"/>
                <a:ea typeface="Calibri" panose="020F0502020204030204" pitchFamily="34" charset="0"/>
                <a:cs typeface="Calibri" panose="020F0502020204030204" pitchFamily="34" charset="0"/>
              </a:rPr>
              <a:t>7.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Best for Emotion:</a:t>
            </a:r>
          </a:p>
          <a:p>
            <a:pPr lvl="0">
              <a:lnSpc>
                <a:spcPct val="107000"/>
              </a:lnSpc>
              <a:buFontTx/>
              <a:buChar char="-"/>
            </a:pPr>
            <a:r>
              <a:rPr lang="en-US" sz="2000" kern="100" dirty="0">
                <a:effectLst/>
                <a:latin typeface="Calibri" panose="020F0502020204030204" pitchFamily="34" charset="0"/>
                <a:ea typeface="Calibri" panose="020F0502020204030204" pitchFamily="34" charset="0"/>
                <a:cs typeface="Calibri" panose="020F0502020204030204" pitchFamily="34" charset="0"/>
              </a:rPr>
              <a:t>Pitch, MFCC, harmonics-to-noise ratio, energy entropy.</a:t>
            </a:r>
          </a:p>
          <a:p>
            <a:pPr marL="0" lvl="0" indent="0">
              <a:lnSpc>
                <a:spcPct val="107000"/>
              </a:lnSpc>
              <a:buNone/>
            </a:pP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buNone/>
            </a:pPr>
            <a:r>
              <a:rPr lang="en-US" sz="2000" b="1" kern="100" dirty="0">
                <a:latin typeface="Calibri" panose="020F0502020204030204" pitchFamily="34" charset="0"/>
                <a:ea typeface="Calibri" panose="020F0502020204030204" pitchFamily="34" charset="0"/>
                <a:cs typeface="Calibri" panose="020F0502020204030204" pitchFamily="34" charset="0"/>
              </a:rPr>
              <a:t>8. </a:t>
            </a:r>
            <a:r>
              <a:rPr lang="en-US" sz="2000" b="1" kern="100" dirty="0">
                <a:effectLst/>
                <a:latin typeface="Calibri" panose="020F0502020204030204" pitchFamily="34" charset="0"/>
                <a:ea typeface="Calibri" panose="020F0502020204030204" pitchFamily="34" charset="0"/>
                <a:cs typeface="Calibri" panose="020F0502020204030204" pitchFamily="34" charset="0"/>
              </a:rPr>
              <a:t>Model for Age Detection:</a:t>
            </a:r>
          </a:p>
          <a:p>
            <a:pPr lvl="0">
              <a:lnSpc>
                <a:spcPct val="107000"/>
              </a:lnSpc>
              <a:buFontTx/>
              <a:buChar char="-"/>
            </a:pPr>
            <a:r>
              <a:rPr lang="en-US" sz="2000" kern="100" dirty="0" err="1">
                <a:effectLst/>
                <a:latin typeface="Calibri" panose="020F0502020204030204" pitchFamily="34" charset="0"/>
                <a:ea typeface="Calibri" panose="020F0502020204030204" pitchFamily="34" charset="0"/>
                <a:cs typeface="Calibri" panose="020F0502020204030204" pitchFamily="34" charset="0"/>
              </a:rPr>
              <a:t>ConvLSTM</a:t>
            </a:r>
            <a:r>
              <a:rPr lang="en-US" sz="2000" kern="100" dirty="0">
                <a:effectLst/>
                <a:latin typeface="Calibri" panose="020F0502020204030204" pitchFamily="34" charset="0"/>
                <a:ea typeface="Calibri" panose="020F0502020204030204" pitchFamily="34" charset="0"/>
                <a:cs typeface="Calibri" panose="020F0502020204030204" pitchFamily="34" charset="0"/>
              </a:rPr>
              <a:t>: Combines CNN's features with LSTM's sequence modeling.</a:t>
            </a:r>
          </a:p>
          <a:p>
            <a:pPr marL="0" lvl="0" indent="0">
              <a:lnSpc>
                <a:spcPct val="107000"/>
              </a:lnSpc>
              <a:buNone/>
            </a:pPr>
            <a:endParaRPr lang="en-US" sz="20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2000" dirty="0"/>
          </a:p>
        </p:txBody>
      </p:sp>
      <p:sp>
        <p:nvSpPr>
          <p:cNvPr id="4" name="Rectangle 3">
            <a:extLst>
              <a:ext uri="{FF2B5EF4-FFF2-40B4-BE49-F238E27FC236}">
                <a16:creationId xmlns:a16="http://schemas.microsoft.com/office/drawing/2014/main" id="{94D5EEA8-E871-435D-9633-AFD6C7E87193}"/>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82B4387D-EF2D-4627-BD2D-802077173412}"/>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4F08A56E-22C4-44ED-9997-F8CCD2BF8FAA}"/>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0ADBC467-2A57-43B2-AF10-F3583E0713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414930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279A1-17B4-4073-A83C-87356FB5AB56}"/>
              </a:ext>
            </a:extLst>
          </p:cNvPr>
          <p:cNvSpPr>
            <a:spLocks noGrp="1"/>
          </p:cNvSpPr>
          <p:nvPr>
            <p:ph idx="1"/>
          </p:nvPr>
        </p:nvSpPr>
        <p:spPr>
          <a:xfrm>
            <a:off x="278295" y="1020416"/>
            <a:ext cx="11635409" cy="5837584"/>
          </a:xfrm>
        </p:spPr>
        <p:txBody>
          <a:bodyPr>
            <a:noAutofit/>
          </a:bodyPr>
          <a:lstStyle/>
          <a:p>
            <a:pPr marL="0" lvl="0" indent="0">
              <a:lnSpc>
                <a:spcPct val="107000"/>
              </a:lnSpc>
              <a:buNone/>
            </a:pPr>
            <a:r>
              <a:rPr lang="en-IN" sz="2000" b="1" kern="100" dirty="0">
                <a:latin typeface="Calibri" panose="020F0502020204030204" pitchFamily="34" charset="0"/>
                <a:ea typeface="Calibri" panose="020F0502020204030204" pitchFamily="34" charset="0"/>
                <a:cs typeface="Times New Roman" panose="02020603050405020304" pitchFamily="18" charset="0"/>
              </a:rPr>
              <a:t>9.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Models for gender based on the above attributes:</a:t>
            </a:r>
          </a:p>
          <a:p>
            <a:pPr marL="342900" lvl="0" indent="-342900">
              <a:lnSpc>
                <a:spcPct val="107000"/>
              </a:lnSpc>
              <a:buFont typeface="Courier New" panose="02070309020205020404" pitchFamily="49" charset="0"/>
              <a:buChar char="o"/>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RNN + LSTM</a:t>
            </a:r>
          </a:p>
          <a:p>
            <a:pPr marL="342900" lvl="0" indent="-342900">
              <a:lnSpc>
                <a:spcPct val="107000"/>
              </a:lnSpc>
              <a:buFont typeface="Courier New" panose="02070309020205020404" pitchFamily="49" charset="0"/>
              <a:buChar char="o"/>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CNN + LSTM </a:t>
            </a:r>
          </a:p>
          <a:p>
            <a:pPr marL="342900" lvl="0" indent="-342900">
              <a:lnSpc>
                <a:spcPct val="107000"/>
              </a:lnSpc>
              <a:buFont typeface="Courier New" panose="02070309020205020404" pitchFamily="49" charset="0"/>
              <a:buChar char="o"/>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Random Forest</a:t>
            </a:r>
          </a:p>
          <a:p>
            <a:pPr marL="342900" lvl="0" indent="-342900">
              <a:lnSpc>
                <a:spcPct val="107000"/>
              </a:lnSpc>
              <a:buFont typeface="Courier New" panose="02070309020205020404" pitchFamily="49" charset="0"/>
              <a:buChar char="o"/>
            </a:pP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sz="2000" b="1" kern="100" dirty="0">
                <a:latin typeface="Calibri" panose="020F0502020204030204" pitchFamily="34" charset="0"/>
                <a:ea typeface="Calibri" panose="020F0502020204030204" pitchFamily="34" charset="0"/>
                <a:cs typeface="Times New Roman" panose="02020603050405020304" pitchFamily="18" charset="0"/>
              </a:rPr>
              <a:t>10</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Models for emotion detection based on the above attributes:</a:t>
            </a:r>
          </a:p>
          <a:p>
            <a:pPr marL="342900" lvl="0" indent="-342900">
              <a:lnSpc>
                <a:spcPct val="107000"/>
              </a:lnSpc>
              <a:buFont typeface="Courier New" panose="02070309020205020404" pitchFamily="49" charset="0"/>
              <a:buChar char="o"/>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CNN + LSTM</a:t>
            </a:r>
          </a:p>
          <a:p>
            <a:pPr marL="342900" lvl="0" indent="-342900">
              <a:lnSpc>
                <a:spcPct val="107000"/>
              </a:lnSpc>
              <a:buFont typeface="Courier New" panose="02070309020205020404" pitchFamily="49" charset="0"/>
              <a:buChar char="o"/>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RNN with LSTM</a:t>
            </a:r>
          </a:p>
          <a:p>
            <a:pPr marL="342900" lvl="0" indent="-342900">
              <a:lnSpc>
                <a:spcPct val="107000"/>
              </a:lnSpc>
              <a:buFont typeface="Courier New" panose="02070309020205020404" pitchFamily="49" charset="0"/>
              <a:buChar char="o"/>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CNN + Transfer Learning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VGGish</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Courier New" panose="02070309020205020404" pitchFamily="49" charset="0"/>
              <a:buChar char="o"/>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Ensemble methods</a:t>
            </a:r>
          </a:p>
          <a:p>
            <a:pPr marL="342900" lvl="0" indent="-342900">
              <a:lnSpc>
                <a:spcPct val="107000"/>
              </a:lnSpc>
              <a:spcAft>
                <a:spcPts val="800"/>
              </a:spcAft>
              <a:buFont typeface="Courier New" panose="02070309020205020404" pitchFamily="49" charset="0"/>
              <a:buChar char="o"/>
            </a:pP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Yamnet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(neural network)</a:t>
            </a: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SVM can also be used but it is for smaller and not complex datasets. Also, it requires manual feature engineering to extract information from voice samples.</a:t>
            </a:r>
          </a:p>
          <a:p>
            <a:pPr marL="0" lvl="0" indent="0">
              <a:lnSpc>
                <a:spcPct val="107000"/>
              </a:lnSpc>
              <a:buNone/>
            </a:pPr>
            <a:endParaRPr lang="en-IN" sz="2000" dirty="0"/>
          </a:p>
        </p:txBody>
      </p:sp>
      <p:sp>
        <p:nvSpPr>
          <p:cNvPr id="4" name="Rectangle 3">
            <a:extLst>
              <a:ext uri="{FF2B5EF4-FFF2-40B4-BE49-F238E27FC236}">
                <a16:creationId xmlns:a16="http://schemas.microsoft.com/office/drawing/2014/main" id="{7A6B0746-5874-4AE4-8FE4-52A604595B19}"/>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AD83C4A9-34A5-4D05-A794-2D6152A6BF9E}"/>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2E5AD41C-F6E5-4DFE-8A08-0A12C18240BE}"/>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4841223E-90F4-449C-831A-C0EF67BE558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340388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BA08-11B5-4FE7-9437-F777522A587A}"/>
              </a:ext>
            </a:extLst>
          </p:cNvPr>
          <p:cNvSpPr>
            <a:spLocks noGrp="1"/>
          </p:cNvSpPr>
          <p:nvPr>
            <p:ph type="title"/>
          </p:nvPr>
        </p:nvSpPr>
        <p:spPr>
          <a:xfrm>
            <a:off x="838200" y="2467429"/>
            <a:ext cx="10515600" cy="1843313"/>
          </a:xfrm>
        </p:spPr>
        <p:txBody>
          <a:bodyPr/>
          <a:lstStyle/>
          <a:p>
            <a:pPr algn="ctr"/>
            <a:r>
              <a:rPr lang="en-IN" b="1" dirty="0">
                <a:solidFill>
                  <a:srgbClr val="0E4094"/>
                </a:solidFill>
                <a:latin typeface="SamsungOne 600C" panose="020B0706030303020204" pitchFamily="34" charset="0"/>
                <a:ea typeface="SamsungOne 600C" panose="020B0706030303020204" pitchFamily="34" charset="0"/>
              </a:rPr>
              <a:t>Literature Survey </a:t>
            </a:r>
            <a:endParaRPr lang="en-IN" dirty="0"/>
          </a:p>
        </p:txBody>
      </p:sp>
    </p:spTree>
    <p:extLst>
      <p:ext uri="{BB962C8B-B14F-4D97-AF65-F5344CB8AC3E}">
        <p14:creationId xmlns:p14="http://schemas.microsoft.com/office/powerpoint/2010/main" val="427262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76D536D-652C-4EF9-B6CE-5D434B98005D}"/>
              </a:ext>
            </a:extLst>
          </p:cNvPr>
          <p:cNvGraphicFramePr>
            <a:graphicFrameLocks noGrp="1"/>
          </p:cNvGraphicFramePr>
          <p:nvPr>
            <p:extLst>
              <p:ext uri="{D42A27DB-BD31-4B8C-83A1-F6EECF244321}">
                <p14:modId xmlns:p14="http://schemas.microsoft.com/office/powerpoint/2010/main" val="3198386078"/>
              </p:ext>
            </p:extLst>
          </p:nvPr>
        </p:nvGraphicFramePr>
        <p:xfrm>
          <a:off x="0" y="0"/>
          <a:ext cx="12192004" cy="7960755"/>
        </p:xfrm>
        <a:graphic>
          <a:graphicData uri="http://schemas.openxmlformats.org/drawingml/2006/table">
            <a:tbl>
              <a:tblPr firstRow="1" bandRow="1">
                <a:tableStyleId>{5C22544A-7EE6-4342-B048-85BDC9FD1C3A}</a:tableStyleId>
              </a:tblPr>
              <a:tblGrid>
                <a:gridCol w="3048001">
                  <a:extLst>
                    <a:ext uri="{9D8B030D-6E8A-4147-A177-3AD203B41FA5}">
                      <a16:colId xmlns:a16="http://schemas.microsoft.com/office/drawing/2014/main" val="4021039462"/>
                    </a:ext>
                  </a:extLst>
                </a:gridCol>
                <a:gridCol w="3048001">
                  <a:extLst>
                    <a:ext uri="{9D8B030D-6E8A-4147-A177-3AD203B41FA5}">
                      <a16:colId xmlns:a16="http://schemas.microsoft.com/office/drawing/2014/main" val="3246713095"/>
                    </a:ext>
                  </a:extLst>
                </a:gridCol>
                <a:gridCol w="3048001">
                  <a:extLst>
                    <a:ext uri="{9D8B030D-6E8A-4147-A177-3AD203B41FA5}">
                      <a16:colId xmlns:a16="http://schemas.microsoft.com/office/drawing/2014/main" val="1359054097"/>
                    </a:ext>
                  </a:extLst>
                </a:gridCol>
                <a:gridCol w="3048001">
                  <a:extLst>
                    <a:ext uri="{9D8B030D-6E8A-4147-A177-3AD203B41FA5}">
                      <a16:colId xmlns:a16="http://schemas.microsoft.com/office/drawing/2014/main" val="2452715880"/>
                    </a:ext>
                  </a:extLst>
                </a:gridCol>
              </a:tblGrid>
              <a:tr h="271976">
                <a:tc>
                  <a:txBody>
                    <a:bodyPr/>
                    <a:lstStyle/>
                    <a:p>
                      <a:pPr algn="ctr"/>
                      <a:endParaRPr lang="en-GB" dirty="0"/>
                    </a:p>
                    <a:p>
                      <a:pPr algn="ctr"/>
                      <a:r>
                        <a:rPr lang="en-IN" dirty="0">
                          <a:solidFill>
                            <a:schemeClr val="tx1"/>
                          </a:solidFill>
                        </a:rPr>
                        <a:t>Title, Author, year</a:t>
                      </a:r>
                    </a:p>
                  </a:txBody>
                  <a:tcPr/>
                </a:tc>
                <a:tc>
                  <a:txBody>
                    <a:bodyPr/>
                    <a:lstStyle/>
                    <a:p>
                      <a:pPr algn="ctr"/>
                      <a:endParaRPr lang="en-GB" dirty="0"/>
                    </a:p>
                    <a:p>
                      <a:pPr algn="ctr"/>
                      <a:r>
                        <a:rPr lang="en-IN" dirty="0">
                          <a:solidFill>
                            <a:schemeClr val="tx1"/>
                          </a:solidFill>
                        </a:rPr>
                        <a:t>Method</a:t>
                      </a:r>
                    </a:p>
                  </a:txBody>
                  <a:tcPr/>
                </a:tc>
                <a:tc>
                  <a:txBody>
                    <a:bodyPr/>
                    <a:lstStyle/>
                    <a:p>
                      <a:pPr algn="ctr"/>
                      <a:endParaRPr lang="en-GB" dirty="0"/>
                    </a:p>
                    <a:p>
                      <a:pPr algn="ctr"/>
                      <a:r>
                        <a:rPr lang="en-IN" dirty="0">
                          <a:solidFill>
                            <a:schemeClr val="tx1"/>
                          </a:solidFill>
                        </a:rPr>
                        <a:t>Pros - Cons </a:t>
                      </a:r>
                    </a:p>
                  </a:txBody>
                  <a:tcPr/>
                </a:tc>
                <a:tc>
                  <a:txBody>
                    <a:bodyPr/>
                    <a:lstStyle/>
                    <a:p>
                      <a:endParaRPr lang="en-GB" dirty="0"/>
                    </a:p>
                    <a:p>
                      <a:pPr algn="ctr"/>
                      <a:r>
                        <a:rPr lang="en-IN" dirty="0">
                          <a:solidFill>
                            <a:schemeClr val="tx1"/>
                          </a:solidFill>
                        </a:rPr>
                        <a:t>Observation</a:t>
                      </a:r>
                    </a:p>
                  </a:txBody>
                  <a:tcPr/>
                </a:tc>
                <a:extLst>
                  <a:ext uri="{0D108BD9-81ED-4DB2-BD59-A6C34878D82A}">
                    <a16:rowId xmlns:a16="http://schemas.microsoft.com/office/drawing/2014/main" val="1437044819"/>
                  </a:ext>
                </a:extLst>
              </a:tr>
              <a:tr h="2679481">
                <a:tc>
                  <a:txBody>
                    <a:bodyPr/>
                    <a:lstStyle/>
                    <a:p>
                      <a:r>
                        <a:rPr lang="en-IN" sz="1800" b="1" kern="1200" dirty="0">
                          <a:solidFill>
                            <a:schemeClr val="dk1"/>
                          </a:solidFill>
                          <a:effectLst/>
                          <a:latin typeface="+mn-lt"/>
                          <a:ea typeface="+mn-ea"/>
                          <a:cs typeface="+mn-cs"/>
                        </a:rPr>
                        <a:t>Age group classification and gender recognition from speech with temporal convolutional neural networks.</a:t>
                      </a:r>
                    </a:p>
                    <a:p>
                      <a:r>
                        <a:rPr lang="en-IN" sz="1800" kern="1200" dirty="0">
                          <a:solidFill>
                            <a:schemeClr val="dk1"/>
                          </a:solidFill>
                          <a:effectLst/>
                          <a:latin typeface="+mn-lt"/>
                          <a:ea typeface="+mn-ea"/>
                          <a:cs typeface="+mn-cs"/>
                        </a:rPr>
                        <a:t>By- Hector A </a:t>
                      </a:r>
                    </a:p>
                    <a:p>
                      <a:r>
                        <a:rPr lang="en-IN" sz="1800" kern="1200" dirty="0">
                          <a:solidFill>
                            <a:schemeClr val="dk1"/>
                          </a:solidFill>
                          <a:effectLst/>
                          <a:latin typeface="+mn-lt"/>
                          <a:ea typeface="+mn-ea"/>
                          <a:cs typeface="+mn-cs"/>
                        </a:rPr>
                        <a:t>Sanchez </a:t>
                      </a:r>
                      <a:r>
                        <a:rPr lang="en-IN" sz="1800" kern="1200" dirty="0" err="1">
                          <a:solidFill>
                            <a:schemeClr val="dk1"/>
                          </a:solidFill>
                          <a:effectLst/>
                          <a:latin typeface="+mn-lt"/>
                          <a:ea typeface="+mn-ea"/>
                          <a:cs typeface="+mn-cs"/>
                        </a:rPr>
                        <a:t>Hevia</a:t>
                      </a:r>
                      <a:endParaRPr lang="en-IN"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Roberto Gil Pita</a:t>
                      </a:r>
                    </a:p>
                    <a:p>
                      <a:r>
                        <a:rPr lang="en-IN" sz="1800" kern="1200" dirty="0">
                          <a:solidFill>
                            <a:schemeClr val="dk1"/>
                          </a:solidFill>
                          <a:effectLst/>
                          <a:latin typeface="+mn-lt"/>
                          <a:ea typeface="+mn-ea"/>
                          <a:cs typeface="+mn-cs"/>
                        </a:rPr>
                        <a:t>Manual </a:t>
                      </a:r>
                      <a:r>
                        <a:rPr lang="en-IN" sz="1800" kern="1200" dirty="0" err="1">
                          <a:solidFill>
                            <a:schemeClr val="dk1"/>
                          </a:solidFill>
                          <a:effectLst/>
                          <a:latin typeface="+mn-lt"/>
                          <a:ea typeface="+mn-ea"/>
                          <a:cs typeface="+mn-cs"/>
                        </a:rPr>
                        <a:t>Utrilla</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Maso</a:t>
                      </a:r>
                      <a:r>
                        <a:rPr lang="en-IN" sz="1800" kern="1200" dirty="0">
                          <a:solidFill>
                            <a:schemeClr val="dk1"/>
                          </a:solidFill>
                          <a:effectLst/>
                          <a:latin typeface="+mn-lt"/>
                          <a:ea typeface="+mn-ea"/>
                          <a:cs typeface="+mn-cs"/>
                        </a:rPr>
                        <a:t> &amp;</a:t>
                      </a:r>
                    </a:p>
                    <a:p>
                      <a:r>
                        <a:rPr lang="en-IN" sz="1800" kern="1200" dirty="0">
                          <a:solidFill>
                            <a:schemeClr val="dk1"/>
                          </a:solidFill>
                          <a:effectLst/>
                          <a:latin typeface="+mn-lt"/>
                          <a:ea typeface="+mn-ea"/>
                          <a:cs typeface="+mn-cs"/>
                        </a:rPr>
                        <a:t>Manuel Rosa </a:t>
                      </a:r>
                      <a:r>
                        <a:rPr lang="en-IN" sz="1800" kern="1200" dirty="0" err="1">
                          <a:solidFill>
                            <a:schemeClr val="dk1"/>
                          </a:solidFill>
                          <a:effectLst/>
                          <a:latin typeface="+mn-lt"/>
                          <a:ea typeface="+mn-ea"/>
                          <a:cs typeface="+mn-cs"/>
                        </a:rPr>
                        <a:t>Zurera</a:t>
                      </a:r>
                      <a:endParaRPr lang="en-IN"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Year: 2022</a:t>
                      </a:r>
                    </a:p>
                  </a:txBody>
                  <a:tcPr/>
                </a:tc>
                <a:tc>
                  <a:txBody>
                    <a:bodyPr/>
                    <a:lstStyle/>
                    <a:p>
                      <a:r>
                        <a:rPr lang="en-IN" sz="1800" kern="1200" dirty="0">
                          <a:solidFill>
                            <a:schemeClr val="dk1"/>
                          </a:solidFill>
                          <a:effectLst/>
                          <a:latin typeface="+mn-lt"/>
                          <a:ea typeface="+mn-ea"/>
                          <a:cs typeface="+mn-cs"/>
                        </a:rPr>
                        <a:t>TCN+CNN, CNN+RNN, CNN+TNN</a:t>
                      </a:r>
                      <a:endParaRPr lang="en-IN" dirty="0"/>
                    </a:p>
                  </a:txBody>
                  <a:tcPr/>
                </a:tc>
                <a:tc>
                  <a:txBody>
                    <a:bodyPr/>
                    <a:lstStyle/>
                    <a:p>
                      <a:r>
                        <a:rPr lang="en-IN" sz="1800" kern="1200" dirty="0">
                          <a:solidFill>
                            <a:schemeClr val="dk1"/>
                          </a:solidFill>
                          <a:effectLst/>
                          <a:latin typeface="+mn-lt"/>
                          <a:ea typeface="+mn-ea"/>
                          <a:cs typeface="+mn-cs"/>
                        </a:rPr>
                        <a:t>Pros: Use of both block and file level evaluation</a:t>
                      </a:r>
                    </a:p>
                    <a:p>
                      <a:r>
                        <a:rPr lang="en-IN" sz="1800" kern="1200" dirty="0">
                          <a:solidFill>
                            <a:schemeClr val="dk1"/>
                          </a:solidFill>
                          <a:effectLst/>
                          <a:latin typeface="+mn-lt"/>
                          <a:ea typeface="+mn-ea"/>
                          <a:cs typeface="+mn-cs"/>
                        </a:rPr>
                        <a:t> </a:t>
                      </a:r>
                    </a:p>
                    <a:p>
                      <a:r>
                        <a:rPr lang="en-IN" sz="1800" kern="1200" dirty="0">
                          <a:solidFill>
                            <a:schemeClr val="dk1"/>
                          </a:solidFill>
                          <a:effectLst/>
                          <a:latin typeface="+mn-lt"/>
                          <a:ea typeface="+mn-ea"/>
                          <a:cs typeface="+mn-cs"/>
                        </a:rPr>
                        <a:t>Cons: errors come from confusion between adjacent age groups such as young and adult. Low error between young and seniors</a:t>
                      </a:r>
                      <a:endParaRPr lang="en-IN" dirty="0"/>
                    </a:p>
                  </a:txBody>
                  <a:tcPr/>
                </a:tc>
                <a:tc>
                  <a:txBody>
                    <a:bodyPr/>
                    <a:lstStyle/>
                    <a:p>
                      <a:r>
                        <a:rPr lang="en-GB" dirty="0"/>
                        <a:t>Gender Classification: All tested network architectures achieve excellent results for gender classification, with error rates below 2%. Performance improves with larger network sizes. </a:t>
                      </a:r>
                    </a:p>
                    <a:p>
                      <a:r>
                        <a:rPr lang="en-GB" dirty="0"/>
                        <a:t>Age Group Classification: The combination of convolutional neural networks and temporal neural networks (TCN) performs well for age group classification. Larger network sizes lead to improved results.</a:t>
                      </a:r>
                    </a:p>
                  </a:txBody>
                  <a:tcPr/>
                </a:tc>
                <a:extLst>
                  <a:ext uri="{0D108BD9-81ED-4DB2-BD59-A6C34878D82A}">
                    <a16:rowId xmlns:a16="http://schemas.microsoft.com/office/drawing/2014/main" val="2433636401"/>
                  </a:ext>
                </a:extLst>
              </a:tr>
              <a:tr h="3388755">
                <a:tc>
                  <a:txBody>
                    <a:bodyPr/>
                    <a:lstStyle/>
                    <a:p>
                      <a:r>
                        <a:rPr lang="en-IN" sz="1800" b="1" kern="1200" dirty="0">
                          <a:solidFill>
                            <a:schemeClr val="dk1"/>
                          </a:solidFill>
                          <a:effectLst/>
                          <a:latin typeface="+mn-lt"/>
                          <a:ea typeface="+mn-ea"/>
                          <a:cs typeface="+mn-cs"/>
                        </a:rPr>
                        <a:t>Age, Gender and Accent Classification Using Backpropagation and Bagging Algorithms</a:t>
                      </a:r>
                      <a:endParaRPr lang="en-IN" sz="1800" kern="1200" dirty="0">
                        <a:solidFill>
                          <a:schemeClr val="dk1"/>
                        </a:solidFill>
                        <a:effectLst/>
                        <a:latin typeface="+mn-lt"/>
                        <a:ea typeface="+mn-ea"/>
                        <a:cs typeface="+mn-cs"/>
                      </a:endParaRPr>
                    </a:p>
                    <a:p>
                      <a:r>
                        <a:rPr lang="en-IN" sz="1800" kern="1200" dirty="0">
                          <a:solidFill>
                            <a:schemeClr val="dk1"/>
                          </a:solidFill>
                          <a:effectLst/>
                          <a:latin typeface="+mn-lt"/>
                          <a:ea typeface="+mn-ea"/>
                          <a:cs typeface="+mn-cs"/>
                        </a:rPr>
                        <a:t>By: Ammar </a:t>
                      </a:r>
                      <a:r>
                        <a:rPr lang="en-IN" sz="1800" kern="1200" dirty="0" err="1">
                          <a:solidFill>
                            <a:schemeClr val="dk1"/>
                          </a:solidFill>
                          <a:effectLst/>
                          <a:latin typeface="+mn-lt"/>
                          <a:ea typeface="+mn-ea"/>
                          <a:cs typeface="+mn-cs"/>
                        </a:rPr>
                        <a:t>Almomani</a:t>
                      </a:r>
                      <a:r>
                        <a:rPr lang="en-IN" sz="1800" kern="1200" dirty="0">
                          <a:solidFill>
                            <a:schemeClr val="dk1"/>
                          </a:solidFill>
                          <a:effectLst/>
                          <a:latin typeface="+mn-lt"/>
                          <a:ea typeface="+mn-ea"/>
                          <a:cs typeface="+mn-cs"/>
                        </a:rPr>
                        <a:t> Mohammed </a:t>
                      </a:r>
                      <a:r>
                        <a:rPr lang="en-IN" sz="1800" kern="1200" dirty="0" err="1">
                          <a:solidFill>
                            <a:schemeClr val="dk1"/>
                          </a:solidFill>
                          <a:effectLst/>
                          <a:latin typeface="+mn-lt"/>
                          <a:ea typeface="+mn-ea"/>
                          <a:cs typeface="+mn-cs"/>
                        </a:rPr>
                        <a:t>Alweshah</a:t>
                      </a:r>
                      <a:r>
                        <a:rPr lang="en-IN" sz="1800" kern="1200" dirty="0">
                          <a:solidFill>
                            <a:schemeClr val="dk1"/>
                          </a:solidFill>
                          <a:effectLst/>
                          <a:latin typeface="+mn-lt"/>
                          <a:ea typeface="+mn-ea"/>
                          <a:cs typeface="+mn-cs"/>
                        </a:rPr>
                        <a:t>, Waleed </a:t>
                      </a:r>
                      <a:r>
                        <a:rPr lang="en-IN" sz="1800" kern="1200" dirty="0" err="1">
                          <a:solidFill>
                            <a:schemeClr val="dk1"/>
                          </a:solidFill>
                          <a:effectLst/>
                          <a:latin typeface="+mn-lt"/>
                          <a:ea typeface="+mn-ea"/>
                          <a:cs typeface="+mn-cs"/>
                        </a:rPr>
                        <a:t>Alomoush</a:t>
                      </a:r>
                      <a:r>
                        <a:rPr lang="en-IN" sz="1800" kern="1200" dirty="0">
                          <a:solidFill>
                            <a:schemeClr val="dk1"/>
                          </a:solidFill>
                          <a:effectLst/>
                          <a:latin typeface="+mn-lt"/>
                          <a:ea typeface="+mn-ea"/>
                          <a:cs typeface="+mn-cs"/>
                        </a:rPr>
                        <a:t>, Mohammad </a:t>
                      </a:r>
                      <a:r>
                        <a:rPr lang="en-IN" sz="1800" kern="1200" dirty="0" err="1">
                          <a:solidFill>
                            <a:schemeClr val="dk1"/>
                          </a:solidFill>
                          <a:effectLst/>
                          <a:latin typeface="+mn-lt"/>
                          <a:ea typeface="+mn-ea"/>
                          <a:cs typeface="+mn-cs"/>
                        </a:rPr>
                        <a:t>Alauthman</a:t>
                      </a:r>
                      <a:r>
                        <a:rPr lang="en-IN" sz="1800" kern="1200" dirty="0">
                          <a:solidFill>
                            <a:schemeClr val="dk1"/>
                          </a:solidFill>
                          <a:effectLst/>
                          <a:latin typeface="+mn-lt"/>
                          <a:ea typeface="+mn-ea"/>
                          <a:cs typeface="+mn-cs"/>
                        </a:rPr>
                        <a:t>, Aseel </a:t>
                      </a:r>
                      <a:r>
                        <a:rPr lang="en-IN" sz="1800" kern="1200" dirty="0" err="1">
                          <a:solidFill>
                            <a:schemeClr val="dk1"/>
                          </a:solidFill>
                          <a:effectLst/>
                          <a:latin typeface="+mn-lt"/>
                          <a:ea typeface="+mn-ea"/>
                          <a:cs typeface="+mn-cs"/>
                        </a:rPr>
                        <a:t>Jabai</a:t>
                      </a:r>
                      <a:r>
                        <a:rPr lang="en-IN" sz="1800" kern="1200" dirty="0">
                          <a:solidFill>
                            <a:schemeClr val="dk1"/>
                          </a:solidFill>
                          <a:effectLst/>
                          <a:latin typeface="+mn-lt"/>
                          <a:ea typeface="+mn-ea"/>
                          <a:cs typeface="+mn-cs"/>
                        </a:rPr>
                        <a:t>, Anwar </a:t>
                      </a:r>
                      <a:r>
                        <a:rPr lang="en-IN" sz="1800" kern="1200" dirty="0" err="1">
                          <a:solidFill>
                            <a:schemeClr val="dk1"/>
                          </a:solidFill>
                          <a:effectLst/>
                          <a:latin typeface="+mn-lt"/>
                          <a:ea typeface="+mn-ea"/>
                          <a:cs typeface="+mn-cs"/>
                        </a:rPr>
                        <a:t>Abbass</a:t>
                      </a:r>
                      <a:r>
                        <a:rPr lang="en-IN" sz="1800" kern="1200" dirty="0">
                          <a:solidFill>
                            <a:schemeClr val="dk1"/>
                          </a:solidFill>
                          <a:effectLst/>
                          <a:latin typeface="+mn-lt"/>
                          <a:ea typeface="+mn-ea"/>
                          <a:cs typeface="+mn-cs"/>
                        </a:rPr>
                        <a:t>, </a:t>
                      </a:r>
                      <a:r>
                        <a:rPr lang="en-IN" sz="1800" kern="1200" dirty="0" err="1">
                          <a:solidFill>
                            <a:schemeClr val="dk1"/>
                          </a:solidFill>
                          <a:effectLst/>
                          <a:latin typeface="+mn-lt"/>
                          <a:ea typeface="+mn-ea"/>
                          <a:cs typeface="+mn-cs"/>
                        </a:rPr>
                        <a:t>Ghufran</a:t>
                      </a:r>
                      <a:r>
                        <a:rPr lang="en-IN" sz="1800" kern="1200" dirty="0">
                          <a:solidFill>
                            <a:schemeClr val="dk1"/>
                          </a:solidFill>
                          <a:effectLst/>
                          <a:latin typeface="+mn-lt"/>
                          <a:ea typeface="+mn-ea"/>
                          <a:cs typeface="+mn-cs"/>
                        </a:rPr>
                        <a:t> Hamad, </a:t>
                      </a:r>
                      <a:r>
                        <a:rPr lang="en-IN" sz="1800" kern="1200" dirty="0" err="1">
                          <a:solidFill>
                            <a:schemeClr val="dk1"/>
                          </a:solidFill>
                          <a:effectLst/>
                          <a:latin typeface="+mn-lt"/>
                          <a:ea typeface="+mn-ea"/>
                          <a:cs typeface="+mn-cs"/>
                        </a:rPr>
                        <a:t>Meral</a:t>
                      </a:r>
                      <a:r>
                        <a:rPr lang="en-IN" sz="1800" kern="1200" dirty="0">
                          <a:solidFill>
                            <a:schemeClr val="dk1"/>
                          </a:solidFill>
                          <a:effectLst/>
                          <a:latin typeface="+mn-lt"/>
                          <a:ea typeface="+mn-ea"/>
                          <a:cs typeface="+mn-cs"/>
                        </a:rPr>
                        <a:t> Abdalla and Brij B. Gupta</a:t>
                      </a:r>
                    </a:p>
                    <a:p>
                      <a:r>
                        <a:rPr lang="en-IN" sz="1800" kern="1200" dirty="0">
                          <a:solidFill>
                            <a:schemeClr val="dk1"/>
                          </a:solidFill>
                          <a:effectLst/>
                          <a:latin typeface="+mn-lt"/>
                          <a:ea typeface="+mn-ea"/>
                          <a:cs typeface="+mn-cs"/>
                        </a:rPr>
                        <a:t>Year: 2022</a:t>
                      </a:r>
                    </a:p>
                  </a:txBody>
                  <a:tcPr/>
                </a:tc>
                <a:tc>
                  <a:txBody>
                    <a:bodyPr/>
                    <a:lstStyle/>
                    <a:p>
                      <a:r>
                        <a:rPr lang="en-IN" sz="1800" kern="1200" dirty="0">
                          <a:solidFill>
                            <a:schemeClr val="dk1"/>
                          </a:solidFill>
                          <a:effectLst/>
                          <a:latin typeface="+mn-lt"/>
                          <a:ea typeface="+mn-ea"/>
                          <a:cs typeface="+mn-cs"/>
                        </a:rPr>
                        <a:t>ANN + Bagging +  </a:t>
                      </a:r>
                    </a:p>
                    <a:p>
                      <a:r>
                        <a:rPr lang="en-IN" sz="1800" kern="1200" dirty="0">
                          <a:solidFill>
                            <a:schemeClr val="dk1"/>
                          </a:solidFill>
                          <a:effectLst/>
                          <a:latin typeface="+mn-lt"/>
                          <a:ea typeface="+mn-ea"/>
                          <a:cs typeface="+mn-cs"/>
                        </a:rPr>
                        <a:t>Adaptive Backpropagation</a:t>
                      </a:r>
                      <a:endParaRPr lang="en-IN" dirty="0"/>
                    </a:p>
                  </a:txBody>
                  <a:tcPr/>
                </a:tc>
                <a:tc>
                  <a:txBody>
                    <a:bodyPr/>
                    <a:lstStyle/>
                    <a:p>
                      <a:r>
                        <a:rPr lang="en-IN" sz="1800" kern="1200" dirty="0">
                          <a:solidFill>
                            <a:schemeClr val="dk1"/>
                          </a:solidFill>
                          <a:effectLst/>
                          <a:latin typeface="+mn-lt"/>
                          <a:ea typeface="+mn-ea"/>
                          <a:cs typeface="+mn-cs"/>
                        </a:rPr>
                        <a:t>Pros: Reduction in Variance due to variance.</a:t>
                      </a:r>
                    </a:p>
                    <a:p>
                      <a:r>
                        <a:rPr lang="en-IN" sz="1800" kern="1200" dirty="0">
                          <a:solidFill>
                            <a:schemeClr val="dk1"/>
                          </a:solidFill>
                          <a:effectLst/>
                          <a:latin typeface="+mn-lt"/>
                          <a:ea typeface="+mn-ea"/>
                          <a:cs typeface="+mn-cs"/>
                        </a:rPr>
                        <a:t> </a:t>
                      </a:r>
                    </a:p>
                    <a:p>
                      <a:r>
                        <a:rPr lang="en-IN" sz="1800" kern="1200" dirty="0">
                          <a:solidFill>
                            <a:schemeClr val="dk1"/>
                          </a:solidFill>
                          <a:effectLst/>
                          <a:latin typeface="+mn-lt"/>
                          <a:ea typeface="+mn-ea"/>
                          <a:cs typeface="+mn-cs"/>
                        </a:rPr>
                        <a:t>Cons: Possibility of Overfitting (training dataset is small, the dataset is imbalanced).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The model combined Bagging algorithm with Back Propagation neural networks and compared it to other algorithms like random forest, decision tree, and K-Nearest Neighbour. This demonstrates a comprehensive consideration of alternative approaches.</a:t>
                      </a:r>
                      <a:endParaRPr lang="en-IN" dirty="0"/>
                    </a:p>
                    <a:p>
                      <a:endParaRPr lang="en-IN" dirty="0"/>
                    </a:p>
                  </a:txBody>
                  <a:tcPr/>
                </a:tc>
                <a:extLst>
                  <a:ext uri="{0D108BD9-81ED-4DB2-BD59-A6C34878D82A}">
                    <a16:rowId xmlns:a16="http://schemas.microsoft.com/office/drawing/2014/main" val="1175562887"/>
                  </a:ext>
                </a:extLst>
              </a:tr>
            </a:tbl>
          </a:graphicData>
        </a:graphic>
      </p:graphicFrame>
    </p:spTree>
    <p:extLst>
      <p:ext uri="{BB962C8B-B14F-4D97-AF65-F5344CB8AC3E}">
        <p14:creationId xmlns:p14="http://schemas.microsoft.com/office/powerpoint/2010/main" val="62228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2AE9B68-657D-4EEF-9EC3-73EB3BDBCE3A}"/>
              </a:ext>
            </a:extLst>
          </p:cNvPr>
          <p:cNvGraphicFramePr>
            <a:graphicFrameLocks noGrp="1"/>
          </p:cNvGraphicFramePr>
          <p:nvPr>
            <p:extLst>
              <p:ext uri="{D42A27DB-BD31-4B8C-83A1-F6EECF244321}">
                <p14:modId xmlns:p14="http://schemas.microsoft.com/office/powerpoint/2010/main" val="16945937"/>
              </p:ext>
            </p:extLst>
          </p:nvPr>
        </p:nvGraphicFramePr>
        <p:xfrm>
          <a:off x="0" y="0"/>
          <a:ext cx="12192000" cy="49638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66670852"/>
                    </a:ext>
                  </a:extLst>
                </a:gridCol>
                <a:gridCol w="3048000">
                  <a:extLst>
                    <a:ext uri="{9D8B030D-6E8A-4147-A177-3AD203B41FA5}">
                      <a16:colId xmlns:a16="http://schemas.microsoft.com/office/drawing/2014/main" val="2413568112"/>
                    </a:ext>
                  </a:extLst>
                </a:gridCol>
                <a:gridCol w="3048000">
                  <a:extLst>
                    <a:ext uri="{9D8B030D-6E8A-4147-A177-3AD203B41FA5}">
                      <a16:colId xmlns:a16="http://schemas.microsoft.com/office/drawing/2014/main" val="1985691896"/>
                    </a:ext>
                  </a:extLst>
                </a:gridCol>
                <a:gridCol w="3048000">
                  <a:extLst>
                    <a:ext uri="{9D8B030D-6E8A-4147-A177-3AD203B41FA5}">
                      <a16:colId xmlns:a16="http://schemas.microsoft.com/office/drawing/2014/main" val="3964896585"/>
                    </a:ext>
                  </a:extLst>
                </a:gridCol>
              </a:tblGrid>
              <a:tr h="2641600">
                <a:tc>
                  <a:txBody>
                    <a:bodyPr/>
                    <a:lstStyle/>
                    <a:p>
                      <a:r>
                        <a:rPr lang="en-IN" sz="1800" b="1" kern="1200" dirty="0">
                          <a:solidFill>
                            <a:schemeClr val="tx1"/>
                          </a:solidFill>
                          <a:effectLst/>
                          <a:latin typeface="+mn-lt"/>
                          <a:ea typeface="+mn-ea"/>
                          <a:cs typeface="+mn-cs"/>
                        </a:rPr>
                        <a:t>Gender and Emotion Recognition Using Voice</a:t>
                      </a:r>
                    </a:p>
                    <a:p>
                      <a:r>
                        <a:rPr lang="en-IN" sz="1800" b="0" kern="1200" dirty="0">
                          <a:solidFill>
                            <a:schemeClr val="tx1"/>
                          </a:solidFill>
                          <a:effectLst/>
                          <a:latin typeface="+mn-lt"/>
                          <a:ea typeface="+mn-ea"/>
                          <a:cs typeface="+mn-cs"/>
                        </a:rPr>
                        <a:t>By: Gender and Emotion Recognition Using Voice</a:t>
                      </a:r>
                      <a:endParaRPr lang="en-IN" b="0" dirty="0">
                        <a:solidFill>
                          <a:schemeClr val="tx1"/>
                        </a:solidFill>
                      </a:endParaRPr>
                    </a:p>
                  </a:txBody>
                  <a:tcPr/>
                </a:tc>
                <a:tc>
                  <a:txBody>
                    <a:bodyPr/>
                    <a:lstStyle/>
                    <a:p>
                      <a:r>
                        <a:rPr lang="en-IN" sz="1800" b="0" kern="1200" dirty="0">
                          <a:solidFill>
                            <a:schemeClr val="tx1"/>
                          </a:solidFill>
                          <a:effectLst/>
                          <a:latin typeface="+mn-lt"/>
                          <a:ea typeface="+mn-ea"/>
                          <a:cs typeface="+mn-cs"/>
                        </a:rPr>
                        <a:t>CART (combination of classification and regression), SVM (Support Vector Machine ), R Random Forest Algorithm</a:t>
                      </a:r>
                      <a:endParaRPr lang="en-IN" b="0" dirty="0">
                        <a:solidFill>
                          <a:schemeClr val="tx1"/>
                        </a:solidFill>
                      </a:endParaRPr>
                    </a:p>
                  </a:txBody>
                  <a:tcPr/>
                </a:tc>
                <a:tc>
                  <a:txBody>
                    <a:bodyPr/>
                    <a:lstStyle/>
                    <a:p>
                      <a:r>
                        <a:rPr lang="en-IN" sz="1800" b="0" kern="1200" dirty="0">
                          <a:solidFill>
                            <a:schemeClr val="tx1"/>
                          </a:solidFill>
                          <a:effectLst/>
                          <a:latin typeface="+mn-lt"/>
                          <a:ea typeface="+mn-ea"/>
                          <a:cs typeface="+mn-cs"/>
                        </a:rPr>
                        <a:t>Pros: The model integrates machine learning algorithms: Cart, SVM and random Forest. </a:t>
                      </a:r>
                    </a:p>
                    <a:p>
                      <a:r>
                        <a:rPr lang="en-IN" sz="1800" b="0" kern="1200" dirty="0">
                          <a:solidFill>
                            <a:schemeClr val="tx1"/>
                          </a:solidFill>
                          <a:effectLst/>
                          <a:latin typeface="+mn-lt"/>
                          <a:ea typeface="+mn-ea"/>
                          <a:cs typeface="+mn-cs"/>
                        </a:rPr>
                        <a:t>Use of SHINY APP makes the interface easy to use.</a:t>
                      </a:r>
                    </a:p>
                    <a:p>
                      <a:endParaRPr lang="en-IN" sz="1800" b="0" kern="1200" dirty="0">
                        <a:solidFill>
                          <a:schemeClr val="tx1"/>
                        </a:solidFill>
                        <a:effectLst/>
                        <a:latin typeface="+mn-lt"/>
                        <a:ea typeface="+mn-ea"/>
                        <a:cs typeface="+mn-cs"/>
                      </a:endParaRPr>
                    </a:p>
                    <a:p>
                      <a:r>
                        <a:rPr lang="en-IN" sz="1800" b="0" kern="1200" dirty="0">
                          <a:solidFill>
                            <a:schemeClr val="tx1"/>
                          </a:solidFill>
                          <a:effectLst/>
                          <a:latin typeface="+mn-lt"/>
                          <a:ea typeface="+mn-ea"/>
                          <a:cs typeface="+mn-cs"/>
                        </a:rPr>
                        <a:t>Cons: Limited emotions- Neutral, angry, sad, fear</a:t>
                      </a:r>
                    </a:p>
                    <a:p>
                      <a:endParaRPr lang="en-IN" b="0" dirty="0">
                        <a:solidFill>
                          <a:schemeClr val="tx1"/>
                        </a:solidFill>
                      </a:endParaRPr>
                    </a:p>
                  </a:txBody>
                  <a:tcPr/>
                </a:tc>
                <a:tc>
                  <a:txBody>
                    <a:bodyPr/>
                    <a:lstStyle/>
                    <a:p>
                      <a:r>
                        <a:rPr lang="en-IN" sz="1800" b="0" kern="1200" dirty="0">
                          <a:solidFill>
                            <a:schemeClr val="tx1"/>
                          </a:solidFill>
                          <a:effectLst/>
                          <a:latin typeface="+mn-lt"/>
                          <a:ea typeface="+mn-ea"/>
                          <a:cs typeface="+mn-cs"/>
                        </a:rPr>
                        <a:t>The system extracts various acoustic properties from voice samples, including measures like duration, mean frequency, standard deviation, spectral entropy, and more. These features are used to differentiate between gender and emotions</a:t>
                      </a:r>
                      <a:endParaRPr lang="en-IN" b="0" dirty="0">
                        <a:solidFill>
                          <a:schemeClr val="tx1"/>
                        </a:solidFill>
                      </a:endParaRPr>
                    </a:p>
                  </a:txBody>
                  <a:tcPr/>
                </a:tc>
                <a:extLst>
                  <a:ext uri="{0D108BD9-81ED-4DB2-BD59-A6C34878D82A}">
                    <a16:rowId xmlns:a16="http://schemas.microsoft.com/office/drawing/2014/main" val="328330831"/>
                  </a:ext>
                </a:extLst>
              </a:tr>
              <a:tr h="2322286">
                <a:tc>
                  <a:txBody>
                    <a:bodyPr/>
                    <a:lstStyle/>
                    <a:p>
                      <a:r>
                        <a:rPr lang="en-GB" b="1" dirty="0">
                          <a:solidFill>
                            <a:schemeClr val="tx1"/>
                          </a:solidFill>
                        </a:rPr>
                        <a:t>Title-Gender Detection from Human Voice Using Tensor Analysis</a:t>
                      </a:r>
                    </a:p>
                    <a:p>
                      <a:r>
                        <a:rPr lang="en-GB" b="0" dirty="0">
                          <a:solidFill>
                            <a:schemeClr val="tx1"/>
                          </a:solidFill>
                        </a:rPr>
                        <a:t>Author- Prasanta Roy et al.</a:t>
                      </a:r>
                    </a:p>
                    <a:p>
                      <a:r>
                        <a:rPr lang="en-GB" b="0" dirty="0">
                          <a:solidFill>
                            <a:schemeClr val="tx1"/>
                          </a:solidFill>
                        </a:rPr>
                        <a:t>Year - 2020</a:t>
                      </a:r>
                      <a:endParaRPr lang="en-IN" b="0" dirty="0">
                        <a:solidFill>
                          <a:schemeClr val="tx1"/>
                        </a:solidFill>
                      </a:endParaRPr>
                    </a:p>
                  </a:txBody>
                  <a:tcPr/>
                </a:tc>
                <a:tc>
                  <a:txBody>
                    <a:bodyPr/>
                    <a:lstStyle/>
                    <a:p>
                      <a:r>
                        <a:rPr lang="en-IN" b="0" dirty="0">
                          <a:solidFill>
                            <a:schemeClr val="tx1"/>
                          </a:solidFill>
                        </a:rPr>
                        <a:t> GMM classifiers</a:t>
                      </a:r>
                    </a:p>
                  </a:txBody>
                  <a:tcPr/>
                </a:tc>
                <a:tc>
                  <a:txBody>
                    <a:bodyPr/>
                    <a:lstStyle/>
                    <a:p>
                      <a:r>
                        <a:rPr lang="en-GB" b="0" dirty="0">
                          <a:solidFill>
                            <a:schemeClr val="tx1"/>
                          </a:solidFill>
                        </a:rPr>
                        <a:t>Pros : we have computed dominant eigen – vectors of the feature space of utterances using tensor analysis</a:t>
                      </a:r>
                      <a:endParaRPr lang="en-IN" b="0" dirty="0">
                        <a:solidFill>
                          <a:schemeClr val="tx1"/>
                        </a:solidFill>
                      </a:endParaRPr>
                    </a:p>
                  </a:txBody>
                  <a:tcPr/>
                </a:tc>
                <a:tc>
                  <a:txBody>
                    <a:bodyPr/>
                    <a:lstStyle/>
                    <a:p>
                      <a:r>
                        <a:rPr lang="en-GB" b="0" dirty="0">
                          <a:solidFill>
                            <a:schemeClr val="tx1"/>
                          </a:solidFill>
                        </a:rPr>
                        <a:t>A significant amount of increment in gender detection is observed with the increase of feature vector size. It implies that the proposed approach can capture sufficient characteristics of gender properties successfully.</a:t>
                      </a:r>
                      <a:endParaRPr lang="en-IN" b="0" dirty="0">
                        <a:solidFill>
                          <a:schemeClr val="tx1"/>
                        </a:solidFill>
                      </a:endParaRPr>
                    </a:p>
                  </a:txBody>
                  <a:tcPr/>
                </a:tc>
                <a:extLst>
                  <a:ext uri="{0D108BD9-81ED-4DB2-BD59-A6C34878D82A}">
                    <a16:rowId xmlns:a16="http://schemas.microsoft.com/office/drawing/2014/main" val="416897198"/>
                  </a:ext>
                </a:extLst>
              </a:tr>
            </a:tbl>
          </a:graphicData>
        </a:graphic>
      </p:graphicFrame>
      <p:graphicFrame>
        <p:nvGraphicFramePr>
          <p:cNvPr id="3" name="Table 3">
            <a:extLst>
              <a:ext uri="{FF2B5EF4-FFF2-40B4-BE49-F238E27FC236}">
                <a16:creationId xmlns:a16="http://schemas.microsoft.com/office/drawing/2014/main" id="{287FCCBE-5A90-4528-9FD6-C35CA398DA95}"/>
              </a:ext>
            </a:extLst>
          </p:cNvPr>
          <p:cNvGraphicFramePr>
            <a:graphicFrameLocks noGrp="1"/>
          </p:cNvGraphicFramePr>
          <p:nvPr>
            <p:extLst>
              <p:ext uri="{D42A27DB-BD31-4B8C-83A1-F6EECF244321}">
                <p14:modId xmlns:p14="http://schemas.microsoft.com/office/powerpoint/2010/main" val="2896383204"/>
              </p:ext>
            </p:extLst>
          </p:nvPr>
        </p:nvGraphicFramePr>
        <p:xfrm>
          <a:off x="0" y="4963886"/>
          <a:ext cx="12192000" cy="22860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44159795"/>
                    </a:ext>
                  </a:extLst>
                </a:gridCol>
                <a:gridCol w="3048000">
                  <a:extLst>
                    <a:ext uri="{9D8B030D-6E8A-4147-A177-3AD203B41FA5}">
                      <a16:colId xmlns:a16="http://schemas.microsoft.com/office/drawing/2014/main" val="3007753414"/>
                    </a:ext>
                  </a:extLst>
                </a:gridCol>
                <a:gridCol w="3048000">
                  <a:extLst>
                    <a:ext uri="{9D8B030D-6E8A-4147-A177-3AD203B41FA5}">
                      <a16:colId xmlns:a16="http://schemas.microsoft.com/office/drawing/2014/main" val="2187237177"/>
                    </a:ext>
                  </a:extLst>
                </a:gridCol>
                <a:gridCol w="3048000">
                  <a:extLst>
                    <a:ext uri="{9D8B030D-6E8A-4147-A177-3AD203B41FA5}">
                      <a16:colId xmlns:a16="http://schemas.microsoft.com/office/drawing/2014/main" val="2688229002"/>
                    </a:ext>
                  </a:extLst>
                </a:gridCol>
              </a:tblGrid>
              <a:tr h="1894114">
                <a:tc>
                  <a:txBody>
                    <a:bodyPr/>
                    <a:lstStyle/>
                    <a:p>
                      <a:r>
                        <a:rPr lang="en-GB" b="1" dirty="0">
                          <a:solidFill>
                            <a:schemeClr val="tx1"/>
                          </a:solidFill>
                        </a:rPr>
                        <a:t>Title-Automatic age detection in normal and pathological voice</a:t>
                      </a:r>
                    </a:p>
                    <a:p>
                      <a:r>
                        <a:rPr lang="en-GB" b="0" dirty="0">
                          <a:solidFill>
                            <a:schemeClr val="tx1"/>
                          </a:solidFill>
                        </a:rPr>
                        <a:t>Author-Gómez García</a:t>
                      </a:r>
                    </a:p>
                    <a:p>
                      <a:r>
                        <a:rPr lang="en-GB" b="0" dirty="0">
                          <a:solidFill>
                            <a:schemeClr val="tx1"/>
                          </a:solidFill>
                        </a:rPr>
                        <a:t>Year-2015</a:t>
                      </a:r>
                      <a:endParaRPr lang="en-IN" b="0" dirty="0">
                        <a:solidFill>
                          <a:schemeClr val="tx1"/>
                        </a:solidFill>
                      </a:endParaRPr>
                    </a:p>
                  </a:txBody>
                  <a:tcPr/>
                </a:tc>
                <a:tc>
                  <a:txBody>
                    <a:bodyPr/>
                    <a:lstStyle/>
                    <a:p>
                      <a:r>
                        <a:rPr lang="en-GB" b="0" dirty="0">
                          <a:solidFill>
                            <a:schemeClr val="tx1"/>
                          </a:solidFill>
                        </a:rPr>
                        <a:t>n MFCC features and GMM classifiers</a:t>
                      </a:r>
                      <a:endParaRPr lang="en-IN" b="0" dirty="0">
                        <a:solidFill>
                          <a:schemeClr val="tx1"/>
                        </a:solidFill>
                      </a:endParaRPr>
                    </a:p>
                  </a:txBody>
                  <a:tcPr/>
                </a:tc>
                <a:tc>
                  <a:txBody>
                    <a:bodyPr/>
                    <a:lstStyle/>
                    <a:p>
                      <a:r>
                        <a:rPr lang="en-GB" sz="1600" b="0" dirty="0">
                          <a:solidFill>
                            <a:schemeClr val="tx1"/>
                          </a:solidFill>
                        </a:rPr>
                        <a:t>Pros: provides an effective way of distinguishing between adult and elder speakers in normal and pathological voices</a:t>
                      </a:r>
                    </a:p>
                    <a:p>
                      <a:r>
                        <a:rPr lang="en-GB" sz="1600" b="0" dirty="0">
                          <a:solidFill>
                            <a:schemeClr val="tx1"/>
                          </a:solidFill>
                        </a:rPr>
                        <a:t>Cons: no clear conclusions whether or not including information about the sex of the speaker influence the age recognition task</a:t>
                      </a:r>
                      <a:endParaRPr lang="en-IN" sz="1600" b="0" dirty="0">
                        <a:solidFill>
                          <a:schemeClr val="tx1"/>
                        </a:solidFill>
                      </a:endParaRPr>
                    </a:p>
                  </a:txBody>
                  <a:tcPr/>
                </a:tc>
                <a:tc>
                  <a:txBody>
                    <a:bodyPr/>
                    <a:lstStyle/>
                    <a:p>
                      <a:r>
                        <a:rPr lang="en-GB" b="0" dirty="0">
                          <a:solidFill>
                            <a:schemeClr val="tx1"/>
                          </a:solidFill>
                        </a:rPr>
                        <a:t>Results suggest that the proposed methodology is proficient in automatically detecting age on normal and pathological voice.</a:t>
                      </a:r>
                      <a:endParaRPr lang="en-IN" b="0" dirty="0">
                        <a:solidFill>
                          <a:schemeClr val="tx1"/>
                        </a:solidFill>
                      </a:endParaRPr>
                    </a:p>
                  </a:txBody>
                  <a:tcPr/>
                </a:tc>
                <a:extLst>
                  <a:ext uri="{0D108BD9-81ED-4DB2-BD59-A6C34878D82A}">
                    <a16:rowId xmlns:a16="http://schemas.microsoft.com/office/drawing/2014/main" val="2124421067"/>
                  </a:ext>
                </a:extLst>
              </a:tr>
            </a:tbl>
          </a:graphicData>
        </a:graphic>
      </p:graphicFrame>
    </p:spTree>
    <p:extLst>
      <p:ext uri="{BB962C8B-B14F-4D97-AF65-F5344CB8AC3E}">
        <p14:creationId xmlns:p14="http://schemas.microsoft.com/office/powerpoint/2010/main" val="414373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9;p20">
            <a:extLst>
              <a:ext uri="{FF2B5EF4-FFF2-40B4-BE49-F238E27FC236}">
                <a16:creationId xmlns:a16="http://schemas.microsoft.com/office/drawing/2014/main" id="{9D00019A-426B-4198-B85E-167ABE91CDE5}"/>
              </a:ext>
            </a:extLst>
          </p:cNvPr>
          <p:cNvSpPr txBox="1">
            <a:spLocks/>
          </p:cNvSpPr>
          <p:nvPr/>
        </p:nvSpPr>
        <p:spPr>
          <a:xfrm>
            <a:off x="2196548" y="526774"/>
            <a:ext cx="9157252" cy="5650189"/>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accent1"/>
              </a:buClr>
              <a:buSzPts val="13800"/>
              <a:buFont typeface="Arial" panose="020B0604020202020204" pitchFamily="34" charset="0"/>
              <a:buNone/>
            </a:pPr>
            <a:r>
              <a:rPr lang="en-IN" sz="19900" dirty="0">
                <a:solidFill>
                  <a:schemeClr val="accent1"/>
                </a:solidFill>
                <a:latin typeface="Palace Script MT" panose="030303020206070C0B05" pitchFamily="66" charset="0"/>
                <a:ea typeface="Pinyon Script"/>
                <a:cs typeface="Pinyon Script"/>
                <a:sym typeface="Pinyon Script"/>
              </a:rPr>
              <a:t>Thank you</a:t>
            </a:r>
          </a:p>
        </p:txBody>
      </p:sp>
      <p:sp>
        <p:nvSpPr>
          <p:cNvPr id="3" name="Google Shape;150;p20">
            <a:extLst>
              <a:ext uri="{FF2B5EF4-FFF2-40B4-BE49-F238E27FC236}">
                <a16:creationId xmlns:a16="http://schemas.microsoft.com/office/drawing/2014/main" id="{A6C44A86-C3D4-4068-BC15-CFCDAD0799C6}"/>
              </a:ext>
            </a:extLst>
          </p:cNvPr>
          <p:cNvSpPr/>
          <p:nvPr/>
        </p:nvSpPr>
        <p:spPr>
          <a:xfrm>
            <a:off x="764740" y="-24610"/>
            <a:ext cx="984547" cy="688261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Google Shape;151;p20">
            <a:extLst>
              <a:ext uri="{FF2B5EF4-FFF2-40B4-BE49-F238E27FC236}">
                <a16:creationId xmlns:a16="http://schemas.microsoft.com/office/drawing/2014/main" id="{9816E43F-5C26-4103-BF9F-9C0A6006E7E3}"/>
              </a:ext>
            </a:extLst>
          </p:cNvPr>
          <p:cNvSpPr/>
          <p:nvPr/>
        </p:nvSpPr>
        <p:spPr>
          <a:xfrm>
            <a:off x="0" y="0"/>
            <a:ext cx="616225" cy="6857999"/>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 name="Google Shape;149;p20">
            <a:extLst>
              <a:ext uri="{FF2B5EF4-FFF2-40B4-BE49-F238E27FC236}">
                <a16:creationId xmlns:a16="http://schemas.microsoft.com/office/drawing/2014/main" id="{6443BA76-A78E-420F-8791-12B04B11DA87}"/>
              </a:ext>
            </a:extLst>
          </p:cNvPr>
          <p:cNvSpPr txBox="1">
            <a:spLocks/>
          </p:cNvSpPr>
          <p:nvPr/>
        </p:nvSpPr>
        <p:spPr>
          <a:xfrm>
            <a:off x="2196548" y="513521"/>
            <a:ext cx="9157252" cy="5650189"/>
          </a:xfrm>
          <a:prstGeom prst="rect">
            <a:avLst/>
          </a:prstGeom>
          <a:noFill/>
          <a:ln>
            <a:noFill/>
          </a:ln>
        </p:spPr>
        <p:txBody>
          <a:bodyPr spcFirstLastPara="1" wrap="square" lIns="91425" tIns="45700" rIns="91425" bIns="4570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accent1"/>
              </a:buClr>
              <a:buSzPts val="13800"/>
              <a:buFont typeface="Arial" panose="020B0604020202020204" pitchFamily="34" charset="0"/>
              <a:buNone/>
            </a:pPr>
            <a:r>
              <a:rPr lang="en-IN" sz="19900" dirty="0">
                <a:solidFill>
                  <a:schemeClr val="accent1"/>
                </a:solidFill>
                <a:latin typeface="Palace Script MT" panose="030303020206070C0B05" pitchFamily="66" charset="0"/>
                <a:ea typeface="Pinyon Script"/>
                <a:cs typeface="Pinyon Script"/>
                <a:sym typeface="Pinyon Script"/>
              </a:rPr>
              <a:t>Thank you</a:t>
            </a:r>
          </a:p>
        </p:txBody>
      </p:sp>
      <p:sp>
        <p:nvSpPr>
          <p:cNvPr id="10" name="Rectangle 9">
            <a:extLst>
              <a:ext uri="{FF2B5EF4-FFF2-40B4-BE49-F238E27FC236}">
                <a16:creationId xmlns:a16="http://schemas.microsoft.com/office/drawing/2014/main" id="{535D83AA-CF32-4574-82AE-A910BD52269E}"/>
              </a:ext>
            </a:extLst>
          </p:cNvPr>
          <p:cNvSpPr/>
          <p:nvPr/>
        </p:nvSpPr>
        <p:spPr>
          <a:xfrm>
            <a:off x="1701219" y="198506"/>
            <a:ext cx="143148"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TextBox 10">
            <a:extLst>
              <a:ext uri="{FF2B5EF4-FFF2-40B4-BE49-F238E27FC236}">
                <a16:creationId xmlns:a16="http://schemas.microsoft.com/office/drawing/2014/main" id="{7178A64E-57E6-4191-A566-E1A36C6CDA1F}"/>
              </a:ext>
            </a:extLst>
          </p:cNvPr>
          <p:cNvSpPr txBox="1"/>
          <p:nvPr/>
        </p:nvSpPr>
        <p:spPr>
          <a:xfrm>
            <a:off x="1897802" y="239715"/>
            <a:ext cx="8473367"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12" name="Rectangle 11">
            <a:extLst>
              <a:ext uri="{FF2B5EF4-FFF2-40B4-BE49-F238E27FC236}">
                <a16:creationId xmlns:a16="http://schemas.microsoft.com/office/drawing/2014/main" id="{BF1E0F5B-68B9-4ABF-8E75-1DDACF099235}"/>
              </a:ext>
            </a:extLst>
          </p:cNvPr>
          <p:cNvSpPr/>
          <p:nvPr/>
        </p:nvSpPr>
        <p:spPr>
          <a:xfrm>
            <a:off x="1877433" y="198506"/>
            <a:ext cx="63656"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13" name="Picture 12">
            <a:extLst>
              <a:ext uri="{FF2B5EF4-FFF2-40B4-BE49-F238E27FC236}">
                <a16:creationId xmlns:a16="http://schemas.microsoft.com/office/drawing/2014/main" id="{DC360995-220E-491C-9976-87EF5513CD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1101293" y="198506"/>
            <a:ext cx="1056635" cy="474910"/>
          </a:xfrm>
          <a:prstGeom prst="rect">
            <a:avLst/>
          </a:prstGeom>
        </p:spPr>
      </p:pic>
    </p:spTree>
    <p:extLst>
      <p:ext uri="{BB962C8B-B14F-4D97-AF65-F5344CB8AC3E}">
        <p14:creationId xmlns:p14="http://schemas.microsoft.com/office/powerpoint/2010/main" val="1672962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101" name="Google Shape;101;p14"/>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02" name="Google Shape;102;p14"/>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dirty="0">
                <a:solidFill>
                  <a:schemeClr val="accent6"/>
                </a:solidFill>
                <a:latin typeface="SamsungOne 600C" panose="020B0706030303020204" pitchFamily="34" charset="0"/>
                <a:ea typeface="SamsungOne 600C" panose="020B0706030303020204" pitchFamily="34" charset="0"/>
              </a:rPr>
              <a:t>Worklet Details</a:t>
            </a:r>
          </a:p>
        </p:txBody>
      </p:sp>
      <p:sp>
        <p:nvSpPr>
          <p:cNvPr id="26" name="Rectangle 25"/>
          <p:cNvSpPr/>
          <p:nvPr/>
        </p:nvSpPr>
        <p:spPr>
          <a:xfrm>
            <a:off x="283463" y="1109867"/>
            <a:ext cx="7176879" cy="461665"/>
          </a:xfrm>
          <a:prstGeom prst="rect">
            <a:avLst/>
          </a:prstGeom>
        </p:spPr>
        <p:txBody>
          <a:bodyPr wrap="square">
            <a:spAutoFit/>
          </a:bodyPr>
          <a:lstStyle/>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Worklet ID: </a:t>
            </a:r>
            <a:r>
              <a:rPr lang="en-IN" sz="1200" b="0" i="0" dirty="0">
                <a:solidFill>
                  <a:srgbClr val="000000"/>
                </a:solidFill>
                <a:effectLst/>
                <a:latin typeface="calibri light" panose="020F0302020204030204" pitchFamily="34" charset="0"/>
              </a:rPr>
              <a:t>23VI26SRM</a:t>
            </a:r>
            <a:endParaRPr lang="en-IN" sz="1200" dirty="0">
              <a:solidFill>
                <a:schemeClr val="bg1"/>
              </a:solidFill>
              <a:latin typeface="SamsungOne 600C" panose="020B0706030303020204" pitchFamily="34" charset="0"/>
              <a:ea typeface="SamsungOne 600C" panose="020B0706030303020204" pitchFamily="34" charset="0"/>
            </a:endParaRPr>
          </a:p>
          <a:p>
            <a:pPr marL="228600" indent="-228600">
              <a:buAutoNum type="arabicPeriod"/>
            </a:pPr>
            <a:r>
              <a:rPr lang="en-IN" sz="1200" dirty="0">
                <a:solidFill>
                  <a:schemeClr val="bg1"/>
                </a:solidFill>
                <a:latin typeface="SamsungOne 600C" panose="020B0706030303020204" pitchFamily="34" charset="0"/>
                <a:ea typeface="SamsungOne 600C" panose="020B0706030303020204" pitchFamily="34" charset="0"/>
              </a:rPr>
              <a:t>College Name: SRMIST</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dirty="0">
                <a:latin typeface="SamsungOne 600C" panose="020B0706030303020204" pitchFamily="34" charset="0"/>
                <a:ea typeface="SamsungOne 600C" panose="020B0706030303020204" pitchFamily="34" charset="0"/>
              </a:rPr>
              <a:t>Date: 16/08/2023</a:t>
            </a:r>
            <a:endParaRPr lang="en-US" dirty="0">
              <a:solidFill>
                <a:schemeClr val="bg1">
                  <a:lumMod val="50000"/>
                </a:schemeClr>
              </a:solidFill>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D3B4880D-8A9B-4C6B-BE38-AEF5C84BA079}"/>
              </a:ext>
            </a:extLst>
          </p:cNvPr>
          <p:cNvSpPr/>
          <p:nvPr/>
        </p:nvSpPr>
        <p:spPr>
          <a:xfrm>
            <a:off x="381897" y="1901371"/>
            <a:ext cx="11432732" cy="92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4000" dirty="0">
                <a:ln w="0"/>
                <a:solidFill>
                  <a:schemeClr val="tx1"/>
                </a:solidFill>
                <a:effectLst>
                  <a:outerShdw blurRad="38100" dist="19050" dir="2700000" algn="tl" rotWithShape="0">
                    <a:schemeClr val="dk1">
                      <a:alpha val="40000"/>
                    </a:schemeClr>
                  </a:outerShdw>
                </a:effectLst>
              </a:rPr>
              <a:t>KPIs Achieved Till Now</a:t>
            </a:r>
            <a:endParaRPr lang="en-IN" sz="400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2CA54B9F-7C48-46AA-BC33-D4D0BB50AFF6}"/>
              </a:ext>
            </a:extLst>
          </p:cNvPr>
          <p:cNvSpPr/>
          <p:nvPr/>
        </p:nvSpPr>
        <p:spPr>
          <a:xfrm>
            <a:off x="381897" y="3074504"/>
            <a:ext cx="11625871" cy="33616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GB" dirty="0"/>
              <a:t>Problem definition </a:t>
            </a:r>
            <a:r>
              <a:rPr lang="en-GB" dirty="0">
                <a:solidFill>
                  <a:schemeClr val="tx1"/>
                </a:solidFill>
              </a:rPr>
              <a:t>:- </a:t>
            </a:r>
            <a:r>
              <a:rPr lang="en-GB" b="0" i="0" dirty="0">
                <a:solidFill>
                  <a:schemeClr val="tx1"/>
                </a:solidFill>
                <a:effectLst/>
                <a:latin typeface="Söhne"/>
              </a:rPr>
              <a:t>In this project, we aim to develop a machine learning model that predicts a person's age, gender, and emotion using their voice as input. Voice carries a wealth of information, including vocal characteristics and emotional cues, which can be harnessed to make accurate predictions about the speaker. The objective is to leverage the power of machine learning techniques to create a robust and versatile system capable of extracting meaningful insights from voice recordings.</a:t>
            </a:r>
            <a:endParaRPr lang="en-GB" dirty="0">
              <a:solidFill>
                <a:schemeClr val="tx1"/>
              </a:solidFill>
            </a:endParaRPr>
          </a:p>
          <a:p>
            <a:pPr marL="342900" indent="-342900">
              <a:buFont typeface="+mj-lt"/>
              <a:buAutoNum type="arabicPeriod"/>
            </a:pPr>
            <a:endParaRPr lang="en-GB" dirty="0"/>
          </a:p>
          <a:p>
            <a:pPr marL="342900" indent="-342900">
              <a:buFont typeface="+mj-lt"/>
              <a:buAutoNum type="arabicPeriod"/>
            </a:pPr>
            <a:r>
              <a:rPr lang="en-GB" dirty="0"/>
              <a:t>Data Collection and study</a:t>
            </a:r>
          </a:p>
          <a:p>
            <a:pPr marL="342900" indent="-342900">
              <a:buFont typeface="+mj-lt"/>
              <a:buAutoNum type="arabicPeriod"/>
            </a:pPr>
            <a:endParaRPr lang="en-GB" dirty="0"/>
          </a:p>
          <a:p>
            <a:pPr marL="342900" indent="-342900">
              <a:buFont typeface="+mj-lt"/>
              <a:buAutoNum type="arabicPeriod"/>
            </a:pPr>
            <a:r>
              <a:rPr lang="en-GB" dirty="0"/>
              <a:t>Data exploration</a:t>
            </a:r>
            <a:endParaRPr lang="en-IN" dirty="0"/>
          </a:p>
        </p:txBody>
      </p:sp>
    </p:spTree>
    <p:extLst>
      <p:ext uri="{BB962C8B-B14F-4D97-AF65-F5344CB8AC3E}">
        <p14:creationId xmlns:p14="http://schemas.microsoft.com/office/powerpoint/2010/main" val="184443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5B815-EC63-416E-B99B-28BECEBBD2D2}"/>
              </a:ext>
            </a:extLst>
          </p:cNvPr>
          <p:cNvSpPr>
            <a:spLocks noGrp="1"/>
          </p:cNvSpPr>
          <p:nvPr>
            <p:ph idx="1"/>
          </p:nvPr>
        </p:nvSpPr>
        <p:spPr>
          <a:xfrm>
            <a:off x="357809" y="1132114"/>
            <a:ext cx="11396869" cy="5399945"/>
          </a:xfrm>
        </p:spPr>
        <p:txBody>
          <a:bodyPr>
            <a:normAutofit lnSpcReduction="10000"/>
          </a:bodyPr>
          <a:lstStyle/>
          <a:p>
            <a:r>
              <a:rPr lang="en-IN" dirty="0"/>
              <a:t>Coverage of Key Concepts</a:t>
            </a:r>
          </a:p>
          <a:p>
            <a:endParaRPr lang="en-IN" dirty="0"/>
          </a:p>
          <a:p>
            <a:r>
              <a:rPr lang="en-IN" dirty="0"/>
              <a:t>Diversity of Sources</a:t>
            </a:r>
          </a:p>
          <a:p>
            <a:endParaRPr lang="en-IN" dirty="0"/>
          </a:p>
          <a:p>
            <a:r>
              <a:rPr lang="en-GB" dirty="0"/>
              <a:t>Discussion of Bias and Fairness</a:t>
            </a:r>
            <a:endParaRPr lang="en-IN" dirty="0"/>
          </a:p>
          <a:p>
            <a:endParaRPr lang="en-IN" dirty="0"/>
          </a:p>
          <a:p>
            <a:r>
              <a:rPr lang="en-IN" dirty="0"/>
              <a:t>Use of Recent Literature</a:t>
            </a:r>
          </a:p>
          <a:p>
            <a:endParaRPr lang="en-IN" dirty="0"/>
          </a:p>
          <a:p>
            <a:r>
              <a:rPr lang="en-IN" dirty="0"/>
              <a:t>Effective Citations</a:t>
            </a:r>
          </a:p>
          <a:p>
            <a:endParaRPr lang="en-IN" dirty="0"/>
          </a:p>
          <a:p>
            <a:r>
              <a:rPr lang="en-IN" dirty="0"/>
              <a:t>Collaboration and Feedback</a:t>
            </a:r>
          </a:p>
        </p:txBody>
      </p:sp>
      <p:sp>
        <p:nvSpPr>
          <p:cNvPr id="4" name="Rectangle 3">
            <a:extLst>
              <a:ext uri="{FF2B5EF4-FFF2-40B4-BE49-F238E27FC236}">
                <a16:creationId xmlns:a16="http://schemas.microsoft.com/office/drawing/2014/main" id="{D3181412-56AE-4ACB-9171-F347FEDEC1D3}"/>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A93B3277-E53C-4917-A453-5D2681F0F54D}"/>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4ED915C4-5511-4268-B265-F54521B75215}"/>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1CC988FD-BD87-4480-A886-919B1351B0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330270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0FB3-614C-48CB-A834-D0B27C294A5A}"/>
              </a:ext>
            </a:extLst>
          </p:cNvPr>
          <p:cNvSpPr>
            <a:spLocks noGrp="1"/>
          </p:cNvSpPr>
          <p:nvPr>
            <p:ph type="title"/>
          </p:nvPr>
        </p:nvSpPr>
        <p:spPr>
          <a:xfrm>
            <a:off x="838200" y="681037"/>
            <a:ext cx="10515600" cy="1009651"/>
          </a:xfrm>
        </p:spPr>
        <p:txBody>
          <a:bodyPr/>
          <a:lstStyle/>
          <a:p>
            <a:pPr algn="ctr"/>
            <a:r>
              <a:rPr lang="en-IN" b="1" dirty="0">
                <a:solidFill>
                  <a:srgbClr val="0E4094"/>
                </a:solidFill>
                <a:latin typeface="SamsungOne 600C" panose="020B0706030303020204" pitchFamily="34" charset="0"/>
                <a:ea typeface="SamsungOne 600C" panose="020B0706030303020204" pitchFamily="34" charset="0"/>
              </a:rPr>
              <a:t>Any Challenges/ Issues faced</a:t>
            </a:r>
            <a:endParaRPr lang="en-IN" dirty="0"/>
          </a:p>
        </p:txBody>
      </p:sp>
      <p:sp>
        <p:nvSpPr>
          <p:cNvPr id="3" name="Content Placeholder 2">
            <a:extLst>
              <a:ext uri="{FF2B5EF4-FFF2-40B4-BE49-F238E27FC236}">
                <a16:creationId xmlns:a16="http://schemas.microsoft.com/office/drawing/2014/main" id="{48CB473F-2AEF-4229-9B90-F19EB461FE97}"/>
              </a:ext>
            </a:extLst>
          </p:cNvPr>
          <p:cNvSpPr>
            <a:spLocks noGrp="1"/>
          </p:cNvSpPr>
          <p:nvPr>
            <p:ph idx="1"/>
          </p:nvPr>
        </p:nvSpPr>
        <p:spPr>
          <a:xfrm>
            <a:off x="313266" y="1825362"/>
            <a:ext cx="11498634" cy="4886384"/>
          </a:xfrm>
        </p:spPr>
        <p:txBody>
          <a:bodyPr>
            <a:normAutofit fontScale="70000" lnSpcReduction="20000"/>
          </a:bodyPr>
          <a:lstStyle/>
          <a:p>
            <a:pPr marL="0" indent="0">
              <a:buNone/>
            </a:pPr>
            <a:r>
              <a:rPr lang="en-GB" dirty="0"/>
              <a:t>  </a:t>
            </a:r>
            <a:r>
              <a:rPr lang="en-GB" b="1" dirty="0"/>
              <a:t>Rapidly Evolving Field:</a:t>
            </a:r>
          </a:p>
          <a:p>
            <a:pPr>
              <a:buFontTx/>
              <a:buChar char="-"/>
            </a:pPr>
            <a:r>
              <a:rPr lang="en-GB" dirty="0"/>
              <a:t>Speech analysis, particularly in deep learning, is rapidly evolving.</a:t>
            </a:r>
          </a:p>
          <a:p>
            <a:pPr>
              <a:buFontTx/>
              <a:buChar char="-"/>
            </a:pPr>
            <a:r>
              <a:rPr lang="en-GB" dirty="0"/>
              <a:t>New techniques, models, and datasets are frequently emerging.</a:t>
            </a:r>
          </a:p>
          <a:p>
            <a:pPr>
              <a:buFontTx/>
              <a:buChar char="-"/>
            </a:pPr>
            <a:r>
              <a:rPr lang="en-GB" dirty="0"/>
              <a:t>Keeping up with the latest advancements can be challenging.</a:t>
            </a:r>
          </a:p>
          <a:p>
            <a:pPr marL="0" indent="0">
              <a:buNone/>
            </a:pPr>
            <a:endParaRPr lang="en-GB" dirty="0"/>
          </a:p>
          <a:p>
            <a:pPr marL="0" indent="0">
              <a:buNone/>
            </a:pPr>
            <a:r>
              <a:rPr lang="en-GB" b="1" dirty="0"/>
              <a:t>  Variability in Approaches:</a:t>
            </a:r>
          </a:p>
          <a:p>
            <a:pPr>
              <a:buFontTx/>
              <a:buChar char="-"/>
            </a:pPr>
            <a:r>
              <a:rPr lang="en-GB" dirty="0"/>
              <a:t>Researchers employ diverse methodologies, features, and models.</a:t>
            </a:r>
          </a:p>
          <a:p>
            <a:pPr>
              <a:buFontTx/>
              <a:buChar char="-"/>
            </a:pPr>
            <a:r>
              <a:rPr lang="en-GB" dirty="0"/>
              <a:t>Comparing and evaluating techniques becomes complex due to variability.</a:t>
            </a:r>
          </a:p>
          <a:p>
            <a:pPr>
              <a:buFontTx/>
              <a:buChar char="-"/>
            </a:pPr>
            <a:r>
              <a:rPr lang="en-GB" dirty="0"/>
              <a:t>Understanding the pros and cons of different approaches is essential</a:t>
            </a:r>
          </a:p>
          <a:p>
            <a:pPr>
              <a:buFontTx/>
              <a:buChar char="-"/>
            </a:pPr>
            <a:endParaRPr lang="en-GB" dirty="0"/>
          </a:p>
          <a:p>
            <a:pPr marL="0" indent="0">
              <a:buNone/>
            </a:pPr>
            <a:r>
              <a:rPr lang="en-GB" dirty="0"/>
              <a:t> </a:t>
            </a:r>
            <a:r>
              <a:rPr lang="en-GB" b="1" dirty="0"/>
              <a:t>Lack of Standardized Datasets</a:t>
            </a:r>
            <a:r>
              <a:rPr lang="en-GB" dirty="0"/>
              <a:t>: </a:t>
            </a:r>
          </a:p>
          <a:p>
            <a:pPr>
              <a:buFontTx/>
              <a:buChar char="-"/>
            </a:pPr>
            <a:r>
              <a:rPr lang="en-GB" dirty="0"/>
              <a:t>Limited availability of standardized, well-annotated datasets.</a:t>
            </a:r>
          </a:p>
          <a:p>
            <a:pPr>
              <a:buFontTx/>
              <a:buChar char="-"/>
            </a:pPr>
            <a:r>
              <a:rPr lang="en-GB" dirty="0"/>
              <a:t>Combining various datasets may introduce data heterogeneity</a:t>
            </a:r>
          </a:p>
          <a:p>
            <a:pPr marL="0" indent="0">
              <a:buNone/>
            </a:pPr>
            <a:r>
              <a:rPr lang="en-GB" dirty="0"/>
              <a:t>- Addressing data quality issues becomes important for reliable results.</a:t>
            </a:r>
            <a:endParaRPr lang="en-IN" dirty="0"/>
          </a:p>
        </p:txBody>
      </p:sp>
      <p:sp>
        <p:nvSpPr>
          <p:cNvPr id="4" name="Rectangle 3">
            <a:extLst>
              <a:ext uri="{FF2B5EF4-FFF2-40B4-BE49-F238E27FC236}">
                <a16:creationId xmlns:a16="http://schemas.microsoft.com/office/drawing/2014/main" id="{22F164D8-A9BB-42BA-B9CC-FBF6B39EAD7D}"/>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F055448E-9EFA-4CAF-BC41-2E53D08C566D}"/>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618B13A6-DBDC-4EFF-B5D9-C6CEA3A6963D}"/>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231622D0-FFD7-4F95-A37A-E604BD78F48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138287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D9D71-2534-49F7-ABEE-353F253A8FA5}"/>
              </a:ext>
            </a:extLst>
          </p:cNvPr>
          <p:cNvSpPr>
            <a:spLocks noGrp="1"/>
          </p:cNvSpPr>
          <p:nvPr>
            <p:ph idx="1"/>
          </p:nvPr>
        </p:nvSpPr>
        <p:spPr>
          <a:xfrm>
            <a:off x="424069" y="1033670"/>
            <a:ext cx="11118574" cy="5698434"/>
          </a:xfrm>
        </p:spPr>
        <p:txBody>
          <a:bodyPr>
            <a:noAutofit/>
          </a:bodyPr>
          <a:lstStyle/>
          <a:p>
            <a:pPr marL="0" indent="0">
              <a:buNone/>
            </a:pPr>
            <a:r>
              <a:rPr lang="en-GB" sz="2000" dirty="0"/>
              <a:t> </a:t>
            </a:r>
            <a:r>
              <a:rPr lang="en-GB" sz="2000" b="1" dirty="0"/>
              <a:t>Bias and Fairness: </a:t>
            </a:r>
          </a:p>
          <a:p>
            <a:pPr>
              <a:buFontTx/>
              <a:buChar char="-"/>
            </a:pPr>
            <a:r>
              <a:rPr lang="en-GB" sz="2000" dirty="0"/>
              <a:t>Research on bias and fairness is crucial in gender, age, and emotion detection.</a:t>
            </a:r>
          </a:p>
          <a:p>
            <a:pPr>
              <a:buFontTx/>
              <a:buChar char="-"/>
            </a:pPr>
            <a:r>
              <a:rPr lang="en-GB" sz="2000" dirty="0"/>
              <a:t>Identifying potential biases in data, features, and models is vital.</a:t>
            </a:r>
          </a:p>
          <a:p>
            <a:pPr>
              <a:buFontTx/>
              <a:buChar char="-"/>
            </a:pPr>
            <a:r>
              <a:rPr lang="en-GB" sz="2000" dirty="0"/>
              <a:t>Ensuring ethical considerations and minimizing bias is a key project goal.</a:t>
            </a:r>
          </a:p>
          <a:p>
            <a:pPr>
              <a:buFontTx/>
              <a:buChar char="-"/>
            </a:pPr>
            <a:endParaRPr lang="en-GB" sz="2000" dirty="0"/>
          </a:p>
          <a:p>
            <a:pPr marL="0" indent="0">
              <a:buNone/>
            </a:pPr>
            <a:r>
              <a:rPr lang="en-GB" sz="2000" dirty="0"/>
              <a:t> </a:t>
            </a:r>
            <a:r>
              <a:rPr lang="en-GB" sz="2000" b="1" dirty="0"/>
              <a:t>Cross-Cultural and Linguistic Differences: </a:t>
            </a:r>
          </a:p>
          <a:p>
            <a:pPr>
              <a:buFontTx/>
              <a:buChar char="-"/>
            </a:pPr>
            <a:r>
              <a:rPr lang="en-GB" sz="2000" dirty="0"/>
              <a:t>Challenges related to cross-cultural and linguistic variations exist.</a:t>
            </a:r>
          </a:p>
          <a:p>
            <a:pPr>
              <a:buFontTx/>
              <a:buChar char="-"/>
            </a:pPr>
            <a:r>
              <a:rPr lang="en-GB" sz="2000" dirty="0"/>
              <a:t>The literature may not extensively cover these challenges.</a:t>
            </a:r>
          </a:p>
          <a:p>
            <a:pPr>
              <a:buFontTx/>
              <a:buChar char="-"/>
            </a:pPr>
            <a:r>
              <a:rPr lang="en-GB" sz="2000" dirty="0"/>
              <a:t>Seeking studies that explicitly address these variations is necessary.</a:t>
            </a:r>
          </a:p>
          <a:p>
            <a:pPr>
              <a:buFontTx/>
              <a:buChar char="-"/>
            </a:pPr>
            <a:endParaRPr lang="en-GB" sz="2000" dirty="0"/>
          </a:p>
          <a:p>
            <a:pPr marL="0" indent="0">
              <a:buNone/>
            </a:pPr>
            <a:r>
              <a:rPr lang="en-GB" sz="2000" dirty="0"/>
              <a:t> </a:t>
            </a:r>
            <a:r>
              <a:rPr lang="en-GB" sz="2000" b="1" dirty="0"/>
              <a:t>Ethical and Privacy Concerns: </a:t>
            </a:r>
          </a:p>
          <a:p>
            <a:pPr>
              <a:buFontTx/>
              <a:buChar char="-"/>
            </a:pPr>
            <a:r>
              <a:rPr lang="en-GB" sz="2000" dirty="0"/>
              <a:t>Speech analysis involving sensitive attributes raises ethical and privacy concerns.</a:t>
            </a:r>
          </a:p>
          <a:p>
            <a:pPr>
              <a:buFontTx/>
              <a:buChar char="-"/>
            </a:pPr>
            <a:r>
              <a:rPr lang="en-GB" sz="2000" dirty="0"/>
              <a:t>Understanding how these concerns are handled in existing research is essential.</a:t>
            </a:r>
          </a:p>
          <a:p>
            <a:pPr marL="0" indent="0">
              <a:buNone/>
            </a:pPr>
            <a:r>
              <a:rPr lang="en-GB" sz="2000" dirty="0"/>
              <a:t>- Ensuring data protection and user consent are integral to project design.</a:t>
            </a:r>
            <a:endParaRPr lang="en-IN" sz="2000" dirty="0"/>
          </a:p>
        </p:txBody>
      </p:sp>
      <p:sp>
        <p:nvSpPr>
          <p:cNvPr id="4" name="Rectangle 3">
            <a:extLst>
              <a:ext uri="{FF2B5EF4-FFF2-40B4-BE49-F238E27FC236}">
                <a16:creationId xmlns:a16="http://schemas.microsoft.com/office/drawing/2014/main" id="{C64DD9F3-7849-4B57-9B59-AE6A3C8EA8DE}"/>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B6DD1426-747C-45CD-BC42-2C209FCDA2A1}"/>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6DA7B023-683A-4299-8EF3-3ECDA4463EBA}"/>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16CDFDD0-87FB-4487-84F6-F0CF85BCB47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338083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0FB3-614C-48CB-A834-D0B27C294A5A}"/>
              </a:ext>
            </a:extLst>
          </p:cNvPr>
          <p:cNvSpPr>
            <a:spLocks noGrp="1"/>
          </p:cNvSpPr>
          <p:nvPr>
            <p:ph type="title"/>
          </p:nvPr>
        </p:nvSpPr>
        <p:spPr>
          <a:xfrm>
            <a:off x="748196" y="807413"/>
            <a:ext cx="10515600" cy="596347"/>
          </a:xfrm>
        </p:spPr>
        <p:txBody>
          <a:bodyPr>
            <a:normAutofit fontScale="90000"/>
          </a:bodyPr>
          <a:lstStyle/>
          <a:p>
            <a:pPr algn="ctr"/>
            <a:r>
              <a:rPr lang="en-IN" b="1" dirty="0">
                <a:solidFill>
                  <a:srgbClr val="0E4094"/>
                </a:solidFill>
                <a:latin typeface="SamsungOne 600C" panose="020B0706030303020204" pitchFamily="34" charset="0"/>
                <a:ea typeface="SamsungOne 600C" panose="020B0706030303020204" pitchFamily="34" charset="0"/>
              </a:rPr>
              <a:t>Next Steps </a:t>
            </a:r>
            <a:endParaRPr lang="en-IN" dirty="0"/>
          </a:p>
        </p:txBody>
      </p:sp>
      <p:sp>
        <p:nvSpPr>
          <p:cNvPr id="3" name="Content Placeholder 2">
            <a:extLst>
              <a:ext uri="{FF2B5EF4-FFF2-40B4-BE49-F238E27FC236}">
                <a16:creationId xmlns:a16="http://schemas.microsoft.com/office/drawing/2014/main" id="{48CB473F-2AEF-4229-9B90-F19EB461FE97}"/>
              </a:ext>
            </a:extLst>
          </p:cNvPr>
          <p:cNvSpPr>
            <a:spLocks noGrp="1"/>
          </p:cNvSpPr>
          <p:nvPr>
            <p:ph idx="1"/>
          </p:nvPr>
        </p:nvSpPr>
        <p:spPr>
          <a:xfrm>
            <a:off x="212035" y="1816100"/>
            <a:ext cx="11714922" cy="5041992"/>
          </a:xfrm>
        </p:spPr>
        <p:txBody>
          <a:bodyPr>
            <a:normAutofit fontScale="92500" lnSpcReduction="20000"/>
          </a:bodyPr>
          <a:lstStyle/>
          <a:p>
            <a:pPr marL="0" indent="0">
              <a:buNone/>
            </a:pPr>
            <a:r>
              <a:rPr lang="en-GB" dirty="0"/>
              <a:t>1. </a:t>
            </a:r>
            <a:r>
              <a:rPr lang="en-GB" b="1" dirty="0"/>
              <a:t>Data </a:t>
            </a:r>
            <a:r>
              <a:rPr lang="en-GB" b="1" dirty="0" err="1"/>
              <a:t>Preprocessing</a:t>
            </a:r>
            <a:r>
              <a:rPr lang="en-GB" b="1" dirty="0"/>
              <a:t> and Exploration:</a:t>
            </a:r>
          </a:p>
          <a:p>
            <a:pPr algn="l">
              <a:buFont typeface="Arial" panose="020B0604020202020204" pitchFamily="34" charset="0"/>
              <a:buChar char="•"/>
            </a:pPr>
            <a:r>
              <a:rPr lang="en-GB" b="0" i="0" dirty="0">
                <a:effectLst/>
                <a:latin typeface="Söhne"/>
              </a:rPr>
              <a:t>Clean &amp; </a:t>
            </a:r>
            <a:r>
              <a:rPr lang="en-GB" b="0" i="0" dirty="0" err="1">
                <a:effectLst/>
                <a:latin typeface="Söhne"/>
              </a:rPr>
              <a:t>preprocess</a:t>
            </a:r>
            <a:r>
              <a:rPr lang="en-GB" b="0" i="0" dirty="0">
                <a:effectLst/>
                <a:latin typeface="Söhne"/>
              </a:rPr>
              <a:t> data for noise, missing values.</a:t>
            </a:r>
          </a:p>
          <a:p>
            <a:pPr algn="l">
              <a:buFont typeface="Arial" panose="020B0604020202020204" pitchFamily="34" charset="0"/>
              <a:buChar char="•"/>
            </a:pPr>
            <a:r>
              <a:rPr lang="en-GB" b="0" i="0" dirty="0" err="1">
                <a:effectLst/>
                <a:latin typeface="Söhne"/>
              </a:rPr>
              <a:t>Analyze</a:t>
            </a:r>
            <a:r>
              <a:rPr lang="en-GB" b="0" i="0" dirty="0">
                <a:effectLst/>
                <a:latin typeface="Söhne"/>
              </a:rPr>
              <a:t> distribution, stats, feature correlations.</a:t>
            </a:r>
          </a:p>
          <a:p>
            <a:pPr algn="l">
              <a:buFont typeface="Arial" panose="020B0604020202020204" pitchFamily="34" charset="0"/>
              <a:buChar char="•"/>
            </a:pPr>
            <a:r>
              <a:rPr lang="en-GB" b="0" i="0" dirty="0">
                <a:effectLst/>
                <a:latin typeface="Söhne"/>
              </a:rPr>
              <a:t>Visualize to understand age, gender, emotions.</a:t>
            </a:r>
          </a:p>
          <a:p>
            <a:pPr marL="0" indent="0">
              <a:buNone/>
            </a:pPr>
            <a:endParaRPr lang="en-GB" dirty="0"/>
          </a:p>
          <a:p>
            <a:pPr marL="0" indent="0">
              <a:buNone/>
            </a:pPr>
            <a:r>
              <a:rPr lang="en-GB" dirty="0"/>
              <a:t>2</a:t>
            </a:r>
            <a:r>
              <a:rPr lang="en-GB" b="1" dirty="0"/>
              <a:t>. Feature Extraction and Engineering:</a:t>
            </a:r>
          </a:p>
          <a:p>
            <a:pPr algn="l">
              <a:buFont typeface="Arial" panose="020B0604020202020204" pitchFamily="34" charset="0"/>
              <a:buChar char="•"/>
            </a:pPr>
            <a:r>
              <a:rPr lang="en-GB" b="0" i="0" dirty="0">
                <a:effectLst/>
                <a:latin typeface="Söhne"/>
              </a:rPr>
              <a:t>Extract relevant voice features: spectra, pitch, MFCCs.</a:t>
            </a:r>
          </a:p>
          <a:p>
            <a:pPr algn="l">
              <a:buFont typeface="Arial" panose="020B0604020202020204" pitchFamily="34" charset="0"/>
              <a:buChar char="•"/>
            </a:pPr>
            <a:r>
              <a:rPr lang="en-GB" b="0" i="0" dirty="0">
                <a:effectLst/>
                <a:latin typeface="Söhne"/>
              </a:rPr>
              <a:t>Use domain-specific techniques for better age, gender, emotion </a:t>
            </a:r>
            <a:r>
              <a:rPr lang="en-GB" b="0" i="0" dirty="0" err="1">
                <a:effectLst/>
                <a:latin typeface="Söhne"/>
              </a:rPr>
              <a:t>modeling</a:t>
            </a:r>
            <a:r>
              <a:rPr lang="en-GB" b="0" i="0" dirty="0">
                <a:effectLst/>
                <a:latin typeface="Söhne"/>
              </a:rPr>
              <a:t>.</a:t>
            </a:r>
          </a:p>
          <a:p>
            <a:endParaRPr lang="en-GB" dirty="0"/>
          </a:p>
          <a:p>
            <a:pPr marL="0" indent="0">
              <a:buNone/>
            </a:pPr>
            <a:r>
              <a:rPr lang="en-GB" dirty="0"/>
              <a:t>3</a:t>
            </a:r>
            <a:r>
              <a:rPr lang="en-GB" b="1" dirty="0"/>
              <a:t>. Data Splitting and Preparation:</a:t>
            </a:r>
          </a:p>
          <a:p>
            <a:r>
              <a:rPr lang="en-GB" dirty="0"/>
              <a:t>   Split dataset into training, validation, test sets</a:t>
            </a:r>
          </a:p>
          <a:p>
            <a:r>
              <a:rPr lang="en-GB" dirty="0"/>
              <a:t>Format and transform data for ML algorithms</a:t>
            </a:r>
          </a:p>
          <a:p>
            <a:endParaRPr lang="en-IN" dirty="0"/>
          </a:p>
        </p:txBody>
      </p:sp>
      <p:sp>
        <p:nvSpPr>
          <p:cNvPr id="4" name="Rectangle 3">
            <a:extLst>
              <a:ext uri="{FF2B5EF4-FFF2-40B4-BE49-F238E27FC236}">
                <a16:creationId xmlns:a16="http://schemas.microsoft.com/office/drawing/2014/main" id="{1F34249B-0512-4074-81DC-C7C358E75577}"/>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95A50753-61D5-442F-B205-64E2D5F30523}"/>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D3C09C0E-F923-4A10-B19A-7BCF82F9106C}"/>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34966C05-2E98-41D7-BF7A-F89B7602E4A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2375409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8C75F-15C8-4B26-AAB5-593371EC1544}"/>
              </a:ext>
            </a:extLst>
          </p:cNvPr>
          <p:cNvSpPr>
            <a:spLocks noGrp="1"/>
          </p:cNvSpPr>
          <p:nvPr>
            <p:ph idx="1"/>
          </p:nvPr>
        </p:nvSpPr>
        <p:spPr>
          <a:xfrm>
            <a:off x="238539" y="993914"/>
            <a:ext cx="11701670" cy="5698434"/>
          </a:xfrm>
        </p:spPr>
        <p:txBody>
          <a:bodyPr>
            <a:normAutofit fontScale="70000" lnSpcReduction="20000"/>
          </a:bodyPr>
          <a:lstStyle/>
          <a:p>
            <a:pPr marL="0" indent="0">
              <a:buNone/>
            </a:pPr>
            <a:endParaRPr lang="en-GB" dirty="0"/>
          </a:p>
          <a:p>
            <a:pPr marL="0" indent="0">
              <a:buNone/>
            </a:pPr>
            <a:r>
              <a:rPr lang="en-GB" b="1" dirty="0"/>
              <a:t>4. Baseline Model:</a:t>
            </a:r>
          </a:p>
          <a:p>
            <a:pPr marL="0" indent="0">
              <a:buNone/>
            </a:pPr>
            <a:r>
              <a:rPr lang="en-GB" dirty="0"/>
              <a:t>- Create simple baseline for age, gender, emotion prediction.</a:t>
            </a:r>
          </a:p>
          <a:p>
            <a:pPr marL="0" indent="0">
              <a:buNone/>
            </a:pPr>
            <a:r>
              <a:rPr lang="en-GB" dirty="0"/>
              <a:t>- Initial reference for assessing complex models.</a:t>
            </a:r>
          </a:p>
          <a:p>
            <a:pPr marL="0" indent="0">
              <a:buNone/>
            </a:pPr>
            <a:endParaRPr lang="en-GB" dirty="0"/>
          </a:p>
          <a:p>
            <a:pPr marL="0" indent="0">
              <a:buNone/>
            </a:pPr>
            <a:r>
              <a:rPr lang="en-GB" b="1" dirty="0"/>
              <a:t>5. Model Selection and Development:</a:t>
            </a:r>
          </a:p>
          <a:p>
            <a:pPr marL="0" indent="0">
              <a:buNone/>
            </a:pPr>
            <a:r>
              <a:rPr lang="en-GB" dirty="0"/>
              <a:t>- Pick ML/DL methods for each task.</a:t>
            </a:r>
          </a:p>
          <a:p>
            <a:pPr marL="0" indent="0">
              <a:buNone/>
            </a:pPr>
            <a:r>
              <a:rPr lang="en-GB" dirty="0"/>
              <a:t>- Start with one task, evolve iteratively.</a:t>
            </a:r>
          </a:p>
          <a:p>
            <a:pPr marL="0" indent="0">
              <a:buNone/>
            </a:pPr>
            <a:endParaRPr lang="en-GB" dirty="0"/>
          </a:p>
          <a:p>
            <a:pPr marL="0" indent="0">
              <a:buNone/>
            </a:pPr>
            <a:r>
              <a:rPr lang="en-GB" b="1" dirty="0"/>
              <a:t>6. Hyperparameter Tuning:</a:t>
            </a:r>
          </a:p>
          <a:p>
            <a:pPr marL="0" indent="0">
              <a:buNone/>
            </a:pPr>
            <a:r>
              <a:rPr lang="en-GB" dirty="0"/>
              <a:t>- Optimize using grid/random search, Bayesian methods.</a:t>
            </a:r>
          </a:p>
          <a:p>
            <a:pPr marL="0" indent="0">
              <a:buNone/>
            </a:pPr>
            <a:r>
              <a:rPr lang="en-GB" dirty="0"/>
              <a:t>- Choose best parameters from validation set.</a:t>
            </a:r>
          </a:p>
          <a:p>
            <a:pPr marL="0" indent="0">
              <a:buNone/>
            </a:pPr>
            <a:endParaRPr lang="en-GB" dirty="0"/>
          </a:p>
          <a:p>
            <a:pPr marL="0" indent="0">
              <a:buNone/>
            </a:pPr>
            <a:r>
              <a:rPr lang="en-GB" b="1" dirty="0"/>
              <a:t>7. Model Evaluation:</a:t>
            </a:r>
          </a:p>
          <a:p>
            <a:pPr marL="0" indent="0">
              <a:buNone/>
            </a:pPr>
            <a:r>
              <a:rPr lang="en-GB" dirty="0"/>
              <a:t>- Measure using accuracy, precision, recall, F1-score.</a:t>
            </a:r>
          </a:p>
          <a:p>
            <a:pPr marL="0" indent="0">
              <a:buNone/>
            </a:pPr>
            <a:r>
              <a:rPr lang="en-GB" dirty="0"/>
              <a:t>- Cross-validation for robust estimates.</a:t>
            </a:r>
          </a:p>
        </p:txBody>
      </p:sp>
      <p:sp>
        <p:nvSpPr>
          <p:cNvPr id="4" name="Rectangle 3">
            <a:extLst>
              <a:ext uri="{FF2B5EF4-FFF2-40B4-BE49-F238E27FC236}">
                <a16:creationId xmlns:a16="http://schemas.microsoft.com/office/drawing/2014/main" id="{A00F5EEF-7E61-4015-9B16-BC54545CB074}"/>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19E83D10-D85F-40A8-A71F-8B123B4262FF}"/>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FEA2C8C7-1C6C-4432-A382-03026173E349}"/>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A94EC386-407A-4606-973A-6F46F612FBB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2882431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0FB3-614C-48CB-A834-D0B27C294A5A}"/>
              </a:ext>
            </a:extLst>
          </p:cNvPr>
          <p:cNvSpPr>
            <a:spLocks noGrp="1"/>
          </p:cNvSpPr>
          <p:nvPr>
            <p:ph type="title"/>
          </p:nvPr>
        </p:nvSpPr>
        <p:spPr>
          <a:xfrm>
            <a:off x="838200" y="617199"/>
            <a:ext cx="10515600" cy="596348"/>
          </a:xfrm>
        </p:spPr>
        <p:txBody>
          <a:bodyPr>
            <a:normAutofit fontScale="90000"/>
          </a:bodyPr>
          <a:lstStyle/>
          <a:p>
            <a:pPr algn="ctr"/>
            <a:br>
              <a:rPr lang="en-IN" b="1" dirty="0">
                <a:solidFill>
                  <a:srgbClr val="0E4094"/>
                </a:solidFill>
                <a:latin typeface="SamsungOne 600C" panose="020B0706030303020204" pitchFamily="34" charset="0"/>
                <a:ea typeface="SamsungOne 600C" panose="020B0706030303020204" pitchFamily="34" charset="0"/>
              </a:rPr>
            </a:br>
            <a:r>
              <a:rPr lang="en-IN" b="1" dirty="0">
                <a:solidFill>
                  <a:srgbClr val="0E4094"/>
                </a:solidFill>
                <a:latin typeface="SamsungOne 600C" panose="020B0706030303020204" pitchFamily="34" charset="0"/>
                <a:ea typeface="SamsungOne 600C" panose="020B0706030303020204" pitchFamily="34" charset="0"/>
              </a:rPr>
              <a:t>Key Achievements / Outcome till now</a:t>
            </a:r>
            <a:br>
              <a:rPr lang="en-IN" b="1" dirty="0">
                <a:solidFill>
                  <a:srgbClr val="0E4094"/>
                </a:solidFill>
                <a:latin typeface="SamsungOne 600C" panose="020B0706030303020204" pitchFamily="34" charset="0"/>
                <a:ea typeface="SamsungOne 600C" panose="020B0706030303020204" pitchFamily="34" charset="0"/>
              </a:rPr>
            </a:br>
            <a:endParaRPr lang="en-IN" dirty="0"/>
          </a:p>
        </p:txBody>
      </p:sp>
      <p:sp>
        <p:nvSpPr>
          <p:cNvPr id="3" name="Content Placeholder 2">
            <a:extLst>
              <a:ext uri="{FF2B5EF4-FFF2-40B4-BE49-F238E27FC236}">
                <a16:creationId xmlns:a16="http://schemas.microsoft.com/office/drawing/2014/main" id="{48CB473F-2AEF-4229-9B90-F19EB461FE97}"/>
              </a:ext>
            </a:extLst>
          </p:cNvPr>
          <p:cNvSpPr>
            <a:spLocks noGrp="1"/>
          </p:cNvSpPr>
          <p:nvPr>
            <p:ph idx="1"/>
          </p:nvPr>
        </p:nvSpPr>
        <p:spPr>
          <a:xfrm>
            <a:off x="384313" y="1213547"/>
            <a:ext cx="11423374" cy="5565913"/>
          </a:xfrm>
        </p:spPr>
        <p:txBody>
          <a:bodyPr>
            <a:noAutofit/>
          </a:bodyPr>
          <a:lstStyle/>
          <a:p>
            <a:pPr marL="0" lvl="0" indent="0">
              <a:lnSpc>
                <a:spcPct val="107000"/>
              </a:lnSpc>
              <a:buNone/>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Common Voice Dataset:</a:t>
            </a: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Voice recordings, features extracted (MFCC, age, gender, accents).</a:t>
            </a: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Link: [Common Voice Dataset](</a:t>
            </a: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https://commonvoice.mozilla.org/en/datasets</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 RAVDESS Emotional Speech Dataset:</a:t>
            </a: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Audio files for emotional speech.</a:t>
            </a: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Link: [RAVDESS Emotional Speech Dataset](</a:t>
            </a: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https://www.kaggle.com/datasets/uwrfkaggler/ravdess-emotional-speech-audio-</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buNone/>
            </a:pPr>
            <a:endParaRPr lang="en-GB" sz="18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GB" sz="1800" b="1" kern="100" dirty="0">
                <a:effectLst/>
                <a:latin typeface="Calibri" panose="020F0502020204030204" pitchFamily="34" charset="0"/>
                <a:ea typeface="Calibri" panose="020F0502020204030204" pitchFamily="34" charset="0"/>
                <a:cs typeface="Times New Roman" panose="02020603050405020304" pitchFamily="18" charset="0"/>
              </a:rPr>
              <a:t>Gender, Age, Emotion Detection from Voice Dataset:</a:t>
            </a: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Contains pre-extracted features.</a:t>
            </a: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 Link: [Gender, Age, Emotion Detection from Voice Dataset](</a:t>
            </a:r>
            <a:r>
              <a:rPr lang="en-GB" sz="18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https://www.kaggle.com/datasets/rohitzaman/gender-age-and-emotion-detection-from-voice?select=cleaned_age.csv</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Rectangle 3">
            <a:extLst>
              <a:ext uri="{FF2B5EF4-FFF2-40B4-BE49-F238E27FC236}">
                <a16:creationId xmlns:a16="http://schemas.microsoft.com/office/drawing/2014/main" id="{7537F4DC-F468-4047-885B-98560395FB2D}"/>
              </a:ext>
            </a:extLst>
          </p:cNvPr>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5" name="TextBox 4">
            <a:extLst>
              <a:ext uri="{FF2B5EF4-FFF2-40B4-BE49-F238E27FC236}">
                <a16:creationId xmlns:a16="http://schemas.microsoft.com/office/drawing/2014/main" id="{5985576F-6B92-4731-BED4-4D0151A50EF5}"/>
              </a:ext>
            </a:extLst>
          </p:cNvPr>
          <p:cNvSpPr txBox="1"/>
          <p:nvPr/>
        </p:nvSpPr>
        <p:spPr>
          <a:xfrm>
            <a:off x="381897" y="146254"/>
            <a:ext cx="10023343" cy="400110"/>
          </a:xfrm>
          <a:prstGeom prst="rect">
            <a:avLst/>
          </a:prstGeom>
          <a:noFill/>
        </p:spPr>
        <p:txBody>
          <a:bodyPr wrap="square" rtlCol="0" anchor="ctr">
            <a:spAutoFit/>
          </a:bodyPr>
          <a:lstStyle/>
          <a:p>
            <a:r>
              <a:rPr lang="en-IN" sz="2000" dirty="0">
                <a:latin typeface="SamsungOne 600C" panose="020B0706030303020204" pitchFamily="34" charset="0"/>
                <a:ea typeface="SamsungOne 600C" panose="020B0706030303020204" pitchFamily="34" charset="0"/>
              </a:rPr>
              <a:t>Work-let Name :-  </a:t>
            </a:r>
            <a:r>
              <a:rPr lang="en-GB" sz="2000" b="1" dirty="0">
                <a:solidFill>
                  <a:schemeClr val="dk1"/>
                </a:solidFill>
              </a:rPr>
              <a:t>AI/ML: Age, Gender and emotion detection from speech</a:t>
            </a:r>
          </a:p>
        </p:txBody>
      </p:sp>
      <p:sp>
        <p:nvSpPr>
          <p:cNvPr id="6" name="Rectangle 5">
            <a:extLst>
              <a:ext uri="{FF2B5EF4-FFF2-40B4-BE49-F238E27FC236}">
                <a16:creationId xmlns:a16="http://schemas.microsoft.com/office/drawing/2014/main" id="{5C9A781F-29E2-4683-A458-47858B3CDFD9}"/>
              </a:ext>
            </a:extLst>
          </p:cNvPr>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pic>
        <p:nvPicPr>
          <p:cNvPr id="7" name="Picture 6">
            <a:extLst>
              <a:ext uri="{FF2B5EF4-FFF2-40B4-BE49-F238E27FC236}">
                <a16:creationId xmlns:a16="http://schemas.microsoft.com/office/drawing/2014/main" id="{AE4F7E71-913B-4B75-92D5-397D44F0E9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Tree>
    <p:extLst>
      <p:ext uri="{BB962C8B-B14F-4D97-AF65-F5344CB8AC3E}">
        <p14:creationId xmlns:p14="http://schemas.microsoft.com/office/powerpoint/2010/main" val="18518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C52CD1-58C0-485B-9619-B9EBD43EE18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AA45360-03A4-4567-9FDE-03C8691D85E2}">
  <ds:schemaRefs>
    <ds:schemaRef ds:uri="http://schemas.microsoft.com/sharepoint/v3/contenttype/forms"/>
  </ds:schemaRefs>
</ds:datastoreItem>
</file>

<file path=customXml/itemProps3.xml><?xml version="1.0" encoding="utf-8"?>
<ds:datastoreItem xmlns:ds="http://schemas.openxmlformats.org/officeDocument/2006/customXml" ds:itemID="{154A7D69-8D57-4DF2-9544-252FB4EB02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4959</TotalTime>
  <Words>1873</Words>
  <Application>Microsoft Office PowerPoint</Application>
  <PresentationFormat>Widescreen</PresentationFormat>
  <Paragraphs>225</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Calibri Light</vt:lpstr>
      <vt:lpstr>Courier New</vt:lpstr>
      <vt:lpstr>Palace Script MT</vt:lpstr>
      <vt:lpstr>SamsungOne 600C</vt:lpstr>
      <vt:lpstr>Söhne</vt:lpstr>
      <vt:lpstr>Office Theme</vt:lpstr>
      <vt:lpstr>PowerPoint Presentation</vt:lpstr>
      <vt:lpstr>PowerPoint Presentation</vt:lpstr>
      <vt:lpstr>PowerPoint Presentation</vt:lpstr>
      <vt:lpstr>PowerPoint Presentation</vt:lpstr>
      <vt:lpstr>Any Challenges/ Issues faced</vt:lpstr>
      <vt:lpstr>PowerPoint Presentation</vt:lpstr>
      <vt:lpstr>Next Steps </vt:lpstr>
      <vt:lpstr>PowerPoint Presentation</vt:lpstr>
      <vt:lpstr> Key Achievements / Outcome till now </vt:lpstr>
      <vt:lpstr>PowerPoint Presentation</vt:lpstr>
      <vt:lpstr>PowerPoint Presentation</vt:lpstr>
      <vt:lpstr>PowerPoint Presentation</vt:lpstr>
      <vt:lpstr>PowerPoint Presentation</vt:lpstr>
      <vt:lpstr>Literature Survey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Dell</cp:lastModifiedBy>
  <cp:revision>103</cp:revision>
  <cp:lastPrinted>2019-06-27T12:08:24Z</cp:lastPrinted>
  <dcterms:created xsi:type="dcterms:W3CDTF">2019-04-12T08:37:01Z</dcterms:created>
  <dcterms:modified xsi:type="dcterms:W3CDTF">2023-08-16T06:15:22Z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NSCPROP_SA">
    <vt:lpwstr>C:\Users\parina.kolhe\Downloads\MEntor_Feedback\MSRIT\Intelligent Bixby responses using collaborative recommendations_feedback.pptx</vt:lpwstr>
  </property>
  <property fmtid="{D5CDD505-2E9C-101B-9397-08002B2CF9AE}" pid="4" name="ContentTypeId">
    <vt:lpwstr>0x010100168D5616F9BF194488B07F0627BAB481</vt:lpwstr>
  </property>
</Properties>
</file>