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72" r:id="rId8"/>
    <p:sldId id="259" r:id="rId9"/>
    <p:sldId id="270" r:id="rId10"/>
    <p:sldId id="260" r:id="rId11"/>
    <p:sldId id="261" r:id="rId12"/>
    <p:sldId id="264" r:id="rId13"/>
    <p:sldId id="268" r:id="rId14"/>
    <p:sldId id="275" r:id="rId15"/>
    <p:sldId id="263" r:id="rId16"/>
    <p:sldId id="274" r:id="rId17"/>
    <p:sldId id="273" r:id="rId18"/>
    <p:sldId id="267" r:id="rId1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17d2ff5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17d2ff5b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317d2ff5b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lvinpj@srmist.edu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muralip@srmist.edu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</a:t>
            </a:r>
            <a:r>
              <a:rPr lang="en-IN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Connect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81911" y="2461775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72250" y="3166774"/>
            <a:ext cx="10892400" cy="3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  <a:endParaRPr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800">
                <a:solidFill>
                  <a:srgbClr val="0E4094"/>
                </a:solidFill>
              </a:rPr>
              <a:t>)</a:t>
            </a: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E4094"/>
                </a:solidFill>
              </a:rPr>
              <a:t>Dr J Selvin Paul Peter, Associate Professor, Department of Computing Technologies, </a:t>
            </a:r>
            <a:r>
              <a:rPr lang="en-IN" sz="1800" u="sng">
                <a:solidFill>
                  <a:schemeClr val="hlink"/>
                </a:solidFill>
                <a:hlinkClick r:id="rId3"/>
              </a:rPr>
              <a:t>selvinpj@srmist.edu.in</a:t>
            </a:r>
            <a:endParaRPr sz="180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E4094"/>
                </a:solidFill>
              </a:rPr>
              <a:t>2)Dr P Murali, Associate Professor, Department of Computing Technologies, </a:t>
            </a:r>
            <a:r>
              <a:rPr lang="en-IN" sz="1800" u="sng">
                <a:solidFill>
                  <a:schemeClr val="hlink"/>
                </a:solidFill>
                <a:hlinkClick r:id="rId4"/>
              </a:rPr>
              <a:t>muralip@srmist.edu.in</a:t>
            </a:r>
            <a:endParaRPr sz="180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Rishabh Agrawal / ra7546@srmist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Raghav Khanna</a:t>
            </a: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>
                <a:solidFill>
                  <a:srgbClr val="0E4094"/>
                </a:solidFill>
              </a:rPr>
              <a:t>ri9320@srmist.edu.in</a:t>
            </a:r>
            <a:endParaRPr sz="1400" b="0" i="0" u="none" strike="noStrike" cap="non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Aaryaman bajaj </a:t>
            </a: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IN">
                <a:solidFill>
                  <a:srgbClr val="0E4094"/>
                </a:solidFill>
              </a:rPr>
              <a:t>an1143@srmist.edu.in</a:t>
            </a:r>
            <a:endParaRPr sz="1400" b="0" i="0" u="none" strike="noStrike" cap="non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>
                <a:solidFill>
                  <a:srgbClr val="0E4094"/>
                </a:solidFill>
              </a:rPr>
              <a:t>Nilanjana Bhattacharya</a:t>
            </a:r>
            <a:r>
              <a:rPr lang="en-IN" sz="1400" b="0" i="0" u="none" strike="noStrike" cap="non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>
                <a:solidFill>
                  <a:srgbClr val="0E4094"/>
                </a:solidFill>
              </a:rPr>
              <a:t>nb2168@srmist.edu.in</a:t>
            </a:r>
            <a:endParaRPr sz="1400" b="0" i="0" u="none" strike="noStrike" cap="non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Cse Core (Computing Technologies)</a:t>
            </a:r>
            <a:endParaRPr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217299" y="1138174"/>
            <a:ext cx="9402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dk1"/>
                </a:solidFill>
              </a:rPr>
              <a:t>AI/ML: Age,Gender and emotion detection from speech</a:t>
            </a:r>
            <a:endParaRPr sz="4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7823-D250-45AE-B2F9-341F7E89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364974"/>
            <a:ext cx="11661913" cy="5493025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EEA8-E871-435D-9633-AFD6C7E8719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387D-EF2D-4627-BD2D-802077173412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8A56E-22C4-44ED-9997-F8CCD2BF8FA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BC467-2A57-43B2-AF10-F3583E0713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31E735-4BCD-5D82-C557-CDBE1EED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9" y="2788580"/>
            <a:ext cx="3739540" cy="3378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41376A-CC3D-1D0E-69FF-8CD30CAA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14" y="2628179"/>
            <a:ext cx="3704726" cy="38688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017E1E-9225-3853-08AB-93375A9BB58E}"/>
              </a:ext>
            </a:extLst>
          </p:cNvPr>
          <p:cNvSpPr txBox="1"/>
          <p:nvPr/>
        </p:nvSpPr>
        <p:spPr>
          <a:xfrm>
            <a:off x="1470211" y="1297863"/>
            <a:ext cx="808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41493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643E19-7D2C-5CFC-FB2F-4EC41862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50" y="1283581"/>
            <a:ext cx="7856901" cy="53116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B0746-5874-4AE4-8FE4-52A604595B1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3C4A9-34A5-4D05-A794-2D6152A6BF9E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AD41C-F6E5-4DFE-8A08-0A12C18240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1223E-90F4-449C-831A-C0EF67BE55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9339A7-2A02-7BBB-71EF-76103E4A6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3" y="1948837"/>
            <a:ext cx="5364922" cy="342457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B0746-5874-4AE4-8FE4-52A604595B1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3C4A9-34A5-4D05-A794-2D6152A6BF9E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AD41C-F6E5-4DFE-8A08-0A12C18240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1223E-90F4-449C-831A-C0EF67BE55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EA5F96-186D-44D1-4FF0-ACAEBF568A2F}"/>
              </a:ext>
            </a:extLst>
          </p:cNvPr>
          <p:cNvSpPr txBox="1"/>
          <p:nvPr/>
        </p:nvSpPr>
        <p:spPr>
          <a:xfrm>
            <a:off x="3119718" y="905435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GENDER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5FDCE-FFB2-95A9-C450-F6EED540B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34" y="2506593"/>
            <a:ext cx="554784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3D113E4-136D-2DC1-29D6-BBA6D96D9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46" y="1195943"/>
            <a:ext cx="7712108" cy="54868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B0746-5874-4AE4-8FE4-52A604595B1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3C4A9-34A5-4D05-A794-2D6152A6BF9E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AD41C-F6E5-4DFE-8A08-0A12C18240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1223E-90F4-449C-831A-C0EF67BE55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77798-B58E-4912-9D2F-24DD1BFEF5B3}"/>
              </a:ext>
            </a:extLst>
          </p:cNvPr>
          <p:cNvSpPr txBox="1"/>
          <p:nvPr/>
        </p:nvSpPr>
        <p:spPr>
          <a:xfrm>
            <a:off x="3487271" y="717176"/>
            <a:ext cx="480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718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261EE5-0908-DDC1-F93D-7AC5D380A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76" y="778856"/>
            <a:ext cx="7026249" cy="558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B0746-5874-4AE4-8FE4-52A604595B1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3C4A9-34A5-4D05-A794-2D6152A6BF9E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AD41C-F6E5-4DFE-8A08-0A12C18240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1223E-90F4-449C-831A-C0EF67BE55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20">
            <a:extLst>
              <a:ext uri="{FF2B5EF4-FFF2-40B4-BE49-F238E27FC236}">
                <a16:creationId xmlns:a16="http://schemas.microsoft.com/office/drawing/2014/main" id="{9D00019A-426B-4198-B85E-167ABE91CDE5}"/>
              </a:ext>
            </a:extLst>
          </p:cNvPr>
          <p:cNvSpPr txBox="1">
            <a:spLocks/>
          </p:cNvSpPr>
          <p:nvPr/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accent1"/>
              </a:buClr>
              <a:buSzPts val="13800"/>
              <a:buFont typeface="Arial" panose="020B0604020202020204" pitchFamily="34" charset="0"/>
              <a:buNone/>
            </a:pPr>
            <a:r>
              <a:rPr lang="en-IN" sz="19900" dirty="0">
                <a:solidFill>
                  <a:schemeClr val="accent1"/>
                </a:solidFill>
                <a:latin typeface="Palace Script MT" panose="030303020206070C0B05" pitchFamily="66" charset="0"/>
                <a:ea typeface="Pinyon Script"/>
                <a:cs typeface="Pinyon Script"/>
                <a:sym typeface="Pinyon Script"/>
              </a:rPr>
              <a:t>Thank you</a:t>
            </a:r>
          </a:p>
        </p:txBody>
      </p:sp>
      <p:sp>
        <p:nvSpPr>
          <p:cNvPr id="3" name="Google Shape;150;p20">
            <a:extLst>
              <a:ext uri="{FF2B5EF4-FFF2-40B4-BE49-F238E27FC236}">
                <a16:creationId xmlns:a16="http://schemas.microsoft.com/office/drawing/2014/main" id="{A6C44A86-C3D4-4068-BC15-CFCDAD0799C6}"/>
              </a:ext>
            </a:extLst>
          </p:cNvPr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1;p20">
            <a:extLst>
              <a:ext uri="{FF2B5EF4-FFF2-40B4-BE49-F238E27FC236}">
                <a16:creationId xmlns:a16="http://schemas.microsoft.com/office/drawing/2014/main" id="{9816E43F-5C26-4103-BF9F-9C0A6006E7E3}"/>
              </a:ext>
            </a:extLst>
          </p:cNvPr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9;p20">
            <a:extLst>
              <a:ext uri="{FF2B5EF4-FFF2-40B4-BE49-F238E27FC236}">
                <a16:creationId xmlns:a16="http://schemas.microsoft.com/office/drawing/2014/main" id="{6443BA76-A78E-420F-8791-12B04B11DA87}"/>
              </a:ext>
            </a:extLst>
          </p:cNvPr>
          <p:cNvSpPr txBox="1">
            <a:spLocks/>
          </p:cNvSpPr>
          <p:nvPr/>
        </p:nvSpPr>
        <p:spPr>
          <a:xfrm>
            <a:off x="2196548" y="513521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accent1"/>
              </a:buClr>
              <a:buSzPts val="13800"/>
              <a:buFont typeface="Arial" panose="020B0604020202020204" pitchFamily="34" charset="0"/>
              <a:buNone/>
            </a:pPr>
            <a:r>
              <a:rPr lang="en-IN" sz="19900" dirty="0">
                <a:solidFill>
                  <a:schemeClr val="accent1"/>
                </a:solidFill>
                <a:latin typeface="Palace Script MT" panose="030303020206070C0B05" pitchFamily="66" charset="0"/>
                <a:ea typeface="Pinyon Script"/>
                <a:cs typeface="Pinyon Script"/>
                <a:sym typeface="Pinyon Script"/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83AA-CF32-4574-82AE-A910BD52269E}"/>
              </a:ext>
            </a:extLst>
          </p:cNvPr>
          <p:cNvSpPr/>
          <p:nvPr/>
        </p:nvSpPr>
        <p:spPr>
          <a:xfrm>
            <a:off x="1701219" y="198506"/>
            <a:ext cx="143148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8A64E-57E6-4191-A566-E1A36C6CDA1F}"/>
              </a:ext>
            </a:extLst>
          </p:cNvPr>
          <p:cNvSpPr txBox="1"/>
          <p:nvPr/>
        </p:nvSpPr>
        <p:spPr>
          <a:xfrm>
            <a:off x="1897802" y="239715"/>
            <a:ext cx="84733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E0F5B-68B9-4ABF-8E75-1DDACF099235}"/>
              </a:ext>
            </a:extLst>
          </p:cNvPr>
          <p:cNvSpPr/>
          <p:nvPr/>
        </p:nvSpPr>
        <p:spPr>
          <a:xfrm>
            <a:off x="1877433" y="198506"/>
            <a:ext cx="63656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360995-220E-491C-9976-87EF5513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1101293" y="198506"/>
            <a:ext cx="1056635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3" y="1109867"/>
            <a:ext cx="7176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23VI26SRM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SRMIST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26/09/2023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B4880D-8A9B-4C6B-BE38-AEF5C84BA079}"/>
              </a:ext>
            </a:extLst>
          </p:cNvPr>
          <p:cNvSpPr/>
          <p:nvPr/>
        </p:nvSpPr>
        <p:spPr>
          <a:xfrm>
            <a:off x="381897" y="1901371"/>
            <a:ext cx="11432732" cy="924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KPIs Achieved Till Now</a:t>
            </a:r>
            <a:endParaRPr lang="en-IN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54B9F-7C48-46AA-BC33-D4D0BB50AFF6}"/>
              </a:ext>
            </a:extLst>
          </p:cNvPr>
          <p:cNvSpPr/>
          <p:nvPr/>
        </p:nvSpPr>
        <p:spPr>
          <a:xfrm>
            <a:off x="381897" y="3074504"/>
            <a:ext cx="11625871" cy="3361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Data Preprocessing Accuracy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Measure the accuracy of your data preprocessing steps in terms of cleaning, feature extraction, and data preparation. Ensure that the data is properly formatted and ready for model training.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Quality Metrics:</a:t>
            </a:r>
          </a:p>
          <a:p>
            <a:pPr lvl="1"/>
            <a:r>
              <a:rPr lang="en-US" dirty="0"/>
              <a:t>Assess the quality of your dataset by calculating statistics like data completeness, missing values, and outliers before and after preprocessing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Labeling Accuracy:</a:t>
            </a:r>
          </a:p>
          <a:p>
            <a:pPr lvl="1"/>
            <a:r>
              <a:rPr lang="en-US" dirty="0"/>
              <a:t>If you manually labeled your data, measure the accuracy of the labeling process to ensure that age, gender, and emotion labels are correctly assigned to the speech samples.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B815-EC63-416E-B99B-28BECEBBD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132114"/>
            <a:ext cx="11396869" cy="5399945"/>
          </a:xfrm>
        </p:spPr>
        <p:txBody>
          <a:bodyPr>
            <a:normAutofit/>
          </a:bodyPr>
          <a:lstStyle/>
          <a:p>
            <a:r>
              <a:rPr lang="en-IN" i="0" dirty="0">
                <a:effectLst/>
                <a:latin typeface="Söhne"/>
              </a:rPr>
              <a:t>Data Exploration</a:t>
            </a:r>
          </a:p>
          <a:p>
            <a:endParaRPr lang="en-IN" dirty="0"/>
          </a:p>
          <a:p>
            <a:r>
              <a:rPr lang="en-IN" i="0" dirty="0">
                <a:effectLst/>
                <a:latin typeface="Söhne"/>
              </a:rPr>
              <a:t>Preprocessing Efficiency</a:t>
            </a:r>
          </a:p>
          <a:p>
            <a:endParaRPr lang="en-IN" i="0" dirty="0">
              <a:effectLst/>
              <a:latin typeface="Söhne"/>
            </a:endParaRPr>
          </a:p>
          <a:p>
            <a:r>
              <a:rPr lang="en-IN" i="0" dirty="0">
                <a:effectLst/>
                <a:latin typeface="Söhne"/>
              </a:rPr>
              <a:t>Data Pipeline Robustness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 of Recent Literature</a:t>
            </a:r>
          </a:p>
          <a:p>
            <a:endParaRPr lang="en-IN" dirty="0"/>
          </a:p>
          <a:p>
            <a:r>
              <a:rPr lang="en-IN" dirty="0"/>
              <a:t>Collaboration and 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81412-56AE-4ACB-9171-F347FEDEC1D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B3277-E53C-4917-A453-5D2681F0F54D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915C4-5511-4268-B265-F54521B7521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988FD-BD87-4480-A886-919B1351B0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0FB3-614C-48CB-A834-D0B27C29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473F-2AEF-4229-9B90-F19EB461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6" y="1825362"/>
            <a:ext cx="11498634" cy="4886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b="1" dirty="0"/>
              <a:t>Rapidly Evolving Field:</a:t>
            </a:r>
          </a:p>
          <a:p>
            <a:pPr>
              <a:buFontTx/>
              <a:buChar char="-"/>
            </a:pPr>
            <a:r>
              <a:rPr lang="en-GB" dirty="0"/>
              <a:t>Speech analysis, particularly in deep learning, is rapidly evolving.</a:t>
            </a:r>
          </a:p>
          <a:p>
            <a:pPr>
              <a:buFontTx/>
              <a:buChar char="-"/>
            </a:pPr>
            <a:r>
              <a:rPr lang="en-GB" dirty="0"/>
              <a:t>New techniques, models, and datasets are frequently emerging.</a:t>
            </a:r>
          </a:p>
          <a:p>
            <a:pPr>
              <a:buFontTx/>
              <a:buChar char="-"/>
            </a:pPr>
            <a:r>
              <a:rPr lang="en-GB" dirty="0"/>
              <a:t>Keeping up with the latest advancements can be challenging.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  Variability in Approaches:</a:t>
            </a:r>
          </a:p>
          <a:p>
            <a:pPr>
              <a:buFontTx/>
              <a:buChar char="-"/>
            </a:pPr>
            <a:r>
              <a:rPr lang="en-GB" dirty="0"/>
              <a:t>Researchers employ diverse methodologies, features, and models.</a:t>
            </a:r>
          </a:p>
          <a:p>
            <a:pPr>
              <a:buFontTx/>
              <a:buChar char="-"/>
            </a:pPr>
            <a:r>
              <a:rPr lang="en-GB" dirty="0"/>
              <a:t>Comparing and evaluating techniques becomes complex due to variability.</a:t>
            </a:r>
          </a:p>
          <a:p>
            <a:pPr>
              <a:buFontTx/>
              <a:buChar char="-"/>
            </a:pPr>
            <a:r>
              <a:rPr lang="en-GB" dirty="0"/>
              <a:t>Understanding the pros and cons of different approaches is essential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Lack of Standardized Datasets</a:t>
            </a:r>
            <a:r>
              <a:rPr lang="en-GB" dirty="0"/>
              <a:t>: </a:t>
            </a:r>
          </a:p>
          <a:p>
            <a:pPr>
              <a:buFontTx/>
              <a:buChar char="-"/>
            </a:pPr>
            <a:r>
              <a:rPr lang="en-GB" dirty="0"/>
              <a:t>Limited availability of standardized, well-annotated datasets.</a:t>
            </a:r>
          </a:p>
          <a:p>
            <a:pPr>
              <a:buFontTx/>
              <a:buChar char="-"/>
            </a:pPr>
            <a:r>
              <a:rPr lang="en-GB" dirty="0"/>
              <a:t>Combining various datasets may introduce data heterogeneity</a:t>
            </a:r>
          </a:p>
          <a:p>
            <a:pPr marL="0" indent="0">
              <a:buNone/>
            </a:pPr>
            <a:r>
              <a:rPr lang="en-GB" dirty="0"/>
              <a:t>- Addressing data quality issues becomes important for reliable results.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164D8-A9BB-42BA-B9CC-FBF6B39EAD7D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5448E-9EFA-4CAF-BC41-2E53D08C566D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B13A6-DBDC-4EFF-B5D9-C6CEA3A6963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622D0-FFD7-4F95-A37A-E604BD78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7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9D71-2534-49F7-ABEE-353F253A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1033670"/>
            <a:ext cx="11118574" cy="5698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b="1" dirty="0"/>
              <a:t>Bias and Fairness: </a:t>
            </a:r>
          </a:p>
          <a:p>
            <a:pPr>
              <a:buFontTx/>
              <a:buChar char="-"/>
            </a:pPr>
            <a:r>
              <a:rPr lang="en-GB" sz="2000" dirty="0"/>
              <a:t>Research on bias and fairness is crucial in gender, age, and emotion detection.</a:t>
            </a:r>
          </a:p>
          <a:p>
            <a:pPr>
              <a:buFontTx/>
              <a:buChar char="-"/>
            </a:pPr>
            <a:r>
              <a:rPr lang="en-GB" sz="2000" dirty="0"/>
              <a:t>Identifying potential biases in data, features, and models is vital.</a:t>
            </a:r>
          </a:p>
          <a:p>
            <a:pPr>
              <a:buFontTx/>
              <a:buChar char="-"/>
            </a:pPr>
            <a:r>
              <a:rPr lang="en-GB" sz="2000" dirty="0"/>
              <a:t>Ensuring ethical considerations and minimizing bias is a key project goal.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b="1" dirty="0"/>
              <a:t>Cross-Cultural and Linguistic Differences: </a:t>
            </a:r>
          </a:p>
          <a:p>
            <a:pPr>
              <a:buFontTx/>
              <a:buChar char="-"/>
            </a:pPr>
            <a:r>
              <a:rPr lang="en-GB" sz="2000" dirty="0"/>
              <a:t>Challenges related to cross-cultural and linguistic variations exist.</a:t>
            </a:r>
          </a:p>
          <a:p>
            <a:pPr>
              <a:buFontTx/>
              <a:buChar char="-"/>
            </a:pPr>
            <a:r>
              <a:rPr lang="en-GB" sz="2000" dirty="0"/>
              <a:t>The literature may not extensively cover these challenges.</a:t>
            </a:r>
          </a:p>
          <a:p>
            <a:pPr>
              <a:buFontTx/>
              <a:buChar char="-"/>
            </a:pPr>
            <a:r>
              <a:rPr lang="en-GB" sz="2000" dirty="0"/>
              <a:t>Seeking studies that explicitly address these variations is necessary.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b="1" dirty="0"/>
              <a:t>Ethical and Privacy Concerns: </a:t>
            </a:r>
          </a:p>
          <a:p>
            <a:pPr>
              <a:buFontTx/>
              <a:buChar char="-"/>
            </a:pPr>
            <a:r>
              <a:rPr lang="en-GB" sz="2000" dirty="0"/>
              <a:t>Speech analysis involving sensitive attributes raises ethical and privacy concerns.</a:t>
            </a:r>
          </a:p>
          <a:p>
            <a:pPr>
              <a:buFontTx/>
              <a:buChar char="-"/>
            </a:pPr>
            <a:r>
              <a:rPr lang="en-GB" sz="2000" dirty="0"/>
              <a:t>Understanding how these concerns are handled in existing research is essential.</a:t>
            </a:r>
          </a:p>
          <a:p>
            <a:pPr marL="0" indent="0">
              <a:buNone/>
            </a:pPr>
            <a:r>
              <a:rPr lang="en-GB" sz="2000" dirty="0"/>
              <a:t>- Ensuring data protection and user consent are integral to project design.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DD9F3-7849-4B57-9B59-AE6A3C8EA8DE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D1426-747C-45CD-BC42-2C209FCDA2A1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7B023-683A-4299-8EF3-3ECDA4463EB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DFDD0-87FB-4487-84F6-F0CF85BCB4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0FB3-614C-48CB-A834-D0B27C29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96" y="807413"/>
            <a:ext cx="10515600" cy="59634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473F-2AEF-4229-9B90-F19EB461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27" y="1493370"/>
            <a:ext cx="11714922" cy="50419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900" b="1" dirty="0"/>
              <a:t>1.Baseline Model:</a:t>
            </a:r>
          </a:p>
          <a:p>
            <a:pPr marL="0" indent="0">
              <a:buNone/>
            </a:pPr>
            <a:r>
              <a:rPr lang="en-GB" sz="2900" dirty="0"/>
              <a:t> - Create simple baseline for age, gender, emotion prediction.</a:t>
            </a:r>
          </a:p>
          <a:p>
            <a:pPr marL="0" indent="0">
              <a:buNone/>
            </a:pPr>
            <a:r>
              <a:rPr lang="en-GB" sz="2900" dirty="0"/>
              <a:t> - Initial reference for assessing complex models.</a:t>
            </a:r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b="1" dirty="0"/>
              <a:t> 2.Model Selection and Development:</a:t>
            </a:r>
          </a:p>
          <a:p>
            <a:pPr marL="0" indent="0">
              <a:buNone/>
            </a:pPr>
            <a:r>
              <a:rPr lang="en-GB" sz="2900" dirty="0"/>
              <a:t> - Pick ML/DL methods for each task.</a:t>
            </a:r>
          </a:p>
          <a:p>
            <a:pPr marL="0" indent="0">
              <a:buNone/>
            </a:pPr>
            <a:r>
              <a:rPr lang="en-GB" sz="2900" dirty="0"/>
              <a:t> - Start with one task, evolve iteratively.</a:t>
            </a:r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b="1" dirty="0"/>
              <a:t>3. Hyperparameter Tuning:</a:t>
            </a:r>
          </a:p>
          <a:p>
            <a:pPr marL="0" indent="0">
              <a:buNone/>
            </a:pPr>
            <a:r>
              <a:rPr lang="en-GB" sz="2900" dirty="0"/>
              <a:t> - Optimize using grid/random search, Bayesian methods.</a:t>
            </a:r>
          </a:p>
          <a:p>
            <a:pPr marL="0" indent="0">
              <a:buNone/>
            </a:pPr>
            <a:r>
              <a:rPr lang="en-GB" sz="2900" dirty="0"/>
              <a:t> - Choose best parameters from validation set.</a:t>
            </a:r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b="1" dirty="0"/>
              <a:t> 4.Model Evaluation:</a:t>
            </a:r>
          </a:p>
          <a:p>
            <a:pPr marL="0" indent="0">
              <a:buNone/>
            </a:pPr>
            <a:r>
              <a:rPr lang="en-GB" sz="2900" dirty="0"/>
              <a:t> - Measure using accuracy, precision, recall, F1-score.</a:t>
            </a:r>
          </a:p>
          <a:p>
            <a:pPr marL="0" indent="0">
              <a:buNone/>
            </a:pPr>
            <a:r>
              <a:rPr lang="en-GB" sz="2900" dirty="0"/>
              <a:t> - Cross-validation for robust estimates.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4249B-0512-4074-81DC-C7C358E7557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50753-61D5-442F-B205-64E2D5F30523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09C0E-F923-4A10-B19A-7BCF82F9106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66C05-2E98-41D7-BF7A-F89B7602E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0FB3-614C-48CB-A834-D0B27C29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199"/>
            <a:ext cx="10515600" cy="59634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Outcome till now</a:t>
            </a:r>
            <a:b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473F-2AEF-4229-9B90-F19EB461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213547"/>
            <a:ext cx="11423374" cy="5565913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studied:</a:t>
            </a:r>
            <a:endParaRPr lang="en-GB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CREMA-D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GB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EMO-DB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GB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VOICE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IEMOCAP DATASET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GB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7F4DC-F468-4047-885B-98560395FB2D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5576F-6B92-4731-BED4-4D0151A50EF5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A781F-29E2-4683-A458-47858B3CDFD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F7E71-913B-4B75-92D5-397D44F0E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BD20-4F18-4694-85F0-A4B18883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6" y="861390"/>
            <a:ext cx="11648661" cy="5850356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GB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for Age: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Scores, Pitch, Speaking Rates, Transcripts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-Energy, Formant, F0 values, MFCCs, Chroma, Spectral Contrast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for Gender: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Pitch, formant,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MFCC</a:t>
            </a: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energy,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F0 Values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for Emotion: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Frequency, Amplitude , Chroma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MFCC,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Spectral contrast, Sentiment Score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B9681-0648-4F6C-A438-06CF2C2EC59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D467C-CF72-4470-85FE-BCE77C721BB1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 :-  </a:t>
            </a:r>
            <a:r>
              <a:rPr lang="en-GB" sz="2000" b="1" dirty="0">
                <a:solidFill>
                  <a:schemeClr val="dk1"/>
                </a:solidFill>
              </a:rPr>
              <a:t>AI/ML: Age, Gender and emotion detection from speech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2C41-43E0-4970-B829-51622D75439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95060-93A1-4C83-86EB-5FBB1450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874</Words>
  <Application>Microsoft Office PowerPoint</Application>
  <PresentationFormat>Widescreen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calibri light</vt:lpstr>
      <vt:lpstr>Palace Script MT</vt:lpstr>
      <vt:lpstr>SamsungOne 600C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Any Challenges/ Issues faced</vt:lpstr>
      <vt:lpstr>PowerPoint Presentation</vt:lpstr>
      <vt:lpstr>Next Steps </vt:lpstr>
      <vt:lpstr> Outcome till now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Aaryaman Bajaj</cp:lastModifiedBy>
  <cp:revision>105</cp:revision>
  <cp:lastPrinted>2019-06-27T12:08:24Z</cp:lastPrinted>
  <dcterms:created xsi:type="dcterms:W3CDTF">2019-04-12T08:37:01Z</dcterms:created>
  <dcterms:modified xsi:type="dcterms:W3CDTF">2023-09-26T04:21:04Z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