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7" r:id="rId5"/>
    <p:sldId id="264" r:id="rId6"/>
    <p:sldId id="259" r:id="rId7"/>
    <p:sldId id="260" r:id="rId8"/>
    <p:sldId id="267" r:id="rId9"/>
    <p:sldId id="27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9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t>16-11-2023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t>‹#›</a:t>
            </a:fld>
            <a:endParaRPr lang="en-IN"/>
          </a:p>
        </p:txBody>
      </p:sp>
    </p:spTree>
    <p:extLst>
      <p:ext uri="{BB962C8B-B14F-4D97-AF65-F5344CB8AC3E}">
        <p14:creationId xmlns:p14="http://schemas.microsoft.com/office/powerpoint/2010/main" val="321381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endParaRPr lang="en-US" dirty="0"/>
          </a:p>
        </p:txBody>
      </p:sp>
      <p:sp>
        <p:nvSpPr>
          <p:cNvPr id="4" name="Slide Number Placeholder 3"/>
          <p:cNvSpPr>
            <a:spLocks noGrp="1"/>
          </p:cNvSpPr>
          <p:nvPr>
            <p:ph type="sldNum" sz="quarter" idx="10"/>
          </p:nvPr>
        </p:nvSpPr>
        <p:spPr/>
        <p:txBody>
          <a:bodyPr/>
          <a:lstStyle/>
          <a:p>
            <a:fld id="{14D3B71A-2468-47CC-84B3-BEC292667521}" type="slidenum">
              <a:rPr lang="en-US" smtClean="0"/>
              <a:t>2</a:t>
            </a:fld>
            <a:endParaRPr lang="en-US"/>
          </a:p>
        </p:txBody>
      </p:sp>
    </p:spTree>
    <p:extLst>
      <p:ext uri="{BB962C8B-B14F-4D97-AF65-F5344CB8AC3E}">
        <p14:creationId xmlns:p14="http://schemas.microsoft.com/office/powerpoint/2010/main" val="241343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3781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09240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14125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5785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60499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42557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16-11-2023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45319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16-11-2023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2198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16-11-2023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7254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81813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9225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16-11-2023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extLst>
      <p:ext uri="{BB962C8B-B14F-4D97-AF65-F5344CB8AC3E}">
        <p14:creationId xmlns:p14="http://schemas.microsoft.com/office/powerpoint/2010/main" val="226080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uralip@srmist.edu.in" TargetMode="External"/><Relationship Id="rId2" Type="http://schemas.openxmlformats.org/officeDocument/2006/relationships/hyperlink" Target="mailto:selvinpj@srmist.edu.in"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966" y="2815227"/>
            <a:ext cx="11591922" cy="3582707"/>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63253"/>
            <a:ext cx="9402182" cy="584775"/>
          </a:xfrm>
          <a:prstGeom prst="rect">
            <a:avLst/>
          </a:prstGeom>
          <a:noFill/>
        </p:spPr>
        <p:txBody>
          <a:bodyPr wrap="square" rtlCol="0" anchor="ctr">
            <a:spAutoFit/>
          </a:bodyPr>
          <a:lstStyle/>
          <a:p>
            <a:r>
              <a:rPr lang="en-IN" sz="3200" b="1" dirty="0">
                <a:latin typeface="SamsungOne 700" panose="020B0803030303020204" pitchFamily="34" charset="0"/>
                <a:ea typeface="SamsungOne 700" panose="020B0803030303020204" pitchFamily="34" charset="0"/>
              </a:rPr>
              <a:t>[Samsung PRISM] Mid Review Report</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3" name="Rectangle 22"/>
          <p:cNvSpPr/>
          <p:nvPr/>
        </p:nvSpPr>
        <p:spPr>
          <a:xfrm>
            <a:off x="248091" y="2448923"/>
            <a:ext cx="768159" cy="400110"/>
          </a:xfrm>
          <a:prstGeom prst="rect">
            <a:avLst/>
          </a:prstGeom>
        </p:spPr>
        <p:txBody>
          <a:bodyPr wrap="none">
            <a:spAutoFit/>
          </a:bodyPr>
          <a:lstStyle/>
          <a:p>
            <a:r>
              <a:rPr lang="en-IN" sz="2000" b="1" dirty="0">
                <a:latin typeface="SamsungOne 600C" panose="020B0706030303020204" pitchFamily="34" charset="0"/>
                <a:ea typeface="SamsungOne 600C" panose="020B0706030303020204" pitchFamily="34" charset="0"/>
              </a:rPr>
              <a:t>Team</a:t>
            </a:r>
          </a:p>
        </p:txBody>
      </p:sp>
      <p:sp>
        <p:nvSpPr>
          <p:cNvPr id="24" name="Rectangle 23"/>
          <p:cNvSpPr/>
          <p:nvPr/>
        </p:nvSpPr>
        <p:spPr>
          <a:xfrm>
            <a:off x="362112" y="3036919"/>
            <a:ext cx="10892374" cy="3139321"/>
          </a:xfrm>
          <a:prstGeom prst="rect">
            <a:avLst/>
          </a:prstGeom>
        </p:spPr>
        <p:txBody>
          <a:bodyPr wrap="square">
            <a:spAutoFit/>
          </a:bodyPr>
          <a:lstStyle/>
          <a:p>
            <a:pPr marL="228600" marR="0" lvl="0" indent="-228600" algn="l" rtl="0">
              <a:spcBef>
                <a:spcPts val="0"/>
              </a:spcBef>
              <a:spcAft>
                <a:spcPts val="0"/>
              </a:spcAft>
              <a:buClr>
                <a:srgbClr val="0E4094"/>
              </a:buClr>
              <a:buSzPts val="1800"/>
              <a:buFont typeface="Arial"/>
              <a:buAutoNum type="arabicPeriod"/>
            </a:pPr>
            <a:r>
              <a:rPr lang="en-IN" sz="1800" dirty="0">
                <a:solidFill>
                  <a:srgbClr val="0E4094"/>
                </a:solidFill>
                <a:latin typeface="Arial"/>
                <a:ea typeface="Arial"/>
                <a:cs typeface="Arial"/>
                <a:sym typeface="Arial"/>
              </a:rPr>
              <a:t>College Professor(s): </a:t>
            </a:r>
          </a:p>
          <a:p>
            <a:pPr marL="457200" marR="0" lvl="0" indent="0" algn="l" rtl="0">
              <a:spcBef>
                <a:spcPts val="0"/>
              </a:spcBef>
              <a:spcAft>
                <a:spcPts val="0"/>
              </a:spcAft>
              <a:buNone/>
            </a:pPr>
            <a:r>
              <a:rPr lang="en-IN" sz="1800" dirty="0">
                <a:solidFill>
                  <a:srgbClr val="0E4094"/>
                </a:solidFill>
                <a:latin typeface="Arial"/>
                <a:ea typeface="Arial"/>
                <a:cs typeface="Arial"/>
                <a:sym typeface="Arial"/>
              </a:rPr>
              <a:t>1</a:t>
            </a:r>
            <a:r>
              <a:rPr lang="en-IN" sz="1800" dirty="0">
                <a:solidFill>
                  <a:srgbClr val="0E4094"/>
                </a:solidFill>
              </a:rPr>
              <a:t>)</a:t>
            </a:r>
            <a:r>
              <a:rPr lang="en-IN" sz="1800" dirty="0">
                <a:solidFill>
                  <a:srgbClr val="0E4094"/>
                </a:solidFill>
                <a:latin typeface="Arial"/>
                <a:ea typeface="Arial"/>
                <a:cs typeface="Arial"/>
                <a:sym typeface="Arial"/>
              </a:rPr>
              <a:t> </a:t>
            </a:r>
            <a:r>
              <a:rPr lang="en-IN" sz="1800" dirty="0">
                <a:solidFill>
                  <a:srgbClr val="0E4094"/>
                </a:solidFill>
              </a:rPr>
              <a:t>Dr J Selvin Paul Peter, Associate Professor, Department of Computing Technologies, </a:t>
            </a:r>
            <a:r>
              <a:rPr lang="en-IN" sz="1800" u="sng" dirty="0">
                <a:solidFill>
                  <a:schemeClr val="hlink"/>
                </a:solidFill>
                <a:hlinkClick r:id="rId2"/>
              </a:rPr>
              <a:t>selvinpj@srmist.edu.in</a:t>
            </a:r>
            <a:endParaRPr lang="en-IN" sz="1800" dirty="0">
              <a:solidFill>
                <a:srgbClr val="0E4094"/>
              </a:solidFill>
            </a:endParaRPr>
          </a:p>
          <a:p>
            <a:pPr marL="457200" marR="0" lvl="0" indent="0" algn="l" rtl="0">
              <a:spcBef>
                <a:spcPts val="0"/>
              </a:spcBef>
              <a:spcAft>
                <a:spcPts val="0"/>
              </a:spcAft>
              <a:buNone/>
            </a:pPr>
            <a:r>
              <a:rPr lang="en-IN" sz="1800" dirty="0">
                <a:solidFill>
                  <a:srgbClr val="0E4094"/>
                </a:solidFill>
              </a:rPr>
              <a:t>2)Dr P Murali, Associate Professor, Department of Computing Technologies, </a:t>
            </a:r>
            <a:r>
              <a:rPr lang="en-IN" sz="1800" u="sng" dirty="0">
                <a:solidFill>
                  <a:schemeClr val="hlink"/>
                </a:solidFill>
                <a:hlinkClick r:id="rId3"/>
              </a:rPr>
              <a:t>muralip@srmist.edu.in</a:t>
            </a:r>
            <a:endParaRPr lang="en-IN" sz="1800" dirty="0">
              <a:solidFill>
                <a:srgbClr val="0E4094"/>
              </a:solidFill>
            </a:endParaRPr>
          </a:p>
          <a:p>
            <a:pPr marL="457200" marR="0" lvl="0" indent="0" algn="l" rtl="0">
              <a:spcBef>
                <a:spcPts val="0"/>
              </a:spcBef>
              <a:spcAft>
                <a:spcPts val="0"/>
              </a:spcAft>
              <a:buNone/>
            </a:pPr>
            <a:endParaRPr lang="en-IN" sz="1800" dirty="0">
              <a:solidFill>
                <a:srgbClr val="0E4094"/>
              </a:solidFill>
            </a:endParaRPr>
          </a:p>
          <a:p>
            <a:pPr marL="228600" marR="0" lvl="0" indent="-228600" algn="l" rtl="0">
              <a:spcBef>
                <a:spcPts val="0"/>
              </a:spcBef>
              <a:spcAft>
                <a:spcPts val="0"/>
              </a:spcAft>
              <a:buClr>
                <a:srgbClr val="0E4094"/>
              </a:buClr>
              <a:buSzPts val="1800"/>
              <a:buFont typeface="Arial"/>
              <a:buAutoNum type="arabicPeriod"/>
            </a:pPr>
            <a:r>
              <a:rPr lang="en-IN" sz="1800" dirty="0">
                <a:solidFill>
                  <a:srgbClr val="0E4094"/>
                </a:solidFill>
                <a:latin typeface="Arial"/>
                <a:ea typeface="Arial"/>
                <a:cs typeface="Arial"/>
                <a:sym typeface="Arial"/>
              </a:rPr>
              <a:t>Students:</a:t>
            </a:r>
            <a:endParaRPr lang="en-IN" dirty="0"/>
          </a:p>
          <a:p>
            <a:pPr marL="685800" marR="0" lvl="1" indent="-228600" algn="l" rtl="0">
              <a:spcBef>
                <a:spcPts val="0"/>
              </a:spcBef>
              <a:spcAft>
                <a:spcPts val="0"/>
              </a:spcAft>
              <a:buClr>
                <a:srgbClr val="0E4094"/>
              </a:buClr>
              <a:buSzPts val="1400"/>
              <a:buFont typeface="Arial"/>
              <a:buAutoNum type="arabicPeriod"/>
            </a:pPr>
            <a:r>
              <a:rPr lang="en-IN" dirty="0">
                <a:solidFill>
                  <a:srgbClr val="0E4094"/>
                </a:solidFill>
              </a:rPr>
              <a:t>Rishabh Agrawal / ra7546@srmist</a:t>
            </a:r>
            <a:endParaRPr lang="en-IN" dirty="0"/>
          </a:p>
          <a:p>
            <a:pPr marL="685800" marR="0" lvl="1" indent="-228600" algn="l" rtl="0">
              <a:spcBef>
                <a:spcPts val="0"/>
              </a:spcBef>
              <a:spcAft>
                <a:spcPts val="0"/>
              </a:spcAft>
              <a:buClr>
                <a:srgbClr val="0E4094"/>
              </a:buClr>
              <a:buSzPts val="1400"/>
              <a:buFont typeface="Arial"/>
              <a:buAutoNum type="arabicPeriod"/>
            </a:pPr>
            <a:r>
              <a:rPr lang="en-IN" dirty="0">
                <a:solidFill>
                  <a:srgbClr val="0E4094"/>
                </a:solidFill>
              </a:rPr>
              <a:t>Raghav Khanna</a:t>
            </a:r>
            <a:r>
              <a:rPr lang="en-IN" sz="1400" b="0" i="0" u="none" strike="noStrike" cap="none" dirty="0">
                <a:solidFill>
                  <a:srgbClr val="0E4094"/>
                </a:solidFill>
                <a:latin typeface="Arial"/>
                <a:ea typeface="Arial"/>
                <a:cs typeface="Arial"/>
                <a:sym typeface="Arial"/>
              </a:rPr>
              <a:t> / </a:t>
            </a:r>
            <a:r>
              <a:rPr lang="en-IN" dirty="0">
                <a:solidFill>
                  <a:srgbClr val="0E4094"/>
                </a:solidFill>
              </a:rPr>
              <a:t>ri9320@srmist.edu.in</a:t>
            </a:r>
            <a:endParaRPr lang="en-IN" sz="1400" b="0" i="0" u="none" strike="noStrike" cap="none" dirty="0">
              <a:solidFill>
                <a:srgbClr val="0E4094"/>
              </a:solidFill>
              <a:latin typeface="Arial"/>
              <a:ea typeface="Arial"/>
              <a:cs typeface="Arial"/>
              <a:sym typeface="Arial"/>
            </a:endParaRPr>
          </a:p>
          <a:p>
            <a:pPr marL="685800" marR="0" lvl="1" indent="-228600" algn="l" rtl="0">
              <a:spcBef>
                <a:spcPts val="0"/>
              </a:spcBef>
              <a:spcAft>
                <a:spcPts val="0"/>
              </a:spcAft>
              <a:buClr>
                <a:srgbClr val="0E4094"/>
              </a:buClr>
              <a:buSzPts val="1400"/>
              <a:buFont typeface="Arial"/>
              <a:buAutoNum type="arabicPeriod"/>
            </a:pPr>
            <a:r>
              <a:rPr lang="en-IN" dirty="0" err="1">
                <a:solidFill>
                  <a:srgbClr val="0E4094"/>
                </a:solidFill>
              </a:rPr>
              <a:t>Aaryaman</a:t>
            </a:r>
            <a:r>
              <a:rPr lang="en-IN" dirty="0">
                <a:solidFill>
                  <a:srgbClr val="0E4094"/>
                </a:solidFill>
              </a:rPr>
              <a:t> </a:t>
            </a:r>
            <a:r>
              <a:rPr lang="en-IN" dirty="0" err="1">
                <a:solidFill>
                  <a:srgbClr val="0E4094"/>
                </a:solidFill>
              </a:rPr>
              <a:t>bajaj</a:t>
            </a:r>
            <a:r>
              <a:rPr lang="en-IN" dirty="0">
                <a:solidFill>
                  <a:srgbClr val="0E4094"/>
                </a:solidFill>
              </a:rPr>
              <a:t> </a:t>
            </a:r>
            <a:r>
              <a:rPr lang="en-IN" sz="1400" b="0" i="0" u="none" strike="noStrike" cap="none" dirty="0">
                <a:solidFill>
                  <a:srgbClr val="0E4094"/>
                </a:solidFill>
                <a:latin typeface="Arial"/>
                <a:ea typeface="Arial"/>
                <a:cs typeface="Arial"/>
                <a:sym typeface="Arial"/>
              </a:rPr>
              <a:t>/ </a:t>
            </a:r>
            <a:r>
              <a:rPr lang="en-IN" dirty="0">
                <a:solidFill>
                  <a:srgbClr val="0E4094"/>
                </a:solidFill>
              </a:rPr>
              <a:t>an1143@srmist.edu.in</a:t>
            </a:r>
            <a:endParaRPr lang="en-IN" sz="1400" b="0" i="0" u="none" strike="noStrike" cap="none" dirty="0">
              <a:solidFill>
                <a:srgbClr val="0E4094"/>
              </a:solidFill>
              <a:latin typeface="Arial"/>
              <a:ea typeface="Arial"/>
              <a:cs typeface="Arial"/>
              <a:sym typeface="Arial"/>
            </a:endParaRPr>
          </a:p>
          <a:p>
            <a:pPr marL="685800" marR="0" lvl="1" indent="-228600" algn="l" rtl="0">
              <a:spcBef>
                <a:spcPts val="0"/>
              </a:spcBef>
              <a:spcAft>
                <a:spcPts val="0"/>
              </a:spcAft>
              <a:buClr>
                <a:srgbClr val="0E4094"/>
              </a:buClr>
              <a:buSzPts val="1400"/>
              <a:buFont typeface="Arial"/>
              <a:buAutoNum type="arabicPeriod"/>
            </a:pPr>
            <a:r>
              <a:rPr lang="en-IN" dirty="0" err="1">
                <a:solidFill>
                  <a:srgbClr val="0E4094"/>
                </a:solidFill>
              </a:rPr>
              <a:t>Nilanjana</a:t>
            </a:r>
            <a:r>
              <a:rPr lang="en-IN" dirty="0">
                <a:solidFill>
                  <a:srgbClr val="0E4094"/>
                </a:solidFill>
              </a:rPr>
              <a:t> Bhattacharya</a:t>
            </a:r>
            <a:r>
              <a:rPr lang="en-IN" sz="1400" b="0" i="0" u="none" strike="noStrike" cap="none" dirty="0">
                <a:solidFill>
                  <a:srgbClr val="0E4094"/>
                </a:solidFill>
                <a:latin typeface="Arial"/>
                <a:ea typeface="Arial"/>
                <a:cs typeface="Arial"/>
                <a:sym typeface="Arial"/>
              </a:rPr>
              <a:t> / </a:t>
            </a:r>
            <a:r>
              <a:rPr lang="en-IN" dirty="0">
                <a:solidFill>
                  <a:srgbClr val="0E4094"/>
                </a:solidFill>
              </a:rPr>
              <a:t>nb2168@srmist.edu.in</a:t>
            </a:r>
            <a:endParaRPr lang="en-IN" sz="1400" b="0" i="0" u="none" strike="noStrike" cap="none" dirty="0">
              <a:solidFill>
                <a:srgbClr val="0E4094"/>
              </a:solidFill>
              <a:latin typeface="Arial"/>
              <a:ea typeface="Arial"/>
              <a:cs typeface="Arial"/>
              <a:sym typeface="Arial"/>
            </a:endParaRPr>
          </a:p>
          <a:p>
            <a:pPr marL="0" marR="0" lvl="0" indent="0" algn="l" rtl="0">
              <a:spcBef>
                <a:spcPts val="0"/>
              </a:spcBef>
              <a:spcAft>
                <a:spcPts val="0"/>
              </a:spcAft>
              <a:buNone/>
            </a:pPr>
            <a:endParaRPr lang="en-IN" sz="1800" dirty="0">
              <a:solidFill>
                <a:srgbClr val="0E4094"/>
              </a:solidFill>
            </a:endParaRPr>
          </a:p>
          <a:p>
            <a:pPr marL="228600" marR="0" lvl="0" indent="-228600" algn="l" rtl="0">
              <a:spcBef>
                <a:spcPts val="0"/>
              </a:spcBef>
              <a:spcAft>
                <a:spcPts val="0"/>
              </a:spcAft>
              <a:buClr>
                <a:srgbClr val="0E4094"/>
              </a:buClr>
              <a:buSzPts val="1800"/>
              <a:buFont typeface="Arial"/>
              <a:buAutoNum type="arabicPeriod"/>
            </a:pPr>
            <a:r>
              <a:rPr lang="en-IN" sz="1800" dirty="0">
                <a:solidFill>
                  <a:srgbClr val="0E4094"/>
                </a:solidFill>
                <a:latin typeface="Arial"/>
                <a:ea typeface="Arial"/>
                <a:cs typeface="Arial"/>
                <a:sym typeface="Arial"/>
              </a:rPr>
              <a:t>Department: </a:t>
            </a:r>
            <a:r>
              <a:rPr lang="en-IN" sz="1800" dirty="0" err="1">
                <a:solidFill>
                  <a:srgbClr val="0E4094"/>
                </a:solidFill>
                <a:latin typeface="Arial"/>
                <a:ea typeface="Arial"/>
                <a:cs typeface="Arial"/>
                <a:sym typeface="Arial"/>
              </a:rPr>
              <a:t>Cse</a:t>
            </a:r>
            <a:r>
              <a:rPr lang="en-IN" sz="1800" dirty="0">
                <a:solidFill>
                  <a:srgbClr val="0E4094"/>
                </a:solidFill>
                <a:latin typeface="Arial"/>
                <a:ea typeface="Arial"/>
                <a:cs typeface="Arial"/>
                <a:sym typeface="Arial"/>
              </a:rPr>
              <a:t> Core (Computing Technologies)</a:t>
            </a:r>
          </a:p>
        </p:txBody>
      </p:sp>
      <p:sp>
        <p:nvSpPr>
          <p:cNvPr id="28" name="TextBox 27"/>
          <p:cNvSpPr txBox="1"/>
          <p:nvPr/>
        </p:nvSpPr>
        <p:spPr>
          <a:xfrm>
            <a:off x="10002416" y="6437194"/>
            <a:ext cx="2189583"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Date: 20 Oct 2023</a:t>
            </a:r>
            <a:endParaRPr lang="en-US" sz="2000" dirty="0">
              <a:solidFill>
                <a:schemeClr val="bg1">
                  <a:lumMod val="50000"/>
                </a:schemeClr>
              </a:solidFill>
              <a:latin typeface="SamsungOne 600C" panose="020B0706030303020204" pitchFamily="34" charset="0"/>
              <a:ea typeface="SamsungOne 600C" panose="020B0706030303020204" pitchFamily="34" charset="0"/>
            </a:endParaRPr>
          </a:p>
        </p:txBody>
      </p:sp>
      <p:pic>
        <p:nvPicPr>
          <p:cNvPr id="33" name="Picture 32"/>
          <p:cNvPicPr>
            <a:picLocks noChangeAspect="1"/>
          </p:cNvPicPr>
          <p:nvPr/>
        </p:nvPicPr>
        <p:blipFill rotWithShape="1">
          <a:blip r:embed="rId4"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4" name="TextBox 33"/>
          <p:cNvSpPr txBox="1"/>
          <p:nvPr/>
        </p:nvSpPr>
        <p:spPr>
          <a:xfrm>
            <a:off x="1026375" y="918333"/>
            <a:ext cx="9402182" cy="1938992"/>
          </a:xfrm>
          <a:prstGeom prst="rect">
            <a:avLst/>
          </a:prstGeom>
          <a:noFill/>
        </p:spPr>
        <p:txBody>
          <a:bodyPr wrap="square" rtlCol="0" anchor="ctr">
            <a:spAutoFit/>
          </a:bodyPr>
          <a:lstStyle/>
          <a:p>
            <a:pPr algn="ctr"/>
            <a:r>
              <a:rPr lang="en-US" sz="4000" b="1" dirty="0">
                <a:solidFill>
                  <a:schemeClr val="dk1"/>
                </a:solidFill>
              </a:rPr>
              <a:t>AI/ML: </a:t>
            </a:r>
            <a:r>
              <a:rPr lang="en-US" sz="4000" b="1" dirty="0" err="1">
                <a:solidFill>
                  <a:schemeClr val="dk1"/>
                </a:solidFill>
              </a:rPr>
              <a:t>Age,Gender</a:t>
            </a:r>
            <a:r>
              <a:rPr lang="en-US" sz="4000" b="1" dirty="0">
                <a:solidFill>
                  <a:schemeClr val="dk1"/>
                </a:solidFill>
              </a:rPr>
              <a:t> and emotion detection from speech</a:t>
            </a:r>
          </a:p>
          <a:p>
            <a:pPr algn="ctr"/>
            <a:endParaRPr lang="en-IN" sz="4000" b="1" i="1" dirty="0">
              <a:latin typeface="SamsungOne 700" panose="020B0803030303020204" pitchFamily="34" charset="0"/>
              <a:ea typeface="SamsungOne 700" panose="020B0803030303020204" pitchFamily="34" charset="0"/>
            </a:endParaRPr>
          </a:p>
        </p:txBody>
      </p:sp>
    </p:spTree>
    <p:extLst>
      <p:ext uri="{BB962C8B-B14F-4D97-AF65-F5344CB8AC3E}">
        <p14:creationId xmlns:p14="http://schemas.microsoft.com/office/powerpoint/2010/main" val="191506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p:cNvSpPr txBox="1"/>
          <p:nvPr/>
        </p:nvSpPr>
        <p:spPr>
          <a:xfrm>
            <a:off x="381898" y="146254"/>
            <a:ext cx="8897569"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 Information Retrieval </a:t>
            </a:r>
            <a:r>
              <a:rPr lang="en-IN" sz="2000" dirty="0">
                <a:solidFill>
                  <a:srgbClr val="0E4094"/>
                </a:solidFill>
                <a:latin typeface="SamsungOne 600C" panose="020B0706030303020204" pitchFamily="34" charset="0"/>
                <a:ea typeface="SamsungOne 600C" panose="020B0706030303020204" pitchFamily="34" charset="0"/>
              </a:rPr>
              <a:t>| </a:t>
            </a:r>
            <a:r>
              <a:rPr lang="en-IN" sz="2000" dirty="0">
                <a:solidFill>
                  <a:schemeClr val="bg1">
                    <a:lumMod val="50000"/>
                  </a:schemeClr>
                </a:solidFill>
                <a:latin typeface="SamsungOne 600C" panose="020B0706030303020204" pitchFamily="34" charset="0"/>
                <a:ea typeface="SamsungOne 600C" panose="020B0706030303020204" pitchFamily="34" charset="0"/>
              </a:rPr>
              <a:t>SQL to Lucene Query Parser</a:t>
            </a:r>
            <a:endParaRPr lang="en-US" sz="2000" dirty="0">
              <a:solidFill>
                <a:schemeClr val="bg1">
                  <a:lumMod val="50000"/>
                </a:schemeClr>
              </a:solidFill>
              <a:latin typeface="SamsungOne 600C" panose="020B0706030303020204" pitchFamily="34" charset="0"/>
              <a:ea typeface="SamsungOne 600C" panose="020B0706030303020204" pitchFamily="34" charset="0"/>
            </a:endParaRPr>
          </a:p>
        </p:txBody>
      </p:sp>
      <p:pic>
        <p:nvPicPr>
          <p:cNvPr id="7" name="Picture 6"/>
          <p:cNvPicPr>
            <a:picLocks noChangeAspect="1"/>
          </p:cNvPicPr>
          <p:nvPr/>
        </p:nvPicPr>
        <p:blipFill>
          <a:blip r:embed="rId3"/>
          <a:stretch>
            <a:fillRect/>
          </a:stretch>
        </p:blipFill>
        <p:spPr>
          <a:xfrm>
            <a:off x="10380133" y="206714"/>
            <a:ext cx="1811867" cy="380862"/>
          </a:xfrm>
          <a:prstGeom prst="rect">
            <a:avLst/>
          </a:prstGeom>
        </p:spPr>
      </p:pic>
      <p:sp>
        <p:nvSpPr>
          <p:cNvPr id="8" name="Rectangle 7"/>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cxnSp>
        <p:nvCxnSpPr>
          <p:cNvPr id="22" name="Straight Connector 21"/>
          <p:cNvCxnSpPr/>
          <p:nvPr/>
        </p:nvCxnSpPr>
        <p:spPr>
          <a:xfrm flipH="1">
            <a:off x="2949267" y="4833201"/>
            <a:ext cx="0" cy="15845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Google Shape;102;p14">
            <a:extLst>
              <a:ext uri="{FF2B5EF4-FFF2-40B4-BE49-F238E27FC236}">
                <a16:creationId xmlns:a16="http://schemas.microsoft.com/office/drawing/2014/main" id="{5CDF1C41-32D4-5150-984C-C038764CA27B}"/>
              </a:ext>
            </a:extLst>
          </p:cNvPr>
          <p:cNvPicPr preferRelativeResize="0"/>
          <p:nvPr/>
        </p:nvPicPr>
        <p:blipFill>
          <a:blip r:embed="rId4">
            <a:alphaModFix/>
          </a:blip>
          <a:stretch>
            <a:fillRect/>
          </a:stretch>
        </p:blipFill>
        <p:spPr>
          <a:xfrm>
            <a:off x="-74645" y="-354563"/>
            <a:ext cx="12192000" cy="6858000"/>
          </a:xfrm>
          <a:prstGeom prst="rect">
            <a:avLst/>
          </a:prstGeom>
          <a:noFill/>
          <a:ln>
            <a:noFill/>
          </a:ln>
        </p:spPr>
      </p:pic>
    </p:spTree>
    <p:extLst>
      <p:ext uri="{BB962C8B-B14F-4D97-AF65-F5344CB8AC3E}">
        <p14:creationId xmlns:p14="http://schemas.microsoft.com/office/powerpoint/2010/main" val="384150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105045"/>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KPIs Achieved Till Now</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1" y="806514"/>
            <a:ext cx="12191999"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gn="just"/>
            <a:endParaRPr lang="en-US" sz="2400" dirty="0">
              <a:solidFill>
                <a:srgbClr val="0E4094"/>
              </a:solidFill>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C216117A-5E82-1DA1-AE7F-2C3B51B4B62C}"/>
              </a:ext>
            </a:extLst>
          </p:cNvPr>
          <p:cNvSpPr txBox="1"/>
          <p:nvPr/>
        </p:nvSpPr>
        <p:spPr>
          <a:xfrm>
            <a:off x="381898" y="1855304"/>
            <a:ext cx="9886122" cy="2831544"/>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Compared the performance of the combined model with the individual models for age, gender, and emotion detection.</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b="0" i="0" dirty="0">
                <a:effectLst/>
                <a:latin typeface="+mj-lt"/>
              </a:rPr>
              <a:t>Measured the time taken to train each model.</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Measured the inference time: Time taken by model to make predictions.</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E</a:t>
            </a:r>
            <a:r>
              <a:rPr lang="en-US" sz="2000" b="0" i="0" dirty="0">
                <a:effectLst/>
                <a:latin typeface="+mj-lt"/>
              </a:rPr>
              <a:t>xplored the dependencies between the target variables</a:t>
            </a:r>
            <a:r>
              <a:rPr lang="en-US" sz="2000" b="0" i="0" dirty="0">
                <a:effectLst/>
                <a:latin typeface="Söhne"/>
              </a:rPr>
              <a:t>.</a:t>
            </a:r>
            <a:endParaRPr lang="en-US" sz="2000" dirty="0"/>
          </a:p>
          <a:p>
            <a:endParaRPr lang="en-IN" dirty="0"/>
          </a:p>
        </p:txBody>
      </p:sp>
    </p:spTree>
    <p:extLst>
      <p:ext uri="{BB962C8B-B14F-4D97-AF65-F5344CB8AC3E}">
        <p14:creationId xmlns:p14="http://schemas.microsoft.com/office/powerpoint/2010/main" val="313671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Challenges Faced</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F76806B4-52D9-D194-7A04-8AF04818B098}"/>
              </a:ext>
            </a:extLst>
          </p:cNvPr>
          <p:cNvSpPr txBox="1"/>
          <p:nvPr/>
        </p:nvSpPr>
        <p:spPr>
          <a:xfrm>
            <a:off x="381898" y="1378226"/>
            <a:ext cx="9775890" cy="5324535"/>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effectLst/>
                <a:latin typeface="+mj-lt"/>
              </a:rPr>
              <a:t>Emotions are subjective, and individuals may express them differently, making it challenging to create a one-size-fits-all model.</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b="0" i="0" dirty="0">
                <a:effectLst/>
                <a:latin typeface="+mj-lt"/>
              </a:rPr>
              <a:t>Instances where age, gender, and emotion cues provide conflicting information poses difficulty in making accurate predictions.</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b="0" i="0" dirty="0">
                <a:effectLst/>
                <a:latin typeface="+mj-lt"/>
              </a:rPr>
              <a:t>Insufficient or biased training data.</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b="0" i="0" dirty="0">
                <a:effectLst/>
                <a:latin typeface="+mj-lt"/>
              </a:rPr>
              <a:t>Identifying relevant features for age prediction that are both informative and resistant to noise can be difficult.</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b="0" i="0" dirty="0">
                <a:effectLst/>
                <a:latin typeface="+mj-lt"/>
              </a:rPr>
              <a:t>Achieving real-time processing for voice-based models posed challenges due to computational constraints.</a:t>
            </a:r>
          </a:p>
          <a:p>
            <a:endParaRPr lang="en-US" sz="2000" dirty="0">
              <a:latin typeface="+mj-lt"/>
            </a:endParaRPr>
          </a:p>
          <a:p>
            <a:pPr marL="342900" indent="-342900">
              <a:buFont typeface="Arial" panose="020B0604020202020204" pitchFamily="34" charset="0"/>
              <a:buChar char="•"/>
            </a:pPr>
            <a:r>
              <a:rPr lang="en-US" sz="2000" b="0" i="0" dirty="0">
                <a:effectLst/>
                <a:latin typeface="+mj-lt"/>
              </a:rPr>
              <a:t>Cultural and social norms related to gender expression introduces bias, affecting the model's generalization.</a:t>
            </a:r>
            <a:endParaRPr lang="en-US" sz="2000" dirty="0">
              <a:latin typeface="+mj-lt"/>
            </a:endParaRPr>
          </a:p>
          <a:p>
            <a:endParaRPr lang="en-IN" sz="2000" dirty="0">
              <a:latin typeface="+mj-lt"/>
            </a:endParaRPr>
          </a:p>
        </p:txBody>
      </p:sp>
    </p:spTree>
    <p:extLst>
      <p:ext uri="{BB962C8B-B14F-4D97-AF65-F5344CB8AC3E}">
        <p14:creationId xmlns:p14="http://schemas.microsoft.com/office/powerpoint/2010/main" val="18330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7269"/>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Next Steps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 name="TextBox 2">
            <a:extLst>
              <a:ext uri="{FF2B5EF4-FFF2-40B4-BE49-F238E27FC236}">
                <a16:creationId xmlns:a16="http://schemas.microsoft.com/office/drawing/2014/main" id="{E832FC89-4BBA-05A9-3066-3A3DD804328D}"/>
              </a:ext>
            </a:extLst>
          </p:cNvPr>
          <p:cNvSpPr txBox="1"/>
          <p:nvPr/>
        </p:nvSpPr>
        <p:spPr>
          <a:xfrm>
            <a:off x="275616" y="1125068"/>
            <a:ext cx="10897103" cy="5940088"/>
          </a:xfrm>
          <a:prstGeom prst="rect">
            <a:avLst/>
          </a:prstGeom>
          <a:noFill/>
        </p:spPr>
        <p:txBody>
          <a:bodyPr wrap="square">
            <a:spAutoFit/>
          </a:bodyPr>
          <a:lstStyle/>
          <a:p>
            <a:pPr algn="l">
              <a:buFont typeface="Arial" panose="020B0604020202020204" pitchFamily="34" charset="0"/>
              <a:buChar char="•"/>
            </a:pPr>
            <a:r>
              <a:rPr lang="en-US" sz="2000" b="0" i="0" dirty="0">
                <a:effectLst/>
                <a:latin typeface="+mj-lt"/>
              </a:rPr>
              <a:t>Identify any potential biases or imbalances in the data.</a:t>
            </a:r>
          </a:p>
          <a:p>
            <a:pPr algn="l"/>
            <a:endParaRPr lang="en-US" sz="2000" b="0" i="0" dirty="0">
              <a:effectLst/>
              <a:latin typeface="+mj-lt"/>
            </a:endParaRPr>
          </a:p>
          <a:p>
            <a:pPr algn="l">
              <a:buFont typeface="Arial" panose="020B0604020202020204" pitchFamily="34" charset="0"/>
              <a:buChar char="•"/>
            </a:pPr>
            <a:r>
              <a:rPr lang="en-US" sz="2000" b="0" i="0" dirty="0">
                <a:effectLst/>
                <a:latin typeface="+mj-lt"/>
              </a:rPr>
              <a:t>Investigate how age, gender, and emotion labels are correlated in our dataset.</a:t>
            </a:r>
          </a:p>
          <a:p>
            <a:pPr algn="l"/>
            <a:endParaRPr lang="en-US" sz="2000" b="0" i="0" dirty="0">
              <a:effectLst/>
              <a:latin typeface="+mj-lt"/>
            </a:endParaRPr>
          </a:p>
          <a:p>
            <a:pPr algn="l">
              <a:buFont typeface="Arial" panose="020B0604020202020204" pitchFamily="34" charset="0"/>
              <a:buChar char="•"/>
            </a:pPr>
            <a:r>
              <a:rPr lang="en-US" sz="2000" b="0" i="0" dirty="0">
                <a:effectLst/>
                <a:latin typeface="+mj-lt"/>
              </a:rPr>
              <a:t>Review and potentially refine the features used in the models based on the label dependency analysis.</a:t>
            </a:r>
          </a:p>
          <a:p>
            <a:pPr algn="l"/>
            <a:endParaRPr lang="en-US" sz="2000" b="0" i="0" dirty="0">
              <a:effectLst/>
              <a:latin typeface="+mj-lt"/>
            </a:endParaRPr>
          </a:p>
          <a:p>
            <a:pPr algn="l">
              <a:buFont typeface="Arial" panose="020B0604020202020204" pitchFamily="34" charset="0"/>
              <a:buChar char="•"/>
            </a:pPr>
            <a:r>
              <a:rPr lang="en-US" sz="2000" b="0" i="0" dirty="0">
                <a:effectLst/>
                <a:latin typeface="+mj-lt"/>
              </a:rPr>
              <a:t>Evaluate the accuracy of the models by treating age, gender, and emotion as labels in different   scenarios. For example, calculate the accuracy of age prediction when gender and emotion are treated as labels, and vice versa.</a:t>
            </a:r>
          </a:p>
          <a:p>
            <a:pPr algn="l">
              <a:buFont typeface="Arial" panose="020B0604020202020204" pitchFamily="34" charset="0"/>
              <a:buChar char="•"/>
            </a:pPr>
            <a:endParaRPr lang="en-US" sz="2000" dirty="0">
              <a:latin typeface="+mj-lt"/>
            </a:endParaRPr>
          </a:p>
          <a:p>
            <a:pPr algn="l">
              <a:buFont typeface="Arial" panose="020B0604020202020204" pitchFamily="34" charset="0"/>
              <a:buChar char="•"/>
            </a:pPr>
            <a:r>
              <a:rPr lang="en-US" sz="2000" b="0" i="0" dirty="0">
                <a:effectLst/>
                <a:latin typeface="+mj-lt"/>
              </a:rPr>
              <a:t>Perform cross-validation to ensure robustness of the models and to assess how well they generalize to new data.</a:t>
            </a:r>
          </a:p>
          <a:p>
            <a:pPr algn="l">
              <a:buFont typeface="Arial" panose="020B0604020202020204" pitchFamily="34" charset="0"/>
              <a:buChar char="•"/>
            </a:pPr>
            <a:endParaRPr lang="en-US" sz="2000" b="0" i="0" dirty="0">
              <a:effectLst/>
              <a:latin typeface="Söhne"/>
            </a:endParaRPr>
          </a:p>
          <a:p>
            <a:pPr algn="l">
              <a:buFont typeface="Arial" panose="020B0604020202020204" pitchFamily="34" charset="0"/>
              <a:buChar char="•"/>
            </a:pPr>
            <a:r>
              <a:rPr lang="en-US" sz="2000" b="0" i="0" dirty="0">
                <a:effectLst/>
                <a:latin typeface="+mj-lt"/>
              </a:rPr>
              <a:t>Based on the evaluation results, iteratively refine your models. This may involve adjusting features, incorporating new data, or fine-tuning model parameters.</a:t>
            </a:r>
          </a:p>
          <a:p>
            <a:pPr algn="l"/>
            <a:endParaRPr lang="en-US" sz="2000" b="0" i="0" dirty="0">
              <a:effectLst/>
              <a:latin typeface="+mj-lt"/>
            </a:endParaRPr>
          </a:p>
          <a:p>
            <a:pPr algn="l">
              <a:buFont typeface="Arial" panose="020B0604020202020204" pitchFamily="34" charset="0"/>
              <a:buChar char="•"/>
            </a:pPr>
            <a:r>
              <a:rPr lang="en-US" sz="2000" b="0" i="0" dirty="0">
                <a:effectLst/>
                <a:latin typeface="+mj-lt"/>
              </a:rPr>
              <a:t>Include metrics that assess the accuracy of one prediction when the other two are treated as labels.</a:t>
            </a:r>
          </a:p>
          <a:p>
            <a:br>
              <a:rPr lang="en-US" sz="2000" dirty="0"/>
            </a:br>
            <a:endParaRPr lang="en-IN" sz="2000" dirty="0"/>
          </a:p>
        </p:txBody>
      </p:sp>
    </p:spTree>
    <p:extLst>
      <p:ext uri="{BB962C8B-B14F-4D97-AF65-F5344CB8AC3E}">
        <p14:creationId xmlns:p14="http://schemas.microsoft.com/office/powerpoint/2010/main" val="377312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Key Achievements/Outcome Till Now</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D08F3A36-B914-0762-3B42-E4FF1E7EB0CF}"/>
              </a:ext>
            </a:extLst>
          </p:cNvPr>
          <p:cNvSpPr txBox="1"/>
          <p:nvPr/>
        </p:nvSpPr>
        <p:spPr>
          <a:xfrm>
            <a:off x="381898" y="1351722"/>
            <a:ext cx="10560183" cy="4708981"/>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effectLst/>
                <a:latin typeface="+mj-lt"/>
              </a:rPr>
              <a:t>Developed a unified model for age, gender, and emotion detection.</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Gone through several models similar to our project to analyze our model for better accuracy.</a:t>
            </a:r>
            <a:endParaRPr lang="en-US" sz="2000" b="0" i="0" dirty="0">
              <a:effectLst/>
              <a:latin typeface="+mj-lt"/>
            </a:endParaRP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b="0" i="0" dirty="0">
                <a:effectLst/>
                <a:latin typeface="+mj-lt"/>
              </a:rPr>
              <a:t>Explored ensemble methods, such as combining predictions from multiple models or modalities to improve overall accuracy.</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b="0" i="0" dirty="0">
                <a:effectLst/>
                <a:latin typeface="+mj-lt"/>
              </a:rPr>
              <a:t>Explored various feature engineering techniques employed in similar projects to enhance the representation of age, gender, and emotion-related cues.</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b="0" i="0" dirty="0">
                <a:effectLst/>
                <a:latin typeface="+mj-lt"/>
              </a:rPr>
              <a:t>Explored data augmentation techniques and preprocessing methods applied in similar projects to increase the diversity and quality of the training dataset.</a:t>
            </a:r>
          </a:p>
          <a:p>
            <a:endParaRPr lang="en-US" sz="2000" b="0" i="0" dirty="0">
              <a:effectLst/>
              <a:latin typeface="+mj-lt"/>
            </a:endParaRPr>
          </a:p>
          <a:p>
            <a:endParaRPr lang="en-US" sz="2000" dirty="0">
              <a:latin typeface="+mj-lt"/>
            </a:endParaRPr>
          </a:p>
          <a:p>
            <a:endParaRPr lang="en-IN" sz="2000" dirty="0">
              <a:latin typeface="+mj-lt"/>
            </a:endParaRPr>
          </a:p>
        </p:txBody>
      </p:sp>
    </p:spTree>
    <p:extLst>
      <p:ext uri="{BB962C8B-B14F-4D97-AF65-F5344CB8AC3E}">
        <p14:creationId xmlns:p14="http://schemas.microsoft.com/office/powerpoint/2010/main" val="53049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563857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8D5616F9BF194488B07F0627BAB481" ma:contentTypeVersion="0" ma:contentTypeDescription="Create a new document." ma:contentTypeScope="" ma:versionID="a03a99aabb1e89e7b494f7f7c7c53837">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779E0A-357E-4659-B827-12FDDE942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FB7E07D-072A-4D90-BA7A-7BCCEBF26EF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53812FF-C65E-4A33-A71C-8464EE635C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1121</TotalTime>
  <Words>528</Words>
  <Application>Microsoft Office PowerPoint</Application>
  <PresentationFormat>Widescreen</PresentationFormat>
  <Paragraphs>65</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Edwardian Script ITC</vt:lpstr>
      <vt:lpstr>SamsungOne 200</vt:lpstr>
      <vt:lpstr>SamsungOne 600C</vt:lpstr>
      <vt:lpstr>SamsungOne 700</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nilanjana bhattacharya</cp:lastModifiedBy>
  <cp:revision>19</cp:revision>
  <dcterms:created xsi:type="dcterms:W3CDTF">2019-07-24T12:22:39Z</dcterms:created>
  <dcterms:modified xsi:type="dcterms:W3CDTF">2023-11-16T04:16:18Z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ies>
</file>