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64" r:id="rId6"/>
    <p:sldId id="259" r:id="rId7"/>
    <p:sldId id="260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773" autoAdjust="0"/>
  </p:normalViewPr>
  <p:slideViewPr>
    <p:cSldViewPr snapToGrid="0">
      <p:cViewPr varScale="1">
        <p:scale>
          <a:sx n="82" d="100"/>
          <a:sy n="82" d="100"/>
        </p:scale>
        <p:origin x="9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ralip@srmist.edu.in" TargetMode="External"/><Relationship Id="rId2" Type="http://schemas.openxmlformats.org/officeDocument/2006/relationships/hyperlink" Target="mailto:selvinpj@srmist.edu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966" y="2815227"/>
            <a:ext cx="11591922" cy="358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63253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091" y="2448923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2112" y="3036919"/>
            <a:ext cx="108923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800" dirty="0">
                <a:solidFill>
                  <a:srgbClr val="0E4094"/>
                </a:solidFill>
              </a:rPr>
              <a:t>)</a:t>
            </a: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dirty="0">
                <a:solidFill>
                  <a:srgbClr val="0E4094"/>
                </a:solidFill>
              </a:rPr>
              <a:t>Dr J Selvin Paul Peter, Associate Professor, Department of Computing Technologies, </a:t>
            </a:r>
            <a:r>
              <a:rPr lang="en-IN" sz="1800" u="sng" dirty="0">
                <a:solidFill>
                  <a:schemeClr val="hlink"/>
                </a:solidFill>
                <a:hlinkClick r:id="rId2"/>
              </a:rPr>
              <a:t>selvinpj@srmist.edu.in</a:t>
            </a:r>
            <a:endParaRPr lang="en-IN" sz="1800" dirty="0">
              <a:solidFill>
                <a:srgbClr val="0E4094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E4094"/>
                </a:solidFill>
              </a:rPr>
              <a:t>2)Dr P Murali, Associate Professor, Department of Computing Technologies, </a:t>
            </a:r>
            <a:r>
              <a:rPr lang="en-IN" sz="1800" u="sng" dirty="0">
                <a:solidFill>
                  <a:schemeClr val="hlink"/>
                </a:solidFill>
                <a:hlinkClick r:id="rId3"/>
              </a:rPr>
              <a:t>muralip@srmist.edu.in</a:t>
            </a:r>
            <a:endParaRPr lang="en-IN" sz="1800" dirty="0">
              <a:solidFill>
                <a:srgbClr val="0E4094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E4094"/>
              </a:solidFill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lang="en-IN"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Rishabh Agrawal / ra7546@srmist</a:t>
            </a:r>
            <a:endParaRPr lang="en-IN"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Raghav Khanna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 dirty="0">
                <a:solidFill>
                  <a:srgbClr val="0E4094"/>
                </a:solidFill>
              </a:rPr>
              <a:t>ri9320@srmist.edu.in</a:t>
            </a:r>
            <a:endParaRPr lang="en-IN"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 err="1">
                <a:solidFill>
                  <a:srgbClr val="0E4094"/>
                </a:solidFill>
              </a:rPr>
              <a:t>Aaryaman</a:t>
            </a:r>
            <a:r>
              <a:rPr lang="en-IN" dirty="0">
                <a:solidFill>
                  <a:srgbClr val="0E4094"/>
                </a:solidFill>
              </a:rPr>
              <a:t> </a:t>
            </a:r>
            <a:r>
              <a:rPr lang="en-IN" dirty="0" err="1">
                <a:solidFill>
                  <a:srgbClr val="0E4094"/>
                </a:solidFill>
              </a:rPr>
              <a:t>bajaj</a:t>
            </a:r>
            <a:r>
              <a:rPr lang="en-IN" dirty="0">
                <a:solidFill>
                  <a:srgbClr val="0E4094"/>
                </a:solidFill>
              </a:rPr>
              <a:t> 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IN" dirty="0">
                <a:solidFill>
                  <a:srgbClr val="0E4094"/>
                </a:solidFill>
              </a:rPr>
              <a:t>an1143@srmist.edu.in</a:t>
            </a:r>
            <a:endParaRPr lang="en-IN"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 err="1">
                <a:solidFill>
                  <a:srgbClr val="0E4094"/>
                </a:solidFill>
              </a:rPr>
              <a:t>Nilanjana</a:t>
            </a:r>
            <a:r>
              <a:rPr lang="en-IN" dirty="0">
                <a:solidFill>
                  <a:srgbClr val="0E4094"/>
                </a:solidFill>
              </a:rPr>
              <a:t> Bhattacharya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 dirty="0">
                <a:solidFill>
                  <a:srgbClr val="0E4094"/>
                </a:solidFill>
              </a:rPr>
              <a:t>nb2168@srmist.edu.in</a:t>
            </a:r>
            <a:endParaRPr lang="en-IN"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E4094"/>
              </a:solidFill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</a:t>
            </a:r>
            <a:r>
              <a:rPr lang="en-IN" sz="1800" dirty="0" err="1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Cse</a:t>
            </a: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Core (Computing Technologies)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02416" y="6437194"/>
            <a:ext cx="218958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15 Dec 2023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26375" y="918333"/>
            <a:ext cx="940218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dk1"/>
                </a:solidFill>
              </a:rPr>
              <a:t>AI/ML: </a:t>
            </a:r>
            <a:r>
              <a:rPr lang="en-US" sz="4000" b="1" dirty="0" err="1">
                <a:solidFill>
                  <a:schemeClr val="dk1"/>
                </a:solidFill>
              </a:rPr>
              <a:t>Age,Gender</a:t>
            </a:r>
            <a:r>
              <a:rPr lang="en-US" sz="4000" b="1" dirty="0">
                <a:solidFill>
                  <a:schemeClr val="dk1"/>
                </a:solidFill>
              </a:rPr>
              <a:t> and emotion detection from speech</a:t>
            </a:r>
          </a:p>
          <a:p>
            <a:pPr algn="ctr"/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146254"/>
            <a:ext cx="88975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Information Retrieval </a:t>
            </a:r>
            <a:r>
              <a:rPr lang="en-IN" sz="20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|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SQL to Lucene Query Parser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133" y="206714"/>
            <a:ext cx="1811867" cy="380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949267" y="4833201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oogle Shape;102;p14">
            <a:extLst>
              <a:ext uri="{FF2B5EF4-FFF2-40B4-BE49-F238E27FC236}">
                <a16:creationId xmlns:a16="http://schemas.microsoft.com/office/drawing/2014/main" id="{5CDF1C41-32D4-5150-984C-C038764CA2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645" y="-35456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5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105045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KPIs Achieved Till Now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solidFill>
                <a:srgbClr val="0E4094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16117A-5E82-1DA1-AE7F-2C3B51B4B62C}"/>
              </a:ext>
            </a:extLst>
          </p:cNvPr>
          <p:cNvSpPr txBox="1"/>
          <p:nvPr/>
        </p:nvSpPr>
        <p:spPr>
          <a:xfrm>
            <a:off x="381898" y="1855304"/>
            <a:ext cx="988612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Compared the performance of the combined model with the individual models for age, gender, and emotion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Measured the time taken to train each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Measured the inference time: Time taken by model to make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</a:t>
            </a:r>
            <a:r>
              <a:rPr lang="en-US" sz="2000" b="0" i="0" dirty="0">
                <a:effectLst/>
                <a:latin typeface="+mj-lt"/>
              </a:rPr>
              <a:t>xplored the dependencies between the target variables</a:t>
            </a:r>
            <a:r>
              <a:rPr lang="en-US" sz="2000" b="0" i="0" dirty="0">
                <a:effectLst/>
                <a:latin typeface="Söhne"/>
              </a:rPr>
              <a:t>.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Challenges Faced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6806B4-52D9-D194-7A04-8AF04818B098}"/>
              </a:ext>
            </a:extLst>
          </p:cNvPr>
          <p:cNvSpPr txBox="1"/>
          <p:nvPr/>
        </p:nvSpPr>
        <p:spPr>
          <a:xfrm>
            <a:off x="381898" y="1378226"/>
            <a:ext cx="977589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Emotions are subjective, and individuals may express them differently, making it challenging to create a one-size-fits-all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Instances where age, gender, and emotion cues provide conflicting information poses difficulty in making accurate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Insufficient or biased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Identifying relevant features for age prediction that are both informative and resistant to noise can be difficult.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Achieving real-time processing for voice-based models posed challenges due to computational constraints.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Cultural and social norms related to gender expression introduces bias, affecting the model's generalization.</a:t>
            </a:r>
            <a:endParaRPr lang="en-US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Key Achievements/Outcome Till Now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8F3A36-B914-0762-3B42-E4FF1E7EB0CF}"/>
              </a:ext>
            </a:extLst>
          </p:cNvPr>
          <p:cNvSpPr txBox="1"/>
          <p:nvPr/>
        </p:nvSpPr>
        <p:spPr>
          <a:xfrm>
            <a:off x="381898" y="1351722"/>
            <a:ext cx="10560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Drafted a research paper for our project with plagiarism percentage of 15% which we plan to decrease further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The three proposed solutions which are individual models , sequential models and an all </a:t>
            </a:r>
            <a:r>
              <a:rPr lang="en-US" sz="2000" dirty="0">
                <a:latin typeface="+mj-lt"/>
              </a:rPr>
              <a:t>in one model which we have described in our research paper</a:t>
            </a:r>
            <a:endParaRPr lang="en-US" sz="2000" b="0" i="0" dirty="0">
              <a:effectLst/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49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B7E07D-072A-4D90-BA7A-7BCCEBF26E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329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Edwardian Script ITC</vt:lpstr>
      <vt:lpstr>SamsungOne 200</vt:lpstr>
      <vt:lpstr>SamsungOne 600C</vt:lpstr>
      <vt:lpstr>SamsungOne 700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Raghav Khanna</cp:lastModifiedBy>
  <cp:revision>21</cp:revision>
  <dcterms:created xsi:type="dcterms:W3CDTF">2019-07-24T12:22:39Z</dcterms:created>
  <dcterms:modified xsi:type="dcterms:W3CDTF">2023-12-18T16:27:02Z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