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73" r:id="rId6"/>
    <p:sldId id="259" r:id="rId7"/>
    <p:sldId id="260" r:id="rId8"/>
    <p:sldId id="266" r:id="rId9"/>
    <p:sldId id="267" r:id="rId10"/>
    <p:sldId id="262" r:id="rId11"/>
    <p:sldId id="269" r:id="rId12"/>
    <p:sldId id="268" r:id="rId13"/>
    <p:sldId id="270" r:id="rId14"/>
    <p:sldId id="271" r:id="rId15"/>
    <p:sldId id="261" r:id="rId16"/>
    <p:sldId id="272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Approach 1  v/s Approach 4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Emotion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Approach 1</c:v>
                </c:pt>
                <c:pt idx="1">
                  <c:v>Approach 4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0%">
                  <c:v>0.9</c:v>
                </c:pt>
                <c:pt idx="1">
                  <c:v>0.53720000000000001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5-42AF-AEBD-A2036D4DD4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Approach 1</c:v>
                </c:pt>
                <c:pt idx="1">
                  <c:v>Approach 4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0.89400000000000002</c:v>
                </c:pt>
                <c:pt idx="1">
                  <c:v>0.41770000000000002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5-42AF-AEBD-A2036D4DD4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Approach 1</c:v>
                </c:pt>
                <c:pt idx="1">
                  <c:v>Approach 4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0.71299999999999997</c:v>
                </c:pt>
                <c:pt idx="1">
                  <c:v>0.48899999999999999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5-42AF-AEBD-A2036D4DD4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shape val="box"/>
        <c:axId val="343560848"/>
        <c:axId val="343561504"/>
        <c:axId val="0"/>
      </c:bar3DChart>
      <c:catAx>
        <c:axId val="34356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561504"/>
        <c:crosses val="autoZero"/>
        <c:auto val="1"/>
        <c:lblAlgn val="ctr"/>
        <c:lblOffset val="100"/>
        <c:noMultiLvlLbl val="0"/>
      </c:catAx>
      <c:valAx>
        <c:axId val="3435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56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Sequential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Approach 2</c:v>
                </c:pt>
                <c:pt idx="1">
                  <c:v>Approach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.00%">
                  <c:v>0.82699999999999996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0-4BA6-96B1-1458675F03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Approach 2</c:v>
                </c:pt>
                <c:pt idx="1">
                  <c:v>Approach 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 formatCode="0.00%">
                  <c:v>0.71799999999999997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0-4BA6-96B1-1458675F03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Hubert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Approach 2</c:v>
                </c:pt>
                <c:pt idx="1">
                  <c:v>Approach 3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 formatCode="General">
                  <c:v>0</c:v>
                </c:pt>
                <c:pt idx="1">
                  <c:v>0.74570000000000003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C0-4BA6-96B1-1458675F03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3454024"/>
        <c:axId val="423456320"/>
        <c:axId val="0"/>
      </c:bar3DChart>
      <c:catAx>
        <c:axId val="423454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56320"/>
        <c:crosses val="autoZero"/>
        <c:auto val="1"/>
        <c:lblAlgn val="ctr"/>
        <c:lblOffset val="100"/>
        <c:noMultiLvlLbl val="0"/>
      </c:catAx>
      <c:valAx>
        <c:axId val="42345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54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ralip@srmist.edu.in" TargetMode="External"/><Relationship Id="rId2" Type="http://schemas.openxmlformats.org/officeDocument/2006/relationships/hyperlink" Target="mailto:selvinpj@srmist.edu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7757" y="3246377"/>
            <a:ext cx="11591922" cy="3498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425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Working Team Details [Name &amp; Email ID] 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3342" y="3555532"/>
            <a:ext cx="108923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800" dirty="0">
                <a:solidFill>
                  <a:srgbClr val="0E4094"/>
                </a:solidFill>
              </a:rPr>
              <a:t>)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dirty="0">
                <a:solidFill>
                  <a:srgbClr val="0E4094"/>
                </a:solidFill>
              </a:rPr>
              <a:t>Dr J Selvin Paul Peter, Associate Professor, Department of Computing Technologies, </a:t>
            </a:r>
            <a:r>
              <a:rPr lang="en-IN" sz="1800" u="sng" dirty="0">
                <a:solidFill>
                  <a:schemeClr val="hlink"/>
                </a:solidFill>
                <a:hlinkClick r:id="rId2"/>
              </a:rPr>
              <a:t>selvinpj@srmist.edu.in</a:t>
            </a:r>
            <a:endParaRPr lang="en-IN" sz="1800" dirty="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E4094"/>
                </a:solidFill>
              </a:rPr>
              <a:t>2)Dr P Murali, Associate Professor, Department of Computing Technologies, </a:t>
            </a:r>
            <a:r>
              <a:rPr lang="en-IN" sz="1800" u="sng" dirty="0">
                <a:solidFill>
                  <a:schemeClr val="hlink"/>
                </a:solidFill>
                <a:hlinkClick r:id="rId3"/>
              </a:rPr>
              <a:t>muralip@srmist.edu.in</a:t>
            </a:r>
            <a:endParaRPr lang="en-IN" sz="1800" dirty="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E4094"/>
              </a:solidFill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lang="en-IN"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Rishabh Agrawal / ra7546@srmist</a:t>
            </a:r>
            <a:endParaRPr lang="en-IN"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Raghav Khanna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 dirty="0">
                <a:solidFill>
                  <a:srgbClr val="0E4094"/>
                </a:solidFill>
              </a:rPr>
              <a:t>ri9320@srmist.edu.in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Aaryaman </a:t>
            </a:r>
            <a:r>
              <a:rPr lang="en-IN" dirty="0" err="1">
                <a:solidFill>
                  <a:srgbClr val="0E4094"/>
                </a:solidFill>
              </a:rPr>
              <a:t>bajaj</a:t>
            </a:r>
            <a:r>
              <a:rPr lang="en-IN" dirty="0">
                <a:solidFill>
                  <a:srgbClr val="0E4094"/>
                </a:solidFill>
              </a:rPr>
              <a:t>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IN" dirty="0">
                <a:solidFill>
                  <a:srgbClr val="0E4094"/>
                </a:solidFill>
              </a:rPr>
              <a:t>an1143@srmist.edu.in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 err="1">
                <a:solidFill>
                  <a:srgbClr val="0E4094"/>
                </a:solidFill>
              </a:rPr>
              <a:t>Nilanjana</a:t>
            </a:r>
            <a:r>
              <a:rPr lang="en-IN" dirty="0">
                <a:solidFill>
                  <a:srgbClr val="0E4094"/>
                </a:solidFill>
              </a:rPr>
              <a:t> Bhattacharya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 dirty="0">
                <a:solidFill>
                  <a:srgbClr val="0E4094"/>
                </a:solidFill>
              </a:rPr>
              <a:t>nb2168@srmist.edu.in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E4094"/>
              </a:solidFill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</a:t>
            </a:r>
            <a:r>
              <a:rPr lang="en-IN" sz="1800" dirty="0" err="1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Cse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Core (Computing Technologies)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Nov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94909" y="1350635"/>
            <a:ext cx="940218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dk1"/>
                </a:solidFill>
              </a:rPr>
              <a:t>AI/ML: </a:t>
            </a:r>
            <a:r>
              <a:rPr lang="en-US" sz="4000" b="1" dirty="0" err="1">
                <a:solidFill>
                  <a:schemeClr val="dk1"/>
                </a:solidFill>
              </a:rPr>
              <a:t>Age,Gender</a:t>
            </a:r>
            <a:r>
              <a:rPr lang="en-US" sz="4000" b="1" dirty="0">
                <a:solidFill>
                  <a:schemeClr val="dk1"/>
                </a:solidFill>
              </a:rPr>
              <a:t> and emotion detection from speech</a:t>
            </a:r>
          </a:p>
          <a:p>
            <a:pPr algn="ctr"/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38697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details about your findings, experimental opinion – Use separate slide if necessary)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AD1A88-CA39-D273-0AEC-4071D5BCBAE7}"/>
              </a:ext>
            </a:extLst>
          </p:cNvPr>
          <p:cNvSpPr txBox="1"/>
          <p:nvPr/>
        </p:nvSpPr>
        <p:spPr>
          <a:xfrm>
            <a:off x="381898" y="1622612"/>
            <a:ext cx="11048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Limited diversity in existing datasets poses challenges for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Imbalanced training data can bias models toward certain demographics.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Subtle emotion variations are difficult to detect with limited categorical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Differences between real-world use cases and training data distributions may impact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Ethical use of models will require ensuring fairness across different groups.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99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638697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4D99C-21AB-7F29-2522-188AA58ACA85}"/>
              </a:ext>
            </a:extLst>
          </p:cNvPr>
          <p:cNvSpPr txBox="1"/>
          <p:nvPr/>
        </p:nvSpPr>
        <p:spPr>
          <a:xfrm>
            <a:off x="237966" y="1479176"/>
            <a:ext cx="113265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Finalize model architecture: Determine optimal model design based on performance across different tasks. Address overfitting, if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Expand datasets: Incorporate larger and more diverse datasets to improve model robustness and generalizability.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Hyperparameter tuning: Fine-tune model hyperparameters like batch size, learning rate, epochs etc. to optimize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Advance model techniques: Explore more complex neural network architectures, transfer learning, multitask learning etc.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Documentation: Prepare comprehensive documentation on model development, testing, deployment details. Highlight limitations.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Ethics review: Conduct ethical reviews to identify biases and ensure fair &amp; transparent model use. Update models if needed.</a:t>
            </a:r>
          </a:p>
          <a:p>
            <a:pPr algn="l"/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Potential roadblocks: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Insufficient data diversity may limit real-world effectiveness. Requires expanding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Computing power needed for optimal models may be prohibitively expensive. Efficiency optimizations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Tight integration with products may be complex. Significant software engineering efforts likely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49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4631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(Details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43AE4-1236-8F41-C816-BB1BDB2F0052}"/>
              </a:ext>
            </a:extLst>
          </p:cNvPr>
          <p:cNvSpPr txBox="1"/>
          <p:nvPr/>
        </p:nvSpPr>
        <p:spPr>
          <a:xfrm>
            <a:off x="275616" y="1541929"/>
            <a:ext cx="11344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Paper publication ideas: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Publish findings in speech recognition/NLP conferences 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Focus on model architectures, performance comparisons, results.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Highlight benefits of integrated models over individual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Emphasize insights into links between age, gender, and emotion.</a:t>
            </a:r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755196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(Planned Expectations shared in Work-let vs Delivered Results) 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208BB-5CE6-C298-9BC9-AB81B8B1BC9B}"/>
              </a:ext>
            </a:extLst>
          </p:cNvPr>
          <p:cNvSpPr txBox="1"/>
          <p:nvPr/>
        </p:nvSpPr>
        <p:spPr>
          <a:xfrm>
            <a:off x="169333" y="1766047"/>
            <a:ext cx="11574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Unified Model Development: Successfully developed a consolidated model architecture capable of detecting age, gender, and emotion from speech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Accuracy - Emotion Detection: Achieved up to 90% validation accuracy on emotion recognition using LSTM model as per experiments described.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Accuracy - Gender Detection: Obtained 89.4% test accuracy on binary gender classification using compact CNN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Accuracy - Age Detection: Reached 71.25% test accuracy on multi-class age category prediction through CNN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Dataset Diversity: Integrated diverse datasets like Mozilla Common Voice and CREMA-D to improve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Novel Architectures: Developed innovative model architectures combining CNN, LSTM, Dense layers tailored for speech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57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798941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Code Upload details: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36376"/>
              </p:ext>
            </p:extLst>
          </p:nvPr>
        </p:nvGraphicFramePr>
        <p:xfrm>
          <a:off x="2" y="1341950"/>
          <a:ext cx="12191998" cy="238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</a:tblGrid>
              <a:tr h="31202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6666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 baseline="0" dirty="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748859">
                <a:tc>
                  <a:txBody>
                    <a:bodyPr/>
                    <a:lstStyle/>
                    <a:p>
                      <a:r>
                        <a:rPr lang="en-IN" sz="1400" dirty="0"/>
                        <a:t>Model and Algorithm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1400" b="0" i="0" dirty="0">
                          <a:solidFill>
                            <a:srgbClr val="29261B"/>
                          </a:solidFill>
                          <a:effectLst/>
                          <a:latin typeface="-apple-system"/>
                        </a:rPr>
                        <a:t>Integrated convolutional and recurrent neural networks for concurrent age, gender, and emotion detection from speech data.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26661">
                <a:tc>
                  <a:txBody>
                    <a:bodyPr/>
                    <a:lstStyle/>
                    <a:p>
                      <a:r>
                        <a:rPr lang="en-IN" sz="1400" dirty="0"/>
                        <a:t>Is Mid review, end review report uploaded</a:t>
                      </a:r>
                      <a:r>
                        <a:rPr lang="en-IN" sz="1400" baseline="0" dirty="0"/>
                        <a:t> on Git 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r>
                        <a:rPr lang="en-IN" sz="1400" dirty="0"/>
                        <a:t>Link for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https://github.ecodesamsung.com/SRIB-PRISM/SRM_23VI26_Age_gender_and_emotion_detection_from_speech.git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" y="3726596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 details (if applicable):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23041"/>
              </p:ext>
            </p:extLst>
          </p:nvPr>
        </p:nvGraphicFramePr>
        <p:xfrm>
          <a:off x="0" y="4249815"/>
          <a:ext cx="12191999" cy="260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734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2819208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  <a:gridCol w="2653372">
                  <a:extLst>
                    <a:ext uri="{9D8B030D-6E8A-4147-A177-3AD203B41FA5}">
                      <a16:colId xmlns:a16="http://schemas.microsoft.com/office/drawing/2014/main" val="2064769648"/>
                    </a:ext>
                  </a:extLst>
                </a:gridCol>
                <a:gridCol w="2450685">
                  <a:extLst>
                    <a:ext uri="{9D8B030D-6E8A-4147-A177-3AD203B41FA5}">
                      <a16:colId xmlns:a16="http://schemas.microsoft.com/office/drawing/2014/main" val="609652109"/>
                    </a:ext>
                  </a:extLst>
                </a:gridCol>
              </a:tblGrid>
              <a:tr h="330828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3……..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79398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29261B"/>
                          </a:solidFill>
                          <a:effectLst/>
                          <a:latin typeface="-apple-system"/>
                        </a:rPr>
                        <a:t>Mozilla Common Voice dataset(Audio)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29261B"/>
                          </a:solidFill>
                          <a:effectLst/>
                          <a:latin typeface="-apple-system"/>
                        </a:rPr>
                        <a:t>RAVDESS dataset:</a:t>
                      </a:r>
                    </a:p>
                    <a:p>
                      <a:r>
                        <a:rPr lang="en-IN" sz="1400" dirty="0"/>
                        <a:t>(Audio)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29261B"/>
                          </a:solidFill>
                          <a:effectLst/>
                          <a:latin typeface="-apple-system"/>
                        </a:rPr>
                        <a:t>CREMA-D dataset:</a:t>
                      </a:r>
                    </a:p>
                    <a:p>
                      <a:r>
                        <a:rPr lang="en-IN" sz="1400" dirty="0"/>
                        <a:t>(Audio)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46012">
                <a:tc>
                  <a:txBody>
                    <a:bodyPr/>
                    <a:lstStyle/>
                    <a:p>
                      <a:r>
                        <a:rPr lang="en-IN" sz="1400" dirty="0"/>
                        <a:t>Number</a:t>
                      </a:r>
                      <a:r>
                        <a:rPr lang="en-IN" sz="1400" baseline="0" dirty="0"/>
                        <a:t> of data points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29261B"/>
                          </a:solidFill>
                          <a:effectLst/>
                          <a:latin typeface="-apple-system"/>
                        </a:rPr>
                        <a:t>19,160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rgbClr val="3C4043"/>
                          </a:solidFill>
                          <a:effectLst/>
                          <a:latin typeface="Inter"/>
                        </a:rPr>
                        <a:t> 1440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29261B"/>
                          </a:solidFill>
                          <a:effectLst/>
                          <a:latin typeface="-apple-system"/>
                        </a:rPr>
                        <a:t>7,442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562406">
                <a:tc>
                  <a:txBody>
                    <a:bodyPr/>
                    <a:lstStyle/>
                    <a:p>
                      <a:r>
                        <a:rPr lang="en-IN" sz="1400" dirty="0"/>
                        <a:t>Source</a:t>
                      </a:r>
                      <a:r>
                        <a:rPr lang="en-IN" sz="1400" baseline="0" dirty="0"/>
                        <a:t> of Data (self collected, Scrapped, available on open source)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/>
                        <a:t>available on open source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/>
                        <a:t>available on open source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/>
                        <a:t>available on open source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r>
                        <a:rPr lang="en-IN" sz="1400" dirty="0"/>
                        <a:t>Google drive link/ git link to access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https://github.com/common-voice/common-voice.git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https://zenodo.org/records/1188976#.YKvCMKhKhPY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https://github.com/CheyneyComputerScience/CREMA-D.git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146254"/>
            <a:ext cx="88975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Information Retrieval </a:t>
            </a:r>
            <a:r>
              <a:rPr lang="en-IN" sz="20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SQL to Lucene Query Parser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33" y="206714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949267" y="4833201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oogle Shape;102;p14">
            <a:extLst>
              <a:ext uri="{FF2B5EF4-FFF2-40B4-BE49-F238E27FC236}">
                <a16:creationId xmlns:a16="http://schemas.microsoft.com/office/drawing/2014/main" id="{5CDF1C41-32D4-5150-984C-C038764CA2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645" y="-35456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16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6F510A-B3C2-19C7-9385-A7838A9A4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29" y="1559106"/>
            <a:ext cx="6711254" cy="49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21FEE4-CCB5-7A89-68D5-FF94C3F57A53}"/>
              </a:ext>
            </a:extLst>
          </p:cNvPr>
          <p:cNvSpPr txBox="1"/>
          <p:nvPr/>
        </p:nvSpPr>
        <p:spPr>
          <a:xfrm>
            <a:off x="169333" y="1584976"/>
            <a:ext cx="11639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Mozilla Common Voice dataset: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Contains 19,160 validated hours of speech data in 114 languages.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Used for age and gender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Includes diverse speakers to capture variety across demographics.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RAVDESS dataset: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Contains labelled audio for gender and emotion recognition.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Emotions categorized as neutral, happy, sad, furious.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Used for training and testing gender/emotion recognition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CREMA-D dataset: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Includes 7,442 audio snippets of different emotions from 91 actors.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Used for emotion recognition.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0571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21FEE4-CCB5-7A89-68D5-FF94C3F57A53}"/>
              </a:ext>
            </a:extLst>
          </p:cNvPr>
          <p:cNvSpPr txBox="1"/>
          <p:nvPr/>
        </p:nvSpPr>
        <p:spPr>
          <a:xfrm>
            <a:off x="381898" y="1483570"/>
            <a:ext cx="7722196" cy="111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77A97-C5DA-7428-7FB2-A15DD0FCE349}"/>
              </a:ext>
            </a:extLst>
          </p:cNvPr>
          <p:cNvSpPr txBox="1"/>
          <p:nvPr/>
        </p:nvSpPr>
        <p:spPr>
          <a:xfrm>
            <a:off x="169333" y="1559859"/>
            <a:ext cx="11825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The datasets provide a diverse range of speech samples suitable for training models for age, gender, and emotion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Using multiple datasets likely helps improve generalizability of the models by capturing more variations in speech patterns across different speakers and use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The emotion labels seem limited to 4-6 basic emotions. More granular labelling could help detect subtler emotion variations.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Age labelling is done categorically (bands) rather than exact ages. Continuous age labels may improve age detection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Gender labelling is binary (male/female). Non-binary gender categories are not represented.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No analysis is provided on speaker demographics/distributions. Unclear if datasets sufficiently represent different ethnicities, accents, languages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Details on data collection methods or speech prompt contexts are lacking. This limits full understanding of the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Overall the datasets appear decent for initial modelling work, but limitations exist. Using larger and more diverse datasets could help advance the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0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38697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21FEE4-CCB5-7A89-68D5-FF94C3F57A53}"/>
              </a:ext>
            </a:extLst>
          </p:cNvPr>
          <p:cNvSpPr txBox="1"/>
          <p:nvPr/>
        </p:nvSpPr>
        <p:spPr>
          <a:xfrm>
            <a:off x="313265" y="1447711"/>
            <a:ext cx="11280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Combining datasets - The documents mention difficulty in finding a single dataset with labels for emotion, age, and gender. Different distributions between datasets makes integration challenging.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Data imbalance - Emotion datasets may have imbalance between different emotion classes. This can bias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Data gaps - The datasets may not cover all age ranges, accents, languages equally. This can cause poor model performance on underrepresented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Label errors - Crowdsourced emotion and age labels may contain errors which propagate to models. Cleaning mislabelled data is difficult.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Data leakage - Improper train/test splits could result in data leakage and overfit models. Careful splitting strategies are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Ethical use - Biases in emotion/age prediction models should be examined. Ethical use of models will require considering fairness and privacy.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Real-world diversity - Differences between real-world use cases and dataset characteristics may impact reliability. Continual learning may help.</a:t>
            </a:r>
          </a:p>
        </p:txBody>
      </p:sp>
    </p:spTree>
    <p:extLst>
      <p:ext uri="{BB962C8B-B14F-4D97-AF65-F5344CB8AC3E}">
        <p14:creationId xmlns:p14="http://schemas.microsoft.com/office/powerpoint/2010/main" val="76457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" y="797549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FD02B-EFB7-57FA-7958-ADA1369E222A}"/>
              </a:ext>
            </a:extLst>
          </p:cNvPr>
          <p:cNvSpPr txBox="1"/>
          <p:nvPr/>
        </p:nvSpPr>
        <p:spPr>
          <a:xfrm>
            <a:off x="237966" y="1530742"/>
            <a:ext cx="114036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Age and gender detection using unified model: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SVM classifier accuracy: 82.7%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Random forest classifier accuracy: 71.8%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Gender and emotion detection using single model: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Accuracy on test set: 74.57%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Unified model for age, gender and emotion: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Emotion accuracy: 53.72%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Age accuracy: 41.77%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Gender accuracy: 48.09%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Key outcomes: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Integrated models demonstrate potential for improved efficiency and reduced latency compared to separate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Model selection impacts performance significantly.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There is scope for improving accuracy further via tuning hyperparameters, using more complex networks, and leveraging transfer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" y="797549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FD02B-EFB7-57FA-7958-ADA1369E222A}"/>
              </a:ext>
            </a:extLst>
          </p:cNvPr>
          <p:cNvSpPr txBox="1"/>
          <p:nvPr/>
        </p:nvSpPr>
        <p:spPr>
          <a:xfrm>
            <a:off x="506907" y="1720787"/>
            <a:ext cx="1140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FB96FF-142F-77F2-1E38-E4F7DE2D1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766538"/>
              </p:ext>
            </p:extLst>
          </p:nvPr>
        </p:nvGraphicFramePr>
        <p:xfrm>
          <a:off x="381898" y="2043953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30AB33-5093-6F28-8158-49E303DB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91268"/>
              </p:ext>
            </p:extLst>
          </p:nvPr>
        </p:nvGraphicFramePr>
        <p:xfrm>
          <a:off x="6323704" y="2043953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68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38697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details about your findings, experimental opinion – Use separate slide if necessary)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2A7355-25D7-145F-A253-B63FEE2C5A50}"/>
              </a:ext>
            </a:extLst>
          </p:cNvPr>
          <p:cNvSpPr txBox="1"/>
          <p:nvPr/>
        </p:nvSpPr>
        <p:spPr>
          <a:xfrm>
            <a:off x="519057" y="1676399"/>
            <a:ext cx="10964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Observations: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Integrated models for concurrent age, gender, and emotion recognition show promise for improving efficiency and minimizing latency compared to separate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Model selection has a significant impact on performance. SVM outperformed Random Forest for age/gender detection in the experiments.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Accuracies achieved are moderate ranging from 41-82% depending on the task. There is room for improvement.</a:t>
            </a:r>
          </a:p>
          <a:p>
            <a:pPr algn="l"/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Conclusions: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Tailored model selection is pivotal for optimal performance in age, gender, and emotion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Integrated models can streamline processes and enhance voice recognition systems versus individual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61B"/>
                </a:solidFill>
                <a:effectLst/>
                <a:latin typeface="-apple-system"/>
              </a:rPr>
              <a:t>The research provides a solid foundation for advancing capabilities of voice analysis systems.</a:t>
            </a:r>
          </a:p>
        </p:txBody>
      </p:sp>
    </p:spTree>
    <p:extLst>
      <p:ext uri="{BB962C8B-B14F-4D97-AF65-F5344CB8AC3E}">
        <p14:creationId xmlns:p14="http://schemas.microsoft.com/office/powerpoint/2010/main" val="236109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10F4B6-D08F-47D9-B0A7-CD40489FD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AA5D9D-5A9B-4FD5-89A5-55B569A6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4CF29C-A072-4781-BF19-793F68950CFD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1753</Words>
  <Application>Microsoft Office PowerPoint</Application>
  <PresentationFormat>Widescreen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Edwardian Script ITC</vt:lpstr>
      <vt:lpstr>Inter</vt:lpstr>
      <vt:lpstr>SamsungOne 200</vt:lpstr>
      <vt:lpstr>SamsungOne 600C</vt:lpstr>
      <vt:lpstr>SamsungOne 700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nilanjana bhattacharya</cp:lastModifiedBy>
  <cp:revision>27</cp:revision>
  <dcterms:created xsi:type="dcterms:W3CDTF">2019-07-24T12:22:39Z</dcterms:created>
  <dcterms:modified xsi:type="dcterms:W3CDTF">2024-01-21T15:21:38Z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