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1d4cfe6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1d4cfe6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1d4cfe6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1d4cfe6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1d4cfe69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1d4cfe69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1d4cfe69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1d4cfe69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1d4cfe69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1d4cfe69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1d4cfe69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1d4cfe69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1d4cfe69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1d4cfe69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57750" y="1075700"/>
            <a:ext cx="8428500" cy="255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Damage Propagation Modeling for Aircraft</a:t>
            </a:r>
            <a:endParaRPr sz="3600"/>
          </a:p>
          <a:p>
            <a:pPr indent="0" lvl="0" marL="0" rtl="0" algn="ctr">
              <a:spcBef>
                <a:spcPts val="0"/>
              </a:spcBef>
              <a:spcAft>
                <a:spcPts val="0"/>
              </a:spcAft>
              <a:buNone/>
            </a:pPr>
            <a:r>
              <a:rPr lang="en" sz="3600"/>
              <a:t>Engine Run-to-Failure Simulation</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Sankalp Agrawal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5161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This paper describes how damage propagation can be modeled within the modules of aircraft gas turbine engines.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Response surfaces were generated for all sensors via a thermo-dynamical simulation model for the engine as a function of variations of flow and efficiency of the modules of interest.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health index was defined as the minimum of several superimposed operational margins at any given time.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data generated were used as challenge data for the Prognostics and Health Management (PHM) data competition</a:t>
            </a:r>
            <a:endParaRPr>
              <a:solidFill>
                <a:schemeClr val="dk1"/>
              </a:solidFill>
            </a:endParaRPr>
          </a:p>
          <a:p>
            <a:pPr indent="0" lvl="0" marL="457200" rtl="0" algn="l">
              <a:spcBef>
                <a:spcPts val="1600"/>
              </a:spcBef>
              <a:spcAft>
                <a:spcPts val="16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Used: FD001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Imported the dataset train_FD001, test_FD001 &amp; rul_FD001 on the jupyter notebook.</a:t>
            </a:r>
            <a:endParaRPr/>
          </a:p>
          <a:p>
            <a:pPr indent="-342900" lvl="0" marL="457200" rtl="0" algn="l">
              <a:spcBef>
                <a:spcPts val="0"/>
              </a:spcBef>
              <a:spcAft>
                <a:spcPts val="0"/>
              </a:spcAft>
              <a:buSzPts val="1800"/>
              <a:buChar char="●"/>
            </a:pPr>
            <a:r>
              <a:rPr lang="en"/>
              <a:t>Dataset </a:t>
            </a:r>
            <a:r>
              <a:rPr lang="en"/>
              <a:t>rul_FD001 was integrated into dataset train_FD001 and data analysis was conducted.</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73" name="Google Shape;73;p15"/>
          <p:cNvPicPr preferRelativeResize="0"/>
          <p:nvPr/>
        </p:nvPicPr>
        <p:blipFill>
          <a:blip r:embed="rId3">
            <a:alphaModFix/>
          </a:blip>
          <a:stretch>
            <a:fillRect/>
          </a:stretch>
        </p:blipFill>
        <p:spPr>
          <a:xfrm>
            <a:off x="3474375" y="2571750"/>
            <a:ext cx="5408548" cy="2310175"/>
          </a:xfrm>
          <a:prstGeom prst="rect">
            <a:avLst/>
          </a:prstGeom>
          <a:noFill/>
          <a:ln>
            <a:noFill/>
          </a:ln>
        </p:spPr>
      </p:pic>
      <p:sp>
        <p:nvSpPr>
          <p:cNvPr id="74" name="Google Shape;74;p15"/>
          <p:cNvSpPr txBox="1"/>
          <p:nvPr>
            <p:ph idx="1" type="body"/>
          </p:nvPr>
        </p:nvSpPr>
        <p:spPr>
          <a:xfrm>
            <a:off x="311700" y="2630150"/>
            <a:ext cx="3162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Total unique engines present in the data were 100.</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nvSpPr>
        <p:spPr>
          <a:xfrm>
            <a:off x="336700" y="243575"/>
            <a:ext cx="7400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Average"/>
              <a:buChar char="●"/>
            </a:pPr>
            <a:r>
              <a:rPr lang="en">
                <a:solidFill>
                  <a:schemeClr val="accent3"/>
                </a:solidFill>
                <a:latin typeface="Average"/>
                <a:ea typeface="Average"/>
                <a:cs typeface="Average"/>
                <a:sym typeface="Average"/>
              </a:rPr>
              <a:t>By analysing with the help of boxplot and taking the info of sensor dataset, it was found out that sensors 1, 5, 6, 10, 16, 18, 19 should be removed as they produce no variation.</a:t>
            </a:r>
            <a:r>
              <a:rPr lang="en">
                <a:solidFill>
                  <a:schemeClr val="dk2"/>
                </a:solidFill>
                <a:latin typeface="Average"/>
                <a:ea typeface="Average"/>
                <a:cs typeface="Average"/>
                <a:sym typeface="Average"/>
              </a:rPr>
              <a:t>  </a:t>
            </a:r>
            <a:endParaRPr>
              <a:solidFill>
                <a:schemeClr val="dk2"/>
              </a:solidFill>
              <a:latin typeface="Average"/>
              <a:ea typeface="Average"/>
              <a:cs typeface="Average"/>
              <a:sym typeface="Average"/>
            </a:endParaRPr>
          </a:p>
        </p:txBody>
      </p:sp>
      <p:pic>
        <p:nvPicPr>
          <p:cNvPr id="80" name="Google Shape;80;p16"/>
          <p:cNvPicPr preferRelativeResize="0"/>
          <p:nvPr/>
        </p:nvPicPr>
        <p:blipFill>
          <a:blip r:embed="rId3">
            <a:alphaModFix/>
          </a:blip>
          <a:stretch>
            <a:fillRect/>
          </a:stretch>
        </p:blipFill>
        <p:spPr>
          <a:xfrm>
            <a:off x="336700" y="1217597"/>
            <a:ext cx="2328026" cy="1699457"/>
          </a:xfrm>
          <a:prstGeom prst="rect">
            <a:avLst/>
          </a:prstGeom>
          <a:noFill/>
          <a:ln>
            <a:noFill/>
          </a:ln>
        </p:spPr>
      </p:pic>
      <p:pic>
        <p:nvPicPr>
          <p:cNvPr id="81" name="Google Shape;81;p16"/>
          <p:cNvPicPr preferRelativeResize="0"/>
          <p:nvPr/>
        </p:nvPicPr>
        <p:blipFill>
          <a:blip r:embed="rId4">
            <a:alphaModFix/>
          </a:blip>
          <a:stretch>
            <a:fillRect/>
          </a:stretch>
        </p:blipFill>
        <p:spPr>
          <a:xfrm>
            <a:off x="3202974" y="1217599"/>
            <a:ext cx="2397064" cy="1749800"/>
          </a:xfrm>
          <a:prstGeom prst="rect">
            <a:avLst/>
          </a:prstGeom>
          <a:noFill/>
          <a:ln>
            <a:noFill/>
          </a:ln>
        </p:spPr>
      </p:pic>
      <p:pic>
        <p:nvPicPr>
          <p:cNvPr id="82" name="Google Shape;82;p16"/>
          <p:cNvPicPr preferRelativeResize="0"/>
          <p:nvPr/>
        </p:nvPicPr>
        <p:blipFill>
          <a:blip r:embed="rId5">
            <a:alphaModFix/>
          </a:blip>
          <a:stretch>
            <a:fillRect/>
          </a:stretch>
        </p:blipFill>
        <p:spPr>
          <a:xfrm>
            <a:off x="6138300" y="1192425"/>
            <a:ext cx="2567574" cy="1749800"/>
          </a:xfrm>
          <a:prstGeom prst="rect">
            <a:avLst/>
          </a:prstGeom>
          <a:noFill/>
          <a:ln>
            <a:noFill/>
          </a:ln>
        </p:spPr>
      </p:pic>
      <p:pic>
        <p:nvPicPr>
          <p:cNvPr id="83" name="Google Shape;83;p16"/>
          <p:cNvPicPr preferRelativeResize="0"/>
          <p:nvPr/>
        </p:nvPicPr>
        <p:blipFill>
          <a:blip r:embed="rId6">
            <a:alphaModFix/>
          </a:blip>
          <a:stretch>
            <a:fillRect/>
          </a:stretch>
        </p:blipFill>
        <p:spPr>
          <a:xfrm>
            <a:off x="3202975" y="3104025"/>
            <a:ext cx="2397074" cy="1699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nvSpPr>
        <p:spPr>
          <a:xfrm>
            <a:off x="302550" y="233400"/>
            <a:ext cx="7909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Heatmap of correlation of sensors</a:t>
            </a:r>
            <a:endParaRPr>
              <a:solidFill>
                <a:schemeClr val="accent3"/>
              </a:solidFill>
              <a:latin typeface="Average"/>
              <a:ea typeface="Average"/>
              <a:cs typeface="Average"/>
              <a:sym typeface="Average"/>
            </a:endParaRPr>
          </a:p>
        </p:txBody>
      </p:sp>
      <p:pic>
        <p:nvPicPr>
          <p:cNvPr id="89" name="Google Shape;89;p17"/>
          <p:cNvPicPr preferRelativeResize="0"/>
          <p:nvPr/>
        </p:nvPicPr>
        <p:blipFill>
          <a:blip r:embed="rId3">
            <a:alphaModFix/>
          </a:blip>
          <a:stretch>
            <a:fillRect/>
          </a:stretch>
        </p:blipFill>
        <p:spPr>
          <a:xfrm>
            <a:off x="1468000" y="734125"/>
            <a:ext cx="5578878" cy="420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nvSpPr>
        <p:spPr>
          <a:xfrm>
            <a:off x="311200" y="181525"/>
            <a:ext cx="7901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Frequency of engine breakdown</a:t>
            </a:r>
            <a:endParaRPr>
              <a:solidFill>
                <a:schemeClr val="accent3"/>
              </a:solidFill>
              <a:latin typeface="Average"/>
              <a:ea typeface="Average"/>
              <a:cs typeface="Average"/>
              <a:sym typeface="Average"/>
            </a:endParaRPr>
          </a:p>
        </p:txBody>
      </p:sp>
      <p:pic>
        <p:nvPicPr>
          <p:cNvPr id="95" name="Google Shape;95;p18"/>
          <p:cNvPicPr preferRelativeResize="0"/>
          <p:nvPr/>
        </p:nvPicPr>
        <p:blipFill>
          <a:blip r:embed="rId3">
            <a:alphaModFix/>
          </a:blip>
          <a:stretch>
            <a:fillRect/>
          </a:stretch>
        </p:blipFill>
        <p:spPr>
          <a:xfrm>
            <a:off x="721175" y="788500"/>
            <a:ext cx="7081152" cy="3318000"/>
          </a:xfrm>
          <a:prstGeom prst="rect">
            <a:avLst/>
          </a:prstGeom>
          <a:noFill/>
          <a:ln>
            <a:noFill/>
          </a:ln>
        </p:spPr>
      </p:pic>
      <p:sp>
        <p:nvSpPr>
          <p:cNvPr id="96" name="Google Shape;96;p18"/>
          <p:cNvSpPr txBox="1"/>
          <p:nvPr/>
        </p:nvSpPr>
        <p:spPr>
          <a:xfrm>
            <a:off x="406300" y="4287700"/>
            <a:ext cx="79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This represents that most of the engines breakdown at around 200 cycles.</a:t>
            </a:r>
            <a:endParaRPr>
              <a:solidFill>
                <a:schemeClr val="accent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302550" y="198825"/>
            <a:ext cx="82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Plotted the graph of sensors vs Remaining Use life(RUL)</a:t>
            </a:r>
            <a:endParaRPr>
              <a:solidFill>
                <a:schemeClr val="accent3"/>
              </a:solidFill>
              <a:latin typeface="Average"/>
              <a:ea typeface="Average"/>
              <a:cs typeface="Average"/>
              <a:sym typeface="Average"/>
            </a:endParaRPr>
          </a:p>
        </p:txBody>
      </p:sp>
      <p:pic>
        <p:nvPicPr>
          <p:cNvPr id="102" name="Google Shape;102;p19"/>
          <p:cNvPicPr preferRelativeResize="0"/>
          <p:nvPr/>
        </p:nvPicPr>
        <p:blipFill>
          <a:blip r:embed="rId3">
            <a:alphaModFix/>
          </a:blip>
          <a:stretch>
            <a:fillRect/>
          </a:stretch>
        </p:blipFill>
        <p:spPr>
          <a:xfrm>
            <a:off x="717500" y="682450"/>
            <a:ext cx="7057975" cy="2083825"/>
          </a:xfrm>
          <a:prstGeom prst="rect">
            <a:avLst/>
          </a:prstGeom>
          <a:noFill/>
          <a:ln>
            <a:noFill/>
          </a:ln>
        </p:spPr>
      </p:pic>
      <p:pic>
        <p:nvPicPr>
          <p:cNvPr id="103" name="Google Shape;103;p19"/>
          <p:cNvPicPr preferRelativeResize="0"/>
          <p:nvPr/>
        </p:nvPicPr>
        <p:blipFill>
          <a:blip r:embed="rId4">
            <a:alphaModFix/>
          </a:blip>
          <a:stretch>
            <a:fillRect/>
          </a:stretch>
        </p:blipFill>
        <p:spPr>
          <a:xfrm>
            <a:off x="717500" y="2806475"/>
            <a:ext cx="7057975" cy="2224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nvSpPr>
        <p:spPr>
          <a:xfrm>
            <a:off x="354425" y="250700"/>
            <a:ext cx="75120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After performing Exploratory Data Analysis, I trained linear regression model on train_fd001 dataset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Achieved an RMSE of 39.58 and</a:t>
            </a:r>
            <a:endParaRPr>
              <a:solidFill>
                <a:schemeClr val="accent3"/>
              </a:solidFill>
              <a:latin typeface="Average"/>
              <a:ea typeface="Average"/>
              <a:cs typeface="Average"/>
              <a:sym typeface="Average"/>
            </a:endParaRPr>
          </a:p>
          <a:p>
            <a:pPr indent="0" lvl="0" marL="457200" rtl="0" algn="l">
              <a:spcBef>
                <a:spcPts val="0"/>
              </a:spcBef>
              <a:spcAft>
                <a:spcPts val="0"/>
              </a:spcAft>
              <a:buNone/>
            </a:pPr>
            <a:r>
              <a:rPr lang="en">
                <a:solidFill>
                  <a:schemeClr val="accent3"/>
                </a:solidFill>
                <a:latin typeface="Average"/>
                <a:ea typeface="Average"/>
                <a:cs typeface="Average"/>
                <a:sym typeface="Average"/>
              </a:rPr>
              <a:t>                      R2_score of 0.6697</a:t>
            </a:r>
            <a:endParaRPr>
              <a:solidFill>
                <a:schemeClr val="accent3"/>
              </a:solidFill>
              <a:latin typeface="Average"/>
              <a:ea typeface="Average"/>
              <a:cs typeface="Average"/>
              <a:sym typeface="Average"/>
            </a:endParaRPr>
          </a:p>
          <a:p>
            <a:pPr indent="0" lvl="0" marL="457200" rtl="0" algn="l">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After using Linear regression model, i tried using Decision Tree regressor to improve my model with criteria like:</a:t>
            </a:r>
            <a:endParaRPr>
              <a:solidFill>
                <a:schemeClr val="accent3"/>
              </a:solidFill>
              <a:latin typeface="Average"/>
              <a:ea typeface="Average"/>
              <a:cs typeface="Average"/>
              <a:sym typeface="Average"/>
            </a:endParaRPr>
          </a:p>
          <a:p>
            <a:pPr indent="-317500" lvl="1" marL="13716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criterion='mse'</a:t>
            </a:r>
            <a:endParaRPr>
              <a:solidFill>
                <a:schemeClr val="accent3"/>
              </a:solidFill>
              <a:latin typeface="Average"/>
              <a:ea typeface="Average"/>
              <a:cs typeface="Average"/>
              <a:sym typeface="Average"/>
            </a:endParaRPr>
          </a:p>
          <a:p>
            <a:pPr indent="-317500" lvl="1" marL="13716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max_depth=7</a:t>
            </a:r>
            <a:endParaRPr>
              <a:solidFill>
                <a:schemeClr val="accent3"/>
              </a:solidFill>
              <a:latin typeface="Average"/>
              <a:ea typeface="Average"/>
              <a:cs typeface="Average"/>
              <a:sym typeface="Average"/>
            </a:endParaRPr>
          </a:p>
          <a:p>
            <a:pPr indent="-317500" lvl="1" marL="13716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 random_state=1</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After using decision tree regressor, i achieved RMSE of 30.4126 and</a:t>
            </a:r>
            <a:endParaRPr>
              <a:solidFill>
                <a:schemeClr val="accent3"/>
              </a:solidFill>
              <a:latin typeface="Average"/>
              <a:ea typeface="Average"/>
              <a:cs typeface="Average"/>
              <a:sym typeface="Average"/>
            </a:endParaRPr>
          </a:p>
          <a:p>
            <a:pPr indent="0" lvl="0" marL="3657600" rtl="0" algn="l">
              <a:spcBef>
                <a:spcPts val="0"/>
              </a:spcBef>
              <a:spcAft>
                <a:spcPts val="0"/>
              </a:spcAft>
              <a:buNone/>
            </a:pPr>
            <a:r>
              <a:rPr lang="en">
                <a:solidFill>
                  <a:schemeClr val="accent3"/>
                </a:solidFill>
                <a:latin typeface="Average"/>
                <a:ea typeface="Average"/>
                <a:cs typeface="Average"/>
                <a:sym typeface="Average"/>
              </a:rPr>
              <a:t>     R2_Score of 0.8050</a:t>
            </a:r>
            <a:endParaRPr>
              <a:solidFill>
                <a:schemeClr val="accent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nvSpPr>
        <p:spPr>
          <a:xfrm>
            <a:off x="371725" y="328500"/>
            <a:ext cx="8143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Predicted RUL of test dataset:</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And then using DTR model, i predicted the RUL of test dataset</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array([194.86309524, 126.02889246,  …………...  120.22818792,  96.8447205 , 151.96884735,  14.35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