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42e0b21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42e0b21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2e0b213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2e0b213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2e0b21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2e0b21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2e0b21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2e0b21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42e0b213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42e0b213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42e0b213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42e0b21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42e0b213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42e0b213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2e0b213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42e0b21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42e0b21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42e0b21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42e0b213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42e0b213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42e0b213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42e0b213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42e0b213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42e0b213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42e0b213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42e0b213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42e2b69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42e2b69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42e2b69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42e2b69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42e2b69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42e2b69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42e2b69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42e2b69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42e2b69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42e2b69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42e2b69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42e2b69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42e0b21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42e0b21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42e0b21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42e0b21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42e0b21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42e0b21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42e0b21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42e0b21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42e0b21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42e0b21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42e0b21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42e0b21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42e0b21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42e0b21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675" y="428625"/>
            <a:ext cx="8428500" cy="454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Deep evolutionary modeling of condition monitoring data in marine</a:t>
            </a:r>
            <a:endParaRPr sz="3600"/>
          </a:p>
          <a:p>
            <a:pPr indent="0" lvl="0" marL="0" rtl="0" algn="ctr">
              <a:spcBef>
                <a:spcPts val="0"/>
              </a:spcBef>
              <a:spcAft>
                <a:spcPts val="0"/>
              </a:spcAft>
              <a:buNone/>
            </a:pPr>
            <a:r>
              <a:rPr lang="en" sz="3600"/>
              <a:t>propulsion systems</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t/>
            </a:r>
            <a:endParaRPr/>
          </a:p>
        </p:txBody>
      </p:sp>
      <p:sp>
        <p:nvSpPr>
          <p:cNvPr id="60" name="Google Shape;60;p13"/>
          <p:cNvSpPr txBox="1"/>
          <p:nvPr>
            <p:ph idx="1" type="subTitle"/>
          </p:nvPr>
        </p:nvSpPr>
        <p:spPr>
          <a:xfrm>
            <a:off x="671250" y="35429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Sankalp Agrawal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1133225"/>
            <a:ext cx="8839199" cy="1555522"/>
          </a:xfrm>
          <a:prstGeom prst="rect">
            <a:avLst/>
          </a:prstGeom>
          <a:noFill/>
          <a:ln>
            <a:noFill/>
          </a:ln>
        </p:spPr>
      </p:pic>
      <p:sp>
        <p:nvSpPr>
          <p:cNvPr id="113" name="Google Shape;113;p22"/>
          <p:cNvSpPr txBox="1"/>
          <p:nvPr/>
        </p:nvSpPr>
        <p:spPr>
          <a:xfrm>
            <a:off x="152335" y="2688750"/>
            <a:ext cx="817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Range of values of reduction gear used in this study </a:t>
            </a:r>
            <a:r>
              <a:rPr lang="en" sz="1600">
                <a:solidFill>
                  <a:schemeClr val="accent3"/>
                </a:solidFill>
                <a:latin typeface="Average"/>
                <a:ea typeface="Average"/>
                <a:cs typeface="Average"/>
                <a:sym typeface="Average"/>
              </a:rPr>
              <a:t>regarding</a:t>
            </a:r>
            <a:r>
              <a:rPr lang="en" sz="1600">
                <a:solidFill>
                  <a:schemeClr val="accent3"/>
                </a:solidFill>
                <a:latin typeface="Average"/>
                <a:ea typeface="Average"/>
                <a:cs typeface="Average"/>
                <a:sym typeface="Average"/>
              </a:rPr>
              <a:t> </a:t>
            </a:r>
            <a:r>
              <a:rPr lang="en" sz="1600">
                <a:solidFill>
                  <a:schemeClr val="accent3"/>
                </a:solidFill>
                <a:latin typeface="Average"/>
                <a:ea typeface="Average"/>
                <a:cs typeface="Average"/>
                <a:sym typeface="Average"/>
              </a:rPr>
              <a:t>scenario</a:t>
            </a:r>
            <a:r>
              <a:rPr lang="en" sz="1600">
                <a:solidFill>
                  <a:schemeClr val="accent3"/>
                </a:solidFill>
                <a:latin typeface="Average"/>
                <a:ea typeface="Average"/>
                <a:cs typeface="Average"/>
                <a:sym typeface="Average"/>
              </a:rPr>
              <a:t> S!. </a:t>
            </a:r>
            <a:endParaRPr sz="1600">
              <a:solidFill>
                <a:schemeClr val="accent3"/>
              </a:solidFill>
              <a:latin typeface="Average"/>
              <a:ea typeface="Average"/>
              <a:cs typeface="Average"/>
              <a:sym typeface="Average"/>
            </a:endParaRPr>
          </a:p>
        </p:txBody>
      </p:sp>
      <p:pic>
        <p:nvPicPr>
          <p:cNvPr id="114" name="Google Shape;114;p22"/>
          <p:cNvPicPr preferRelativeResize="0"/>
          <p:nvPr/>
        </p:nvPicPr>
        <p:blipFill>
          <a:blip r:embed="rId4">
            <a:alphaModFix/>
          </a:blip>
          <a:stretch>
            <a:fillRect/>
          </a:stretch>
        </p:blipFill>
        <p:spPr>
          <a:xfrm>
            <a:off x="152300" y="3379525"/>
            <a:ext cx="4637825" cy="447800"/>
          </a:xfrm>
          <a:prstGeom prst="rect">
            <a:avLst/>
          </a:prstGeom>
          <a:noFill/>
          <a:ln>
            <a:noFill/>
          </a:ln>
        </p:spPr>
      </p:pic>
      <p:sp>
        <p:nvSpPr>
          <p:cNvPr id="115" name="Google Shape;115;p22"/>
          <p:cNvSpPr txBox="1"/>
          <p:nvPr/>
        </p:nvSpPr>
        <p:spPr>
          <a:xfrm>
            <a:off x="152325" y="3827325"/>
            <a:ext cx="463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Formula obtained regarding the engine pinion bearing temperature in scenario S1.</a:t>
            </a:r>
            <a:endParaRPr>
              <a:solidFill>
                <a:schemeClr val="accent3"/>
              </a:solidFill>
              <a:latin typeface="Average"/>
              <a:ea typeface="Average"/>
              <a:cs typeface="Average"/>
              <a:sym typeface="Average"/>
            </a:endParaRPr>
          </a:p>
        </p:txBody>
      </p:sp>
      <p:sp>
        <p:nvSpPr>
          <p:cNvPr id="116" name="Google Shape;116;p22"/>
          <p:cNvSpPr txBox="1"/>
          <p:nvPr/>
        </p:nvSpPr>
        <p:spPr>
          <a:xfrm>
            <a:off x="4887300" y="3379525"/>
            <a:ext cx="4104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y</a:t>
            </a:r>
            <a:r>
              <a:rPr baseline="-25000" lang="en">
                <a:solidFill>
                  <a:schemeClr val="accent3"/>
                </a:solidFill>
                <a:latin typeface="Average"/>
                <a:ea typeface="Average"/>
                <a:cs typeface="Average"/>
                <a:sym typeface="Average"/>
              </a:rPr>
              <a:t>s1 </a:t>
            </a:r>
            <a:r>
              <a:rPr lang="en">
                <a:solidFill>
                  <a:schemeClr val="accent3"/>
                </a:solidFill>
                <a:latin typeface="Average"/>
                <a:ea typeface="Average"/>
                <a:cs typeface="Average"/>
                <a:sym typeface="Average"/>
              </a:rPr>
              <a:t>is the engine pinion b</a:t>
            </a:r>
            <a:r>
              <a:rPr lang="en">
                <a:solidFill>
                  <a:schemeClr val="accent3"/>
                </a:solidFill>
                <a:latin typeface="Average"/>
                <a:ea typeface="Average"/>
                <a:cs typeface="Average"/>
                <a:sym typeface="Average"/>
              </a:rPr>
              <a:t>earing</a:t>
            </a:r>
            <a:r>
              <a:rPr lang="en">
                <a:solidFill>
                  <a:schemeClr val="accent3"/>
                </a:solidFill>
                <a:latin typeface="Average"/>
                <a:ea typeface="Average"/>
                <a:cs typeface="Average"/>
                <a:sym typeface="Average"/>
              </a:rPr>
              <a:t> temperature.</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x</a:t>
            </a:r>
            <a:r>
              <a:rPr baseline="-25000" lang="en">
                <a:solidFill>
                  <a:schemeClr val="accent3"/>
                </a:solidFill>
                <a:latin typeface="Average"/>
                <a:ea typeface="Average"/>
                <a:cs typeface="Average"/>
                <a:sym typeface="Average"/>
              </a:rPr>
              <a:t>1,S1 </a:t>
            </a:r>
            <a:r>
              <a:rPr lang="en">
                <a:solidFill>
                  <a:schemeClr val="accent3"/>
                </a:solidFill>
                <a:latin typeface="Average"/>
                <a:ea typeface="Average"/>
                <a:cs typeface="Average"/>
                <a:sym typeface="Average"/>
              </a:rPr>
              <a:t>is the 1st reduction pinion axial bearing temperature.</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x</a:t>
            </a:r>
            <a:r>
              <a:rPr baseline="-25000" lang="en">
                <a:solidFill>
                  <a:schemeClr val="accent3"/>
                </a:solidFill>
                <a:latin typeface="Average"/>
                <a:ea typeface="Average"/>
                <a:cs typeface="Average"/>
                <a:sym typeface="Average"/>
              </a:rPr>
              <a:t>2,S1</a:t>
            </a:r>
            <a:r>
              <a:rPr lang="en">
                <a:solidFill>
                  <a:schemeClr val="accent3"/>
                </a:solidFill>
                <a:latin typeface="Average"/>
                <a:ea typeface="Average"/>
                <a:cs typeface="Average"/>
                <a:sym typeface="Average"/>
              </a:rPr>
              <a:t> is the 1st reduction bull gear temperature.</a:t>
            </a:r>
            <a:endParaRPr>
              <a:solidFill>
                <a:schemeClr val="accent3"/>
              </a:solidFill>
              <a:latin typeface="Average"/>
              <a:ea typeface="Average"/>
              <a:cs typeface="Average"/>
              <a:sym typeface="Average"/>
            </a:endParaRPr>
          </a:p>
        </p:txBody>
      </p:sp>
      <p:sp>
        <p:nvSpPr>
          <p:cNvPr id="117" name="Google Shape;117;p22"/>
          <p:cNvSpPr txBox="1"/>
          <p:nvPr/>
        </p:nvSpPr>
        <p:spPr>
          <a:xfrm>
            <a:off x="173175" y="207825"/>
            <a:ext cx="748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3"/>
                </a:solidFill>
                <a:latin typeface="Average"/>
                <a:ea typeface="Average"/>
                <a:cs typeface="Average"/>
                <a:sym typeface="Average"/>
              </a:rPr>
              <a:t>Scenario S1:</a:t>
            </a:r>
            <a:endParaRPr b="1" sz="20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688775"/>
            <a:ext cx="8520600" cy="126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The prediction </a:t>
            </a:r>
            <a:r>
              <a:rPr lang="en"/>
              <a:t>undertaken</a:t>
            </a:r>
            <a:r>
              <a:rPr lang="en"/>
              <a:t> by the evolutionary model learned, together with sensor reading for the same </a:t>
            </a:r>
            <a:r>
              <a:rPr lang="en"/>
              <a:t>input</a:t>
            </a:r>
            <a:r>
              <a:rPr lang="en"/>
              <a:t> test data</a:t>
            </a:r>
            <a:endParaRPr/>
          </a:p>
        </p:txBody>
      </p:sp>
      <p:pic>
        <p:nvPicPr>
          <p:cNvPr id="123" name="Google Shape;123;p23"/>
          <p:cNvPicPr preferRelativeResize="0"/>
          <p:nvPr/>
        </p:nvPicPr>
        <p:blipFill>
          <a:blip r:embed="rId3">
            <a:alphaModFix/>
          </a:blip>
          <a:stretch>
            <a:fillRect/>
          </a:stretch>
        </p:blipFill>
        <p:spPr>
          <a:xfrm>
            <a:off x="1766450" y="152400"/>
            <a:ext cx="6138201" cy="3459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242425" y="3938675"/>
            <a:ext cx="8520600" cy="103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LSTM results on engine pinion bearing temperature validation data, real and predicted value over time.</a:t>
            </a:r>
            <a:endParaRPr/>
          </a:p>
        </p:txBody>
      </p:sp>
      <p:pic>
        <p:nvPicPr>
          <p:cNvPr id="129" name="Google Shape;129;p24"/>
          <p:cNvPicPr preferRelativeResize="0"/>
          <p:nvPr/>
        </p:nvPicPr>
        <p:blipFill>
          <a:blip r:embed="rId3">
            <a:alphaModFix/>
          </a:blip>
          <a:stretch>
            <a:fillRect/>
          </a:stretch>
        </p:blipFill>
        <p:spPr>
          <a:xfrm>
            <a:off x="1714500" y="225075"/>
            <a:ext cx="6153651" cy="3505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152400" y="1901950"/>
            <a:ext cx="8520600" cy="12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above table summarises the result of deep evolutionary modeling for engine pinion bearing temperature training, testing and validation sets with diesel engine in stable operation.</a:t>
            </a:r>
            <a:endParaRPr/>
          </a:p>
          <a:p>
            <a:pPr indent="0" lvl="0" marL="0" rtl="0" algn="l">
              <a:spcBef>
                <a:spcPts val="160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152400" y="221675"/>
            <a:ext cx="8839199" cy="1498455"/>
          </a:xfrm>
          <a:prstGeom prst="rect">
            <a:avLst/>
          </a:prstGeom>
          <a:noFill/>
          <a:ln>
            <a:noFill/>
          </a:ln>
        </p:spPr>
      </p:pic>
      <p:sp>
        <p:nvSpPr>
          <p:cNvPr id="136" name="Google Shape;136;p25"/>
          <p:cNvSpPr txBox="1"/>
          <p:nvPr>
            <p:ph idx="1" type="body"/>
          </p:nvPr>
        </p:nvSpPr>
        <p:spPr>
          <a:xfrm>
            <a:off x="188700" y="3307775"/>
            <a:ext cx="8766600" cy="21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Error rates decreased over time.</a:t>
            </a:r>
            <a:endParaRPr/>
          </a:p>
          <a:p>
            <a:pPr indent="-342900" lvl="0" marL="457200" rtl="0" algn="l">
              <a:spcBef>
                <a:spcPts val="0"/>
              </a:spcBef>
              <a:spcAft>
                <a:spcPts val="0"/>
              </a:spcAft>
              <a:buSzPts val="1800"/>
              <a:buChar char="●"/>
            </a:pPr>
            <a:r>
              <a:rPr lang="en"/>
              <a:t>In comparison with the MLP network, it turned out that this latter performed slightly better than the former, obtaining MAE = 0.393, MSE = 0.578, R2 = 0.956 and MAE = 0.319, MSE = 0.526, R2 = 0.942 on training and test sets, respectively.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311700" y="435125"/>
            <a:ext cx="4017850" cy="1764300"/>
          </a:xfrm>
          <a:prstGeom prst="rect">
            <a:avLst/>
          </a:prstGeom>
          <a:noFill/>
          <a:ln>
            <a:noFill/>
          </a:ln>
        </p:spPr>
      </p:pic>
      <p:pic>
        <p:nvPicPr>
          <p:cNvPr id="142" name="Google Shape;142;p26"/>
          <p:cNvPicPr preferRelativeResize="0"/>
          <p:nvPr/>
        </p:nvPicPr>
        <p:blipFill>
          <a:blip r:embed="rId4">
            <a:alphaModFix/>
          </a:blip>
          <a:stretch>
            <a:fillRect/>
          </a:stretch>
        </p:blipFill>
        <p:spPr>
          <a:xfrm>
            <a:off x="4572000" y="435125"/>
            <a:ext cx="4017851" cy="1764300"/>
          </a:xfrm>
          <a:prstGeom prst="rect">
            <a:avLst/>
          </a:prstGeom>
          <a:noFill/>
          <a:ln>
            <a:noFill/>
          </a:ln>
        </p:spPr>
      </p:pic>
      <p:pic>
        <p:nvPicPr>
          <p:cNvPr id="143" name="Google Shape;143;p26"/>
          <p:cNvPicPr preferRelativeResize="0"/>
          <p:nvPr/>
        </p:nvPicPr>
        <p:blipFill>
          <a:blip r:embed="rId5">
            <a:alphaModFix/>
          </a:blip>
          <a:stretch>
            <a:fillRect/>
          </a:stretch>
        </p:blipFill>
        <p:spPr>
          <a:xfrm>
            <a:off x="311700" y="2727625"/>
            <a:ext cx="4017850" cy="1793776"/>
          </a:xfrm>
          <a:prstGeom prst="rect">
            <a:avLst/>
          </a:prstGeom>
          <a:noFill/>
          <a:ln>
            <a:noFill/>
          </a:ln>
        </p:spPr>
      </p:pic>
      <p:sp>
        <p:nvSpPr>
          <p:cNvPr id="144" name="Google Shape;144;p26"/>
          <p:cNvSpPr txBox="1"/>
          <p:nvPr/>
        </p:nvSpPr>
        <p:spPr>
          <a:xfrm>
            <a:off x="4727875" y="2718950"/>
            <a:ext cx="3861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Results obtained when performing the tenfold cross-validation procedure demonstrate a more robust generalization in the case of the LSTM network,</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t/>
            </a:r>
            <a:endParaRPr>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1298875" y="207800"/>
            <a:ext cx="6699501" cy="3915575"/>
          </a:xfrm>
          <a:prstGeom prst="rect">
            <a:avLst/>
          </a:prstGeom>
          <a:noFill/>
          <a:ln>
            <a:noFill/>
          </a:ln>
        </p:spPr>
      </p:pic>
      <p:sp>
        <p:nvSpPr>
          <p:cNvPr id="150" name="Google Shape;150;p27"/>
          <p:cNvSpPr txBox="1"/>
          <p:nvPr/>
        </p:nvSpPr>
        <p:spPr>
          <a:xfrm>
            <a:off x="415625" y="4277600"/>
            <a:ext cx="8451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The real sensor readings (above) and the resulting operational and anomaly thresholds and score values on engine pinion bearing temperature (below) over the validation set</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15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r>
              <a:rPr lang="en"/>
              <a:t> S2:</a:t>
            </a:r>
            <a:endParaRPr/>
          </a:p>
        </p:txBody>
      </p:sp>
      <p:sp>
        <p:nvSpPr>
          <p:cNvPr id="156" name="Google Shape;156;p28"/>
          <p:cNvSpPr txBox="1"/>
          <p:nvPr>
            <p:ph idx="1" type="body"/>
          </p:nvPr>
        </p:nvSpPr>
        <p:spPr>
          <a:xfrm>
            <a:off x="4262000" y="2644700"/>
            <a:ext cx="4606800" cy="199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Formula obtained regarding the gas turbine thrust bearing temperature in scenario S2</a:t>
            </a:r>
            <a:endParaRPr sz="1500"/>
          </a:p>
          <a:p>
            <a:pPr indent="-323850" lvl="0" marL="457200" rtl="0" algn="l">
              <a:spcBef>
                <a:spcPts val="0"/>
              </a:spcBef>
              <a:spcAft>
                <a:spcPts val="0"/>
              </a:spcAft>
              <a:buSzPts val="1500"/>
              <a:buChar char="●"/>
            </a:pPr>
            <a:r>
              <a:rPr lang="en" sz="1500"/>
              <a:t>y</a:t>
            </a:r>
            <a:r>
              <a:rPr baseline="-25000" lang="en" sz="1500"/>
              <a:t>S2</a:t>
            </a:r>
            <a:r>
              <a:rPr lang="en" sz="1500"/>
              <a:t> is the gas turbine thrust bearing temperature</a:t>
            </a:r>
            <a:endParaRPr sz="1500"/>
          </a:p>
          <a:p>
            <a:pPr indent="-323850" lvl="0" marL="457200" rtl="0" algn="l">
              <a:spcBef>
                <a:spcPts val="0"/>
              </a:spcBef>
              <a:spcAft>
                <a:spcPts val="0"/>
              </a:spcAft>
              <a:buSzPts val="1500"/>
              <a:buChar char="●"/>
            </a:pPr>
            <a:r>
              <a:rPr lang="en" sz="1500"/>
              <a:t>x</a:t>
            </a:r>
            <a:r>
              <a:rPr baseline="-25000" lang="en" sz="1500"/>
              <a:t>1,S2</a:t>
            </a:r>
            <a:r>
              <a:rPr lang="en" sz="1500"/>
              <a:t> is the main back thrust bearing temperature</a:t>
            </a:r>
            <a:endParaRPr sz="1500"/>
          </a:p>
          <a:p>
            <a:pPr indent="-323850" lvl="0" marL="457200" rtl="0" algn="l">
              <a:spcBef>
                <a:spcPts val="0"/>
              </a:spcBef>
              <a:spcAft>
                <a:spcPts val="0"/>
              </a:spcAft>
              <a:buSzPts val="1500"/>
              <a:buChar char="●"/>
            </a:pPr>
            <a:r>
              <a:rPr lang="en" sz="1500"/>
              <a:t>x</a:t>
            </a:r>
            <a:r>
              <a:rPr baseline="-25000" lang="en" sz="1500"/>
              <a:t>2,S2</a:t>
            </a:r>
            <a:r>
              <a:rPr lang="en" sz="1500"/>
              <a:t> is the engine pinion bearing temperature</a:t>
            </a:r>
            <a:endParaRPr sz="1500"/>
          </a:p>
          <a:p>
            <a:pPr indent="-323850" lvl="0" marL="457200" rtl="0" algn="l">
              <a:spcBef>
                <a:spcPts val="0"/>
              </a:spcBef>
              <a:spcAft>
                <a:spcPts val="0"/>
              </a:spcAft>
              <a:buSzPts val="1500"/>
              <a:buChar char="●"/>
            </a:pPr>
            <a:r>
              <a:rPr lang="en" sz="1500"/>
              <a:t>x</a:t>
            </a:r>
            <a:r>
              <a:rPr baseline="-25000" lang="en" sz="1500"/>
              <a:t>3,S2</a:t>
            </a:r>
            <a:r>
              <a:rPr lang="en" sz="1500"/>
              <a:t> is the 1st reduction pinion bearing temperature.</a:t>
            </a:r>
            <a:endParaRPr sz="1500"/>
          </a:p>
        </p:txBody>
      </p:sp>
      <p:pic>
        <p:nvPicPr>
          <p:cNvPr id="157" name="Google Shape;157;p28"/>
          <p:cNvPicPr preferRelativeResize="0"/>
          <p:nvPr/>
        </p:nvPicPr>
        <p:blipFill>
          <a:blip r:embed="rId3">
            <a:alphaModFix/>
          </a:blip>
          <a:stretch>
            <a:fillRect/>
          </a:stretch>
        </p:blipFill>
        <p:spPr>
          <a:xfrm>
            <a:off x="3471850" y="901500"/>
            <a:ext cx="5519724" cy="1049175"/>
          </a:xfrm>
          <a:prstGeom prst="rect">
            <a:avLst/>
          </a:prstGeom>
          <a:noFill/>
          <a:ln>
            <a:noFill/>
          </a:ln>
        </p:spPr>
      </p:pic>
      <p:sp>
        <p:nvSpPr>
          <p:cNvPr id="158" name="Google Shape;158;p28"/>
          <p:cNvSpPr txBox="1"/>
          <p:nvPr>
            <p:ph idx="1" type="body"/>
          </p:nvPr>
        </p:nvSpPr>
        <p:spPr>
          <a:xfrm>
            <a:off x="225125" y="901500"/>
            <a:ext cx="3117300" cy="1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details of the experimental parameters including range, mean (μ) and standard deviation (σ) used in this study with gas turbine in stable operation</a:t>
            </a:r>
            <a:endParaRPr/>
          </a:p>
          <a:p>
            <a:pPr indent="0" lvl="0" marL="0" rtl="0" algn="l">
              <a:spcBef>
                <a:spcPts val="1600"/>
              </a:spcBef>
              <a:spcAft>
                <a:spcPts val="1600"/>
              </a:spcAft>
              <a:buNone/>
            </a:pPr>
            <a:r>
              <a:t/>
            </a:r>
            <a:endParaRPr/>
          </a:p>
        </p:txBody>
      </p:sp>
      <p:pic>
        <p:nvPicPr>
          <p:cNvPr id="159" name="Google Shape;159;p28"/>
          <p:cNvPicPr preferRelativeResize="0"/>
          <p:nvPr/>
        </p:nvPicPr>
        <p:blipFill>
          <a:blip r:embed="rId4">
            <a:alphaModFix/>
          </a:blip>
          <a:stretch>
            <a:fillRect/>
          </a:stretch>
        </p:blipFill>
        <p:spPr>
          <a:xfrm>
            <a:off x="152400" y="3491475"/>
            <a:ext cx="3941960" cy="89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277075" y="3948550"/>
            <a:ext cx="8157000" cy="79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Evolutionary physical modeling results on gas turbine thrust bearing temperature test data, real and predicted values over time.</a:t>
            </a:r>
            <a:endParaRPr/>
          </a:p>
        </p:txBody>
      </p:sp>
      <p:pic>
        <p:nvPicPr>
          <p:cNvPr id="165" name="Google Shape;165;p29"/>
          <p:cNvPicPr preferRelativeResize="0"/>
          <p:nvPr/>
        </p:nvPicPr>
        <p:blipFill>
          <a:blip r:embed="rId3">
            <a:alphaModFix/>
          </a:blip>
          <a:stretch>
            <a:fillRect/>
          </a:stretch>
        </p:blipFill>
        <p:spPr>
          <a:xfrm>
            <a:off x="1454725" y="152400"/>
            <a:ext cx="6199900" cy="3651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idx="1" type="body"/>
          </p:nvPr>
        </p:nvSpPr>
        <p:spPr>
          <a:xfrm>
            <a:off x="311700" y="4000525"/>
            <a:ext cx="8520600" cy="98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LSTM results on gas turbine thrust bearing temperature validation data, real and predicted values over time</a:t>
            </a:r>
            <a:endParaRPr/>
          </a:p>
        </p:txBody>
      </p:sp>
      <p:pic>
        <p:nvPicPr>
          <p:cNvPr id="171" name="Google Shape;171;p30"/>
          <p:cNvPicPr preferRelativeResize="0"/>
          <p:nvPr/>
        </p:nvPicPr>
        <p:blipFill>
          <a:blip r:embed="rId3">
            <a:alphaModFix/>
          </a:blip>
          <a:stretch>
            <a:fillRect/>
          </a:stretch>
        </p:blipFill>
        <p:spPr>
          <a:xfrm>
            <a:off x="900550" y="176600"/>
            <a:ext cx="7308276" cy="391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311700" y="1662550"/>
            <a:ext cx="8399400" cy="7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of the deep evolutionary modeling for gas turbine thrust bearing temperature training, testing and validation sets with gas turbine in stable operation</a:t>
            </a:r>
            <a:endParaRPr/>
          </a:p>
          <a:p>
            <a:pPr indent="0" lvl="0" marL="0" rtl="0" algn="ctr">
              <a:spcBef>
                <a:spcPts val="1600"/>
              </a:spcBef>
              <a:spcAft>
                <a:spcPts val="1600"/>
              </a:spcAft>
              <a:buNone/>
            </a:pPr>
            <a:r>
              <a:t/>
            </a:r>
            <a:endParaRPr/>
          </a:p>
        </p:txBody>
      </p:sp>
      <p:pic>
        <p:nvPicPr>
          <p:cNvPr id="177" name="Google Shape;177;p31"/>
          <p:cNvPicPr preferRelativeResize="0"/>
          <p:nvPr/>
        </p:nvPicPr>
        <p:blipFill>
          <a:blip r:embed="rId3">
            <a:alphaModFix/>
          </a:blip>
          <a:stretch>
            <a:fillRect/>
          </a:stretch>
        </p:blipFill>
        <p:spPr>
          <a:xfrm>
            <a:off x="311700" y="234800"/>
            <a:ext cx="7862448" cy="1280400"/>
          </a:xfrm>
          <a:prstGeom prst="rect">
            <a:avLst/>
          </a:prstGeom>
          <a:noFill/>
          <a:ln>
            <a:noFill/>
          </a:ln>
        </p:spPr>
      </p:pic>
      <p:sp>
        <p:nvSpPr>
          <p:cNvPr id="178" name="Google Shape;178;p31"/>
          <p:cNvSpPr txBox="1"/>
          <p:nvPr>
            <p:ph idx="1" type="body"/>
          </p:nvPr>
        </p:nvSpPr>
        <p:spPr>
          <a:xfrm>
            <a:off x="103900" y="2537400"/>
            <a:ext cx="8832300" cy="223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slight decrease on performance can be appreciated when fitting the deep network to the evolutionary physical modeling values, this can be due to the more variable nature of the control parameter under study, the gas turbine thrust bearing temperature.</a:t>
            </a:r>
            <a:endParaRPr/>
          </a:p>
          <a:p>
            <a:pPr indent="-342900" lvl="0" marL="457200" rtl="0" algn="l">
              <a:spcBef>
                <a:spcPts val="0"/>
              </a:spcBef>
              <a:spcAft>
                <a:spcPts val="0"/>
              </a:spcAft>
              <a:buSzPts val="1800"/>
              <a:buChar char="●"/>
            </a:pPr>
            <a:r>
              <a:rPr lang="en"/>
              <a:t>Decision trees-based modeling obtained good training results, largely similar to those obtained by the evolutionary model, namely MAE = 0.561, MSE = 0.61 and R2 = 0.986. It also generalized quite satisfactorily on the test set, giving MAE = 0.792, MSE = 0.992 and R2 = 0.974.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6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067000"/>
            <a:ext cx="8520600" cy="386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This study presents a deep evolutionary based approach to optimally model and to predict the physical behaviours in industrial assets from operational data.</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 evolutionary modelling process is combined with LSTM which are trained and used to predict the sequences of data over a number of time steps. </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 proposed </a:t>
            </a:r>
            <a:r>
              <a:rPr lang="en">
                <a:solidFill>
                  <a:schemeClr val="dk1"/>
                </a:solidFill>
              </a:rPr>
              <a:t>approach</a:t>
            </a:r>
            <a:r>
              <a:rPr lang="en">
                <a:solidFill>
                  <a:schemeClr val="dk1"/>
                </a:solidFill>
              </a:rPr>
              <a:t> is </a:t>
            </a:r>
            <a:r>
              <a:rPr lang="en">
                <a:solidFill>
                  <a:schemeClr val="dk1"/>
                </a:solidFill>
              </a:rPr>
              <a:t>applied</a:t>
            </a:r>
            <a:r>
              <a:rPr lang="en">
                <a:solidFill>
                  <a:schemeClr val="dk1"/>
                </a:solidFill>
              </a:rPr>
              <a:t> to model and predict set of the temperatures related to marine propulsion system, </a:t>
            </a:r>
            <a:r>
              <a:rPr lang="en">
                <a:solidFill>
                  <a:schemeClr val="dk1"/>
                </a:solidFill>
              </a:rPr>
              <a:t>anticipating</a:t>
            </a:r>
            <a:r>
              <a:rPr lang="en">
                <a:solidFill>
                  <a:schemeClr val="dk1"/>
                </a:solidFill>
              </a:rPr>
              <a:t> anomalies and changes in operating conditions.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1" type="body"/>
          </p:nvPr>
        </p:nvSpPr>
        <p:spPr>
          <a:xfrm>
            <a:off x="4502725" y="2095500"/>
            <a:ext cx="4329600" cy="247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comparing results given by the tenfold cross validation procedure, MLP and LSTM networks obtained very similar performance and generalization capacity. The R2 metric produced less accurate results in both methods.</a:t>
            </a:r>
            <a:endParaRPr/>
          </a:p>
          <a:p>
            <a:pPr indent="-342900" lvl="0" marL="457200" rtl="0" algn="l">
              <a:spcBef>
                <a:spcPts val="0"/>
              </a:spcBef>
              <a:spcAft>
                <a:spcPts val="0"/>
              </a:spcAft>
              <a:buSzPts val="1800"/>
              <a:buChar char="●"/>
            </a:pPr>
            <a:r>
              <a:t/>
            </a:r>
            <a:endParaRPr/>
          </a:p>
        </p:txBody>
      </p:sp>
      <p:pic>
        <p:nvPicPr>
          <p:cNvPr id="184" name="Google Shape;184;p32"/>
          <p:cNvPicPr preferRelativeResize="0"/>
          <p:nvPr/>
        </p:nvPicPr>
        <p:blipFill>
          <a:blip r:embed="rId3">
            <a:alphaModFix/>
          </a:blip>
          <a:stretch>
            <a:fillRect/>
          </a:stretch>
        </p:blipFill>
        <p:spPr>
          <a:xfrm>
            <a:off x="311700" y="349850"/>
            <a:ext cx="3891754" cy="1602775"/>
          </a:xfrm>
          <a:prstGeom prst="rect">
            <a:avLst/>
          </a:prstGeom>
          <a:noFill/>
          <a:ln>
            <a:noFill/>
          </a:ln>
        </p:spPr>
      </p:pic>
      <p:pic>
        <p:nvPicPr>
          <p:cNvPr id="185" name="Google Shape;185;p32"/>
          <p:cNvPicPr preferRelativeResize="0"/>
          <p:nvPr/>
        </p:nvPicPr>
        <p:blipFill>
          <a:blip r:embed="rId4">
            <a:alphaModFix/>
          </a:blip>
          <a:stretch>
            <a:fillRect/>
          </a:stretch>
        </p:blipFill>
        <p:spPr>
          <a:xfrm>
            <a:off x="4781144" y="349850"/>
            <a:ext cx="3687475" cy="1513050"/>
          </a:xfrm>
          <a:prstGeom prst="rect">
            <a:avLst/>
          </a:prstGeom>
          <a:noFill/>
          <a:ln>
            <a:noFill/>
          </a:ln>
        </p:spPr>
      </p:pic>
      <p:pic>
        <p:nvPicPr>
          <p:cNvPr id="186" name="Google Shape;186;p32"/>
          <p:cNvPicPr preferRelativeResize="0"/>
          <p:nvPr/>
        </p:nvPicPr>
        <p:blipFill>
          <a:blip r:embed="rId5">
            <a:alphaModFix/>
          </a:blip>
          <a:stretch>
            <a:fillRect/>
          </a:stretch>
        </p:blipFill>
        <p:spPr>
          <a:xfrm>
            <a:off x="311700" y="2648750"/>
            <a:ext cx="3891750" cy="16874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idx="1" type="body"/>
          </p:nvPr>
        </p:nvSpPr>
        <p:spPr>
          <a:xfrm>
            <a:off x="337650" y="4035150"/>
            <a:ext cx="8468700" cy="8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real sensor readings (above) and the resulting operational and anomaly thresholds and score values on gas turbine thrust bearing temperature (below) over the validation set</a:t>
            </a:r>
            <a:endParaRPr/>
          </a:p>
          <a:p>
            <a:pPr indent="0" lvl="0" marL="0" rtl="0" algn="l">
              <a:spcBef>
                <a:spcPts val="160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1108350" y="158550"/>
            <a:ext cx="6523375" cy="370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2194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END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TURBOFAN DATASET</a:t>
            </a:r>
            <a:endParaRPr/>
          </a:p>
        </p:txBody>
      </p:sp>
      <p:sp>
        <p:nvSpPr>
          <p:cNvPr id="203" name="Google Shape;203;p35"/>
          <p:cNvSpPr txBox="1"/>
          <p:nvPr>
            <p:ph idx="1" type="body"/>
          </p:nvPr>
        </p:nvSpPr>
        <p:spPr>
          <a:xfrm>
            <a:off x="259825" y="1385875"/>
            <a:ext cx="871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 FD001</a:t>
            </a:r>
            <a:endParaRPr/>
          </a:p>
          <a:p>
            <a:pPr indent="0" lvl="0" marL="0" rtl="0" algn="l">
              <a:spcBef>
                <a:spcPts val="1600"/>
              </a:spcBef>
              <a:spcAft>
                <a:spcPts val="0"/>
              </a:spcAft>
              <a:buNone/>
            </a:pPr>
            <a:r>
              <a:rPr lang="en"/>
              <a:t>Previous result: </a:t>
            </a:r>
            <a:br>
              <a:rPr lang="en"/>
            </a:br>
            <a:r>
              <a:rPr lang="en"/>
              <a:t>Model Used : Linear Regression</a:t>
            </a:r>
            <a:endParaRPr/>
          </a:p>
          <a:p>
            <a:pPr indent="0" lvl="0" marL="0" rtl="0" algn="l">
              <a:spcBef>
                <a:spcPts val="1600"/>
              </a:spcBef>
              <a:spcAft>
                <a:spcPts val="0"/>
              </a:spcAft>
              <a:buNone/>
            </a:pPr>
            <a:r>
              <a:rPr lang="en"/>
              <a:t>RMSE: 39.58 ; R2_Score: 0.6697</a:t>
            </a:r>
            <a:endParaRPr/>
          </a:p>
          <a:p>
            <a:pPr indent="0" lvl="0" marL="0" rtl="0" algn="l">
              <a:spcBef>
                <a:spcPts val="1600"/>
              </a:spcBef>
              <a:spcAft>
                <a:spcPts val="0"/>
              </a:spcAft>
              <a:buNone/>
            </a:pPr>
            <a:r>
              <a:rPr lang="en"/>
              <a:t>Model Used: DecisionTreeRegressor(criterion = ‘mse’, max_depth = 7, random_state = 1)</a:t>
            </a:r>
            <a:endParaRPr/>
          </a:p>
          <a:p>
            <a:pPr indent="0" lvl="0" marL="0" rtl="0" algn="l">
              <a:spcBef>
                <a:spcPts val="1600"/>
              </a:spcBef>
              <a:spcAft>
                <a:spcPts val="0"/>
              </a:spcAft>
              <a:buNone/>
            </a:pPr>
            <a:r>
              <a:rPr lang="en"/>
              <a:t>RMSE : 30.4126 ; R2_Score : 0.8050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 type="body"/>
          </p:nvPr>
        </p:nvSpPr>
        <p:spPr>
          <a:xfrm>
            <a:off x="311700" y="423575"/>
            <a:ext cx="8520600" cy="41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Model is performed on data after splitting it in the ratio of 80:20 (train:test).</a:t>
            </a:r>
            <a:endParaRPr/>
          </a:p>
          <a:p>
            <a:pPr indent="-342900" lvl="0" marL="457200" rtl="0" algn="l">
              <a:spcBef>
                <a:spcPts val="1600"/>
              </a:spcBef>
              <a:spcAft>
                <a:spcPts val="0"/>
              </a:spcAft>
              <a:buSzPts val="1800"/>
              <a:buChar char="●"/>
            </a:pPr>
            <a:r>
              <a:rPr lang="en"/>
              <a:t>Linear Regression:</a:t>
            </a:r>
            <a:endParaRPr/>
          </a:p>
          <a:p>
            <a:pPr indent="-317500" lvl="1" marL="914400" rtl="0" algn="l">
              <a:spcBef>
                <a:spcPts val="0"/>
              </a:spcBef>
              <a:spcAft>
                <a:spcPts val="0"/>
              </a:spcAft>
              <a:buSzPts val="1400"/>
              <a:buChar char="○"/>
            </a:pPr>
            <a:r>
              <a:rPr lang="en"/>
              <a:t>Train set: </a:t>
            </a:r>
            <a:endParaRPr/>
          </a:p>
          <a:p>
            <a:pPr indent="-317500" lvl="2" marL="1371600" rtl="0" algn="l">
              <a:spcBef>
                <a:spcPts val="0"/>
              </a:spcBef>
              <a:spcAft>
                <a:spcPts val="0"/>
              </a:spcAft>
              <a:buSzPts val="1400"/>
              <a:buChar char="■"/>
            </a:pPr>
            <a:r>
              <a:rPr lang="en"/>
              <a:t>RMSE : 39.72 </a:t>
            </a:r>
            <a:endParaRPr/>
          </a:p>
          <a:p>
            <a:pPr indent="-317500" lvl="2" marL="1371600" rtl="0" algn="l">
              <a:spcBef>
                <a:spcPts val="0"/>
              </a:spcBef>
              <a:spcAft>
                <a:spcPts val="0"/>
              </a:spcAft>
              <a:buSzPts val="1400"/>
              <a:buChar char="■"/>
            </a:pPr>
            <a:r>
              <a:rPr lang="en"/>
              <a:t>R2_Score: 0.6698</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39.04</a:t>
            </a:r>
            <a:endParaRPr/>
          </a:p>
          <a:p>
            <a:pPr indent="-317500" lvl="2" marL="1371600" rtl="0" algn="l">
              <a:spcBef>
                <a:spcPts val="0"/>
              </a:spcBef>
              <a:spcAft>
                <a:spcPts val="0"/>
              </a:spcAft>
              <a:buSzPts val="1400"/>
              <a:buChar char="■"/>
            </a:pPr>
            <a:r>
              <a:rPr lang="en"/>
              <a:t>R2_Score: 0.6687</a:t>
            </a:r>
            <a:endParaRPr/>
          </a:p>
          <a:p>
            <a:pPr indent="-342900" lvl="0" marL="457200" rtl="0" algn="l">
              <a:spcBef>
                <a:spcPts val="0"/>
              </a:spcBef>
              <a:spcAft>
                <a:spcPts val="0"/>
              </a:spcAft>
              <a:buSzPts val="1800"/>
              <a:buChar char="●"/>
            </a:pPr>
            <a:r>
              <a:rPr lang="en"/>
              <a:t>Decision Tree Regressor(criterion='mse', max_depth=10, random_state=1)</a:t>
            </a:r>
            <a:endParaRPr/>
          </a:p>
          <a:p>
            <a:pPr indent="-317500" lvl="1" marL="914400" rtl="0" algn="l">
              <a:spcBef>
                <a:spcPts val="0"/>
              </a:spcBef>
              <a:spcAft>
                <a:spcPts val="0"/>
              </a:spcAft>
              <a:buSzPts val="1400"/>
              <a:buChar char="○"/>
            </a:pPr>
            <a:r>
              <a:rPr lang="en"/>
              <a:t>Train set:</a:t>
            </a:r>
            <a:endParaRPr/>
          </a:p>
          <a:p>
            <a:pPr indent="-317500" lvl="2" marL="1371600" rtl="0" algn="l">
              <a:spcBef>
                <a:spcPts val="0"/>
              </a:spcBef>
              <a:spcAft>
                <a:spcPts val="0"/>
              </a:spcAft>
              <a:buSzPts val="1400"/>
              <a:buChar char="■"/>
            </a:pPr>
            <a:r>
              <a:rPr lang="en"/>
              <a:t>RMSE : 19.7259</a:t>
            </a:r>
            <a:endParaRPr/>
          </a:p>
          <a:p>
            <a:pPr indent="-317500" lvl="2" marL="1371600" rtl="0" algn="l">
              <a:spcBef>
                <a:spcPts val="0"/>
              </a:spcBef>
              <a:spcAft>
                <a:spcPts val="0"/>
              </a:spcAft>
              <a:buSzPts val="1400"/>
              <a:buChar char="■"/>
            </a:pPr>
            <a:r>
              <a:rPr lang="en"/>
              <a:t>R2_Score : 0.9185</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24.6293</a:t>
            </a:r>
            <a:endParaRPr/>
          </a:p>
          <a:p>
            <a:pPr indent="-317500" lvl="2" marL="1371600" rtl="0" algn="l">
              <a:spcBef>
                <a:spcPts val="0"/>
              </a:spcBef>
              <a:spcAft>
                <a:spcPts val="0"/>
              </a:spcAft>
              <a:buSzPts val="1400"/>
              <a:buChar char="■"/>
            </a:pPr>
            <a:r>
              <a:rPr lang="en"/>
              <a:t>R2_Score : 0.8681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311700" y="233400"/>
            <a:ext cx="8520600" cy="433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 Forest Regressor(n_estimators = 10, criterion='mse', max_depth = None)</a:t>
            </a:r>
            <a:endParaRPr/>
          </a:p>
          <a:p>
            <a:pPr indent="-317500" lvl="1" marL="914400" rtl="0" algn="l">
              <a:spcBef>
                <a:spcPts val="0"/>
              </a:spcBef>
              <a:spcAft>
                <a:spcPts val="0"/>
              </a:spcAft>
              <a:buSzPts val="1400"/>
              <a:buChar char="○"/>
            </a:pPr>
            <a:r>
              <a:rPr lang="en"/>
              <a:t>Train set:</a:t>
            </a:r>
            <a:endParaRPr/>
          </a:p>
          <a:p>
            <a:pPr indent="-317500" lvl="2" marL="1371600" rtl="0" algn="l">
              <a:spcBef>
                <a:spcPts val="0"/>
              </a:spcBef>
              <a:spcAft>
                <a:spcPts val="0"/>
              </a:spcAft>
              <a:buSzPts val="1400"/>
              <a:buChar char="■"/>
            </a:pPr>
            <a:r>
              <a:rPr lang="en"/>
              <a:t>RMSE : 7.4230</a:t>
            </a:r>
            <a:endParaRPr/>
          </a:p>
          <a:p>
            <a:pPr indent="-317500" lvl="2" marL="1371600" rtl="0" algn="l">
              <a:spcBef>
                <a:spcPts val="0"/>
              </a:spcBef>
              <a:spcAft>
                <a:spcPts val="0"/>
              </a:spcAft>
              <a:buSzPts val="1400"/>
              <a:buChar char="■"/>
            </a:pPr>
            <a:r>
              <a:rPr lang="en"/>
              <a:t>R2_Score : 0.9884</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17.0294</a:t>
            </a:r>
            <a:endParaRPr/>
          </a:p>
          <a:p>
            <a:pPr indent="-317500" lvl="2" marL="1371600" rtl="0" algn="l">
              <a:spcBef>
                <a:spcPts val="0"/>
              </a:spcBef>
              <a:spcAft>
                <a:spcPts val="0"/>
              </a:spcAft>
              <a:buSzPts val="1400"/>
              <a:buChar char="■"/>
            </a:pPr>
            <a:r>
              <a:rPr lang="en"/>
              <a:t>R2_Score : 0.9369</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Random Forest Regressor(n_estimators = 100, criterion='mse', max_depth = None)</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15.7709</a:t>
            </a:r>
            <a:endParaRPr/>
          </a:p>
          <a:p>
            <a:pPr indent="-317500" lvl="2" marL="1371600" rtl="0" algn="l">
              <a:spcBef>
                <a:spcPts val="0"/>
              </a:spcBef>
              <a:spcAft>
                <a:spcPts val="0"/>
              </a:spcAft>
              <a:buSzPts val="1400"/>
              <a:buChar char="■"/>
            </a:pPr>
            <a:r>
              <a:rPr lang="en"/>
              <a:t>R2_Score : 0.9459</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311700" y="380350"/>
            <a:ext cx="8520600" cy="418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applying PCA to the </a:t>
            </a:r>
            <a:r>
              <a:rPr lang="en"/>
              <a:t>given</a:t>
            </a:r>
            <a:r>
              <a:rPr lang="en"/>
              <a:t> dataset.</a:t>
            </a:r>
            <a:endParaRPr/>
          </a:p>
          <a:p>
            <a:pPr indent="-317500" lvl="1" marL="914400" rtl="0" algn="l">
              <a:spcBef>
                <a:spcPts val="0"/>
              </a:spcBef>
              <a:spcAft>
                <a:spcPts val="0"/>
              </a:spcAft>
              <a:buSzPts val="1400"/>
              <a:buChar char="○"/>
            </a:pPr>
            <a:r>
              <a:rPr lang="en"/>
              <a:t>Number of components : 7</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Decision Tree Regressor(criterion='friedman_mse', max_depth=6)</a:t>
            </a:r>
            <a:endParaRPr/>
          </a:p>
          <a:p>
            <a:pPr indent="-317500" lvl="1" marL="914400" rtl="0" algn="l">
              <a:spcBef>
                <a:spcPts val="0"/>
              </a:spcBef>
              <a:spcAft>
                <a:spcPts val="0"/>
              </a:spcAft>
              <a:buSzPts val="1400"/>
              <a:buChar char="○"/>
            </a:pPr>
            <a:r>
              <a:rPr lang="en"/>
              <a:t>Train set:</a:t>
            </a:r>
            <a:endParaRPr/>
          </a:p>
          <a:p>
            <a:pPr indent="-317500" lvl="2" marL="1371600" rtl="0" algn="l">
              <a:spcBef>
                <a:spcPts val="0"/>
              </a:spcBef>
              <a:spcAft>
                <a:spcPts val="0"/>
              </a:spcAft>
              <a:buSzPts val="1400"/>
              <a:buChar char="■"/>
            </a:pPr>
            <a:r>
              <a:rPr lang="en"/>
              <a:t>RMSE : 36.0674</a:t>
            </a:r>
            <a:endParaRPr/>
          </a:p>
          <a:p>
            <a:pPr indent="-317500" lvl="2" marL="1371600" rtl="0" algn="l">
              <a:spcBef>
                <a:spcPts val="0"/>
              </a:spcBef>
              <a:spcAft>
                <a:spcPts val="0"/>
              </a:spcAft>
              <a:buSzPts val="1400"/>
              <a:buChar char="■"/>
            </a:pPr>
            <a:r>
              <a:rPr lang="en"/>
              <a:t>R2_Score : 0.7278</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36.9452</a:t>
            </a:r>
            <a:endParaRPr/>
          </a:p>
          <a:p>
            <a:pPr indent="-317500" lvl="2" marL="1371600" rtl="0" algn="l">
              <a:spcBef>
                <a:spcPts val="0"/>
              </a:spcBef>
              <a:spcAft>
                <a:spcPts val="0"/>
              </a:spcAft>
              <a:buSzPts val="1400"/>
              <a:buChar char="■"/>
            </a:pPr>
            <a:r>
              <a:rPr lang="en"/>
              <a:t>R2_Score : 0.7033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idx="1" type="body"/>
          </p:nvPr>
        </p:nvSpPr>
        <p:spPr>
          <a:xfrm>
            <a:off x="311700" y="302550"/>
            <a:ext cx="8520600" cy="426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Decision Tree Regressor(criterion='friedman_mse', max_depth=9)</a:t>
            </a:r>
            <a:endParaRPr/>
          </a:p>
          <a:p>
            <a:pPr indent="-317500" lvl="1" marL="914400" rtl="0" algn="l">
              <a:spcBef>
                <a:spcPts val="0"/>
              </a:spcBef>
              <a:spcAft>
                <a:spcPts val="0"/>
              </a:spcAft>
              <a:buSzPts val="1400"/>
              <a:buChar char="○"/>
            </a:pPr>
            <a:r>
              <a:rPr lang="en"/>
              <a:t>Train set:</a:t>
            </a:r>
            <a:endParaRPr/>
          </a:p>
          <a:p>
            <a:pPr indent="-317500" lvl="2" marL="1371600" rtl="0" algn="l">
              <a:spcBef>
                <a:spcPts val="0"/>
              </a:spcBef>
              <a:spcAft>
                <a:spcPts val="0"/>
              </a:spcAft>
              <a:buSzPts val="1400"/>
              <a:buChar char="■"/>
            </a:pPr>
            <a:r>
              <a:rPr lang="en"/>
              <a:t>RMSE : 29.6034</a:t>
            </a:r>
            <a:endParaRPr/>
          </a:p>
          <a:p>
            <a:pPr indent="-317500" lvl="2" marL="1371600" rtl="0" algn="l">
              <a:spcBef>
                <a:spcPts val="0"/>
              </a:spcBef>
              <a:spcAft>
                <a:spcPts val="0"/>
              </a:spcAft>
              <a:buSzPts val="1400"/>
              <a:buChar char="■"/>
            </a:pPr>
            <a:r>
              <a:rPr lang="en"/>
              <a:t>R2_Score : 0.8166</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34.8339</a:t>
            </a:r>
            <a:endParaRPr/>
          </a:p>
          <a:p>
            <a:pPr indent="-317500" lvl="2" marL="1371600" rtl="0" algn="l">
              <a:spcBef>
                <a:spcPts val="0"/>
              </a:spcBef>
              <a:spcAft>
                <a:spcPts val="0"/>
              </a:spcAft>
              <a:buSzPts val="1400"/>
              <a:buChar char="■"/>
            </a:pPr>
            <a:r>
              <a:rPr lang="en"/>
              <a:t>R2_Score : 0.7362</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RandomForestRegressor(n_estimators = 10, criterion='mse', max_depth = None)</a:t>
            </a:r>
            <a:endParaRPr/>
          </a:p>
          <a:p>
            <a:pPr indent="-317500" lvl="1" marL="914400" rtl="0" algn="l">
              <a:spcBef>
                <a:spcPts val="0"/>
              </a:spcBef>
              <a:spcAft>
                <a:spcPts val="0"/>
              </a:spcAft>
              <a:buSzPts val="1400"/>
              <a:buChar char="○"/>
            </a:pPr>
            <a:r>
              <a:rPr lang="en"/>
              <a:t>Train set:</a:t>
            </a:r>
            <a:endParaRPr/>
          </a:p>
          <a:p>
            <a:pPr indent="-317500" lvl="2" marL="1371600" rtl="0" algn="l">
              <a:spcBef>
                <a:spcPts val="0"/>
              </a:spcBef>
              <a:spcAft>
                <a:spcPts val="0"/>
              </a:spcAft>
              <a:buSzPts val="1400"/>
              <a:buChar char="■"/>
            </a:pPr>
            <a:r>
              <a:rPr lang="en"/>
              <a:t>RMSE : 12.9273</a:t>
            </a:r>
            <a:endParaRPr/>
          </a:p>
          <a:p>
            <a:pPr indent="-317500" lvl="2" marL="1371600" rtl="0" algn="l">
              <a:spcBef>
                <a:spcPts val="0"/>
              </a:spcBef>
              <a:spcAft>
                <a:spcPts val="0"/>
              </a:spcAft>
              <a:buSzPts val="1400"/>
              <a:buChar char="■"/>
            </a:pPr>
            <a:r>
              <a:rPr lang="en"/>
              <a:t>R2_Score : 0.9650</a:t>
            </a:r>
            <a:endParaRPr/>
          </a:p>
          <a:p>
            <a:pPr indent="-317500" lvl="1" marL="914400" rtl="0" algn="l">
              <a:spcBef>
                <a:spcPts val="0"/>
              </a:spcBef>
              <a:spcAft>
                <a:spcPts val="0"/>
              </a:spcAft>
              <a:buSzPts val="1400"/>
              <a:buChar char="○"/>
            </a:pPr>
            <a:r>
              <a:rPr lang="en"/>
              <a:t>Test set:</a:t>
            </a:r>
            <a:endParaRPr/>
          </a:p>
          <a:p>
            <a:pPr indent="-317500" lvl="2" marL="1371600" rtl="0" algn="l">
              <a:spcBef>
                <a:spcPts val="0"/>
              </a:spcBef>
              <a:spcAft>
                <a:spcPts val="0"/>
              </a:spcAft>
              <a:buSzPts val="1400"/>
              <a:buChar char="■"/>
            </a:pPr>
            <a:r>
              <a:rPr lang="en"/>
              <a:t>RMSE : 30.8157</a:t>
            </a:r>
            <a:endParaRPr/>
          </a:p>
          <a:p>
            <a:pPr indent="-317500" lvl="2" marL="1371600" rtl="0" algn="l">
              <a:spcBef>
                <a:spcPts val="0"/>
              </a:spcBef>
              <a:spcAft>
                <a:spcPts val="0"/>
              </a:spcAft>
              <a:buSzPts val="1400"/>
              <a:buChar char="■"/>
            </a:pPr>
            <a:r>
              <a:rPr lang="en"/>
              <a:t>R2_Score : 0.7936</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idx="1" type="body"/>
          </p:nvPr>
        </p:nvSpPr>
        <p:spPr>
          <a:xfrm>
            <a:off x="311700" y="328500"/>
            <a:ext cx="8520600" cy="424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RandomForestRegressor(n_estimators = 100, criterion='mse', max_depth = None)</a:t>
            </a:r>
            <a:endParaRPr/>
          </a:p>
          <a:p>
            <a:pPr indent="-317500" lvl="1" marL="914400" rtl="0" algn="l">
              <a:spcBef>
                <a:spcPts val="0"/>
              </a:spcBef>
              <a:spcAft>
                <a:spcPts val="0"/>
              </a:spcAft>
              <a:buSzPts val="1400"/>
              <a:buChar char="○"/>
            </a:pPr>
            <a:r>
              <a:rPr lang="en" sz="1400"/>
              <a:t>Train set:</a:t>
            </a:r>
            <a:endParaRPr sz="1400"/>
          </a:p>
          <a:p>
            <a:pPr indent="-317500" lvl="2" marL="1371600" rtl="0" algn="l">
              <a:spcBef>
                <a:spcPts val="0"/>
              </a:spcBef>
              <a:spcAft>
                <a:spcPts val="0"/>
              </a:spcAft>
              <a:buSzPts val="1400"/>
              <a:buChar char="■"/>
            </a:pPr>
            <a:r>
              <a:rPr lang="en"/>
              <a:t>RMSE : 10.9356</a:t>
            </a:r>
            <a:endParaRPr/>
          </a:p>
          <a:p>
            <a:pPr indent="-317500" lvl="2" marL="1371600" rtl="0" algn="l">
              <a:spcBef>
                <a:spcPts val="0"/>
              </a:spcBef>
              <a:spcAft>
                <a:spcPts val="0"/>
              </a:spcAft>
              <a:buSzPts val="1400"/>
              <a:buChar char="■"/>
            </a:pPr>
            <a:r>
              <a:rPr lang="en"/>
              <a:t>R2_Score : 0.9749</a:t>
            </a:r>
            <a:endParaRPr/>
          </a:p>
          <a:p>
            <a:pPr indent="-317500" lvl="1" marL="914400" rtl="0" algn="l">
              <a:spcBef>
                <a:spcPts val="0"/>
              </a:spcBef>
              <a:spcAft>
                <a:spcPts val="0"/>
              </a:spcAft>
              <a:buSzPts val="1400"/>
              <a:buChar char="○"/>
            </a:pPr>
            <a:r>
              <a:rPr lang="en" sz="1400"/>
              <a:t>Test set:</a:t>
            </a:r>
            <a:endParaRPr sz="1400"/>
          </a:p>
          <a:p>
            <a:pPr indent="-317500" lvl="2" marL="1371600" rtl="0" algn="l">
              <a:spcBef>
                <a:spcPts val="0"/>
              </a:spcBef>
              <a:spcAft>
                <a:spcPts val="0"/>
              </a:spcAft>
              <a:buSzPts val="1400"/>
              <a:buChar char="■"/>
            </a:pPr>
            <a:r>
              <a:rPr lang="en"/>
              <a:t>RMSE : 28.6879</a:t>
            </a:r>
            <a:endParaRPr/>
          </a:p>
          <a:p>
            <a:pPr indent="-317500" lvl="2" marL="1371600" rtl="0" algn="l">
              <a:spcBef>
                <a:spcPts val="0"/>
              </a:spcBef>
              <a:spcAft>
                <a:spcPts val="0"/>
              </a:spcAft>
              <a:buSzPts val="1400"/>
              <a:buChar char="■"/>
            </a:pPr>
            <a:r>
              <a:rPr lang="en"/>
              <a:t>R2_Score : 0.8211</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rise in RMSE &amp; fall of R2_Score can be attributed to the fact that while performing PCA, we lost certain dataset which were very useful while calculating the accuracy.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Scenario</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acquired from a CODOG (combined diesel or gas) marine propulsion system. </a:t>
            </a:r>
            <a:endParaRPr/>
          </a:p>
          <a:p>
            <a:pPr indent="-342900" lvl="0" marL="457200" rtl="0" algn="l">
              <a:spcBef>
                <a:spcPts val="0"/>
              </a:spcBef>
              <a:spcAft>
                <a:spcPts val="0"/>
              </a:spcAft>
              <a:buSzPts val="1800"/>
              <a:buChar char="●"/>
            </a:pPr>
            <a:r>
              <a:rPr lang="en"/>
              <a:t>The system is designed for using diesel engines for cruising at economical speed or using gas turbines for cruising at high speed.</a:t>
            </a:r>
            <a:endParaRPr/>
          </a:p>
          <a:p>
            <a:pPr indent="-342900" lvl="0" marL="457200" rtl="0" algn="l">
              <a:spcBef>
                <a:spcPts val="0"/>
              </a:spcBef>
              <a:spcAft>
                <a:spcPts val="0"/>
              </a:spcAft>
              <a:buSzPts val="1800"/>
              <a:buChar char="●"/>
            </a:pPr>
            <a:r>
              <a:rPr lang="en"/>
              <a:t>The </a:t>
            </a:r>
            <a:r>
              <a:rPr lang="en"/>
              <a:t>reduction</a:t>
            </a:r>
            <a:r>
              <a:rPr lang="en"/>
              <a:t> gear assembly is the heart of the combustion engine. It allows to lower the input speed with same or more output torque. Usually known as reduction gear box. </a:t>
            </a:r>
            <a:endParaRPr/>
          </a:p>
          <a:p>
            <a:pPr indent="-342900" lvl="0" marL="457200" rtl="0" algn="l">
              <a:spcBef>
                <a:spcPts val="0"/>
              </a:spcBef>
              <a:spcAft>
                <a:spcPts val="0"/>
              </a:spcAft>
              <a:buSzPts val="1800"/>
              <a:buChar char="●"/>
            </a:pPr>
            <a:r>
              <a:rPr lang="en"/>
              <a:t>The </a:t>
            </a:r>
            <a:r>
              <a:rPr lang="en"/>
              <a:t>proposed</a:t>
            </a:r>
            <a:r>
              <a:rPr lang="en"/>
              <a:t> deep evolutionary modelling approach has been tested on 1 year operational data, of a port side marine vessel reduction gear.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481450"/>
            <a:ext cx="8839203" cy="2856776"/>
          </a:xfrm>
          <a:prstGeom prst="rect">
            <a:avLst/>
          </a:prstGeom>
          <a:noFill/>
          <a:ln>
            <a:noFill/>
          </a:ln>
        </p:spPr>
      </p:pic>
      <p:sp>
        <p:nvSpPr>
          <p:cNvPr id="78" name="Google Shape;78;p16"/>
          <p:cNvSpPr txBox="1"/>
          <p:nvPr/>
        </p:nvSpPr>
        <p:spPr>
          <a:xfrm>
            <a:off x="294400" y="3965875"/>
            <a:ext cx="67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TP: POWER TURBINE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GG: GAS GENERATOR</a:t>
            </a:r>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268350" y="2312000"/>
            <a:ext cx="8607300" cy="296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S1: diesel Engine in stable operation and S2: gas turbine in stable operation.</a:t>
            </a:r>
            <a:endParaRPr/>
          </a:p>
          <a:p>
            <a:pPr indent="-342900" lvl="0" marL="457200" rtl="0" algn="l">
              <a:spcBef>
                <a:spcPts val="0"/>
              </a:spcBef>
              <a:spcAft>
                <a:spcPts val="0"/>
              </a:spcAft>
              <a:buSzPts val="1800"/>
              <a:buChar char="●"/>
            </a:pPr>
            <a:r>
              <a:rPr lang="en"/>
              <a:t>Target variables were identified as </a:t>
            </a:r>
            <a:r>
              <a:rPr lang="en"/>
              <a:t>characteristic</a:t>
            </a:r>
            <a:r>
              <a:rPr lang="en"/>
              <a:t> parameter of </a:t>
            </a:r>
            <a:r>
              <a:rPr lang="en"/>
              <a:t>reduction</a:t>
            </a:r>
            <a:r>
              <a:rPr lang="en"/>
              <a:t> gear physical behaviour.</a:t>
            </a:r>
            <a:endParaRPr/>
          </a:p>
          <a:p>
            <a:pPr indent="-342900" lvl="0" marL="457200" rtl="0" algn="l">
              <a:spcBef>
                <a:spcPts val="0"/>
              </a:spcBef>
              <a:spcAft>
                <a:spcPts val="0"/>
              </a:spcAft>
              <a:buSzPts val="1800"/>
              <a:buChar char="●"/>
            </a:pPr>
            <a:r>
              <a:rPr lang="en"/>
              <a:t>They are engine pinion bearing and the gas turbine thrust bearing temperatures and they represent different range of values and variability depending on reduction gear operating condition.</a:t>
            </a:r>
            <a:endParaRPr/>
          </a:p>
        </p:txBody>
      </p:sp>
      <p:pic>
        <p:nvPicPr>
          <p:cNvPr id="84" name="Google Shape;84;p17"/>
          <p:cNvPicPr preferRelativeResize="0"/>
          <p:nvPr/>
        </p:nvPicPr>
        <p:blipFill>
          <a:blip r:embed="rId3">
            <a:alphaModFix/>
          </a:blip>
          <a:stretch>
            <a:fillRect/>
          </a:stretch>
        </p:blipFill>
        <p:spPr>
          <a:xfrm>
            <a:off x="640775" y="655826"/>
            <a:ext cx="7862450" cy="118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246900" y="329050"/>
            <a:ext cx="6287424" cy="3359700"/>
          </a:xfrm>
          <a:prstGeom prst="rect">
            <a:avLst/>
          </a:prstGeom>
          <a:noFill/>
          <a:ln>
            <a:noFill/>
          </a:ln>
        </p:spPr>
      </p:pic>
      <p:sp>
        <p:nvSpPr>
          <p:cNvPr id="90" name="Google Shape;90;p18"/>
          <p:cNvSpPr txBox="1"/>
          <p:nvPr/>
        </p:nvSpPr>
        <p:spPr>
          <a:xfrm>
            <a:off x="1246900" y="4104375"/>
            <a:ext cx="6100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These were the corresponding parameters used in the study</a:t>
            </a:r>
            <a:endParaRPr>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2996050"/>
            <a:ext cx="8520600" cy="24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above table represents the computational time for the conducted </a:t>
            </a:r>
            <a:r>
              <a:rPr lang="en"/>
              <a:t>experiments</a:t>
            </a:r>
            <a:r>
              <a:rPr lang="en"/>
              <a:t> on author’s computer. </a:t>
            </a:r>
            <a:endParaRPr/>
          </a:p>
          <a:p>
            <a:pPr indent="-342900" lvl="0" marL="457200" rtl="0" algn="l">
              <a:spcBef>
                <a:spcPts val="0"/>
              </a:spcBef>
              <a:spcAft>
                <a:spcPts val="0"/>
              </a:spcAft>
              <a:buSzPts val="1800"/>
              <a:buChar char="●"/>
            </a:pPr>
            <a:r>
              <a:rPr lang="en"/>
              <a:t>a random event was investigated to calculate the required computational time for online anomaly prediction.</a:t>
            </a:r>
            <a:endParaRPr/>
          </a:p>
          <a:p>
            <a:pPr indent="-342900" lvl="0" marL="457200" rtl="0" algn="l">
              <a:spcBef>
                <a:spcPts val="0"/>
              </a:spcBef>
              <a:spcAft>
                <a:spcPts val="0"/>
              </a:spcAft>
              <a:buSzPts val="1800"/>
              <a:buChar char="●"/>
            </a:pPr>
            <a:r>
              <a:rPr lang="en"/>
              <a:t>According to the result obtained, the required computational time for online warning is considerably small.</a:t>
            </a:r>
            <a:endParaRPr/>
          </a:p>
        </p:txBody>
      </p:sp>
      <p:pic>
        <p:nvPicPr>
          <p:cNvPr id="96" name="Google Shape;96;p19"/>
          <p:cNvPicPr preferRelativeResize="0"/>
          <p:nvPr/>
        </p:nvPicPr>
        <p:blipFill>
          <a:blip r:embed="rId3">
            <a:alphaModFix/>
          </a:blip>
          <a:stretch>
            <a:fillRect/>
          </a:stretch>
        </p:blipFill>
        <p:spPr>
          <a:xfrm>
            <a:off x="311700" y="191345"/>
            <a:ext cx="8520601" cy="27075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3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and Discussion</a:t>
            </a:r>
            <a:endParaRPr/>
          </a:p>
        </p:txBody>
      </p:sp>
      <p:sp>
        <p:nvSpPr>
          <p:cNvPr id="102" name="Google Shape;102;p20"/>
          <p:cNvSpPr txBox="1"/>
          <p:nvPr>
            <p:ph idx="1" type="body"/>
          </p:nvPr>
        </p:nvSpPr>
        <p:spPr>
          <a:xfrm>
            <a:off x="311700" y="952500"/>
            <a:ext cx="8520600" cy="393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splitted into:</a:t>
            </a:r>
            <a:endParaRPr/>
          </a:p>
          <a:p>
            <a:pPr indent="-317500" lvl="1" marL="914400" rtl="0" algn="l">
              <a:spcBef>
                <a:spcPts val="0"/>
              </a:spcBef>
              <a:spcAft>
                <a:spcPts val="0"/>
              </a:spcAft>
              <a:buSzPts val="1400"/>
              <a:buChar char="○"/>
            </a:pPr>
            <a:r>
              <a:rPr lang="en"/>
              <a:t>Training : 60%</a:t>
            </a:r>
            <a:endParaRPr/>
          </a:p>
          <a:p>
            <a:pPr indent="-317500" lvl="1" marL="914400" rtl="0" algn="l">
              <a:spcBef>
                <a:spcPts val="0"/>
              </a:spcBef>
              <a:spcAft>
                <a:spcPts val="0"/>
              </a:spcAft>
              <a:buSzPts val="1400"/>
              <a:buChar char="○"/>
            </a:pPr>
            <a:r>
              <a:rPr lang="en"/>
              <a:t>Testing : 30%</a:t>
            </a:r>
            <a:endParaRPr/>
          </a:p>
          <a:p>
            <a:pPr indent="-317500" lvl="1" marL="914400" rtl="0" algn="l">
              <a:spcBef>
                <a:spcPts val="0"/>
              </a:spcBef>
              <a:spcAft>
                <a:spcPts val="0"/>
              </a:spcAft>
              <a:buSzPts val="1400"/>
              <a:buChar char="○"/>
            </a:pPr>
            <a:r>
              <a:rPr lang="en"/>
              <a:t>Validation : 10%</a:t>
            </a:r>
            <a:endParaRPr/>
          </a:p>
          <a:p>
            <a:pPr indent="-342900" lvl="0" marL="457200" rtl="0" algn="l">
              <a:spcBef>
                <a:spcPts val="0"/>
              </a:spcBef>
              <a:spcAft>
                <a:spcPts val="0"/>
              </a:spcAft>
              <a:buSzPts val="1800"/>
              <a:buChar char="●"/>
            </a:pPr>
            <a:r>
              <a:rPr lang="en"/>
              <a:t>Training set was used for learning the </a:t>
            </a:r>
            <a:r>
              <a:rPr lang="en"/>
              <a:t>evolutionary</a:t>
            </a:r>
            <a:r>
              <a:rPr lang="en"/>
              <a:t> physical models.</a:t>
            </a:r>
            <a:endParaRPr/>
          </a:p>
          <a:p>
            <a:pPr indent="-342900" lvl="0" marL="457200" rtl="0" algn="l">
              <a:spcBef>
                <a:spcPts val="0"/>
              </a:spcBef>
              <a:spcAft>
                <a:spcPts val="0"/>
              </a:spcAft>
              <a:buSzPts val="1800"/>
              <a:buChar char="●"/>
            </a:pPr>
            <a:r>
              <a:rPr lang="en"/>
              <a:t>Testing sets was used for testing.</a:t>
            </a:r>
            <a:endParaRPr/>
          </a:p>
          <a:p>
            <a:pPr indent="-342900" lvl="0" marL="457200" rtl="0" algn="l">
              <a:spcBef>
                <a:spcPts val="0"/>
              </a:spcBef>
              <a:spcAft>
                <a:spcPts val="0"/>
              </a:spcAft>
              <a:buSzPts val="1800"/>
              <a:buChar char="●"/>
            </a:pPr>
            <a:r>
              <a:rPr lang="en"/>
              <a:t>Predictions made by evolutionary </a:t>
            </a:r>
            <a:r>
              <a:rPr lang="en"/>
              <a:t>physical</a:t>
            </a:r>
            <a:r>
              <a:rPr lang="en"/>
              <a:t> model were used to train the LSTM network, which was tested over validation dataset. </a:t>
            </a:r>
            <a:endParaRPr/>
          </a:p>
          <a:p>
            <a:pPr indent="-342900" lvl="0" marL="457200" rtl="0" algn="l">
              <a:spcBef>
                <a:spcPts val="0"/>
              </a:spcBef>
              <a:spcAft>
                <a:spcPts val="0"/>
              </a:spcAft>
              <a:buSzPts val="1800"/>
              <a:buChar char="●"/>
            </a:pPr>
            <a:r>
              <a:rPr lang="en"/>
              <a:t>The overall performance is quantified by </a:t>
            </a:r>
            <a:r>
              <a:rPr lang="en"/>
              <a:t>computing</a:t>
            </a:r>
            <a:r>
              <a:rPr lang="en"/>
              <a:t> the Mean Absolute Error (MAE), Mean Squared Error (MSE) and Coefficient of determination (R2).</a:t>
            </a:r>
            <a:endParaRPr/>
          </a:p>
          <a:p>
            <a:pPr indent="-342900" lvl="0" marL="457200" rtl="0" algn="l">
              <a:spcBef>
                <a:spcPts val="0"/>
              </a:spcBef>
              <a:spcAft>
                <a:spcPts val="0"/>
              </a:spcAft>
              <a:buSzPts val="1800"/>
              <a:buChar char="●"/>
            </a:pPr>
            <a:r>
              <a:rPr lang="en"/>
              <a:t>In the case of the LSTM network predictions, the produced sequences of size l are compared to the estimations made by the evolutionary model learned and the validation data during training and testing phases, respectively.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242450"/>
            <a:ext cx="8520600" cy="453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order to </a:t>
            </a:r>
            <a:r>
              <a:rPr lang="en"/>
              <a:t>evaluate</a:t>
            </a:r>
            <a:r>
              <a:rPr lang="en"/>
              <a:t> the performance </a:t>
            </a:r>
            <a:r>
              <a:rPr lang="en"/>
              <a:t>achieved</a:t>
            </a:r>
            <a:r>
              <a:rPr lang="en"/>
              <a:t> in the modelling stage, results are compared to those </a:t>
            </a:r>
            <a:r>
              <a:rPr lang="en"/>
              <a:t>obtained by optimized version of the classification &amp; Regression Tree (CART) algorithm and Multi-Layer Perceptron (MLP) network for sequence prediction.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Test were conducted setting the maximum tree depth to 20 and using the same LSTM network configuration parameters as the basis for the MLP architecture.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 ten fold cross-validation, Shapiro–Wilk and Levene tests are also executed on test and validation datasets, which are the training and test stages in relation to the MLP and LSTM networks.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