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4cb5955d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4cb5955d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4cb5955d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4cb5955d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4cb5955d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4cb5955d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4cb5955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4cb5955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4cb5955d2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4cb5955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4cb5955d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4cb5955d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4cb5955d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4cb5955d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4cb5955d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4cb5955d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4cb5955d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4cb5955d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4cb5955d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4cb5955d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4cb5955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4cb5955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4cb5955d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4cb5955d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4cb5955d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4cb5955d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4cb5955d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4cb5955d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4cb5955d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4cb5955d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4cb5955d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4cb5955d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4cb5955d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4cb5955d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4cb5955d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4cb5955d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4cb5955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4cb5955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4cb5955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4cb5955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4cb5955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4cb5955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4cb5955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4cb5955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4cb5955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4cb5955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4cb5955d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4cb5955d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4cb5955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4cb5955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675" y="492750"/>
            <a:ext cx="8428500" cy="48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PAPER 1 : Maintenance 4.0: Intelligent and Predictive</a:t>
            </a:r>
            <a:endParaRPr sz="3600"/>
          </a:p>
          <a:p>
            <a:pPr indent="0" lvl="0" marL="0" rtl="0" algn="ctr">
              <a:spcBef>
                <a:spcPts val="0"/>
              </a:spcBef>
              <a:spcAft>
                <a:spcPts val="0"/>
              </a:spcAft>
              <a:buNone/>
            </a:pPr>
            <a:r>
              <a:rPr lang="en" sz="3600"/>
              <a:t>Maintenance System Architecture</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a:p>
        </p:txBody>
      </p:sp>
      <p:sp>
        <p:nvSpPr>
          <p:cNvPr id="60" name="Google Shape;60;p13"/>
          <p:cNvSpPr txBox="1"/>
          <p:nvPr>
            <p:ph idx="1" type="subTitle"/>
          </p:nvPr>
        </p:nvSpPr>
        <p:spPr>
          <a:xfrm>
            <a:off x="671250" y="354295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Sankalp Agrawal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OFFLINE DATA ANALYSIS: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algorithm was trained from the input data of previous events/faults, labeled accordingly to the type of event (fault or operation).</a:t>
            </a:r>
            <a:endParaRPr/>
          </a:p>
          <a:p>
            <a:pPr indent="-342900" lvl="0" marL="457200" rtl="0" algn="l">
              <a:spcBef>
                <a:spcPts val="0"/>
              </a:spcBef>
              <a:spcAft>
                <a:spcPts val="0"/>
              </a:spcAft>
              <a:buSzPts val="1800"/>
              <a:buChar char="●"/>
            </a:pPr>
            <a:r>
              <a:rPr lang="en"/>
              <a:t>The evaluation of this machine learning approach was tested on two types of recurrent neural networks (RNN), the long short-term memory (LSTM) and the gated recurrent unit (GRU).</a:t>
            </a:r>
            <a:endParaRPr/>
          </a:p>
          <a:p>
            <a:pPr indent="-342900" lvl="0" marL="457200" rtl="0" algn="l">
              <a:spcBef>
                <a:spcPts val="0"/>
              </a:spcBef>
              <a:spcAft>
                <a:spcPts val="0"/>
              </a:spcAft>
              <a:buSzPts val="1800"/>
              <a:buChar char="●"/>
            </a:pPr>
            <a:r>
              <a:rPr lang="en"/>
              <a:t>The input data consists in more than 43000 previous events, each of which is represented by a preprocessed encoded feature vector that encodes the event type (e.g. sensor activation, axis error, missing parts, etc.)</a:t>
            </a:r>
            <a:endParaRPr/>
          </a:p>
          <a:p>
            <a:pPr indent="-342900" lvl="0" marL="457200" rtl="0" algn="l">
              <a:spcBef>
                <a:spcPts val="0"/>
              </a:spcBef>
              <a:spcAft>
                <a:spcPts val="0"/>
              </a:spcAft>
              <a:buSzPts val="1800"/>
              <a:buChar char="●"/>
            </a:pPr>
            <a:r>
              <a:rPr lang="en"/>
              <a:t>The data was separated into a training and validation set and a testing set by 70% and 30%, respectively.</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3906500"/>
            <a:ext cx="8140800" cy="66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Proposed RNN model architecture based on a LSTM layer to predict the next </a:t>
            </a:r>
            <a:r>
              <a:rPr lang="en"/>
              <a:t>failure</a:t>
            </a:r>
            <a:r>
              <a:rPr lang="en"/>
              <a:t>/event type.</a:t>
            </a:r>
            <a:endParaRPr/>
          </a:p>
        </p:txBody>
      </p:sp>
      <p:pic>
        <p:nvPicPr>
          <p:cNvPr id="119" name="Google Shape;119;p23"/>
          <p:cNvPicPr preferRelativeResize="0"/>
          <p:nvPr/>
        </p:nvPicPr>
        <p:blipFill>
          <a:blip r:embed="rId3">
            <a:alphaModFix/>
          </a:blip>
          <a:stretch>
            <a:fillRect/>
          </a:stretch>
        </p:blipFill>
        <p:spPr>
          <a:xfrm>
            <a:off x="843800" y="152400"/>
            <a:ext cx="7212294" cy="360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16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Intelligence of decision support engine</a:t>
            </a:r>
            <a:endParaRPr/>
          </a:p>
        </p:txBody>
      </p:sp>
      <p:pic>
        <p:nvPicPr>
          <p:cNvPr id="125" name="Google Shape;125;p24"/>
          <p:cNvPicPr preferRelativeResize="0"/>
          <p:nvPr/>
        </p:nvPicPr>
        <p:blipFill>
          <a:blip r:embed="rId3">
            <a:alphaModFix/>
          </a:blip>
          <a:stretch>
            <a:fillRect/>
          </a:stretch>
        </p:blipFill>
        <p:spPr>
          <a:xfrm>
            <a:off x="1659376" y="810300"/>
            <a:ext cx="5403976" cy="4253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9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Augmented reality:</a:t>
            </a:r>
            <a:endParaRPr/>
          </a:p>
        </p:txBody>
      </p:sp>
      <p:sp>
        <p:nvSpPr>
          <p:cNvPr id="131" name="Google Shape;131;p25"/>
          <p:cNvSpPr txBox="1"/>
          <p:nvPr>
            <p:ph idx="1" type="body"/>
          </p:nvPr>
        </p:nvSpPr>
        <p:spPr>
          <a:xfrm>
            <a:off x="311700" y="795125"/>
            <a:ext cx="8520600" cy="394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 is an interesting technology as it enhances the user’s interaction and the perception of the real world by supplementing it with virtual things that coexist in the same space as the real ones.</a:t>
            </a:r>
            <a:endParaRPr/>
          </a:p>
          <a:p>
            <a:pPr indent="-342900" lvl="0" marL="457200" rtl="0" algn="l">
              <a:spcBef>
                <a:spcPts val="0"/>
              </a:spcBef>
              <a:spcAft>
                <a:spcPts val="0"/>
              </a:spcAft>
              <a:buSzPts val="1800"/>
              <a:buChar char="●"/>
            </a:pPr>
            <a:r>
              <a:rPr lang="en"/>
              <a:t>Since its origination, several AR applications have been envisioned and conceived to the manufacturing sector, such as assembly, maintenance, and repair of machinery.</a:t>
            </a:r>
            <a:endParaRPr/>
          </a:p>
          <a:p>
            <a:pPr indent="-342900" lvl="0" marL="457200" rtl="0" algn="l">
              <a:spcBef>
                <a:spcPts val="0"/>
              </a:spcBef>
              <a:spcAft>
                <a:spcPts val="0"/>
              </a:spcAft>
              <a:buSzPts val="1800"/>
              <a:buChar char="●"/>
            </a:pPr>
            <a:r>
              <a:rPr lang="en"/>
              <a:t>There have been several systems demonstrating the ability and usefulness of AR to act as an instruction and guidance tool.</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207950" y="1288025"/>
            <a:ext cx="8428500" cy="48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PAPER 2 : </a:t>
            </a:r>
            <a:r>
              <a:rPr lang="en" sz="3600"/>
              <a:t>Remaining Useful Life Prognosis for Turbofan Engine</a:t>
            </a:r>
            <a:endParaRPr sz="3600"/>
          </a:p>
          <a:p>
            <a:pPr indent="0" lvl="0" marL="0" rtl="0" algn="ctr">
              <a:spcBef>
                <a:spcPts val="0"/>
              </a:spcBef>
              <a:spcAft>
                <a:spcPts val="0"/>
              </a:spcAft>
              <a:buNone/>
            </a:pPr>
            <a:r>
              <a:rPr lang="en" sz="3600"/>
              <a:t>Using Explainable Deep Neural Networks with</a:t>
            </a:r>
            <a:endParaRPr sz="3600"/>
          </a:p>
          <a:p>
            <a:pPr indent="0" lvl="0" marL="0" rtl="0" algn="ctr">
              <a:spcBef>
                <a:spcPts val="0"/>
              </a:spcBef>
              <a:spcAft>
                <a:spcPts val="0"/>
              </a:spcAft>
              <a:buNone/>
            </a:pPr>
            <a:r>
              <a:rPr lang="en" sz="3600"/>
              <a:t>Dimensionality Reduction</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a:p>
        </p:txBody>
      </p:sp>
      <p:sp>
        <p:nvSpPr>
          <p:cNvPr id="137" name="Google Shape;137;p26"/>
          <p:cNvSpPr txBox="1"/>
          <p:nvPr>
            <p:ph idx="1" type="subTitle"/>
          </p:nvPr>
        </p:nvSpPr>
        <p:spPr>
          <a:xfrm>
            <a:off x="671250" y="354295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143" name="Google Shape;143;p27"/>
          <p:cNvSpPr txBox="1"/>
          <p:nvPr>
            <p:ph idx="1" type="body"/>
          </p:nvPr>
        </p:nvSpPr>
        <p:spPr>
          <a:xfrm>
            <a:off x="208000" y="17271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study prognoses the remaining useful life of a turbofan engine using a deep learning model, which is essential for the health management of an engine.</a:t>
            </a:r>
            <a:endParaRPr/>
          </a:p>
          <a:p>
            <a:pPr indent="-342900" lvl="0" marL="457200" rtl="0" algn="l">
              <a:spcBef>
                <a:spcPts val="0"/>
              </a:spcBef>
              <a:spcAft>
                <a:spcPts val="0"/>
              </a:spcAft>
              <a:buSzPts val="1800"/>
              <a:buChar char="●"/>
            </a:pPr>
            <a:r>
              <a:rPr lang="en"/>
              <a:t>The proposed deep learning model a ords a significantly improved accuracy by organizing networks with a one-dimensional CNN, LSTM, and Bi-LSTM.</a:t>
            </a:r>
            <a:endParaRPr/>
          </a:p>
          <a:p>
            <a:pPr indent="-342900" lvl="0" marL="457200" rtl="0" algn="l">
              <a:spcBef>
                <a:spcPts val="0"/>
              </a:spcBef>
              <a:spcAft>
                <a:spcPts val="0"/>
              </a:spcAft>
              <a:buSzPts val="1800"/>
              <a:buChar char="●"/>
            </a:pPr>
            <a:r>
              <a:rPr lang="en"/>
              <a:t>Dimensionality reduction in the model reduces the complexity and prevents overfitting, while maintaining high accuracy.</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27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9" name="Google Shape;149;p28"/>
          <p:cNvSpPr txBox="1"/>
          <p:nvPr>
            <p:ph idx="1" type="body"/>
          </p:nvPr>
        </p:nvSpPr>
        <p:spPr>
          <a:xfrm>
            <a:off x="311700" y="950700"/>
            <a:ext cx="8520600" cy="361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predict the turbofan engine’s RUL, among the machine learning algorithms, multilayer perceptron, support vector regression, and relevance vector regression are compared with the recent convolutional neural network (CNN) algorithm.</a:t>
            </a:r>
            <a:endParaRPr/>
          </a:p>
          <a:p>
            <a:pPr indent="-342900" lvl="0" marL="457200" rtl="0" algn="l">
              <a:spcBef>
                <a:spcPts val="0"/>
              </a:spcBef>
              <a:spcAft>
                <a:spcPts val="0"/>
              </a:spcAft>
              <a:buSzPts val="1800"/>
              <a:buChar char="●"/>
            </a:pPr>
            <a:r>
              <a:rPr lang="en"/>
              <a:t>In this case, the CNN algorithm showed higher accuracy, and higher accuracy was obtained by constructing a deep CNN model with five CNN layers.</a:t>
            </a:r>
            <a:endParaRPr/>
          </a:p>
          <a:p>
            <a:pPr indent="-342900" lvl="0" marL="457200" rtl="0" algn="l">
              <a:spcBef>
                <a:spcPts val="0"/>
              </a:spcBef>
              <a:spcAft>
                <a:spcPts val="0"/>
              </a:spcAft>
              <a:buSzPts val="1800"/>
              <a:buChar char="●"/>
            </a:pPr>
            <a:r>
              <a:rPr lang="en"/>
              <a:t>in a recurrent neural network (RNN), the long short-term memory (LSTM) algorithm was used to solve the gradient descent problem in which the learning effect decreased as the layer deepened during training.</a:t>
            </a:r>
            <a:endParaRPr/>
          </a:p>
          <a:p>
            <a:pPr indent="-342900" lvl="0" marL="457200" rtl="0" algn="l">
              <a:spcBef>
                <a:spcPts val="0"/>
              </a:spcBef>
              <a:spcAft>
                <a:spcPts val="0"/>
              </a:spcAft>
              <a:buSzPts val="1800"/>
              <a:buChar char="●"/>
            </a:pPr>
            <a:r>
              <a:rPr lang="en"/>
              <a:t>In addition, the RUL of the turbofan engine was predicted through a standard deep belief network (DBN) and a semi-supervised deep architecture It was also shown that the accuracy improved when RUL was predicted by combining the CNN and LSTM algorithms</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Dimensionality reduction:</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Dimensionality reduction involves transforming data from a high-dimension to low-dimension while maintaining critical characteristics of the original data.</a:t>
            </a:r>
            <a:endParaRPr/>
          </a:p>
          <a:p>
            <a:pPr indent="-342900" lvl="0" marL="457200" rtl="0" algn="l">
              <a:spcBef>
                <a:spcPts val="0"/>
              </a:spcBef>
              <a:spcAft>
                <a:spcPts val="0"/>
              </a:spcAft>
              <a:buSzPts val="1800"/>
              <a:buChar char="●"/>
            </a:pPr>
            <a:r>
              <a:rPr lang="en"/>
              <a:t>There are two methods of dimensionality reduction:</a:t>
            </a:r>
            <a:endParaRPr/>
          </a:p>
          <a:p>
            <a:pPr indent="-317500" lvl="1" marL="914400" rtl="0" algn="l">
              <a:spcBef>
                <a:spcPts val="0"/>
              </a:spcBef>
              <a:spcAft>
                <a:spcPts val="0"/>
              </a:spcAft>
              <a:buSzPts val="1400"/>
              <a:buChar char="○"/>
            </a:pPr>
            <a:r>
              <a:rPr lang="en"/>
              <a:t>feature selection</a:t>
            </a:r>
            <a:endParaRPr/>
          </a:p>
          <a:p>
            <a:pPr indent="-317500" lvl="1" marL="914400" rtl="0" algn="l">
              <a:spcBef>
                <a:spcPts val="0"/>
              </a:spcBef>
              <a:spcAft>
                <a:spcPts val="0"/>
              </a:spcAft>
              <a:buSzPts val="1400"/>
              <a:buChar char="○"/>
            </a:pPr>
            <a:r>
              <a:rPr lang="en"/>
              <a:t>feature projection</a:t>
            </a:r>
            <a:endParaRPr/>
          </a:p>
          <a:p>
            <a:pPr indent="-342900" lvl="0" marL="457200" rtl="0" algn="l">
              <a:spcBef>
                <a:spcPts val="0"/>
              </a:spcBef>
              <a:spcAft>
                <a:spcPts val="0"/>
              </a:spcAft>
              <a:buSzPts val="1800"/>
              <a:buChar char="●"/>
            </a:pPr>
            <a:r>
              <a:rPr b="1" lang="en"/>
              <a:t>Feature selection</a:t>
            </a:r>
            <a:r>
              <a:rPr lang="en"/>
              <a:t> simplifies the model by removing redundant data or less-relevant variables.</a:t>
            </a:r>
            <a:endParaRPr/>
          </a:p>
          <a:p>
            <a:pPr indent="-342900" lvl="0" marL="457200" rtl="0" algn="l">
              <a:spcBef>
                <a:spcPts val="0"/>
              </a:spcBef>
              <a:spcAft>
                <a:spcPts val="0"/>
              </a:spcAft>
              <a:buSzPts val="1800"/>
              <a:buChar char="●"/>
            </a:pPr>
            <a:r>
              <a:rPr lang="en"/>
              <a:t>Eg: correlation analysis or regularization</a:t>
            </a:r>
            <a:endParaRPr/>
          </a:p>
          <a:p>
            <a:pPr indent="-342900" lvl="0" marL="457200" rtl="0" algn="l">
              <a:spcBef>
                <a:spcPts val="0"/>
              </a:spcBef>
              <a:spcAft>
                <a:spcPts val="0"/>
              </a:spcAft>
              <a:buSzPts val="1800"/>
              <a:buChar char="●"/>
            </a:pPr>
            <a:r>
              <a:rPr b="1" lang="en"/>
              <a:t>feature projection</a:t>
            </a:r>
            <a:r>
              <a:rPr lang="en"/>
              <a:t> uses all the data to create a new combination of features.</a:t>
            </a:r>
            <a:endParaRPr/>
          </a:p>
          <a:p>
            <a:pPr indent="-342900" lvl="0" marL="457200" rtl="0" algn="l">
              <a:spcBef>
                <a:spcPts val="0"/>
              </a:spcBef>
              <a:spcAft>
                <a:spcPts val="0"/>
              </a:spcAft>
              <a:buSzPts val="1800"/>
              <a:buChar char="●"/>
            </a:pPr>
            <a:r>
              <a:rPr lang="en"/>
              <a:t>Eg: PCA or autoencoders.</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Analysis and Regularization</a:t>
            </a:r>
            <a:endParaRPr/>
          </a:p>
        </p:txBody>
      </p:sp>
      <p:sp>
        <p:nvSpPr>
          <p:cNvPr id="161" name="Google Shape;161;p30"/>
          <p:cNvSpPr txBox="1"/>
          <p:nvPr>
            <p:ph idx="1" type="body"/>
          </p:nvPr>
        </p:nvSpPr>
        <p:spPr>
          <a:xfrm>
            <a:off x="311700" y="1273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 selection differs from feature projection in that it maintains the index of the original sensor and performs during the preprocessing or pre-learning stage.</a:t>
            </a:r>
            <a:endParaRPr/>
          </a:p>
          <a:p>
            <a:pPr indent="-342900" lvl="0" marL="457200" rtl="0" algn="l">
              <a:spcBef>
                <a:spcPts val="0"/>
              </a:spcBef>
              <a:spcAft>
                <a:spcPts val="0"/>
              </a:spcAft>
              <a:buSzPts val="1800"/>
              <a:buChar char="●"/>
            </a:pPr>
            <a:r>
              <a:rPr lang="en"/>
              <a:t>There are three methods of feature selection: </a:t>
            </a:r>
            <a:endParaRPr/>
          </a:p>
          <a:p>
            <a:pPr indent="-317500" lvl="1" marL="914400" rtl="0" algn="l">
              <a:spcBef>
                <a:spcPts val="0"/>
              </a:spcBef>
              <a:spcAft>
                <a:spcPts val="0"/>
              </a:spcAft>
              <a:buSzPts val="1400"/>
              <a:buChar char="○"/>
            </a:pPr>
            <a:r>
              <a:rPr lang="en"/>
              <a:t>Filter</a:t>
            </a:r>
            <a:endParaRPr/>
          </a:p>
          <a:p>
            <a:pPr indent="-317500" lvl="1" marL="914400" rtl="0" algn="l">
              <a:spcBef>
                <a:spcPts val="0"/>
              </a:spcBef>
              <a:spcAft>
                <a:spcPts val="0"/>
              </a:spcAft>
              <a:buSzPts val="1400"/>
              <a:buChar char="○"/>
            </a:pPr>
            <a:r>
              <a:rPr lang="en"/>
              <a:t>Wrapper</a:t>
            </a:r>
            <a:endParaRPr/>
          </a:p>
          <a:p>
            <a:pPr indent="-317500" lvl="1" marL="914400" rtl="0" algn="l">
              <a:spcBef>
                <a:spcPts val="0"/>
              </a:spcBef>
              <a:spcAft>
                <a:spcPts val="0"/>
              </a:spcAft>
              <a:buSzPts val="1400"/>
              <a:buChar char="○"/>
            </a:pPr>
            <a:r>
              <a:rPr lang="en"/>
              <a:t>embedded methods.</a:t>
            </a:r>
            <a:endParaRPr/>
          </a:p>
          <a:p>
            <a:pPr indent="-342900" lvl="0" marL="457200" rtl="0" algn="l">
              <a:spcBef>
                <a:spcPts val="0"/>
              </a:spcBef>
              <a:spcAft>
                <a:spcPts val="0"/>
              </a:spcAft>
              <a:buSzPts val="1800"/>
              <a:buChar char="●"/>
            </a:pPr>
            <a:r>
              <a:rPr lang="en"/>
              <a:t>The filter method is a method of selecting a feature before the learning algorithm.</a:t>
            </a:r>
            <a:endParaRPr/>
          </a:p>
          <a:p>
            <a:pPr indent="-342900" lvl="0" marL="457200" rtl="0" algn="l">
              <a:spcBef>
                <a:spcPts val="0"/>
              </a:spcBef>
              <a:spcAft>
                <a:spcPts val="0"/>
              </a:spcAft>
              <a:buSzPts val="1800"/>
              <a:buChar char="●"/>
            </a:pPr>
            <a:r>
              <a:rPr lang="en"/>
              <a:t>The wrapper method detects the interaction between variables and evaluates the subset by finding the ideal combination of features through cross-validation.</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idx="1" type="body"/>
          </p:nvPr>
        </p:nvSpPr>
        <p:spPr>
          <a:xfrm>
            <a:off x="294425" y="192925"/>
            <a:ext cx="4424400" cy="11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Pearson </a:t>
            </a:r>
            <a:r>
              <a:rPr lang="en"/>
              <a:t>correlation analysis analyzes the bivariate correlation between two variables and is expressed as follows:</a:t>
            </a:r>
            <a:endParaRPr/>
          </a:p>
          <a:p>
            <a:pPr indent="0" lvl="0" marL="0" rtl="0" algn="l">
              <a:spcBef>
                <a:spcPts val="1600"/>
              </a:spcBef>
              <a:spcAft>
                <a:spcPts val="1600"/>
              </a:spcAft>
              <a:buNone/>
            </a:pPr>
            <a:r>
              <a:t/>
            </a:r>
            <a:endParaRPr/>
          </a:p>
        </p:txBody>
      </p:sp>
      <p:pic>
        <p:nvPicPr>
          <p:cNvPr id="167" name="Google Shape;167;p31"/>
          <p:cNvPicPr preferRelativeResize="0"/>
          <p:nvPr/>
        </p:nvPicPr>
        <p:blipFill>
          <a:blip r:embed="rId3">
            <a:alphaModFix/>
          </a:blip>
          <a:stretch>
            <a:fillRect/>
          </a:stretch>
        </p:blipFill>
        <p:spPr>
          <a:xfrm>
            <a:off x="5012763" y="192925"/>
            <a:ext cx="4045987" cy="1190000"/>
          </a:xfrm>
          <a:prstGeom prst="rect">
            <a:avLst/>
          </a:prstGeom>
          <a:noFill/>
          <a:ln>
            <a:noFill/>
          </a:ln>
        </p:spPr>
      </p:pic>
      <p:pic>
        <p:nvPicPr>
          <p:cNvPr id="168" name="Google Shape;168;p31"/>
          <p:cNvPicPr preferRelativeResize="0"/>
          <p:nvPr/>
        </p:nvPicPr>
        <p:blipFill>
          <a:blip r:embed="rId4">
            <a:alphaModFix/>
          </a:blip>
          <a:stretch>
            <a:fillRect/>
          </a:stretch>
        </p:blipFill>
        <p:spPr>
          <a:xfrm>
            <a:off x="967974" y="1206875"/>
            <a:ext cx="3422425" cy="3765176"/>
          </a:xfrm>
          <a:prstGeom prst="rect">
            <a:avLst/>
          </a:prstGeom>
          <a:noFill/>
          <a:ln>
            <a:noFill/>
          </a:ln>
        </p:spPr>
      </p:pic>
      <p:sp>
        <p:nvSpPr>
          <p:cNvPr id="169" name="Google Shape;169;p31"/>
          <p:cNvSpPr txBox="1"/>
          <p:nvPr>
            <p:ph idx="1" type="body"/>
          </p:nvPr>
        </p:nvSpPr>
        <p:spPr>
          <a:xfrm>
            <a:off x="4572000" y="2108450"/>
            <a:ext cx="4424400" cy="11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 heat map of the Commercial Modular Aero-Propulsion System Simulation (C-MAPSS) dataset.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77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a:t>
            </a:r>
            <a:r>
              <a:rPr lang="en" sz="1400">
                <a:solidFill>
                  <a:schemeClr val="dk1"/>
                </a:solidFill>
              </a:rPr>
              <a:t>his paper describes the architecture of an intelligent and predictive maintenance system, aligned with Industry 4.0 principles.</a:t>
            </a:r>
            <a:endParaRPr sz="1400">
              <a:solidFill>
                <a:schemeClr val="dk1"/>
              </a:solidFill>
            </a:endParaRPr>
          </a:p>
          <a:p>
            <a:pPr indent="0" lvl="0" marL="457200" rtl="0" algn="l">
              <a:spcBef>
                <a:spcPts val="1600"/>
              </a:spcBef>
              <a:spcAft>
                <a:spcPts val="0"/>
              </a:spcAft>
              <a:buNone/>
            </a:pPr>
            <a:r>
              <a:t/>
            </a:r>
            <a:endParaRPr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It considers advanced and online analysis of the collected data for the earlier detection of the occurrence of possible machine failures, and supports technicians during the maintenance interventions by providing a guided intelligent decision support.</a:t>
            </a:r>
            <a:endParaRPr sz="1400">
              <a:solidFill>
                <a:schemeClr val="dk1"/>
              </a:solidFill>
            </a:endParaRPr>
          </a:p>
          <a:p>
            <a:pPr indent="0" lvl="0" marL="457200" rtl="0" algn="l">
              <a:spcBef>
                <a:spcPts val="1600"/>
              </a:spcBef>
              <a:spcAft>
                <a:spcPts val="0"/>
              </a:spcAft>
              <a:buNone/>
            </a:pPr>
            <a:r>
              <a:t/>
            </a:r>
            <a:endParaRPr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The implementation of such approaches demands a well structured architecture and can be boosted through the use of emergent ICT technologies, namely Internet of Things (IoT), cloud computing, advanced data analytics and augmented reality.</a:t>
            </a:r>
            <a:endParaRPr sz="1400">
              <a:solidFill>
                <a:schemeClr val="dk1"/>
              </a:solidFill>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idx="1" type="body"/>
          </p:nvPr>
        </p:nvSpPr>
        <p:spPr>
          <a:xfrm>
            <a:off x="242000" y="392100"/>
            <a:ext cx="34224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formula for each regularization </a:t>
            </a:r>
            <a:endParaRPr/>
          </a:p>
        </p:txBody>
      </p:sp>
      <p:pic>
        <p:nvPicPr>
          <p:cNvPr id="175" name="Google Shape;175;p32"/>
          <p:cNvPicPr preferRelativeResize="0"/>
          <p:nvPr/>
        </p:nvPicPr>
        <p:blipFill>
          <a:blip r:embed="rId3">
            <a:alphaModFix/>
          </a:blip>
          <a:stretch>
            <a:fillRect/>
          </a:stretch>
        </p:blipFill>
        <p:spPr>
          <a:xfrm>
            <a:off x="3834375" y="132823"/>
            <a:ext cx="5029501" cy="2267398"/>
          </a:xfrm>
          <a:prstGeom prst="rect">
            <a:avLst/>
          </a:prstGeom>
          <a:noFill/>
          <a:ln>
            <a:noFill/>
          </a:ln>
        </p:spPr>
      </p:pic>
      <p:sp>
        <p:nvSpPr>
          <p:cNvPr id="176" name="Google Shape;176;p32"/>
          <p:cNvSpPr txBox="1"/>
          <p:nvPr>
            <p:ph idx="1" type="body"/>
          </p:nvPr>
        </p:nvSpPr>
        <p:spPr>
          <a:xfrm>
            <a:off x="261000" y="2866925"/>
            <a:ext cx="86220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LASSO adds a penalty proportional to the weight’s absolute value</a:t>
            </a:r>
            <a:endParaRPr/>
          </a:p>
          <a:p>
            <a:pPr indent="-342900" lvl="0" marL="457200" rtl="0" algn="l">
              <a:spcBef>
                <a:spcPts val="0"/>
              </a:spcBef>
              <a:spcAft>
                <a:spcPts val="0"/>
              </a:spcAft>
              <a:buSzPts val="1800"/>
              <a:buChar char="●"/>
            </a:pPr>
            <a:r>
              <a:rPr lang="en"/>
              <a:t>Ridge adds a penalty proportional to the square of the weight.</a:t>
            </a:r>
            <a:endParaRPr/>
          </a:p>
          <a:p>
            <a:pPr indent="-342900" lvl="0" marL="457200" rtl="0" algn="l">
              <a:spcBef>
                <a:spcPts val="0"/>
              </a:spcBef>
              <a:spcAft>
                <a:spcPts val="0"/>
              </a:spcAft>
              <a:buSzPts val="1800"/>
              <a:buChar char="●"/>
            </a:pPr>
            <a:r>
              <a:rPr lang="en"/>
              <a:t>Elastic Net has the feature of adding all penalties imposed by LASSO and Ridge.</a:t>
            </a:r>
            <a:endParaRPr/>
          </a:p>
          <a:p>
            <a:pPr indent="-342900" lvl="0" marL="457200" rtl="0" algn="l">
              <a:spcBef>
                <a:spcPts val="0"/>
              </a:spcBef>
              <a:spcAft>
                <a:spcPts val="0"/>
              </a:spcAft>
              <a:buSzPts val="1800"/>
              <a:buChar char="●"/>
            </a:pPr>
            <a:r>
              <a:rPr lang="en"/>
              <a:t>LASSO has the characteristic of reducing the feature with little influence to 0, removing it, and selecting only the significant influencing features.</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idx="1" type="body"/>
          </p:nvPr>
        </p:nvSpPr>
        <p:spPr>
          <a:xfrm>
            <a:off x="207450" y="1780400"/>
            <a:ext cx="4632600" cy="120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Proposed deep-stacked convolutional bidirectional LSTM model with dimensionality reduction and explainable artificial intelligence</a:t>
            </a:r>
            <a:endParaRPr/>
          </a:p>
          <a:p>
            <a:pPr indent="0" lvl="0" marL="457200" rtl="0" algn="l">
              <a:spcBef>
                <a:spcPts val="1600"/>
              </a:spcBef>
              <a:spcAft>
                <a:spcPts val="1600"/>
              </a:spcAft>
              <a:buNone/>
            </a:pPr>
            <a:r>
              <a:t/>
            </a:r>
            <a:endParaRPr/>
          </a:p>
        </p:txBody>
      </p:sp>
      <p:pic>
        <p:nvPicPr>
          <p:cNvPr id="182" name="Google Shape;182;p33"/>
          <p:cNvPicPr preferRelativeResize="0"/>
          <p:nvPr/>
        </p:nvPicPr>
        <p:blipFill>
          <a:blip r:embed="rId3">
            <a:alphaModFix/>
          </a:blip>
          <a:stretch>
            <a:fillRect/>
          </a:stretch>
        </p:blipFill>
        <p:spPr>
          <a:xfrm>
            <a:off x="5130750" y="152400"/>
            <a:ext cx="3658772" cy="4838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220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Setup and Evaluation Metrics</a:t>
            </a:r>
            <a:endParaRPr/>
          </a:p>
        </p:txBody>
      </p:sp>
      <p:sp>
        <p:nvSpPr>
          <p:cNvPr id="188" name="Google Shape;188;p34"/>
          <p:cNvSpPr txBox="1"/>
          <p:nvPr>
            <p:ph idx="1" type="body"/>
          </p:nvPr>
        </p:nvSpPr>
        <p:spPr>
          <a:xfrm>
            <a:off x="881550" y="3854650"/>
            <a:ext cx="7380900" cy="99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Hyperparameters for deep-stacked convolutional bidirectional LSTM model</a:t>
            </a:r>
            <a:endParaRPr/>
          </a:p>
        </p:txBody>
      </p:sp>
      <p:pic>
        <p:nvPicPr>
          <p:cNvPr id="189" name="Google Shape;189;p34"/>
          <p:cNvPicPr preferRelativeResize="0"/>
          <p:nvPr/>
        </p:nvPicPr>
        <p:blipFill>
          <a:blip r:embed="rId3">
            <a:alphaModFix/>
          </a:blip>
          <a:stretch>
            <a:fillRect/>
          </a:stretch>
        </p:blipFill>
        <p:spPr>
          <a:xfrm>
            <a:off x="1071701" y="1411537"/>
            <a:ext cx="7118824" cy="23204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idx="1" type="body"/>
          </p:nvPr>
        </p:nvSpPr>
        <p:spPr>
          <a:xfrm>
            <a:off x="691425" y="1987825"/>
            <a:ext cx="3353400" cy="76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Flowchart of RUL Prognosis</a:t>
            </a:r>
            <a:endParaRPr/>
          </a:p>
        </p:txBody>
      </p:sp>
      <p:pic>
        <p:nvPicPr>
          <p:cNvPr id="195" name="Google Shape;195;p35"/>
          <p:cNvPicPr preferRelativeResize="0"/>
          <p:nvPr/>
        </p:nvPicPr>
        <p:blipFill>
          <a:blip r:embed="rId3">
            <a:alphaModFix/>
          </a:blip>
          <a:stretch>
            <a:fillRect/>
          </a:stretch>
        </p:blipFill>
        <p:spPr>
          <a:xfrm>
            <a:off x="5133774" y="224775"/>
            <a:ext cx="2977850" cy="4693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idx="1" type="body"/>
          </p:nvPr>
        </p:nvSpPr>
        <p:spPr>
          <a:xfrm>
            <a:off x="2506375" y="3820075"/>
            <a:ext cx="4062000" cy="1123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Comparison of the prognosis RMSE results with other algorithms</a:t>
            </a:r>
            <a:endParaRPr/>
          </a:p>
        </p:txBody>
      </p:sp>
      <p:pic>
        <p:nvPicPr>
          <p:cNvPr id="201" name="Google Shape;201;p36"/>
          <p:cNvPicPr preferRelativeResize="0"/>
          <p:nvPr/>
        </p:nvPicPr>
        <p:blipFill>
          <a:blip r:embed="rId3">
            <a:alphaModFix/>
          </a:blip>
          <a:stretch>
            <a:fillRect/>
          </a:stretch>
        </p:blipFill>
        <p:spPr>
          <a:xfrm>
            <a:off x="1480081" y="155550"/>
            <a:ext cx="6183843" cy="3508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idx="1" type="body"/>
          </p:nvPr>
        </p:nvSpPr>
        <p:spPr>
          <a:xfrm>
            <a:off x="294150" y="3232375"/>
            <a:ext cx="8555700" cy="783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RUL prognosis RMSE result with feature selection method</a:t>
            </a:r>
            <a:endParaRPr/>
          </a:p>
        </p:txBody>
      </p:sp>
      <p:pic>
        <p:nvPicPr>
          <p:cNvPr id="207" name="Google Shape;207;p37"/>
          <p:cNvPicPr preferRelativeResize="0"/>
          <p:nvPr/>
        </p:nvPicPr>
        <p:blipFill>
          <a:blip r:embed="rId3">
            <a:alphaModFix/>
          </a:blip>
          <a:stretch>
            <a:fillRect/>
          </a:stretch>
        </p:blipFill>
        <p:spPr>
          <a:xfrm>
            <a:off x="152400" y="592550"/>
            <a:ext cx="8839200" cy="19792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idx="1" type="body"/>
          </p:nvPr>
        </p:nvSpPr>
        <p:spPr>
          <a:xfrm>
            <a:off x="281163" y="3958350"/>
            <a:ext cx="8521200" cy="748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Comparison of RMSE for different feature selection methods.</a:t>
            </a:r>
            <a:endParaRPr/>
          </a:p>
        </p:txBody>
      </p:sp>
      <p:pic>
        <p:nvPicPr>
          <p:cNvPr id="213" name="Google Shape;213;p38"/>
          <p:cNvPicPr preferRelativeResize="0"/>
          <p:nvPr/>
        </p:nvPicPr>
        <p:blipFill>
          <a:blip r:embed="rId3">
            <a:alphaModFix/>
          </a:blip>
          <a:stretch>
            <a:fillRect/>
          </a:stretch>
        </p:blipFill>
        <p:spPr>
          <a:xfrm>
            <a:off x="734881" y="152400"/>
            <a:ext cx="7613768" cy="366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037125"/>
            <a:ext cx="8520600" cy="3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Nowadays, Industrial maintenance is mainly reactive and preventive.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Predictive</a:t>
            </a:r>
            <a:r>
              <a:rPr lang="en"/>
              <a:t> strategy only applied for critical situations.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Industry 4.0 uses the available emergent I</a:t>
            </a:r>
            <a:r>
              <a:rPr lang="en"/>
              <a:t>nformation and Communications Technology (ICT), e.g., Internet of Things (IoT), Big data, advanced data analytics, cloud computing and augmented reality.</a:t>
            </a:r>
            <a:endParaRPr/>
          </a:p>
        </p:txBody>
      </p:sp>
      <p:sp>
        <p:nvSpPr>
          <p:cNvPr id="72" name="Google Shape;72;p15"/>
          <p:cNvSpPr txBox="1"/>
          <p:nvPr/>
        </p:nvSpPr>
        <p:spPr>
          <a:xfrm>
            <a:off x="501275" y="311150"/>
            <a:ext cx="5842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Average"/>
                <a:ea typeface="Average"/>
                <a:cs typeface="Average"/>
                <a:sym typeface="Average"/>
              </a:rPr>
              <a:t>INTRODUCTION:</a:t>
            </a:r>
            <a:endParaRPr sz="2600">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553125"/>
            <a:ext cx="8520600" cy="401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Usually, the maintenance management is categorized into different policies: </a:t>
            </a:r>
            <a:endParaRPr/>
          </a:p>
          <a:p>
            <a:pPr indent="-317500" lvl="1" marL="914400" rtl="0" algn="l">
              <a:spcBef>
                <a:spcPts val="0"/>
              </a:spcBef>
              <a:spcAft>
                <a:spcPts val="0"/>
              </a:spcAft>
              <a:buSzPts val="1400"/>
              <a:buChar char="○"/>
            </a:pPr>
            <a:r>
              <a:rPr lang="en"/>
              <a:t>(i) corrective or run-to-failure maintenance</a:t>
            </a:r>
            <a:endParaRPr/>
          </a:p>
          <a:p>
            <a:pPr indent="-317500" lvl="1" marL="914400" rtl="0" algn="l">
              <a:spcBef>
                <a:spcPts val="0"/>
              </a:spcBef>
              <a:spcAft>
                <a:spcPts val="0"/>
              </a:spcAft>
              <a:buSzPts val="1400"/>
              <a:buChar char="○"/>
            </a:pPr>
            <a:r>
              <a:rPr lang="en"/>
              <a:t>(ii) preventive maintenance</a:t>
            </a:r>
            <a:endParaRPr/>
          </a:p>
          <a:p>
            <a:pPr indent="-317500" lvl="1" marL="914400" rtl="0" algn="l">
              <a:spcBef>
                <a:spcPts val="0"/>
              </a:spcBef>
              <a:spcAft>
                <a:spcPts val="0"/>
              </a:spcAft>
              <a:buSzPts val="1400"/>
              <a:buChar char="○"/>
            </a:pPr>
            <a:r>
              <a:rPr lang="en"/>
              <a:t> (iii) predictive maintenance.</a:t>
            </a:r>
            <a:endParaRPr/>
          </a:p>
          <a:p>
            <a:pPr indent="-342900" lvl="0" marL="457200" rtl="0" algn="l">
              <a:spcBef>
                <a:spcPts val="0"/>
              </a:spcBef>
              <a:spcAft>
                <a:spcPts val="0"/>
              </a:spcAft>
              <a:buSzPts val="1800"/>
              <a:buChar char="●"/>
            </a:pPr>
            <a:r>
              <a:rPr lang="en"/>
              <a:t>Corrective maintenance is an unscheduled repair, where equipments are allowed to operate until they fail, moment in which a maintenance intervention is performed.</a:t>
            </a:r>
            <a:endParaRPr/>
          </a:p>
          <a:p>
            <a:pPr indent="-342900" lvl="0" marL="457200" rtl="0" algn="l">
              <a:spcBef>
                <a:spcPts val="0"/>
              </a:spcBef>
              <a:spcAft>
                <a:spcPts val="0"/>
              </a:spcAft>
              <a:buSzPts val="1800"/>
              <a:buChar char="●"/>
            </a:pPr>
            <a:r>
              <a:rPr lang="en"/>
              <a:t>Preventive maintenance, is a regularly performed set of actions on an equipment to lessen the likelihood of it failing.</a:t>
            </a:r>
            <a:endParaRPr/>
          </a:p>
          <a:p>
            <a:pPr indent="-342900" lvl="0" marL="457200" rtl="0" algn="l">
              <a:spcBef>
                <a:spcPts val="0"/>
              </a:spcBef>
              <a:spcAft>
                <a:spcPts val="0"/>
              </a:spcAft>
              <a:buSzPts val="1800"/>
              <a:buChar char="●"/>
            </a:pPr>
            <a:r>
              <a:rPr lang="en"/>
              <a:t>Predictive maintenance is a philosophy or attitude that uses the actual operating condition of the plant equipments and systems to optimize the plant operations and/or processes</a:t>
            </a:r>
            <a:endParaRPr/>
          </a:p>
          <a:p>
            <a:pPr indent="-342900" lvl="0" marL="457200" rtl="0" algn="l">
              <a:spcBef>
                <a:spcPts val="0"/>
              </a:spcBef>
              <a:spcAft>
                <a:spcPts val="0"/>
              </a:spcAft>
              <a:buSzPts val="1800"/>
              <a:buChar char="●"/>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03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PHM:</a:t>
            </a:r>
            <a:endParaRPr/>
          </a:p>
        </p:txBody>
      </p:sp>
      <p:sp>
        <p:nvSpPr>
          <p:cNvPr id="83" name="Google Shape;83;p17"/>
          <p:cNvSpPr txBox="1"/>
          <p:nvPr>
            <p:ph idx="1" type="body"/>
          </p:nvPr>
        </p:nvSpPr>
        <p:spPr>
          <a:xfrm>
            <a:off x="311700" y="1019850"/>
            <a:ext cx="8520600" cy="365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PHM concept is often used with other approaches like predictive maintenance and CBM.</a:t>
            </a:r>
            <a:endParaRPr/>
          </a:p>
          <a:p>
            <a:pPr indent="-342900" lvl="0" marL="457200" rtl="0" algn="l">
              <a:spcBef>
                <a:spcPts val="0"/>
              </a:spcBef>
              <a:spcAft>
                <a:spcPts val="0"/>
              </a:spcAft>
              <a:buSzPts val="1800"/>
              <a:buChar char="●"/>
            </a:pPr>
            <a:r>
              <a:rPr lang="en"/>
              <a:t>PHM is an engineering process where algorithms are used to detect anomalies, diagnose faults and predict Remaining Useful Lifetime (RUL)</a:t>
            </a:r>
            <a:endParaRPr/>
          </a:p>
          <a:p>
            <a:pPr indent="-342900" lvl="0" marL="457200" rtl="0" algn="l">
              <a:spcBef>
                <a:spcPts val="0"/>
              </a:spcBef>
              <a:spcAft>
                <a:spcPts val="0"/>
              </a:spcAft>
              <a:buSzPts val="1800"/>
              <a:buChar char="●"/>
            </a:pPr>
            <a:r>
              <a:rPr lang="en"/>
              <a:t>goal of PHM is to provide the health state and estimate the RUL of the components or equipments and financial benefits. </a:t>
            </a:r>
            <a:endParaRPr/>
          </a:p>
          <a:p>
            <a:pPr indent="-342900" lvl="0" marL="457200" rtl="0" algn="l">
              <a:spcBef>
                <a:spcPts val="0"/>
              </a:spcBef>
              <a:spcAft>
                <a:spcPts val="0"/>
              </a:spcAft>
              <a:buSzPts val="1800"/>
              <a:buChar char="●"/>
            </a:pPr>
            <a:r>
              <a:rPr lang="en"/>
              <a:t>A PHM analysis involves a variety of steps including the collection of data and data characterization, the extraction of features from collected data, and finally the diagnosis and prognosis.</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CBM:</a:t>
            </a:r>
            <a:endParaRPr/>
          </a:p>
        </p:txBody>
      </p:sp>
      <p:sp>
        <p:nvSpPr>
          <p:cNvPr id="89" name="Google Shape;89;p18"/>
          <p:cNvSpPr txBox="1"/>
          <p:nvPr>
            <p:ph idx="1" type="body"/>
          </p:nvPr>
        </p:nvSpPr>
        <p:spPr>
          <a:xfrm>
            <a:off x="311700" y="14981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t>
            </a:r>
            <a:r>
              <a:rPr lang="en"/>
              <a:t>aintenance strategy that collects and assesses real-time information, and recommends maintenance decisions based on the current condition of the system.</a:t>
            </a:r>
            <a:endParaRPr/>
          </a:p>
          <a:p>
            <a:pPr indent="-342900" lvl="0" marL="457200" rtl="0" algn="l">
              <a:spcBef>
                <a:spcPts val="0"/>
              </a:spcBef>
              <a:spcAft>
                <a:spcPts val="0"/>
              </a:spcAft>
              <a:buSzPts val="1800"/>
              <a:buChar char="●"/>
            </a:pPr>
            <a:r>
              <a:rPr lang="en"/>
              <a:t>CBM policies predict the remaining useful life based on the currently observed system state, and suggests system inspection and maintenance actions.</a:t>
            </a:r>
            <a:endParaRPr/>
          </a:p>
          <a:p>
            <a:pPr indent="-342900" lvl="0" marL="457200" rtl="0" algn="l">
              <a:spcBef>
                <a:spcPts val="0"/>
              </a:spcBef>
              <a:spcAft>
                <a:spcPts val="0"/>
              </a:spcAft>
              <a:buSzPts val="1800"/>
              <a:buChar char="●"/>
            </a:pPr>
            <a:r>
              <a:rPr lang="en"/>
              <a:t>it allows end users to perform better-planned maintenance, reduce or eliminate unnecessary inspections, and decrease time-based maintenance intervals with confidence.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OSA-CBM:</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 System Architecture for Condition-Based Maintenance (OSA-CBM), held by MIMOSA, representing formats and methods for communicating, presenting, and displaying relevant information and data.</a:t>
            </a:r>
            <a:endParaRPr/>
          </a:p>
          <a:p>
            <a:pPr indent="-342900" lvl="0" marL="457200" rtl="0" algn="l">
              <a:spcBef>
                <a:spcPts val="0"/>
              </a:spcBef>
              <a:spcAft>
                <a:spcPts val="0"/>
              </a:spcAft>
              <a:buSzPts val="1800"/>
              <a:buChar char="●"/>
            </a:pPr>
            <a:r>
              <a:rPr lang="en"/>
              <a:t>OSA-CBM comprised seven generic layers to attain a well constructed system, but currently considers six functional blocks:</a:t>
            </a:r>
            <a:endParaRPr/>
          </a:p>
          <a:p>
            <a:pPr indent="-317500" lvl="1" marL="914400" rtl="0" algn="l">
              <a:spcBef>
                <a:spcPts val="0"/>
              </a:spcBef>
              <a:spcAft>
                <a:spcPts val="0"/>
              </a:spcAft>
              <a:buSzPts val="1400"/>
              <a:buChar char="○"/>
            </a:pPr>
            <a:r>
              <a:rPr lang="en"/>
              <a:t>Data Acquisition</a:t>
            </a:r>
            <a:endParaRPr/>
          </a:p>
          <a:p>
            <a:pPr indent="-317500" lvl="1" marL="914400" rtl="0" algn="l">
              <a:spcBef>
                <a:spcPts val="0"/>
              </a:spcBef>
              <a:spcAft>
                <a:spcPts val="0"/>
              </a:spcAft>
              <a:buSzPts val="1400"/>
              <a:buChar char="○"/>
            </a:pPr>
            <a:r>
              <a:rPr lang="en"/>
              <a:t>Data Manipulation</a:t>
            </a:r>
            <a:endParaRPr/>
          </a:p>
          <a:p>
            <a:pPr indent="-317500" lvl="1" marL="914400" rtl="0" algn="l">
              <a:spcBef>
                <a:spcPts val="0"/>
              </a:spcBef>
              <a:spcAft>
                <a:spcPts val="0"/>
              </a:spcAft>
              <a:buSzPts val="1400"/>
              <a:buChar char="○"/>
            </a:pPr>
            <a:r>
              <a:rPr lang="en"/>
              <a:t>State Detection</a:t>
            </a:r>
            <a:endParaRPr/>
          </a:p>
          <a:p>
            <a:pPr indent="-317500" lvl="1" marL="914400" rtl="0" algn="l">
              <a:spcBef>
                <a:spcPts val="0"/>
              </a:spcBef>
              <a:spcAft>
                <a:spcPts val="0"/>
              </a:spcAft>
              <a:buSzPts val="1400"/>
              <a:buChar char="○"/>
            </a:pPr>
            <a:r>
              <a:rPr lang="en"/>
              <a:t>Health Assessment</a:t>
            </a:r>
            <a:endParaRPr/>
          </a:p>
          <a:p>
            <a:pPr indent="-317500" lvl="1" marL="914400" rtl="0" algn="l">
              <a:spcBef>
                <a:spcPts val="0"/>
              </a:spcBef>
              <a:spcAft>
                <a:spcPts val="0"/>
              </a:spcAft>
              <a:buSzPts val="1400"/>
              <a:buChar char="○"/>
            </a:pPr>
            <a:r>
              <a:rPr lang="en"/>
              <a:t>Prognostics Assessment</a:t>
            </a:r>
            <a:endParaRPr/>
          </a:p>
          <a:p>
            <a:pPr indent="-317500" lvl="1" marL="914400" rtl="0" algn="l">
              <a:spcBef>
                <a:spcPts val="0"/>
              </a:spcBef>
              <a:spcAft>
                <a:spcPts val="0"/>
              </a:spcAft>
              <a:buSzPts val="1400"/>
              <a:buChar char="○"/>
            </a:pPr>
            <a:r>
              <a:rPr lang="en"/>
              <a:t>Advisory Generation</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system functionality is initiated with the Data Collection module, where the data from several sources is collected and stored in a database.</a:t>
            </a:r>
            <a:endParaRPr/>
          </a:p>
          <a:p>
            <a:pPr indent="-342900" lvl="0" marL="457200" rtl="0" algn="l">
              <a:spcBef>
                <a:spcPts val="0"/>
              </a:spcBef>
              <a:spcAft>
                <a:spcPts val="0"/>
              </a:spcAft>
              <a:buSzPts val="1800"/>
              <a:buChar char="●"/>
            </a:pPr>
            <a:r>
              <a:rPr lang="en"/>
              <a:t>This database will feed the Offline Data Analysis module, where advanced data analytics, machine learning and cloud technologies are used to perform the knowledge generation.</a:t>
            </a:r>
            <a:endParaRPr/>
          </a:p>
          <a:p>
            <a:pPr indent="-342900" lvl="0" marL="457200" rtl="0" algn="l">
              <a:spcBef>
                <a:spcPts val="0"/>
              </a:spcBef>
              <a:spcAft>
                <a:spcPts val="0"/>
              </a:spcAft>
              <a:buSzPts val="1800"/>
              <a:buChar char="●"/>
            </a:pPr>
            <a:r>
              <a:rPr lang="en"/>
              <a:t>The outputs of this module are the generation or adjustment of rules, procedures and facts, which will be used by the Dynamic Monitoring functional block.</a:t>
            </a:r>
            <a:endParaRPr/>
          </a:p>
          <a:p>
            <a:pPr indent="-342900" lvl="0" marL="457200" rtl="0" algn="l">
              <a:spcBef>
                <a:spcPts val="0"/>
              </a:spcBef>
              <a:spcAft>
                <a:spcPts val="0"/>
              </a:spcAft>
              <a:buSzPts val="1800"/>
              <a:buChar char="●"/>
            </a:pPr>
            <a:r>
              <a:rPr lang="en"/>
              <a:t>The Dynamic Monitoring module is divided into two components, the Visualization and the Early Detection of Failures.</a:t>
            </a:r>
            <a:endParaRPr/>
          </a:p>
          <a:p>
            <a:pPr indent="-342900" lvl="0" marL="457200" rtl="0" algn="l">
              <a:spcBef>
                <a:spcPts val="0"/>
              </a:spcBef>
              <a:spcAft>
                <a:spcPts val="0"/>
              </a:spcAft>
              <a:buSzPts val="1800"/>
              <a:buChar char="●"/>
            </a:pPr>
            <a:r>
              <a:rPr lang="en"/>
              <a:t>The Visualization component allows to compare Key Performance Indicators (KPIs) against the expected operational limits.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155550" y="1244550"/>
            <a:ext cx="2126100" cy="63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System</a:t>
            </a:r>
            <a:r>
              <a:rPr lang="en"/>
              <a:t> architecture for the intelligent and predictive maintenance 4.0</a:t>
            </a:r>
            <a:endParaRPr/>
          </a:p>
        </p:txBody>
      </p:sp>
      <p:pic>
        <p:nvPicPr>
          <p:cNvPr id="107" name="Google Shape;107;p21"/>
          <p:cNvPicPr preferRelativeResize="0"/>
          <p:nvPr/>
        </p:nvPicPr>
        <p:blipFill>
          <a:blip r:embed="rId3">
            <a:alphaModFix/>
          </a:blip>
          <a:stretch>
            <a:fillRect/>
          </a:stretch>
        </p:blipFill>
        <p:spPr>
          <a:xfrm>
            <a:off x="2506401" y="117875"/>
            <a:ext cx="6413376" cy="449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